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65" r:id="rId8"/>
    <p:sldId id="266" r:id="rId9"/>
    <p:sldId id="268" r:id="rId10"/>
    <p:sldId id="267" r:id="rId11"/>
    <p:sldId id="262" r:id="rId12"/>
    <p:sldId id="269" r:id="rId13"/>
    <p:sldId id="270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CF17-7EA8-4271-3F03-ECF1717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6EFF09-4B5A-39E8-1662-CC80FA870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0EDDC-A419-6E22-74B5-3ADCB1E2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DD3A4-AB07-B8E0-5571-9BA62D7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B3AE0-0D88-6F2C-7CA2-5456F3EB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9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27DC-BFE6-F3D2-EE70-5BB60C3B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B890AD-0F6F-BFD8-3A04-9A3B6555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DC4CDA-1CE3-33BF-5B4A-90970A7D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DB55A-D5D7-7C85-C8D2-5A6C06AE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B828C-7C9F-8E4E-6E77-C89ABA4A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0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C8154-5165-4D0D-38BC-12F4625EF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3160A7-1EE0-95FC-DAD6-42A3454EC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F9828-892B-0AE0-4B70-703A19E6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7EAB0-20E8-0453-9F93-A67BCA7F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2B11F-4216-9C38-9C2C-4AD0E45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9B9E5-5D4D-53FB-3FA3-322B4112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28966-6688-0690-026B-19018C5C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77CCC-5583-1E2C-6BB2-D28079D5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2DF55-5F3B-E2A7-E4F7-02B5A758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8BE4D-AFF6-301F-4A2F-7D366FAA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59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F46E9-A992-1EDD-9EE1-E74F860D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EF9088-699B-EF28-F264-AEFADE304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9E3D4-2CEF-0618-221C-FD9AA221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D1BCA-3D9F-6984-D00A-FEB89C50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3CC6A-EA6F-4157-7E2B-2A0E223D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78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CB51-13E5-A1C9-80E8-F31F5440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DA673-0073-9614-C4F1-F08F6811E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96C2A2-7C65-BF82-A1C2-006C5D28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C0C1C1-E842-1FA2-8A2A-A2FB227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7D32C1-F7E9-90CD-31BA-7419C670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74524-686A-2DED-9971-45322F31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9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B8C34-7D49-1A24-43CE-677E55AA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A2226-1BFC-8E95-4336-616C61D0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639E3F-0F66-6529-8188-8154BD43F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F7E2C1-E50A-EAEE-7275-F0FBC7DEF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1FA313-33E2-7C37-B72F-09CE8C6F7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2F1E00-D8DD-9C94-263B-7310E4C0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A7DA67-059D-4354-BCD1-BB173C3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16F319-2FBA-E2CB-9875-B02F6A78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1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78F41-FE61-5834-5D75-2807B133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0FB4D3-4841-6C50-ED46-62CDD6F1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F44D8C-5D5A-707D-8A88-3E6C124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B94B61-CC57-2854-B0F6-BC08A37C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94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1B2971-386A-8FF3-0609-35A164CC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C41A71-0BF5-D1C4-35CD-63573C15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17ABD2-A62E-EA58-DE63-B2018683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9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A95AD-7F7A-D11C-EFB3-4E811B10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F192E-ABBA-DDDB-AF10-81D439DF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123F6-6AC7-3179-4547-AAA882DE5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DAD91-E61F-31BB-9E4F-96831B04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39E29F-41B8-4ACD-938D-57B3F32A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4EC01-463D-E085-DB0B-6EA1948C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5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B58D0-344A-72BE-2888-8A03A55E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EEEA6C-9FD2-5C20-6185-A2804DB15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D03166-CDC9-EE16-73EB-EF93998BF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455CF3-A634-3931-67E4-25CFD684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9314BE-C166-7045-7D4F-15B961D3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C81CFF-8D11-9142-C30E-B393C62B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2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6D2C5-67E4-B0C5-07EE-603C4C8B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88ABC-56DB-F96F-1C4A-5D3315A0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F54C4-2C5B-E7CF-0867-B38C06EC7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D3938E-0F12-4170-8FD9-4C28A90341AE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E9B66-4508-B410-F870-28A465848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95151D-30E2-C85F-EA88-08BFC71C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5F6DF-132F-41B5-A579-A0C632292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4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81E27-69D3-F4C2-F62A-B53A9634B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Final CLT e teste de proporções</a:t>
            </a:r>
          </a:p>
        </p:txBody>
      </p:sp>
    </p:spTree>
    <p:extLst>
      <p:ext uri="{BB962C8B-B14F-4D97-AF65-F5344CB8AC3E}">
        <p14:creationId xmlns:p14="http://schemas.microsoft.com/office/powerpoint/2010/main" val="236095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000" dirty="0"/>
              <a:t>3. Quão maior for o tamanho amostral, menor a diferença entre a média amostral e a média populacional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3CE4EA93-EBE9-A7E0-76FE-4D28A9618C26}"/>
                  </a:ext>
                </a:extLst>
              </p:cNvPr>
              <p:cNvSpPr txBox="1"/>
              <p:nvPr/>
            </p:nvSpPr>
            <p:spPr>
              <a:xfrm>
                <a:off x="744750" y="1200602"/>
                <a:ext cx="5923470" cy="1577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𝑑𝑖𝑎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𝑃𝑜𝑝𝑢𝑙𝑎𝑐𝑖𝑜𝑛𝑎𝑙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=33,33</m:t>
                    </m:r>
                  </m:oMath>
                </a14:m>
                <a:r>
                  <a:rPr lang="pt-BR" sz="1600" b="0" dirty="0"/>
                  <a:t> </a:t>
                </a:r>
                <a:endParaRPr lang="pt-BR" sz="1600" dirty="0"/>
              </a:p>
              <a:p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𝐷𝑒𝑠𝑣𝑖𝑜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𝑝𝑎𝑑𝑟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22,23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2,82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=7,86</m:t>
                      </m:r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3CE4EA93-EBE9-A7E0-76FE-4D28A9618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0" y="1200602"/>
                <a:ext cx="5923470" cy="1577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BFD1BD6A-6B0A-127C-388D-A917C9B99D77}"/>
              </a:ext>
            </a:extLst>
          </p:cNvPr>
          <p:cNvSpPr txBox="1"/>
          <p:nvPr/>
        </p:nvSpPr>
        <p:spPr>
          <a:xfrm>
            <a:off x="9019106" y="3686265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Prática</a:t>
            </a:r>
          </a:p>
        </p:txBody>
      </p:sp>
      <p:pic>
        <p:nvPicPr>
          <p:cNvPr id="4100" name="Picture 4" descr="David Andres on LinkedIn: Is your data normal? What I meant is if your data  follows a normal…">
            <a:extLst>
              <a:ext uri="{FF2B5EF4-FFF2-40B4-BE49-F238E27FC236}">
                <a16:creationId xmlns:a16="http://schemas.microsoft.com/office/drawing/2014/main" id="{61C69E47-BB98-804D-D015-DF480AD7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44" y="1114791"/>
            <a:ext cx="5081754" cy="55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236008E-0505-C907-B676-71472F0B0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848" y="3273425"/>
            <a:ext cx="4933950" cy="32194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89FC5C7-3133-1B85-368A-CAF458B7527F}"/>
              </a:ext>
            </a:extLst>
          </p:cNvPr>
          <p:cNvCxnSpPr>
            <a:stCxn id="64" idx="2"/>
          </p:cNvCxnSpPr>
          <p:nvPr/>
        </p:nvCxnSpPr>
        <p:spPr>
          <a:xfrm>
            <a:off x="3706485" y="2778022"/>
            <a:ext cx="28753" cy="495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7AD6AC3-F655-CF8C-8B6F-D5B36FDDC9C8}"/>
              </a:ext>
            </a:extLst>
          </p:cNvPr>
          <p:cNvCxnSpPr>
            <a:stCxn id="4100" idx="1"/>
            <a:endCxn id="2" idx="3"/>
          </p:cNvCxnSpPr>
          <p:nvPr/>
        </p:nvCxnSpPr>
        <p:spPr>
          <a:xfrm flipH="1">
            <a:off x="5918798" y="3870931"/>
            <a:ext cx="737046" cy="1012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0AF9E4-17F1-827F-AAA1-F1B608B0189F}"/>
              </a:ext>
            </a:extLst>
          </p:cNvPr>
          <p:cNvSpPr txBox="1"/>
          <p:nvPr/>
        </p:nvSpPr>
        <p:spPr>
          <a:xfrm>
            <a:off x="9811365" y="290409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Teoria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6FB3BE-6820-73C9-7B21-EE94E1927DA0}"/>
              </a:ext>
            </a:extLst>
          </p:cNvPr>
          <p:cNvSpPr txBox="1"/>
          <p:nvPr/>
        </p:nvSpPr>
        <p:spPr>
          <a:xfrm>
            <a:off x="4553448" y="3501599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Prática</a:t>
            </a:r>
          </a:p>
        </p:txBody>
      </p:sp>
    </p:spTree>
    <p:extLst>
      <p:ext uri="{BB962C8B-B14F-4D97-AF65-F5344CB8AC3E}">
        <p14:creationId xmlns:p14="http://schemas.microsoft.com/office/powerpoint/2010/main" val="58781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000" dirty="0"/>
              <a:t>3. Quão maior for o tamanho amostral, menor a diferença entre a média amostral e a média populacional</a:t>
            </a:r>
            <a:endParaRPr lang="pt-BR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F5D7BA04-07F1-C459-4DBB-02D8F14C4983}"/>
                  </a:ext>
                </a:extLst>
              </p:cNvPr>
              <p:cNvSpPr txBox="1"/>
              <p:nvPr/>
            </p:nvSpPr>
            <p:spPr>
              <a:xfrm>
                <a:off x="709523" y="1480406"/>
                <a:ext cx="6094562" cy="162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pt-BR" dirty="0"/>
                  <a:t>Caso particular com n = 8:</a:t>
                </a:r>
              </a:p>
              <a:p>
                <a:pPr lvl="2"/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𝑑𝑖𝑎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𝑃𝑜𝑝𝑢𝑙𝑎𝑐𝑖𝑜𝑛𝑎𝑙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pt-BR" sz="1600" b="0" dirty="0"/>
                  <a:t> </a:t>
                </a:r>
                <a:endParaRPr lang="pt-BR" sz="1600" dirty="0"/>
              </a:p>
              <a:p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𝐷𝑒𝑠𝑣𝑖𝑜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𝑝𝑎𝑑𝑟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82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F5D7BA04-07F1-C459-4DBB-02D8F14C4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3" y="1480406"/>
                <a:ext cx="6094562" cy="1621534"/>
              </a:xfrm>
              <a:prstGeom prst="rect">
                <a:avLst/>
              </a:prstGeom>
              <a:blipFill>
                <a:blip r:embed="rId2"/>
                <a:stretch>
                  <a:fillRect t="-18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C898CA7-230C-282B-BD2D-C034D688F432}"/>
                  </a:ext>
                </a:extLst>
              </p:cNvPr>
              <p:cNvSpPr txBox="1"/>
              <p:nvPr/>
            </p:nvSpPr>
            <p:spPr>
              <a:xfrm>
                <a:off x="1457866" y="3319950"/>
                <a:ext cx="3985404" cy="258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Em cima, o desvio padrão populacional, é fixo e desconhecido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Dividi-lo por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pt-BR" dirty="0"/>
                  <a:t> quer dizer que, se aumentarmos suficientemente a amostra, o “espalhamento” da distribuição amostral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fica tão pequeno quanto possível. Nós mandamos no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C898CA7-230C-282B-BD2D-C034D688F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6" y="3319950"/>
                <a:ext cx="3985404" cy="2588401"/>
              </a:xfrm>
              <a:prstGeom prst="rect">
                <a:avLst/>
              </a:prstGeom>
              <a:blipFill>
                <a:blip r:embed="rId3"/>
                <a:stretch>
                  <a:fillRect l="-1223" t="-1179" r="-1376" b="-3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Imagem 75">
            <a:extLst>
              <a:ext uri="{FF2B5EF4-FFF2-40B4-BE49-F238E27FC236}">
                <a16:creationId xmlns:a16="http://schemas.microsoft.com/office/drawing/2014/main" id="{FC18E90C-0227-57CB-4AC8-BD26BE6A2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025" y="1278517"/>
            <a:ext cx="3782968" cy="5214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19F280A8-6DEF-DD15-8628-059FE3C5ECDF}"/>
                  </a:ext>
                </a:extLst>
              </p:cNvPr>
              <p:cNvSpPr txBox="1"/>
              <p:nvPr/>
            </p:nvSpPr>
            <p:spPr>
              <a:xfrm>
                <a:off x="9650890" y="686701"/>
                <a:ext cx="1948043" cy="132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A dispersão é sempre ao redor do mesmo número</a:t>
                </a:r>
              </a:p>
              <a:p>
                <a:r>
                  <a:rPr lang="pt-BR" sz="1000" dirty="0"/>
                  <a:t> </a:t>
                </a:r>
                <a:r>
                  <a:rPr lang="pt-BR" sz="1000" b="1" dirty="0">
                    <a:solidFill>
                      <a:srgbClr val="FF0000"/>
                    </a:solidFill>
                  </a:rPr>
                  <a:t>a média populacional</a:t>
                </a:r>
              </a:p>
              <a:p>
                <a:endParaRPr lang="pt-BR" sz="1000" b="1" dirty="0">
                  <a:solidFill>
                    <a:srgbClr val="FF0000"/>
                  </a:solidFill>
                </a:endParaRPr>
              </a:p>
              <a:p>
                <a:r>
                  <a:rPr lang="pt-BR" sz="1000" dirty="0">
                    <a:solidFill>
                      <a:schemeClr val="tx1"/>
                    </a:solidFill>
                  </a:rPr>
                  <a:t>O valor da dispersão, por outro lado, vai caindo porque estamos dividindo por raiz de n (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pt-B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19F280A8-6DEF-DD15-8628-059FE3C5E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890" y="686701"/>
                <a:ext cx="1948043" cy="1325106"/>
              </a:xfrm>
              <a:prstGeom prst="rect">
                <a:avLst/>
              </a:prstGeom>
              <a:blipFill>
                <a:blip r:embed="rId5"/>
                <a:stretch>
                  <a:fillRect b="-1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9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O que é probabilidade?</a:t>
            </a:r>
            <a:endParaRPr lang="pt-BR" sz="3800" b="1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CE4EA93-EBE9-A7E0-76FE-4D28A9618C26}"/>
              </a:ext>
            </a:extLst>
          </p:cNvPr>
          <p:cNvSpPr txBox="1"/>
          <p:nvPr/>
        </p:nvSpPr>
        <p:spPr>
          <a:xfrm>
            <a:off x="838200" y="1548051"/>
            <a:ext cx="106090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Teorema Central do Limite fala sobre probabilidades</a:t>
            </a:r>
          </a:p>
          <a:p>
            <a:endParaRPr lang="pt-BR" sz="1600" dirty="0"/>
          </a:p>
          <a:p>
            <a:r>
              <a:rPr lang="pt-BR" sz="1600" dirty="0"/>
              <a:t>O que é probabilidade?</a:t>
            </a:r>
          </a:p>
          <a:p>
            <a:endParaRPr lang="pt-BR" sz="1600" dirty="0"/>
          </a:p>
          <a:p>
            <a:r>
              <a:rPr lang="pt-BR" sz="1600" dirty="0"/>
              <a:t>Tem muitas definições e existe muita discussão filosófica e científica sobre o que é probabilidade</a:t>
            </a:r>
          </a:p>
          <a:p>
            <a:endParaRPr lang="pt-BR" sz="1600" dirty="0"/>
          </a:p>
          <a:p>
            <a:r>
              <a:rPr lang="pt-BR" sz="1600" dirty="0"/>
              <a:t>Para compreender o fundamento das ferramentas estatísticas desse curso probabilidade para nós será:</a:t>
            </a:r>
          </a:p>
          <a:p>
            <a:endParaRPr lang="pt-BR" sz="1600" dirty="0"/>
          </a:p>
          <a:p>
            <a:pPr algn="just"/>
            <a:r>
              <a:rPr lang="en-US" sz="2000" b="1" dirty="0"/>
              <a:t>A </a:t>
            </a:r>
            <a:r>
              <a:rPr lang="en-US" sz="2000" b="1" dirty="0" err="1"/>
              <a:t>probabilidade</a:t>
            </a:r>
            <a:r>
              <a:rPr lang="en-US" sz="2000" b="1" dirty="0"/>
              <a:t> de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coisa</a:t>
            </a:r>
            <a:r>
              <a:rPr lang="en-US" sz="2000" b="1" dirty="0"/>
              <a:t> é a </a:t>
            </a:r>
            <a:r>
              <a:rPr lang="en-US" sz="2000" b="1" dirty="0" err="1"/>
              <a:t>percentagem</a:t>
            </a:r>
            <a:r>
              <a:rPr lang="en-US" sz="2000" b="1" dirty="0"/>
              <a:t> do tempo </a:t>
            </a:r>
            <a:r>
              <a:rPr lang="en-US" sz="2000" b="1" dirty="0" err="1"/>
              <a:t>em</a:t>
            </a:r>
            <a:r>
              <a:rPr lang="en-US" sz="2000" b="1" dirty="0"/>
              <a:t> que é </a:t>
            </a:r>
            <a:r>
              <a:rPr lang="en-US" sz="2000" b="1" dirty="0" err="1"/>
              <a:t>esperado</a:t>
            </a:r>
            <a:r>
              <a:rPr lang="en-US" sz="2000" b="1" dirty="0"/>
              <a:t> que </a:t>
            </a:r>
            <a:r>
              <a:rPr lang="en-US" sz="2000" b="1" dirty="0" err="1"/>
              <a:t>ela</a:t>
            </a:r>
            <a:r>
              <a:rPr lang="en-US" sz="2000" b="1" dirty="0"/>
              <a:t> </a:t>
            </a:r>
            <a:r>
              <a:rPr lang="en-US" sz="2000" b="1" dirty="0" err="1"/>
              <a:t>aconteça</a:t>
            </a:r>
            <a:r>
              <a:rPr lang="en-US" sz="2000" b="1" dirty="0"/>
              <a:t>, </a:t>
            </a:r>
            <a:r>
              <a:rPr lang="en-US" sz="2000" b="1" dirty="0" err="1"/>
              <a:t>quando</a:t>
            </a:r>
            <a:r>
              <a:rPr lang="en-US" sz="2000" b="1" dirty="0"/>
              <a:t> </a:t>
            </a:r>
            <a:r>
              <a:rPr lang="en-US" sz="2000" b="1" dirty="0" err="1"/>
              <a:t>ela</a:t>
            </a:r>
            <a:r>
              <a:rPr lang="en-US" sz="2000" b="1" dirty="0"/>
              <a:t> </a:t>
            </a:r>
            <a:r>
              <a:rPr lang="en-US" sz="2000" b="1" dirty="0" err="1"/>
              <a:t>pode</a:t>
            </a:r>
            <a:r>
              <a:rPr lang="en-US" sz="2000" b="1" dirty="0"/>
              <a:t> ser </a:t>
            </a:r>
            <a:r>
              <a:rPr lang="en-US" sz="2000" b="1" dirty="0" err="1"/>
              <a:t>repetida</a:t>
            </a:r>
            <a:r>
              <a:rPr lang="en-US" sz="2000" b="1" dirty="0"/>
              <a:t> </a:t>
            </a:r>
            <a:r>
              <a:rPr lang="en-US" sz="2000" b="1" dirty="0" err="1"/>
              <a:t>várias</a:t>
            </a:r>
            <a:r>
              <a:rPr lang="en-US" sz="2000" b="1" dirty="0"/>
              <a:t> e </a:t>
            </a:r>
            <a:r>
              <a:rPr lang="en-US" sz="2000" b="1" dirty="0" err="1"/>
              <a:t>várias</a:t>
            </a:r>
            <a:r>
              <a:rPr lang="en-US" sz="2000" b="1" dirty="0"/>
              <a:t> </a:t>
            </a:r>
            <a:r>
              <a:rPr lang="en-US" sz="2000" b="1" dirty="0" err="1"/>
              <a:t>vezes</a:t>
            </a:r>
            <a:r>
              <a:rPr lang="en-US" sz="2000" b="1" dirty="0"/>
              <a:t> de </a:t>
            </a:r>
            <a:r>
              <a:rPr lang="en-US" sz="2000" b="1" dirty="0" err="1"/>
              <a:t>maneira</a:t>
            </a:r>
            <a:r>
              <a:rPr lang="en-US" sz="2000" b="1" dirty="0"/>
              <a:t> </a:t>
            </a:r>
            <a:r>
              <a:rPr lang="en-US" sz="2000" b="1" dirty="0" err="1"/>
              <a:t>independente</a:t>
            </a:r>
            <a:r>
              <a:rPr lang="en-US" sz="2000" b="1" dirty="0"/>
              <a:t> e sob as </a:t>
            </a:r>
            <a:r>
              <a:rPr lang="en-US" sz="2000" b="1" dirty="0" err="1"/>
              <a:t>mesmas</a:t>
            </a:r>
            <a:r>
              <a:rPr lang="en-US" sz="2000" b="1" dirty="0"/>
              <a:t> </a:t>
            </a:r>
            <a:r>
              <a:rPr lang="en-US" sz="2000" b="1" dirty="0" err="1"/>
              <a:t>condições</a:t>
            </a:r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pt-BR" sz="1600" dirty="0"/>
              <a:t>O conceito de probabilidade tem a ver com </a:t>
            </a:r>
            <a:r>
              <a:rPr lang="pt-BR" sz="1600" b="1" dirty="0"/>
              <a:t>repetições</a:t>
            </a:r>
            <a:r>
              <a:rPr lang="pt-BR" sz="1600" dirty="0"/>
              <a:t>, nas </a:t>
            </a:r>
            <a:r>
              <a:rPr lang="pt-BR" sz="1600" b="1" dirty="0"/>
              <a:t>mesmas condições</a:t>
            </a:r>
            <a:r>
              <a:rPr lang="pt-BR" sz="1600" dirty="0"/>
              <a:t>, de </a:t>
            </a:r>
            <a:r>
              <a:rPr lang="pt-BR" sz="1600" b="1" dirty="0"/>
              <a:t>maneira independente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dirty="0"/>
              <a:t>Vamos esmiuçar os conceitos, mas o exemplo principal dessas repetições são </a:t>
            </a:r>
            <a:r>
              <a:rPr lang="pt-BR" sz="1600" b="1" dirty="0"/>
              <a:t>experimentos científicos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258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O que é probabilidade?</a:t>
            </a:r>
            <a:endParaRPr lang="pt-BR" sz="3800" b="1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CE4EA93-EBE9-A7E0-76FE-4D28A9618C26}"/>
              </a:ext>
            </a:extLst>
          </p:cNvPr>
          <p:cNvSpPr txBox="1"/>
          <p:nvPr/>
        </p:nvSpPr>
        <p:spPr>
          <a:xfrm>
            <a:off x="838200" y="1548051"/>
            <a:ext cx="1060905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 </a:t>
            </a:r>
            <a:r>
              <a:rPr lang="en-US" sz="2000" b="1" dirty="0" err="1"/>
              <a:t>probabilidade</a:t>
            </a:r>
            <a:r>
              <a:rPr lang="en-US" sz="2000" b="1" dirty="0"/>
              <a:t> de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coisa</a:t>
            </a:r>
            <a:r>
              <a:rPr lang="en-US" sz="2000" b="1" dirty="0"/>
              <a:t> é a </a:t>
            </a:r>
            <a:r>
              <a:rPr lang="en-US" sz="2000" b="1" dirty="0" err="1"/>
              <a:t>percentagem</a:t>
            </a:r>
            <a:r>
              <a:rPr lang="en-US" sz="2000" b="1" dirty="0"/>
              <a:t> do tempo </a:t>
            </a:r>
            <a:r>
              <a:rPr lang="en-US" sz="2000" b="1" dirty="0" err="1"/>
              <a:t>em</a:t>
            </a:r>
            <a:r>
              <a:rPr lang="en-US" sz="2000" b="1" dirty="0"/>
              <a:t> que é </a:t>
            </a:r>
            <a:r>
              <a:rPr lang="en-US" sz="2000" b="1" dirty="0" err="1"/>
              <a:t>esperado</a:t>
            </a:r>
            <a:r>
              <a:rPr lang="en-US" sz="2000" b="1" dirty="0"/>
              <a:t> que </a:t>
            </a:r>
            <a:r>
              <a:rPr lang="en-US" sz="2000" b="1" dirty="0" err="1"/>
              <a:t>ela</a:t>
            </a:r>
            <a:r>
              <a:rPr lang="en-US" sz="2000" b="1" dirty="0"/>
              <a:t> </a:t>
            </a:r>
            <a:r>
              <a:rPr lang="en-US" sz="2000" b="1" dirty="0" err="1"/>
              <a:t>aconteça</a:t>
            </a:r>
            <a:r>
              <a:rPr lang="en-US" sz="2000" b="1" dirty="0"/>
              <a:t>, </a:t>
            </a:r>
            <a:r>
              <a:rPr lang="en-US" sz="2000" b="1" dirty="0" err="1"/>
              <a:t>quando</a:t>
            </a:r>
            <a:r>
              <a:rPr lang="en-US" sz="2000" b="1" dirty="0"/>
              <a:t> </a:t>
            </a:r>
            <a:r>
              <a:rPr lang="en-US" sz="2000" b="1" dirty="0" err="1"/>
              <a:t>ela</a:t>
            </a:r>
            <a:r>
              <a:rPr lang="en-US" sz="2000" b="1" dirty="0"/>
              <a:t> </a:t>
            </a:r>
            <a:r>
              <a:rPr lang="en-US" sz="2000" b="1" dirty="0" err="1"/>
              <a:t>pode</a:t>
            </a:r>
            <a:r>
              <a:rPr lang="en-US" sz="2000" b="1" dirty="0"/>
              <a:t> ser </a:t>
            </a:r>
            <a:r>
              <a:rPr lang="en-US" sz="2000" b="1" dirty="0" err="1"/>
              <a:t>repetida</a:t>
            </a:r>
            <a:r>
              <a:rPr lang="en-US" sz="2000" b="1" dirty="0"/>
              <a:t> </a:t>
            </a:r>
            <a:r>
              <a:rPr lang="en-US" sz="2000" b="1" dirty="0" err="1"/>
              <a:t>várias</a:t>
            </a:r>
            <a:r>
              <a:rPr lang="en-US" sz="2000" b="1" dirty="0"/>
              <a:t> e </a:t>
            </a:r>
            <a:r>
              <a:rPr lang="en-US" sz="2000" b="1" dirty="0" err="1"/>
              <a:t>várias</a:t>
            </a:r>
            <a:r>
              <a:rPr lang="en-US" sz="2000" b="1" dirty="0"/>
              <a:t> </a:t>
            </a:r>
            <a:r>
              <a:rPr lang="en-US" sz="2000" b="1" dirty="0" err="1"/>
              <a:t>vezes</a:t>
            </a:r>
            <a:r>
              <a:rPr lang="en-US" sz="2000" b="1" dirty="0"/>
              <a:t> de </a:t>
            </a:r>
            <a:r>
              <a:rPr lang="en-US" sz="2000" b="1" dirty="0" err="1"/>
              <a:t>maneira</a:t>
            </a:r>
            <a:r>
              <a:rPr lang="en-US" sz="2000" b="1" dirty="0"/>
              <a:t> </a:t>
            </a:r>
            <a:r>
              <a:rPr lang="en-US" sz="2000" b="1" dirty="0" err="1"/>
              <a:t>independente</a:t>
            </a:r>
            <a:r>
              <a:rPr lang="en-US" sz="2000" b="1" dirty="0"/>
              <a:t> e sob as </a:t>
            </a:r>
            <a:r>
              <a:rPr lang="en-US" sz="2000" b="1" dirty="0" err="1"/>
              <a:t>mesmas</a:t>
            </a:r>
            <a:r>
              <a:rPr lang="en-US" sz="2000" b="1" dirty="0"/>
              <a:t> </a:t>
            </a:r>
            <a:r>
              <a:rPr lang="en-US" sz="2000" b="1" dirty="0" err="1"/>
              <a:t>condições</a:t>
            </a:r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pt-BR" sz="1600" dirty="0"/>
              <a:t>Vamos pensar em um experimento científico da área média: oferecer um remédio e verificar se diminui sintomas/cura doenças </a:t>
            </a:r>
            <a:r>
              <a:rPr lang="pt-BR" sz="1600" dirty="0" err="1"/>
              <a:t>etc</a:t>
            </a:r>
            <a:r>
              <a:rPr lang="pt-BR" sz="1600" dirty="0"/>
              <a:t>: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dirty="0"/>
              <a:t>Mesmas condições </a:t>
            </a:r>
            <a:r>
              <a:rPr lang="pt-BR" sz="1600" dirty="0"/>
              <a:t>= Exatamente o mesmo remédio é administrado para pacientes praticamente idênticos, de mesma idade, mesmo histórico </a:t>
            </a:r>
            <a:r>
              <a:rPr lang="pt-BR" sz="1600" dirty="0" err="1"/>
              <a:t>etc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b="1" dirty="0"/>
              <a:t>Repetida várias e várias vezes </a:t>
            </a:r>
            <a:r>
              <a:rPr lang="pt-BR" sz="1600" dirty="0"/>
              <a:t>= tamanho amostral grande, conceitualmente a probabilidade deveria descrever perfeitamente a realidade de tivéssemos </a:t>
            </a:r>
            <a:r>
              <a:rPr lang="pt-BR" sz="1600" b="1" dirty="0"/>
              <a:t>infinitas realizações </a:t>
            </a:r>
            <a:r>
              <a:rPr lang="pt-BR" sz="1600" dirty="0"/>
              <a:t>(nunca vamos ter)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b="1" dirty="0"/>
              <a:t>De maneira independente </a:t>
            </a:r>
            <a:r>
              <a:rPr lang="pt-BR" sz="1600" dirty="0"/>
              <a:t>= “independência” tem dois significados.</a:t>
            </a:r>
            <a:r>
              <a:rPr lang="pt-BR" sz="1600" b="1" dirty="0"/>
              <a:t> </a:t>
            </a:r>
            <a:r>
              <a:rPr lang="pt-BR" sz="1600" dirty="0"/>
              <a:t>O significado coloquial quer dizer “sem relação alguma”, “um experimento não impacta no outro”, “os pacientes nem os médicos nem aplicadores se conhecem” etc. No sentido estatístico essa noção é formalizada como “a probabilidade da intersecção é o produto das probabilidades”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Para nós, importa mais o significado coloquial</a:t>
            </a:r>
          </a:p>
        </p:txBody>
      </p:sp>
    </p:spTree>
    <p:extLst>
      <p:ext uri="{BB962C8B-B14F-4D97-AF65-F5344CB8AC3E}">
        <p14:creationId xmlns:p14="http://schemas.microsoft.com/office/powerpoint/2010/main" val="57435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Consequências do Teorema Central do Limite</a:t>
            </a:r>
            <a:endParaRPr lang="pt-BR" sz="3800" b="1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CE4EA93-EBE9-A7E0-76FE-4D28A9618C26}"/>
              </a:ext>
            </a:extLst>
          </p:cNvPr>
          <p:cNvSpPr txBox="1"/>
          <p:nvPr/>
        </p:nvSpPr>
        <p:spPr>
          <a:xfrm>
            <a:off x="838200" y="1548051"/>
            <a:ext cx="106090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 </a:t>
            </a:r>
            <a:r>
              <a:rPr lang="en-US" sz="2000" dirty="0" err="1"/>
              <a:t>Teorema</a:t>
            </a:r>
            <a:r>
              <a:rPr lang="en-US" sz="2000" dirty="0"/>
              <a:t> Central do </a:t>
            </a:r>
            <a:r>
              <a:rPr lang="en-US" sz="2000" dirty="0" err="1"/>
              <a:t>Limite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consequências</a:t>
            </a:r>
            <a:r>
              <a:rPr lang="en-US" sz="2000" dirty="0"/>
              <a:t> </a:t>
            </a:r>
            <a:r>
              <a:rPr lang="en-US" sz="2000" dirty="0" err="1"/>
              <a:t>práticas</a:t>
            </a:r>
            <a:endParaRPr lang="en-US" sz="2000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 err="1"/>
              <a:t>Consequência</a:t>
            </a:r>
            <a:r>
              <a:rPr lang="en-US" sz="2000" b="1" dirty="0"/>
              <a:t> </a:t>
            </a:r>
            <a:r>
              <a:rPr lang="en-US" sz="2000" b="1" dirty="0" err="1"/>
              <a:t>número</a:t>
            </a:r>
            <a:r>
              <a:rPr lang="en-US" sz="2000" b="1" dirty="0"/>
              <a:t> 1: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Podemos </a:t>
            </a:r>
            <a:r>
              <a:rPr lang="en-US" sz="2000" dirty="0" err="1"/>
              <a:t>testar</a:t>
            </a:r>
            <a:r>
              <a:rPr lang="en-US" sz="2000" dirty="0"/>
              <a:t> se um </a:t>
            </a:r>
            <a:r>
              <a:rPr lang="en-US" sz="2000" dirty="0" err="1"/>
              <a:t>determinado</a:t>
            </a:r>
            <a:r>
              <a:rPr lang="en-US" sz="2000" dirty="0"/>
              <a:t> valor de interesse é </a:t>
            </a:r>
            <a:r>
              <a:rPr lang="en-US" sz="2000" dirty="0" err="1"/>
              <a:t>compatível</a:t>
            </a:r>
            <a:r>
              <a:rPr lang="en-US" sz="2000" dirty="0"/>
              <a:t> com a media </a:t>
            </a:r>
            <a:r>
              <a:rPr lang="en-US" sz="2000" dirty="0" err="1"/>
              <a:t>amostral</a:t>
            </a:r>
            <a:r>
              <a:rPr lang="en-US" sz="2000" dirty="0"/>
              <a:t> </a:t>
            </a:r>
            <a:r>
              <a:rPr lang="en-US" sz="2000" dirty="0" err="1"/>
              <a:t>observada</a:t>
            </a:r>
            <a:r>
              <a:rPr lang="en-US" sz="2000" dirty="0"/>
              <a:t>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Isso</a:t>
            </a:r>
            <a:r>
              <a:rPr lang="en-US" sz="2000" dirty="0"/>
              <a:t> é </a:t>
            </a:r>
            <a:r>
              <a:rPr lang="en-US" sz="2000" dirty="0" err="1"/>
              <a:t>exatamente</a:t>
            </a:r>
            <a:r>
              <a:rPr lang="en-US" sz="2000" dirty="0"/>
              <a:t> o que </a:t>
            </a:r>
            <a:r>
              <a:rPr lang="en-US" sz="2000" dirty="0" err="1"/>
              <a:t>fizemos</a:t>
            </a:r>
            <a:r>
              <a:rPr lang="en-US" sz="2000" dirty="0"/>
              <a:t> para </a:t>
            </a:r>
            <a:r>
              <a:rPr lang="en-US" sz="2000" dirty="0" err="1"/>
              <a:t>decidir</a:t>
            </a:r>
            <a:r>
              <a:rPr lang="en-US" sz="2000" dirty="0"/>
              <a:t> se o dado era </a:t>
            </a:r>
            <a:r>
              <a:rPr lang="en-US" sz="2000" dirty="0" err="1"/>
              <a:t>honesto</a:t>
            </a:r>
            <a:r>
              <a:rPr lang="en-US" sz="2000" dirty="0"/>
              <a:t>:</a:t>
            </a:r>
          </a:p>
          <a:p>
            <a:pPr algn="just"/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Observamos</a:t>
            </a:r>
            <a:r>
              <a:rPr lang="en-US" sz="2000" dirty="0"/>
              <a:t> </a:t>
            </a:r>
            <a:r>
              <a:rPr lang="en-US" sz="2000" dirty="0" err="1"/>
              <a:t>amostra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Escolhemos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estatística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Encontramos</a:t>
            </a:r>
            <a:r>
              <a:rPr lang="en-US" sz="2000" dirty="0"/>
              <a:t> a </a:t>
            </a:r>
            <a:r>
              <a:rPr lang="en-US" sz="2000" dirty="0" err="1"/>
              <a:t>distribuição</a:t>
            </a:r>
            <a:r>
              <a:rPr lang="en-US" sz="2000" dirty="0"/>
              <a:t> </a:t>
            </a:r>
            <a:r>
              <a:rPr lang="en-US" sz="2000" dirty="0" err="1"/>
              <a:t>amostral</a:t>
            </a:r>
            <a:r>
              <a:rPr lang="en-US" sz="2000" dirty="0"/>
              <a:t> dessa </a:t>
            </a:r>
            <a:r>
              <a:rPr lang="en-US" sz="2000" dirty="0" err="1"/>
              <a:t>estatística</a:t>
            </a:r>
            <a:r>
              <a:rPr lang="en-US" sz="2000" dirty="0"/>
              <a:t> no </a:t>
            </a:r>
            <a:r>
              <a:rPr lang="en-US" sz="2000" dirty="0" err="1"/>
              <a:t>cenário</a:t>
            </a:r>
            <a:r>
              <a:rPr lang="en-US" sz="2000" dirty="0"/>
              <a:t> que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interessa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Posicionamos</a:t>
            </a:r>
            <a:r>
              <a:rPr lang="en-US" sz="2000" dirty="0"/>
              <a:t> o valor que </a:t>
            </a:r>
            <a:r>
              <a:rPr lang="en-US" sz="2000" dirty="0" err="1"/>
              <a:t>encontramos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dessa </a:t>
            </a:r>
            <a:r>
              <a:rPr lang="en-US" sz="2000" dirty="0" err="1"/>
              <a:t>escala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61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>
            <a:extLst>
              <a:ext uri="{FF2B5EF4-FFF2-40B4-BE49-F238E27FC236}">
                <a16:creationId xmlns:a16="http://schemas.microsoft.com/office/drawing/2014/main" id="{5201676E-BE39-A82A-12B5-FD6B0673B59E}"/>
              </a:ext>
            </a:extLst>
          </p:cNvPr>
          <p:cNvSpPr/>
          <p:nvPr/>
        </p:nvSpPr>
        <p:spPr>
          <a:xfrm>
            <a:off x="931655" y="1834548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miley 4">
            <a:extLst>
              <a:ext uri="{FF2B5EF4-FFF2-40B4-BE49-F238E27FC236}">
                <a16:creationId xmlns:a16="http://schemas.microsoft.com/office/drawing/2014/main" id="{FD30986A-2FC7-A8DB-5C88-C18D6B3B465D}"/>
              </a:ext>
            </a:extLst>
          </p:cNvPr>
          <p:cNvSpPr/>
          <p:nvPr/>
        </p:nvSpPr>
        <p:spPr>
          <a:xfrm>
            <a:off x="1976893" y="2001326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miley 5">
            <a:extLst>
              <a:ext uri="{FF2B5EF4-FFF2-40B4-BE49-F238E27FC236}">
                <a16:creationId xmlns:a16="http://schemas.microsoft.com/office/drawing/2014/main" id="{393CCC1F-EC75-66DD-DE9E-6E28A6FB81C6}"/>
              </a:ext>
            </a:extLst>
          </p:cNvPr>
          <p:cNvSpPr/>
          <p:nvPr/>
        </p:nvSpPr>
        <p:spPr>
          <a:xfrm>
            <a:off x="3220538" y="359289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miley 6">
            <a:extLst>
              <a:ext uri="{FF2B5EF4-FFF2-40B4-BE49-F238E27FC236}">
                <a16:creationId xmlns:a16="http://schemas.microsoft.com/office/drawing/2014/main" id="{283021DE-BACE-CA9F-CA18-17DD78680F06}"/>
              </a:ext>
            </a:extLst>
          </p:cNvPr>
          <p:cNvSpPr/>
          <p:nvPr/>
        </p:nvSpPr>
        <p:spPr>
          <a:xfrm>
            <a:off x="1025110" y="392214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362DF7FB-FEF6-03A3-B46A-AE5F91DA9BD1}"/>
              </a:ext>
            </a:extLst>
          </p:cNvPr>
          <p:cNvSpPr/>
          <p:nvPr/>
        </p:nvSpPr>
        <p:spPr>
          <a:xfrm>
            <a:off x="2081846" y="300774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miley 8">
            <a:extLst>
              <a:ext uri="{FF2B5EF4-FFF2-40B4-BE49-F238E27FC236}">
                <a16:creationId xmlns:a16="http://schemas.microsoft.com/office/drawing/2014/main" id="{E3ADBB17-EEDE-76F8-7EDC-10ECCFBE1043}"/>
              </a:ext>
            </a:extLst>
          </p:cNvPr>
          <p:cNvSpPr/>
          <p:nvPr/>
        </p:nvSpPr>
        <p:spPr>
          <a:xfrm>
            <a:off x="1027987" y="499469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DFE53F68-9BD3-0464-71B1-28634665D397}"/>
              </a:ext>
            </a:extLst>
          </p:cNvPr>
          <p:cNvSpPr/>
          <p:nvPr/>
        </p:nvSpPr>
        <p:spPr>
          <a:xfrm>
            <a:off x="2185363" y="410617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BB073DEC-DEDD-C751-D06B-6EA28AA1FC3C}"/>
              </a:ext>
            </a:extLst>
          </p:cNvPr>
          <p:cNvSpPr/>
          <p:nvPr/>
        </p:nvSpPr>
        <p:spPr>
          <a:xfrm>
            <a:off x="3033629" y="217097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miley 11">
            <a:extLst>
              <a:ext uri="{FF2B5EF4-FFF2-40B4-BE49-F238E27FC236}">
                <a16:creationId xmlns:a16="http://schemas.microsoft.com/office/drawing/2014/main" id="{12167533-6A5D-4A32-1389-86E5C1E2454B}"/>
              </a:ext>
            </a:extLst>
          </p:cNvPr>
          <p:cNvSpPr/>
          <p:nvPr/>
        </p:nvSpPr>
        <p:spPr>
          <a:xfrm>
            <a:off x="937409" y="284959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94BC5C-A384-7B6D-B73C-5326F96353DB}"/>
              </a:ext>
            </a:extLst>
          </p:cNvPr>
          <p:cNvSpPr txBox="1"/>
          <p:nvPr/>
        </p:nvSpPr>
        <p:spPr>
          <a:xfrm>
            <a:off x="481436" y="21070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25C51F-0FF8-9D46-B45F-681FF1FF47C2}"/>
              </a:ext>
            </a:extLst>
          </p:cNvPr>
          <p:cNvSpPr txBox="1"/>
          <p:nvPr/>
        </p:nvSpPr>
        <p:spPr>
          <a:xfrm>
            <a:off x="2183924" y="15859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A8AFAB-82F3-8B97-936E-C97467E2B4ED}"/>
              </a:ext>
            </a:extLst>
          </p:cNvPr>
          <p:cNvSpPr txBox="1"/>
          <p:nvPr/>
        </p:nvSpPr>
        <p:spPr>
          <a:xfrm>
            <a:off x="3275065" y="18016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95F98CA-20B3-94E9-2E01-3F687F4BA6C1}"/>
              </a:ext>
            </a:extLst>
          </p:cNvPr>
          <p:cNvSpPr txBox="1"/>
          <p:nvPr/>
        </p:nvSpPr>
        <p:spPr>
          <a:xfrm>
            <a:off x="4153736" y="38654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857ACE-7CD3-DDC1-2B97-5E6FEDC81E11}"/>
              </a:ext>
            </a:extLst>
          </p:cNvPr>
          <p:cNvSpPr txBox="1"/>
          <p:nvPr/>
        </p:nvSpPr>
        <p:spPr>
          <a:xfrm>
            <a:off x="459872" y="31221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DE1B08-C8E7-06B8-F37C-DFA5E270F903}"/>
              </a:ext>
            </a:extLst>
          </p:cNvPr>
          <p:cNvSpPr txBox="1"/>
          <p:nvPr/>
        </p:nvSpPr>
        <p:spPr>
          <a:xfrm>
            <a:off x="2985976" y="31925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E276A8-0008-D099-4F9A-6127C1B0A60C}"/>
              </a:ext>
            </a:extLst>
          </p:cNvPr>
          <p:cNvSpPr txBox="1"/>
          <p:nvPr/>
        </p:nvSpPr>
        <p:spPr>
          <a:xfrm>
            <a:off x="3010627" y="4665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BD1DADC-7C7A-029A-0A57-28108A60E703}"/>
              </a:ext>
            </a:extLst>
          </p:cNvPr>
          <p:cNvSpPr txBox="1"/>
          <p:nvPr/>
        </p:nvSpPr>
        <p:spPr>
          <a:xfrm>
            <a:off x="593582" y="4194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29DB324-0435-BC32-470E-6CF1F6C96FEF}"/>
              </a:ext>
            </a:extLst>
          </p:cNvPr>
          <p:cNvSpPr txBox="1"/>
          <p:nvPr/>
        </p:nvSpPr>
        <p:spPr>
          <a:xfrm>
            <a:off x="1939510" y="52672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" name="Smiley 1">
            <a:extLst>
              <a:ext uri="{FF2B5EF4-FFF2-40B4-BE49-F238E27FC236}">
                <a16:creationId xmlns:a16="http://schemas.microsoft.com/office/drawing/2014/main" id="{C4EAE717-851B-E7CA-E8EB-7F72D3FCCEDB}"/>
              </a:ext>
            </a:extLst>
          </p:cNvPr>
          <p:cNvSpPr/>
          <p:nvPr/>
        </p:nvSpPr>
        <p:spPr>
          <a:xfrm>
            <a:off x="5204494" y="179492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miley 2">
            <a:extLst>
              <a:ext uri="{FF2B5EF4-FFF2-40B4-BE49-F238E27FC236}">
                <a16:creationId xmlns:a16="http://schemas.microsoft.com/office/drawing/2014/main" id="{163062AF-9295-3E75-32D3-6B2CA3D8AF04}"/>
              </a:ext>
            </a:extLst>
          </p:cNvPr>
          <p:cNvSpPr/>
          <p:nvPr/>
        </p:nvSpPr>
        <p:spPr>
          <a:xfrm>
            <a:off x="6249732" y="1961707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miley 21">
            <a:extLst>
              <a:ext uri="{FF2B5EF4-FFF2-40B4-BE49-F238E27FC236}">
                <a16:creationId xmlns:a16="http://schemas.microsoft.com/office/drawing/2014/main" id="{91ED72CD-4C17-AE58-D527-21125142F208}"/>
              </a:ext>
            </a:extLst>
          </p:cNvPr>
          <p:cNvSpPr/>
          <p:nvPr/>
        </p:nvSpPr>
        <p:spPr>
          <a:xfrm>
            <a:off x="7493377" y="355328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miley 22">
            <a:extLst>
              <a:ext uri="{FF2B5EF4-FFF2-40B4-BE49-F238E27FC236}">
                <a16:creationId xmlns:a16="http://schemas.microsoft.com/office/drawing/2014/main" id="{781574D3-2D5D-DC36-A5FC-C9313E849053}"/>
              </a:ext>
            </a:extLst>
          </p:cNvPr>
          <p:cNvSpPr/>
          <p:nvPr/>
        </p:nvSpPr>
        <p:spPr>
          <a:xfrm>
            <a:off x="5297949" y="388252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miley 23">
            <a:extLst>
              <a:ext uri="{FF2B5EF4-FFF2-40B4-BE49-F238E27FC236}">
                <a16:creationId xmlns:a16="http://schemas.microsoft.com/office/drawing/2014/main" id="{48AF76F4-A042-D041-A6F8-545AFFAF21DD}"/>
              </a:ext>
            </a:extLst>
          </p:cNvPr>
          <p:cNvSpPr/>
          <p:nvPr/>
        </p:nvSpPr>
        <p:spPr>
          <a:xfrm>
            <a:off x="6354685" y="296812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2C84161B-1696-142E-74C8-D59E5D20E32F}"/>
              </a:ext>
            </a:extLst>
          </p:cNvPr>
          <p:cNvSpPr/>
          <p:nvPr/>
        </p:nvSpPr>
        <p:spPr>
          <a:xfrm>
            <a:off x="5300826" y="4955073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miley 25">
            <a:extLst>
              <a:ext uri="{FF2B5EF4-FFF2-40B4-BE49-F238E27FC236}">
                <a16:creationId xmlns:a16="http://schemas.microsoft.com/office/drawing/2014/main" id="{6A9F5ED7-4DA9-5AF0-33F0-5584902C4A65}"/>
              </a:ext>
            </a:extLst>
          </p:cNvPr>
          <p:cNvSpPr/>
          <p:nvPr/>
        </p:nvSpPr>
        <p:spPr>
          <a:xfrm>
            <a:off x="6458202" y="406655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miley 26">
            <a:extLst>
              <a:ext uri="{FF2B5EF4-FFF2-40B4-BE49-F238E27FC236}">
                <a16:creationId xmlns:a16="http://schemas.microsoft.com/office/drawing/2014/main" id="{7B554C16-946F-B4C7-8A04-6B0BFDD64FC5}"/>
              </a:ext>
            </a:extLst>
          </p:cNvPr>
          <p:cNvSpPr/>
          <p:nvPr/>
        </p:nvSpPr>
        <p:spPr>
          <a:xfrm>
            <a:off x="7306468" y="213136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miley 27">
            <a:extLst>
              <a:ext uri="{FF2B5EF4-FFF2-40B4-BE49-F238E27FC236}">
                <a16:creationId xmlns:a16="http://schemas.microsoft.com/office/drawing/2014/main" id="{82DA5B3A-FE7D-E5EA-0CBB-6E91A3A9F816}"/>
              </a:ext>
            </a:extLst>
          </p:cNvPr>
          <p:cNvSpPr/>
          <p:nvPr/>
        </p:nvSpPr>
        <p:spPr>
          <a:xfrm>
            <a:off x="5210248" y="280997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88314A1-E95B-BCB6-97A1-EEA5EE6BD024}"/>
              </a:ext>
            </a:extLst>
          </p:cNvPr>
          <p:cNvSpPr txBox="1"/>
          <p:nvPr/>
        </p:nvSpPr>
        <p:spPr>
          <a:xfrm>
            <a:off x="4754275" y="20674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9540FAF-4708-DD28-AF01-48E5A89F2A8A}"/>
              </a:ext>
            </a:extLst>
          </p:cNvPr>
          <p:cNvSpPr txBox="1"/>
          <p:nvPr/>
        </p:nvSpPr>
        <p:spPr>
          <a:xfrm>
            <a:off x="6456763" y="15463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74FA270-35E7-E6A3-4B19-19B83EF0820D}"/>
              </a:ext>
            </a:extLst>
          </p:cNvPr>
          <p:cNvSpPr txBox="1"/>
          <p:nvPr/>
        </p:nvSpPr>
        <p:spPr>
          <a:xfrm>
            <a:off x="7547904" y="17620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1B544A-3FBB-9F97-62F2-2F40450D32FD}"/>
              </a:ext>
            </a:extLst>
          </p:cNvPr>
          <p:cNvSpPr txBox="1"/>
          <p:nvPr/>
        </p:nvSpPr>
        <p:spPr>
          <a:xfrm>
            <a:off x="8426575" y="38258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6598E2-1D63-10F6-98E2-87468482C069}"/>
              </a:ext>
            </a:extLst>
          </p:cNvPr>
          <p:cNvSpPr txBox="1"/>
          <p:nvPr/>
        </p:nvSpPr>
        <p:spPr>
          <a:xfrm>
            <a:off x="4732711" y="3082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D7FB71A-726F-81D2-80DB-157871C8DA9F}"/>
              </a:ext>
            </a:extLst>
          </p:cNvPr>
          <p:cNvSpPr txBox="1"/>
          <p:nvPr/>
        </p:nvSpPr>
        <p:spPr>
          <a:xfrm>
            <a:off x="7258815" y="31529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411AD1A-D878-57CA-EF7F-D9DC7DF9B93A}"/>
              </a:ext>
            </a:extLst>
          </p:cNvPr>
          <p:cNvSpPr txBox="1"/>
          <p:nvPr/>
        </p:nvSpPr>
        <p:spPr>
          <a:xfrm>
            <a:off x="7283466" y="46259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2254AD0-4D2D-2E28-0896-CA771E187409}"/>
              </a:ext>
            </a:extLst>
          </p:cNvPr>
          <p:cNvSpPr txBox="1"/>
          <p:nvPr/>
        </p:nvSpPr>
        <p:spPr>
          <a:xfrm>
            <a:off x="4866421" y="41544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B846296-D97A-C8BA-CE26-AF7C79DAC54C}"/>
              </a:ext>
            </a:extLst>
          </p:cNvPr>
          <p:cNvSpPr txBox="1"/>
          <p:nvPr/>
        </p:nvSpPr>
        <p:spPr>
          <a:xfrm>
            <a:off x="6212349" y="52276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rmAutofit fontScale="90000"/>
          </a:bodyPr>
          <a:lstStyle/>
          <a:p>
            <a:r>
              <a:rPr lang="pt-BR" dirty="0"/>
              <a:t>Valores populacionais formados apenas por 0 e 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9EFAE8E-61EF-A600-D077-AD33BEC44A1E}"/>
              </a:ext>
            </a:extLst>
          </p:cNvPr>
          <p:cNvSpPr txBox="1"/>
          <p:nvPr/>
        </p:nvSpPr>
        <p:spPr>
          <a:xfrm>
            <a:off x="9379921" y="1539425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 </a:t>
            </a:r>
            <a:r>
              <a:rPr lang="pt-BR" dirty="0"/>
              <a:t>: 42,10% 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61C5AF8-4EB8-F622-2B72-A86801894643}"/>
              </a:ext>
            </a:extLst>
          </p:cNvPr>
          <p:cNvSpPr txBox="1"/>
          <p:nvPr/>
        </p:nvSpPr>
        <p:spPr>
          <a:xfrm>
            <a:off x="9379921" y="1936560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Máximo</a:t>
            </a:r>
            <a:r>
              <a:rPr lang="pt-BR" dirty="0"/>
              <a:t>: 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6D8F2D9-1CE8-453E-9706-8F254BCBD3C4}"/>
              </a:ext>
            </a:extLst>
          </p:cNvPr>
          <p:cNvSpPr txBox="1"/>
          <p:nvPr/>
        </p:nvSpPr>
        <p:spPr>
          <a:xfrm>
            <a:off x="9379921" y="2333695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Mínimo</a:t>
            </a:r>
            <a:r>
              <a:rPr lang="pt-BR" dirty="0"/>
              <a:t>: 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CF96D3C-49C5-FAC1-D94F-530958832DDB}"/>
              </a:ext>
            </a:extLst>
          </p:cNvPr>
          <p:cNvSpPr txBox="1"/>
          <p:nvPr/>
        </p:nvSpPr>
        <p:spPr>
          <a:xfrm>
            <a:off x="9379921" y="2691441"/>
            <a:ext cx="176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Desvio Padrão</a:t>
            </a:r>
            <a:r>
              <a:rPr lang="pt-BR" dirty="0"/>
              <a:t>: 51,13%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572E624-D40E-3641-1BDC-CCDED2739323}"/>
              </a:ext>
            </a:extLst>
          </p:cNvPr>
          <p:cNvSpPr txBox="1"/>
          <p:nvPr/>
        </p:nvSpPr>
        <p:spPr>
          <a:xfrm>
            <a:off x="10708257" y="2197529"/>
            <a:ext cx="148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Populacional</a:t>
            </a:r>
          </a:p>
        </p:txBody>
      </p:sp>
    </p:spTree>
    <p:extLst>
      <p:ext uri="{BB962C8B-B14F-4D97-AF65-F5344CB8AC3E}">
        <p14:creationId xmlns:p14="http://schemas.microsoft.com/office/powerpoint/2010/main" val="111935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>
            <a:extLst>
              <a:ext uri="{FF2B5EF4-FFF2-40B4-BE49-F238E27FC236}">
                <a16:creationId xmlns:a16="http://schemas.microsoft.com/office/drawing/2014/main" id="{5201676E-BE39-A82A-12B5-FD6B0673B59E}"/>
              </a:ext>
            </a:extLst>
          </p:cNvPr>
          <p:cNvSpPr/>
          <p:nvPr/>
        </p:nvSpPr>
        <p:spPr>
          <a:xfrm>
            <a:off x="931655" y="1834548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miley 4">
            <a:extLst>
              <a:ext uri="{FF2B5EF4-FFF2-40B4-BE49-F238E27FC236}">
                <a16:creationId xmlns:a16="http://schemas.microsoft.com/office/drawing/2014/main" id="{FD30986A-2FC7-A8DB-5C88-C18D6B3B465D}"/>
              </a:ext>
            </a:extLst>
          </p:cNvPr>
          <p:cNvSpPr/>
          <p:nvPr/>
        </p:nvSpPr>
        <p:spPr>
          <a:xfrm>
            <a:off x="1976893" y="2001326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miley 5">
            <a:extLst>
              <a:ext uri="{FF2B5EF4-FFF2-40B4-BE49-F238E27FC236}">
                <a16:creationId xmlns:a16="http://schemas.microsoft.com/office/drawing/2014/main" id="{393CCC1F-EC75-66DD-DE9E-6E28A6FB81C6}"/>
              </a:ext>
            </a:extLst>
          </p:cNvPr>
          <p:cNvSpPr/>
          <p:nvPr/>
        </p:nvSpPr>
        <p:spPr>
          <a:xfrm>
            <a:off x="3220538" y="359289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miley 6">
            <a:extLst>
              <a:ext uri="{FF2B5EF4-FFF2-40B4-BE49-F238E27FC236}">
                <a16:creationId xmlns:a16="http://schemas.microsoft.com/office/drawing/2014/main" id="{283021DE-BACE-CA9F-CA18-17DD78680F06}"/>
              </a:ext>
            </a:extLst>
          </p:cNvPr>
          <p:cNvSpPr/>
          <p:nvPr/>
        </p:nvSpPr>
        <p:spPr>
          <a:xfrm>
            <a:off x="1025110" y="392214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362DF7FB-FEF6-03A3-B46A-AE5F91DA9BD1}"/>
              </a:ext>
            </a:extLst>
          </p:cNvPr>
          <p:cNvSpPr/>
          <p:nvPr/>
        </p:nvSpPr>
        <p:spPr>
          <a:xfrm>
            <a:off x="2081846" y="300774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miley 8">
            <a:extLst>
              <a:ext uri="{FF2B5EF4-FFF2-40B4-BE49-F238E27FC236}">
                <a16:creationId xmlns:a16="http://schemas.microsoft.com/office/drawing/2014/main" id="{E3ADBB17-EEDE-76F8-7EDC-10ECCFBE1043}"/>
              </a:ext>
            </a:extLst>
          </p:cNvPr>
          <p:cNvSpPr/>
          <p:nvPr/>
        </p:nvSpPr>
        <p:spPr>
          <a:xfrm>
            <a:off x="1027987" y="499469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DFE53F68-9BD3-0464-71B1-28634665D397}"/>
              </a:ext>
            </a:extLst>
          </p:cNvPr>
          <p:cNvSpPr/>
          <p:nvPr/>
        </p:nvSpPr>
        <p:spPr>
          <a:xfrm>
            <a:off x="2185363" y="410617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BB073DEC-DEDD-C751-D06B-6EA28AA1FC3C}"/>
              </a:ext>
            </a:extLst>
          </p:cNvPr>
          <p:cNvSpPr/>
          <p:nvPr/>
        </p:nvSpPr>
        <p:spPr>
          <a:xfrm>
            <a:off x="3033629" y="217097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miley 11">
            <a:extLst>
              <a:ext uri="{FF2B5EF4-FFF2-40B4-BE49-F238E27FC236}">
                <a16:creationId xmlns:a16="http://schemas.microsoft.com/office/drawing/2014/main" id="{12167533-6A5D-4A32-1389-86E5C1E2454B}"/>
              </a:ext>
            </a:extLst>
          </p:cNvPr>
          <p:cNvSpPr/>
          <p:nvPr/>
        </p:nvSpPr>
        <p:spPr>
          <a:xfrm>
            <a:off x="937409" y="284959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94BC5C-A384-7B6D-B73C-5326F96353DB}"/>
              </a:ext>
            </a:extLst>
          </p:cNvPr>
          <p:cNvSpPr txBox="1"/>
          <p:nvPr/>
        </p:nvSpPr>
        <p:spPr>
          <a:xfrm>
            <a:off x="481436" y="21070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25C51F-0FF8-9D46-B45F-681FF1FF47C2}"/>
              </a:ext>
            </a:extLst>
          </p:cNvPr>
          <p:cNvSpPr txBox="1"/>
          <p:nvPr/>
        </p:nvSpPr>
        <p:spPr>
          <a:xfrm>
            <a:off x="2183924" y="15859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A8AFAB-82F3-8B97-936E-C97467E2B4ED}"/>
              </a:ext>
            </a:extLst>
          </p:cNvPr>
          <p:cNvSpPr txBox="1"/>
          <p:nvPr/>
        </p:nvSpPr>
        <p:spPr>
          <a:xfrm>
            <a:off x="3275065" y="18016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95F98CA-20B3-94E9-2E01-3F687F4BA6C1}"/>
              </a:ext>
            </a:extLst>
          </p:cNvPr>
          <p:cNvSpPr txBox="1"/>
          <p:nvPr/>
        </p:nvSpPr>
        <p:spPr>
          <a:xfrm>
            <a:off x="4153736" y="38654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857ACE-7CD3-DDC1-2B97-5E6FEDC81E11}"/>
              </a:ext>
            </a:extLst>
          </p:cNvPr>
          <p:cNvSpPr txBox="1"/>
          <p:nvPr/>
        </p:nvSpPr>
        <p:spPr>
          <a:xfrm>
            <a:off x="459872" y="31221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DE1B08-C8E7-06B8-F37C-DFA5E270F903}"/>
              </a:ext>
            </a:extLst>
          </p:cNvPr>
          <p:cNvSpPr txBox="1"/>
          <p:nvPr/>
        </p:nvSpPr>
        <p:spPr>
          <a:xfrm>
            <a:off x="2985976" y="31925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E276A8-0008-D099-4F9A-6127C1B0A60C}"/>
              </a:ext>
            </a:extLst>
          </p:cNvPr>
          <p:cNvSpPr txBox="1"/>
          <p:nvPr/>
        </p:nvSpPr>
        <p:spPr>
          <a:xfrm>
            <a:off x="3010627" y="4665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BD1DADC-7C7A-029A-0A57-28108A60E703}"/>
              </a:ext>
            </a:extLst>
          </p:cNvPr>
          <p:cNvSpPr txBox="1"/>
          <p:nvPr/>
        </p:nvSpPr>
        <p:spPr>
          <a:xfrm>
            <a:off x="593582" y="4194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29DB324-0435-BC32-470E-6CF1F6C96FEF}"/>
              </a:ext>
            </a:extLst>
          </p:cNvPr>
          <p:cNvSpPr txBox="1"/>
          <p:nvPr/>
        </p:nvSpPr>
        <p:spPr>
          <a:xfrm>
            <a:off x="1939510" y="52672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" name="Smiley 1">
            <a:extLst>
              <a:ext uri="{FF2B5EF4-FFF2-40B4-BE49-F238E27FC236}">
                <a16:creationId xmlns:a16="http://schemas.microsoft.com/office/drawing/2014/main" id="{C4EAE717-851B-E7CA-E8EB-7F72D3FCCEDB}"/>
              </a:ext>
            </a:extLst>
          </p:cNvPr>
          <p:cNvSpPr/>
          <p:nvPr/>
        </p:nvSpPr>
        <p:spPr>
          <a:xfrm>
            <a:off x="5204494" y="179492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miley 2">
            <a:extLst>
              <a:ext uri="{FF2B5EF4-FFF2-40B4-BE49-F238E27FC236}">
                <a16:creationId xmlns:a16="http://schemas.microsoft.com/office/drawing/2014/main" id="{163062AF-9295-3E75-32D3-6B2CA3D8AF04}"/>
              </a:ext>
            </a:extLst>
          </p:cNvPr>
          <p:cNvSpPr/>
          <p:nvPr/>
        </p:nvSpPr>
        <p:spPr>
          <a:xfrm>
            <a:off x="6249732" y="1961707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miley 21">
            <a:extLst>
              <a:ext uri="{FF2B5EF4-FFF2-40B4-BE49-F238E27FC236}">
                <a16:creationId xmlns:a16="http://schemas.microsoft.com/office/drawing/2014/main" id="{91ED72CD-4C17-AE58-D527-21125142F208}"/>
              </a:ext>
            </a:extLst>
          </p:cNvPr>
          <p:cNvSpPr/>
          <p:nvPr/>
        </p:nvSpPr>
        <p:spPr>
          <a:xfrm>
            <a:off x="7493377" y="355328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miley 22">
            <a:extLst>
              <a:ext uri="{FF2B5EF4-FFF2-40B4-BE49-F238E27FC236}">
                <a16:creationId xmlns:a16="http://schemas.microsoft.com/office/drawing/2014/main" id="{781574D3-2D5D-DC36-A5FC-C9313E849053}"/>
              </a:ext>
            </a:extLst>
          </p:cNvPr>
          <p:cNvSpPr/>
          <p:nvPr/>
        </p:nvSpPr>
        <p:spPr>
          <a:xfrm>
            <a:off x="5297949" y="388252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miley 23">
            <a:extLst>
              <a:ext uri="{FF2B5EF4-FFF2-40B4-BE49-F238E27FC236}">
                <a16:creationId xmlns:a16="http://schemas.microsoft.com/office/drawing/2014/main" id="{48AF76F4-A042-D041-A6F8-545AFFAF21DD}"/>
              </a:ext>
            </a:extLst>
          </p:cNvPr>
          <p:cNvSpPr/>
          <p:nvPr/>
        </p:nvSpPr>
        <p:spPr>
          <a:xfrm>
            <a:off x="6354685" y="296812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2C84161B-1696-142E-74C8-D59E5D20E32F}"/>
              </a:ext>
            </a:extLst>
          </p:cNvPr>
          <p:cNvSpPr/>
          <p:nvPr/>
        </p:nvSpPr>
        <p:spPr>
          <a:xfrm>
            <a:off x="5300826" y="4955073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miley 25">
            <a:extLst>
              <a:ext uri="{FF2B5EF4-FFF2-40B4-BE49-F238E27FC236}">
                <a16:creationId xmlns:a16="http://schemas.microsoft.com/office/drawing/2014/main" id="{6A9F5ED7-4DA9-5AF0-33F0-5584902C4A65}"/>
              </a:ext>
            </a:extLst>
          </p:cNvPr>
          <p:cNvSpPr/>
          <p:nvPr/>
        </p:nvSpPr>
        <p:spPr>
          <a:xfrm>
            <a:off x="6458202" y="406655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miley 26">
            <a:extLst>
              <a:ext uri="{FF2B5EF4-FFF2-40B4-BE49-F238E27FC236}">
                <a16:creationId xmlns:a16="http://schemas.microsoft.com/office/drawing/2014/main" id="{7B554C16-946F-B4C7-8A04-6B0BFDD64FC5}"/>
              </a:ext>
            </a:extLst>
          </p:cNvPr>
          <p:cNvSpPr/>
          <p:nvPr/>
        </p:nvSpPr>
        <p:spPr>
          <a:xfrm>
            <a:off x="7306468" y="213136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miley 27">
            <a:extLst>
              <a:ext uri="{FF2B5EF4-FFF2-40B4-BE49-F238E27FC236}">
                <a16:creationId xmlns:a16="http://schemas.microsoft.com/office/drawing/2014/main" id="{82DA5B3A-FE7D-E5EA-0CBB-6E91A3A9F816}"/>
              </a:ext>
            </a:extLst>
          </p:cNvPr>
          <p:cNvSpPr/>
          <p:nvPr/>
        </p:nvSpPr>
        <p:spPr>
          <a:xfrm>
            <a:off x="5210248" y="280997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88314A1-E95B-BCB6-97A1-EEA5EE6BD024}"/>
              </a:ext>
            </a:extLst>
          </p:cNvPr>
          <p:cNvSpPr txBox="1"/>
          <p:nvPr/>
        </p:nvSpPr>
        <p:spPr>
          <a:xfrm>
            <a:off x="4754275" y="20674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9540FAF-4708-DD28-AF01-48E5A89F2A8A}"/>
              </a:ext>
            </a:extLst>
          </p:cNvPr>
          <p:cNvSpPr txBox="1"/>
          <p:nvPr/>
        </p:nvSpPr>
        <p:spPr>
          <a:xfrm>
            <a:off x="6456763" y="15463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74FA270-35E7-E6A3-4B19-19B83EF0820D}"/>
              </a:ext>
            </a:extLst>
          </p:cNvPr>
          <p:cNvSpPr txBox="1"/>
          <p:nvPr/>
        </p:nvSpPr>
        <p:spPr>
          <a:xfrm>
            <a:off x="7547904" y="17620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1B544A-3FBB-9F97-62F2-2F40450D32FD}"/>
              </a:ext>
            </a:extLst>
          </p:cNvPr>
          <p:cNvSpPr txBox="1"/>
          <p:nvPr/>
        </p:nvSpPr>
        <p:spPr>
          <a:xfrm>
            <a:off x="8426575" y="38258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6598E2-1D63-10F6-98E2-87468482C069}"/>
              </a:ext>
            </a:extLst>
          </p:cNvPr>
          <p:cNvSpPr txBox="1"/>
          <p:nvPr/>
        </p:nvSpPr>
        <p:spPr>
          <a:xfrm>
            <a:off x="4732711" y="3082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D7FB71A-726F-81D2-80DB-157871C8DA9F}"/>
              </a:ext>
            </a:extLst>
          </p:cNvPr>
          <p:cNvSpPr txBox="1"/>
          <p:nvPr/>
        </p:nvSpPr>
        <p:spPr>
          <a:xfrm>
            <a:off x="7258815" y="31529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411AD1A-D878-57CA-EF7F-D9DC7DF9B93A}"/>
              </a:ext>
            </a:extLst>
          </p:cNvPr>
          <p:cNvSpPr txBox="1"/>
          <p:nvPr/>
        </p:nvSpPr>
        <p:spPr>
          <a:xfrm>
            <a:off x="7283466" y="46259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2254AD0-4D2D-2E28-0896-CA771E187409}"/>
              </a:ext>
            </a:extLst>
          </p:cNvPr>
          <p:cNvSpPr txBox="1"/>
          <p:nvPr/>
        </p:nvSpPr>
        <p:spPr>
          <a:xfrm>
            <a:off x="4866421" y="41544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B846296-D97A-C8BA-CE26-AF7C79DAC54C}"/>
              </a:ext>
            </a:extLst>
          </p:cNvPr>
          <p:cNvSpPr txBox="1"/>
          <p:nvPr/>
        </p:nvSpPr>
        <p:spPr>
          <a:xfrm>
            <a:off x="6212349" y="52276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rmAutofit fontScale="90000"/>
          </a:bodyPr>
          <a:lstStyle/>
          <a:p>
            <a:r>
              <a:rPr lang="pt-BR" dirty="0"/>
              <a:t>Valores populacionais formados apenas por 0 e 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9EFAE8E-61EF-A600-D077-AD33BEC44A1E}"/>
              </a:ext>
            </a:extLst>
          </p:cNvPr>
          <p:cNvSpPr txBox="1"/>
          <p:nvPr/>
        </p:nvSpPr>
        <p:spPr>
          <a:xfrm>
            <a:off x="9379921" y="1062006"/>
            <a:ext cx="17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 (proporção)</a:t>
            </a:r>
            <a:r>
              <a:rPr lang="pt-BR" dirty="0"/>
              <a:t>: 42,10% 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61C5AF8-4EB8-F622-2B72-A86801894643}"/>
              </a:ext>
            </a:extLst>
          </p:cNvPr>
          <p:cNvSpPr txBox="1"/>
          <p:nvPr/>
        </p:nvSpPr>
        <p:spPr>
          <a:xfrm>
            <a:off x="9379921" y="1936560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Máximo</a:t>
            </a:r>
            <a:r>
              <a:rPr lang="pt-BR" dirty="0"/>
              <a:t>: 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6D8F2D9-1CE8-453E-9706-8F254BCBD3C4}"/>
              </a:ext>
            </a:extLst>
          </p:cNvPr>
          <p:cNvSpPr txBox="1"/>
          <p:nvPr/>
        </p:nvSpPr>
        <p:spPr>
          <a:xfrm>
            <a:off x="9379921" y="2333695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Mínimo</a:t>
            </a:r>
            <a:r>
              <a:rPr lang="pt-BR" dirty="0"/>
              <a:t>: 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CF96D3C-49C5-FAC1-D94F-530958832DDB}"/>
              </a:ext>
            </a:extLst>
          </p:cNvPr>
          <p:cNvSpPr txBox="1"/>
          <p:nvPr/>
        </p:nvSpPr>
        <p:spPr>
          <a:xfrm>
            <a:off x="9379921" y="2691441"/>
            <a:ext cx="176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Desvio Padrão</a:t>
            </a:r>
            <a:r>
              <a:rPr lang="pt-BR" dirty="0"/>
              <a:t>: 51,13%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572E624-D40E-3641-1BDC-CCDED2739323}"/>
              </a:ext>
            </a:extLst>
          </p:cNvPr>
          <p:cNvSpPr txBox="1"/>
          <p:nvPr/>
        </p:nvSpPr>
        <p:spPr>
          <a:xfrm>
            <a:off x="10708257" y="2197529"/>
            <a:ext cx="148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Populacional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70FDF07-4283-5971-FC61-56CC1B0E651C}"/>
              </a:ext>
            </a:extLst>
          </p:cNvPr>
          <p:cNvSpPr txBox="1"/>
          <p:nvPr/>
        </p:nvSpPr>
        <p:spPr>
          <a:xfrm>
            <a:off x="9018205" y="3630553"/>
            <a:ext cx="298774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Esse caso particular é prático porque se a população é grande o desvio padrão populacional segue aproximadamente uma fórmula que só depende da média:</a:t>
            </a:r>
          </a:p>
          <a:p>
            <a:endParaRPr lang="pt-BR" sz="1500" dirty="0"/>
          </a:p>
          <a:p>
            <a:r>
              <a:rPr lang="pt-BR" sz="1500" b="1" dirty="0"/>
              <a:t>Desvio padrão = raiz(proporção * (1 – proporção))</a:t>
            </a:r>
          </a:p>
          <a:p>
            <a:endParaRPr lang="pt-BR" sz="1500" b="1" dirty="0"/>
          </a:p>
          <a:p>
            <a:r>
              <a:rPr lang="pt-BR" sz="1500" dirty="0"/>
              <a:t>Na população ao lado:</a:t>
            </a:r>
          </a:p>
          <a:p>
            <a:endParaRPr lang="pt-BR" sz="1500" dirty="0"/>
          </a:p>
          <a:p>
            <a:r>
              <a:rPr lang="pt-BR" sz="1500" b="1" dirty="0"/>
              <a:t>Raiz(42,1% * (100% - 42,1%)) = 49,37%</a:t>
            </a:r>
          </a:p>
        </p:txBody>
      </p:sp>
    </p:spTree>
    <p:extLst>
      <p:ext uri="{BB962C8B-B14F-4D97-AF65-F5344CB8AC3E}">
        <p14:creationId xmlns:p14="http://schemas.microsoft.com/office/powerpoint/2010/main" val="283152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Caso particular importante: proporções</a:t>
            </a:r>
            <a:endParaRPr lang="pt-BR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Podemos </a:t>
                </a:r>
                <a:r>
                  <a:rPr lang="en-US" sz="2000" dirty="0" err="1"/>
                  <a:t>testar</a:t>
                </a:r>
                <a:r>
                  <a:rPr lang="en-US" sz="2000" dirty="0"/>
                  <a:t> se um </a:t>
                </a:r>
                <a:r>
                  <a:rPr lang="en-US" sz="2000" dirty="0" err="1"/>
                  <a:t>certo</a:t>
                </a:r>
                <a:r>
                  <a:rPr lang="en-US" sz="2000" dirty="0"/>
                  <a:t> valor é </a:t>
                </a:r>
                <a:r>
                  <a:rPr lang="en-US" sz="2000" dirty="0" err="1"/>
                  <a:t>compatível</a:t>
                </a:r>
                <a:r>
                  <a:rPr lang="en-US" sz="2000" dirty="0"/>
                  <a:t> com </a:t>
                </a:r>
                <a:r>
                  <a:rPr lang="en-US" sz="2000" dirty="0" err="1"/>
                  <a:t>uma</a:t>
                </a:r>
                <a:r>
                  <a:rPr lang="en-US" sz="2000" dirty="0"/>
                  <a:t> media </a:t>
                </a:r>
                <a:r>
                  <a:rPr lang="en-US" sz="2000" dirty="0" err="1"/>
                  <a:t>amostral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No </a:t>
                </a:r>
                <a:r>
                  <a:rPr lang="en-US" sz="2000" dirty="0" err="1"/>
                  <a:t>caso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proporção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podemos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testar</a:t>
                </a:r>
                <a:r>
                  <a:rPr lang="en-US" sz="2000" dirty="0"/>
                  <a:t> se </a:t>
                </a:r>
                <a:r>
                  <a:rPr lang="en-US" sz="2000" dirty="0" err="1"/>
                  <a:t>uma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proporção</a:t>
                </a:r>
                <a:r>
                  <a:rPr lang="en-US" sz="2000" dirty="0"/>
                  <a:t> é </a:t>
                </a:r>
                <a:r>
                  <a:rPr lang="en-US" sz="2000" dirty="0" err="1"/>
                  <a:t>compatível</a:t>
                </a:r>
                <a:r>
                  <a:rPr lang="en-US" sz="2000" dirty="0"/>
                  <a:t> com 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observado</a:t>
                </a:r>
                <a:r>
                  <a:rPr lang="en-US" sz="2000" dirty="0"/>
                  <a:t>, que </a:t>
                </a:r>
                <a:r>
                  <a:rPr lang="en-US" sz="2000" dirty="0" err="1"/>
                  <a:t>escrevemos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O </a:t>
                </a:r>
                <a:r>
                  <a:rPr lang="en-US" sz="2000" dirty="0" err="1"/>
                  <a:t>processo</a:t>
                </a:r>
                <a:r>
                  <a:rPr lang="en-US" sz="2000" dirty="0"/>
                  <a:t> é o </a:t>
                </a:r>
                <a:r>
                  <a:rPr lang="en-US" sz="2000" dirty="0" err="1"/>
                  <a:t>mesmo</a:t>
                </a:r>
                <a:r>
                  <a:rPr lang="en-US" sz="2000" dirty="0"/>
                  <a:t> de antes:</a:t>
                </a:r>
              </a:p>
              <a:p>
                <a:pPr algn="just"/>
                <a:endParaRPr lang="en-US" sz="2000" dirty="0"/>
              </a:p>
              <a:p>
                <a:pPr marL="457200" indent="-457200" algn="just">
                  <a:buAutoNum type="arabicPeriod"/>
                </a:pPr>
                <a:r>
                  <a:rPr lang="en-US" sz="2000" dirty="0" err="1"/>
                  <a:t>Observamos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amostra</a:t>
                </a:r>
                <a:endParaRPr lang="en-US" sz="2000" dirty="0"/>
              </a:p>
              <a:p>
                <a:pPr marL="457200" indent="-457200" algn="just">
                  <a:buAutoNum type="arabicPeriod"/>
                </a:pPr>
                <a:r>
                  <a:rPr lang="en-US" sz="2000" dirty="0" err="1"/>
                  <a:t>Escolhemos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estatística</a:t>
                </a:r>
                <a:endParaRPr lang="en-US" sz="2000" dirty="0"/>
              </a:p>
              <a:p>
                <a:pPr marL="457200" indent="-457200" algn="just">
                  <a:buAutoNum type="arabicPeriod"/>
                </a:pPr>
                <a:r>
                  <a:rPr lang="en-US" sz="2000" dirty="0" err="1"/>
                  <a:t>Encontramos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distribuição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amostral</a:t>
                </a:r>
                <a:r>
                  <a:rPr lang="en-US" sz="2000" dirty="0"/>
                  <a:t> dessa </a:t>
                </a:r>
                <a:r>
                  <a:rPr lang="en-US" sz="2000" dirty="0" err="1"/>
                  <a:t>estatística</a:t>
                </a:r>
                <a:r>
                  <a:rPr lang="en-US" sz="2000" dirty="0"/>
                  <a:t> no </a:t>
                </a:r>
                <a:r>
                  <a:rPr lang="en-US" sz="2000" dirty="0" err="1"/>
                  <a:t>cenário</a:t>
                </a:r>
                <a:r>
                  <a:rPr lang="en-US" sz="2000" dirty="0"/>
                  <a:t> que </a:t>
                </a:r>
                <a:r>
                  <a:rPr lang="en-US" sz="2000" dirty="0" err="1"/>
                  <a:t>nos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interessa</a:t>
                </a:r>
                <a:endParaRPr lang="en-US" sz="2000" dirty="0"/>
              </a:p>
              <a:p>
                <a:pPr marL="457200" indent="-457200" algn="just">
                  <a:buAutoNum type="arabicPeriod"/>
                </a:pPr>
                <a:r>
                  <a:rPr lang="en-US" sz="2000" dirty="0" err="1"/>
                  <a:t>Posicionamos</a:t>
                </a:r>
                <a:r>
                  <a:rPr lang="en-US" sz="2000" dirty="0"/>
                  <a:t> o valor que </a:t>
                </a:r>
                <a:r>
                  <a:rPr lang="en-US" sz="2000" dirty="0" err="1"/>
                  <a:t>encontramos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dentro</a:t>
                </a:r>
                <a:r>
                  <a:rPr lang="en-US" sz="2000" dirty="0"/>
                  <a:t> dessa </a:t>
                </a:r>
                <a:r>
                  <a:rPr lang="en-US" sz="2000" dirty="0" err="1"/>
                  <a:t>escala</a:t>
                </a:r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3785652"/>
              </a:xfrm>
              <a:prstGeom prst="rect">
                <a:avLst/>
              </a:prstGeom>
              <a:blipFill>
                <a:blip r:embed="rId2"/>
                <a:stretch>
                  <a:fillRect l="-632" t="-966" r="-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6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1. </a:t>
            </a:r>
            <a:r>
              <a:rPr lang="en-US" sz="4000" dirty="0" err="1"/>
              <a:t>Observamos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amostra</a:t>
            </a:r>
            <a:endParaRPr lang="pt-BR" sz="38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548051"/>
            <a:ext cx="106090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Amostras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que a </a:t>
            </a:r>
            <a:r>
              <a:rPr lang="en-US" sz="2000" dirty="0" err="1"/>
              <a:t>hipótese</a:t>
            </a:r>
            <a:r>
              <a:rPr lang="en-US" sz="2000" dirty="0"/>
              <a:t> de que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da </a:t>
            </a:r>
            <a:r>
              <a:rPr lang="en-US" sz="2000" dirty="0" err="1"/>
              <a:t>amostra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sorteados</a:t>
            </a:r>
            <a:r>
              <a:rPr lang="en-US" sz="2000" dirty="0"/>
              <a:t> </a:t>
            </a:r>
            <a:r>
              <a:rPr lang="en-US" sz="2000" dirty="0" err="1"/>
              <a:t>aleatoriamente</a:t>
            </a:r>
            <a:r>
              <a:rPr lang="en-US" sz="2000" dirty="0"/>
              <a:t> </a:t>
            </a:r>
            <a:r>
              <a:rPr lang="en-US" sz="2000" dirty="0" err="1"/>
              <a:t>dentre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população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relativamente</a:t>
            </a:r>
            <a:r>
              <a:rPr lang="en-US" sz="2000" dirty="0"/>
              <a:t> </a:t>
            </a:r>
            <a:r>
              <a:rPr lang="en-US" sz="2000" dirty="0" err="1"/>
              <a:t>comuns</a:t>
            </a:r>
            <a:r>
              <a:rPr lang="en-US" sz="2000" dirty="0"/>
              <a:t>, mas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caras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Quem</a:t>
            </a:r>
            <a:r>
              <a:rPr lang="en-US" sz="2000" dirty="0"/>
              <a:t> </a:t>
            </a:r>
            <a:r>
              <a:rPr lang="en-US" sz="2000" dirty="0" err="1"/>
              <a:t>conduz</a:t>
            </a:r>
            <a:r>
              <a:rPr lang="en-US" sz="2000" dirty="0"/>
              <a:t> </a:t>
            </a:r>
            <a:r>
              <a:rPr lang="en-US" sz="2000" dirty="0" err="1"/>
              <a:t>essas</a:t>
            </a:r>
            <a:r>
              <a:rPr lang="en-US" sz="2000" dirty="0"/>
              <a:t> </a:t>
            </a:r>
            <a:r>
              <a:rPr lang="en-US" sz="2000" dirty="0" err="1"/>
              <a:t>pesquisas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institutos</a:t>
            </a:r>
            <a:r>
              <a:rPr lang="en-US" sz="2000" dirty="0"/>
              <a:t> de </a:t>
            </a:r>
            <a:r>
              <a:rPr lang="en-US" sz="2000" dirty="0" err="1"/>
              <a:t>pesquisa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Datafolha, IPESP (</a:t>
            </a:r>
            <a:r>
              <a:rPr lang="en-US" sz="2000" dirty="0" err="1"/>
              <a:t>antigo</a:t>
            </a:r>
            <a:r>
              <a:rPr lang="en-US" sz="2000" dirty="0"/>
              <a:t> IBOPE) e o </a:t>
            </a:r>
            <a:r>
              <a:rPr lang="en-US" sz="2000" dirty="0" err="1"/>
              <a:t>próprio</a:t>
            </a:r>
            <a:r>
              <a:rPr lang="en-US" sz="2000" dirty="0"/>
              <a:t> IBGE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Para </a:t>
            </a:r>
            <a:r>
              <a:rPr lang="en-US" sz="2000" dirty="0" err="1"/>
              <a:t>esse</a:t>
            </a:r>
            <a:r>
              <a:rPr lang="en-US" sz="2000" dirty="0"/>
              <a:t> </a:t>
            </a:r>
            <a:r>
              <a:rPr lang="en-US" sz="2000" dirty="0" err="1"/>
              <a:t>primeiro</a:t>
            </a:r>
            <a:r>
              <a:rPr lang="en-US" sz="2000" dirty="0"/>
              <a:t> </a:t>
            </a:r>
            <a:r>
              <a:rPr lang="en-US" sz="2000" dirty="0" err="1"/>
              <a:t>exemplo</a:t>
            </a:r>
            <a:r>
              <a:rPr lang="en-US" sz="2000" dirty="0"/>
              <a:t>, </a:t>
            </a:r>
            <a:r>
              <a:rPr lang="en-US" sz="2000" dirty="0" err="1"/>
              <a:t>vamos</a:t>
            </a:r>
            <a:r>
              <a:rPr lang="en-US" sz="2000" dirty="0"/>
              <a:t> </a:t>
            </a:r>
            <a:r>
              <a:rPr lang="en-US" sz="2000" dirty="0" err="1"/>
              <a:t>considerar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da PNAD-continua de Janeiro de 2024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Essa </a:t>
            </a:r>
            <a:r>
              <a:rPr lang="en-US" sz="2000" dirty="0" err="1"/>
              <a:t>pesquisa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abrangência</a:t>
            </a:r>
            <a:r>
              <a:rPr lang="en-US" sz="2000" dirty="0"/>
              <a:t> </a:t>
            </a:r>
            <a:r>
              <a:rPr lang="en-US" sz="2000" dirty="0" err="1"/>
              <a:t>nacional</a:t>
            </a:r>
            <a:r>
              <a:rPr lang="en-US" sz="2000" dirty="0"/>
              <a:t> e </a:t>
            </a:r>
            <a:r>
              <a:rPr lang="en-US" sz="2000" dirty="0" err="1"/>
              <a:t>tem</a:t>
            </a:r>
            <a:r>
              <a:rPr lang="en-US" sz="2000" dirty="0"/>
              <a:t> um </a:t>
            </a:r>
            <a:r>
              <a:rPr lang="en-US" sz="2000" dirty="0" err="1"/>
              <a:t>delineamento</a:t>
            </a:r>
            <a:r>
              <a:rPr lang="en-US" sz="2000" dirty="0"/>
              <a:t> </a:t>
            </a:r>
            <a:r>
              <a:rPr lang="en-US" sz="2000" dirty="0" err="1"/>
              <a:t>amostral</a:t>
            </a:r>
            <a:r>
              <a:rPr lang="en-US" sz="2000" dirty="0"/>
              <a:t> </a:t>
            </a:r>
            <a:r>
              <a:rPr lang="en-US" sz="2000" dirty="0" err="1"/>
              <a:t>bem</a:t>
            </a:r>
            <a:r>
              <a:rPr lang="en-US" sz="2000" dirty="0"/>
              <a:t> </a:t>
            </a:r>
            <a:r>
              <a:rPr lang="en-US" sz="2000" dirty="0" err="1"/>
              <a:t>cuidadoso</a:t>
            </a:r>
            <a:r>
              <a:rPr lang="en-US" sz="2000" dirty="0"/>
              <a:t>, </a:t>
            </a:r>
            <a:r>
              <a:rPr lang="en-US" sz="2000" dirty="0" err="1"/>
              <a:t>vamos</a:t>
            </a:r>
            <a:r>
              <a:rPr lang="en-US" sz="2000" dirty="0"/>
              <a:t> considerer que </a:t>
            </a:r>
            <a:r>
              <a:rPr lang="en-US" sz="2000" dirty="0" err="1"/>
              <a:t>todos</a:t>
            </a:r>
            <a:r>
              <a:rPr lang="en-US" sz="2000" dirty="0"/>
              <a:t> da </a:t>
            </a:r>
            <a:r>
              <a:rPr lang="en-US" sz="2000" dirty="0" err="1"/>
              <a:t>população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igual</a:t>
            </a:r>
            <a:r>
              <a:rPr lang="en-US" sz="2000" dirty="0"/>
              <a:t> chance de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selecionados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 </a:t>
            </a:r>
            <a:r>
              <a:rPr lang="en-US" sz="2000" dirty="0" err="1"/>
              <a:t>tamanho</a:t>
            </a:r>
            <a:r>
              <a:rPr lang="en-US" sz="2000" dirty="0"/>
              <a:t> de </a:t>
            </a:r>
            <a:r>
              <a:rPr lang="en-US" sz="2000" dirty="0" err="1"/>
              <a:t>amostra</a:t>
            </a:r>
            <a:r>
              <a:rPr lang="en-US" sz="2000" dirty="0"/>
              <a:t> de </a:t>
            </a:r>
            <a:r>
              <a:rPr lang="en-US" sz="2000" dirty="0" err="1"/>
              <a:t>domicílios</a:t>
            </a:r>
            <a:r>
              <a:rPr lang="en-US" sz="2000" dirty="0"/>
              <a:t> é de </a:t>
            </a:r>
            <a:r>
              <a:rPr lang="en-US" sz="2000" dirty="0" err="1"/>
              <a:t>cerca</a:t>
            </a:r>
            <a:r>
              <a:rPr lang="en-US" sz="2000" dirty="0"/>
              <a:t> de 180.000 </a:t>
            </a:r>
            <a:r>
              <a:rPr lang="en-US" sz="2000" dirty="0" err="1"/>
              <a:t>normalmente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Em Janeiro o </a:t>
            </a:r>
            <a:r>
              <a:rPr lang="en-US" sz="2000" dirty="0" err="1"/>
              <a:t>desemprego</a:t>
            </a:r>
            <a:r>
              <a:rPr lang="en-US" sz="2000" dirty="0"/>
              <a:t> </a:t>
            </a:r>
            <a:r>
              <a:rPr lang="en-US" sz="2000" dirty="0" err="1"/>
              <a:t>nessa</a:t>
            </a:r>
            <a:r>
              <a:rPr lang="en-US" sz="2000" dirty="0"/>
              <a:t> </a:t>
            </a:r>
            <a:r>
              <a:rPr lang="en-US" sz="2000" dirty="0" err="1"/>
              <a:t>amostra</a:t>
            </a:r>
            <a:r>
              <a:rPr lang="en-US" sz="2000" dirty="0"/>
              <a:t> </a:t>
            </a:r>
            <a:r>
              <a:rPr lang="en-US" sz="2000" dirty="0" err="1"/>
              <a:t>ficou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7,8%</a:t>
            </a:r>
          </a:p>
        </p:txBody>
      </p:sp>
    </p:spTree>
    <p:extLst>
      <p:ext uri="{BB962C8B-B14F-4D97-AF65-F5344CB8AC3E}">
        <p14:creationId xmlns:p14="http://schemas.microsoft.com/office/powerpoint/2010/main" val="150734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2. </a:t>
            </a:r>
            <a:r>
              <a:rPr lang="en-US" sz="4000" dirty="0" err="1"/>
              <a:t>Escolhemos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estatística</a:t>
            </a:r>
            <a:endParaRPr lang="pt-BR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3515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Digamos que o </a:t>
                </a:r>
                <a:r>
                  <a:rPr lang="en-US" sz="2000" dirty="0" err="1"/>
                  <a:t>nosso</a:t>
                </a:r>
                <a:r>
                  <a:rPr lang="en-US" sz="2000" dirty="0"/>
                  <a:t> interesse é </a:t>
                </a:r>
                <a:r>
                  <a:rPr lang="en-US" sz="2000" dirty="0" err="1"/>
                  <a:t>verificar</a:t>
                </a:r>
                <a:r>
                  <a:rPr lang="en-US" sz="2000" dirty="0"/>
                  <a:t> se o </a:t>
                </a:r>
                <a:r>
                  <a:rPr lang="en-US" sz="2000" dirty="0" err="1"/>
                  <a:t>desemprego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subiu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dezembro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pra</a:t>
                </a:r>
                <a:r>
                  <a:rPr lang="en-US" sz="2000" dirty="0"/>
                  <a:t> Janeiro. O dado </a:t>
                </a:r>
                <a:r>
                  <a:rPr lang="en-US" sz="2000" dirty="0" err="1"/>
                  <a:t>divulgado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dezembro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foi</a:t>
                </a:r>
                <a:r>
                  <a:rPr lang="en-US" sz="2000" dirty="0"/>
                  <a:t> de 7,4%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 err="1"/>
                  <a:t>Será</a:t>
                </a:r>
                <a:r>
                  <a:rPr lang="en-US" sz="2000" dirty="0"/>
                  <a:t> que </a:t>
                </a:r>
                <a:r>
                  <a:rPr lang="en-US" sz="2000" dirty="0" err="1"/>
                  <a:t>esse</a:t>
                </a:r>
                <a:r>
                  <a:rPr lang="en-US" sz="2000" dirty="0"/>
                  <a:t> 7,8% </a:t>
                </a:r>
                <a:r>
                  <a:rPr lang="en-US" sz="2000" dirty="0" err="1"/>
                  <a:t>amostral</a:t>
                </a:r>
                <a:r>
                  <a:rPr lang="en-US" sz="2000" dirty="0"/>
                  <a:t> é </a:t>
                </a:r>
                <a:r>
                  <a:rPr lang="en-US" sz="2000" dirty="0" err="1"/>
                  <a:t>compatível</a:t>
                </a:r>
                <a:r>
                  <a:rPr lang="en-US" sz="2000" dirty="0"/>
                  <a:t> com o 7,4% </a:t>
                </a:r>
                <a:r>
                  <a:rPr lang="en-US" sz="2000" dirty="0" err="1"/>
                  <a:t>observado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anteriormente</a:t>
                </a:r>
                <a:r>
                  <a:rPr lang="en-US" sz="2000" dirty="0"/>
                  <a:t>?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 err="1"/>
                  <a:t>Considerando</a:t>
                </a:r>
                <a:r>
                  <a:rPr lang="en-US" sz="2000" dirty="0"/>
                  <a:t> que </a:t>
                </a:r>
                <a:r>
                  <a:rPr lang="en-US" sz="2000" dirty="0" err="1"/>
                  <a:t>toda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proporção</a:t>
                </a:r>
                <a:r>
                  <a:rPr lang="en-US" sz="2000" dirty="0"/>
                  <a:t> é </a:t>
                </a:r>
                <a:r>
                  <a:rPr lang="en-US" sz="2000" dirty="0" err="1"/>
                  <a:t>uma</a:t>
                </a:r>
                <a:r>
                  <a:rPr lang="en-US" sz="2000" dirty="0"/>
                  <a:t> media de 0 e 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é </a:t>
                </a:r>
                <a:r>
                  <a:rPr lang="en-US" sz="2000" dirty="0" err="1"/>
                  <a:t>estatística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interessante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O </a:t>
                </a:r>
                <a:r>
                  <a:rPr lang="en-US" sz="2000" dirty="0" err="1"/>
                  <a:t>tamanho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amostra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domicílios</a:t>
                </a:r>
                <a:r>
                  <a:rPr lang="en-US" sz="2000" dirty="0"/>
                  <a:t> é de </a:t>
                </a:r>
                <a:r>
                  <a:rPr lang="en-US" sz="2000" dirty="0" err="1"/>
                  <a:t>cerca</a:t>
                </a:r>
                <a:r>
                  <a:rPr lang="en-US" sz="2000" dirty="0"/>
                  <a:t> de 180.000 </a:t>
                </a:r>
                <a:r>
                  <a:rPr lang="en-US" sz="2000" dirty="0" err="1"/>
                  <a:t>normalmente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Em Janeiro o </a:t>
                </a:r>
                <a:r>
                  <a:rPr lang="en-US" sz="2000" dirty="0" err="1"/>
                  <a:t>desemprego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nessa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amostra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ficou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em</a:t>
                </a:r>
                <a:r>
                  <a:rPr lang="en-US" sz="2000" dirty="0"/>
                  <a:t> 7,8%, </a:t>
                </a:r>
                <a:r>
                  <a:rPr lang="en-US" sz="2000" dirty="0" err="1"/>
                  <a:t>ou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seja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observado</a:t>
                </a:r>
                <a:r>
                  <a:rPr lang="en-US" sz="2000" dirty="0"/>
                  <a:t>, que </a:t>
                </a:r>
                <a:r>
                  <a:rPr lang="en-US" sz="2000" dirty="0" err="1"/>
                  <a:t>escrevemos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=7,8%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3515450"/>
              </a:xfrm>
              <a:prstGeom prst="rect">
                <a:avLst/>
              </a:prstGeom>
              <a:blipFill>
                <a:blip r:embed="rId2"/>
                <a:stretch>
                  <a:fillRect l="-632" t="-1040" r="-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0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>
            <a:extLst>
              <a:ext uri="{FF2B5EF4-FFF2-40B4-BE49-F238E27FC236}">
                <a16:creationId xmlns:a16="http://schemas.microsoft.com/office/drawing/2014/main" id="{5201676E-BE39-A82A-12B5-FD6B0673B59E}"/>
              </a:ext>
            </a:extLst>
          </p:cNvPr>
          <p:cNvSpPr/>
          <p:nvPr/>
        </p:nvSpPr>
        <p:spPr>
          <a:xfrm>
            <a:off x="931655" y="1834548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miley 4">
            <a:extLst>
              <a:ext uri="{FF2B5EF4-FFF2-40B4-BE49-F238E27FC236}">
                <a16:creationId xmlns:a16="http://schemas.microsoft.com/office/drawing/2014/main" id="{FD30986A-2FC7-A8DB-5C88-C18D6B3B465D}"/>
              </a:ext>
            </a:extLst>
          </p:cNvPr>
          <p:cNvSpPr/>
          <p:nvPr/>
        </p:nvSpPr>
        <p:spPr>
          <a:xfrm>
            <a:off x="1976893" y="2001326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miley 5">
            <a:extLst>
              <a:ext uri="{FF2B5EF4-FFF2-40B4-BE49-F238E27FC236}">
                <a16:creationId xmlns:a16="http://schemas.microsoft.com/office/drawing/2014/main" id="{393CCC1F-EC75-66DD-DE9E-6E28A6FB81C6}"/>
              </a:ext>
            </a:extLst>
          </p:cNvPr>
          <p:cNvSpPr/>
          <p:nvPr/>
        </p:nvSpPr>
        <p:spPr>
          <a:xfrm>
            <a:off x="3220538" y="359289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miley 6">
            <a:extLst>
              <a:ext uri="{FF2B5EF4-FFF2-40B4-BE49-F238E27FC236}">
                <a16:creationId xmlns:a16="http://schemas.microsoft.com/office/drawing/2014/main" id="{283021DE-BACE-CA9F-CA18-17DD78680F06}"/>
              </a:ext>
            </a:extLst>
          </p:cNvPr>
          <p:cNvSpPr/>
          <p:nvPr/>
        </p:nvSpPr>
        <p:spPr>
          <a:xfrm>
            <a:off x="1025110" y="392214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362DF7FB-FEF6-03A3-B46A-AE5F91DA9BD1}"/>
              </a:ext>
            </a:extLst>
          </p:cNvPr>
          <p:cNvSpPr/>
          <p:nvPr/>
        </p:nvSpPr>
        <p:spPr>
          <a:xfrm>
            <a:off x="2081846" y="300774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miley 8">
            <a:extLst>
              <a:ext uri="{FF2B5EF4-FFF2-40B4-BE49-F238E27FC236}">
                <a16:creationId xmlns:a16="http://schemas.microsoft.com/office/drawing/2014/main" id="{E3ADBB17-EEDE-76F8-7EDC-10ECCFBE1043}"/>
              </a:ext>
            </a:extLst>
          </p:cNvPr>
          <p:cNvSpPr/>
          <p:nvPr/>
        </p:nvSpPr>
        <p:spPr>
          <a:xfrm>
            <a:off x="1027987" y="499469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DFE53F68-9BD3-0464-71B1-28634665D397}"/>
              </a:ext>
            </a:extLst>
          </p:cNvPr>
          <p:cNvSpPr/>
          <p:nvPr/>
        </p:nvSpPr>
        <p:spPr>
          <a:xfrm>
            <a:off x="2185363" y="410617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BB073DEC-DEDD-C751-D06B-6EA28AA1FC3C}"/>
              </a:ext>
            </a:extLst>
          </p:cNvPr>
          <p:cNvSpPr/>
          <p:nvPr/>
        </p:nvSpPr>
        <p:spPr>
          <a:xfrm>
            <a:off x="3033629" y="217097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miley 11">
            <a:extLst>
              <a:ext uri="{FF2B5EF4-FFF2-40B4-BE49-F238E27FC236}">
                <a16:creationId xmlns:a16="http://schemas.microsoft.com/office/drawing/2014/main" id="{12167533-6A5D-4A32-1389-86E5C1E2454B}"/>
              </a:ext>
            </a:extLst>
          </p:cNvPr>
          <p:cNvSpPr/>
          <p:nvPr/>
        </p:nvSpPr>
        <p:spPr>
          <a:xfrm>
            <a:off x="937409" y="284959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94BC5C-A384-7B6D-B73C-5326F96353DB}"/>
              </a:ext>
            </a:extLst>
          </p:cNvPr>
          <p:cNvSpPr txBox="1"/>
          <p:nvPr/>
        </p:nvSpPr>
        <p:spPr>
          <a:xfrm>
            <a:off x="481436" y="21070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25C51F-0FF8-9D46-B45F-681FF1FF47C2}"/>
              </a:ext>
            </a:extLst>
          </p:cNvPr>
          <p:cNvSpPr txBox="1"/>
          <p:nvPr/>
        </p:nvSpPr>
        <p:spPr>
          <a:xfrm>
            <a:off x="2183924" y="158598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A8AFAB-82F3-8B97-936E-C97467E2B4ED}"/>
              </a:ext>
            </a:extLst>
          </p:cNvPr>
          <p:cNvSpPr txBox="1"/>
          <p:nvPr/>
        </p:nvSpPr>
        <p:spPr>
          <a:xfrm>
            <a:off x="3275065" y="18016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95F98CA-20B3-94E9-2E01-3F687F4BA6C1}"/>
              </a:ext>
            </a:extLst>
          </p:cNvPr>
          <p:cNvSpPr txBox="1"/>
          <p:nvPr/>
        </p:nvSpPr>
        <p:spPr>
          <a:xfrm>
            <a:off x="4153736" y="386543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857ACE-7CD3-DDC1-2B97-5E6FEDC81E11}"/>
              </a:ext>
            </a:extLst>
          </p:cNvPr>
          <p:cNvSpPr txBox="1"/>
          <p:nvPr/>
        </p:nvSpPr>
        <p:spPr>
          <a:xfrm>
            <a:off x="459872" y="31221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DE1B08-C8E7-06B8-F37C-DFA5E270F903}"/>
              </a:ext>
            </a:extLst>
          </p:cNvPr>
          <p:cNvSpPr txBox="1"/>
          <p:nvPr/>
        </p:nvSpPr>
        <p:spPr>
          <a:xfrm>
            <a:off x="2985976" y="31925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E276A8-0008-D099-4F9A-6127C1B0A60C}"/>
              </a:ext>
            </a:extLst>
          </p:cNvPr>
          <p:cNvSpPr txBox="1"/>
          <p:nvPr/>
        </p:nvSpPr>
        <p:spPr>
          <a:xfrm>
            <a:off x="3010627" y="466561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BD1DADC-7C7A-029A-0A57-28108A60E703}"/>
              </a:ext>
            </a:extLst>
          </p:cNvPr>
          <p:cNvSpPr txBox="1"/>
          <p:nvPr/>
        </p:nvSpPr>
        <p:spPr>
          <a:xfrm>
            <a:off x="593582" y="419403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29DB324-0435-BC32-470E-6CF1F6C96FEF}"/>
              </a:ext>
            </a:extLst>
          </p:cNvPr>
          <p:cNvSpPr txBox="1"/>
          <p:nvPr/>
        </p:nvSpPr>
        <p:spPr>
          <a:xfrm>
            <a:off x="1939510" y="526722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61</a:t>
            </a:r>
          </a:p>
        </p:txBody>
      </p:sp>
      <p:sp>
        <p:nvSpPr>
          <p:cNvPr id="2" name="Smiley 1">
            <a:extLst>
              <a:ext uri="{FF2B5EF4-FFF2-40B4-BE49-F238E27FC236}">
                <a16:creationId xmlns:a16="http://schemas.microsoft.com/office/drawing/2014/main" id="{C4EAE717-851B-E7CA-E8EB-7F72D3FCCEDB}"/>
              </a:ext>
            </a:extLst>
          </p:cNvPr>
          <p:cNvSpPr/>
          <p:nvPr/>
        </p:nvSpPr>
        <p:spPr>
          <a:xfrm>
            <a:off x="5204494" y="179492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miley 2">
            <a:extLst>
              <a:ext uri="{FF2B5EF4-FFF2-40B4-BE49-F238E27FC236}">
                <a16:creationId xmlns:a16="http://schemas.microsoft.com/office/drawing/2014/main" id="{163062AF-9295-3E75-32D3-6B2CA3D8AF04}"/>
              </a:ext>
            </a:extLst>
          </p:cNvPr>
          <p:cNvSpPr/>
          <p:nvPr/>
        </p:nvSpPr>
        <p:spPr>
          <a:xfrm>
            <a:off x="6249732" y="1961707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Smiley 21">
            <a:extLst>
              <a:ext uri="{FF2B5EF4-FFF2-40B4-BE49-F238E27FC236}">
                <a16:creationId xmlns:a16="http://schemas.microsoft.com/office/drawing/2014/main" id="{91ED72CD-4C17-AE58-D527-21125142F208}"/>
              </a:ext>
            </a:extLst>
          </p:cNvPr>
          <p:cNvSpPr/>
          <p:nvPr/>
        </p:nvSpPr>
        <p:spPr>
          <a:xfrm>
            <a:off x="7493377" y="355328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miley 22">
            <a:extLst>
              <a:ext uri="{FF2B5EF4-FFF2-40B4-BE49-F238E27FC236}">
                <a16:creationId xmlns:a16="http://schemas.microsoft.com/office/drawing/2014/main" id="{781574D3-2D5D-DC36-A5FC-C9313E849053}"/>
              </a:ext>
            </a:extLst>
          </p:cNvPr>
          <p:cNvSpPr/>
          <p:nvPr/>
        </p:nvSpPr>
        <p:spPr>
          <a:xfrm>
            <a:off x="5297949" y="388252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miley 23">
            <a:extLst>
              <a:ext uri="{FF2B5EF4-FFF2-40B4-BE49-F238E27FC236}">
                <a16:creationId xmlns:a16="http://schemas.microsoft.com/office/drawing/2014/main" id="{48AF76F4-A042-D041-A6F8-545AFFAF21DD}"/>
              </a:ext>
            </a:extLst>
          </p:cNvPr>
          <p:cNvSpPr/>
          <p:nvPr/>
        </p:nvSpPr>
        <p:spPr>
          <a:xfrm>
            <a:off x="6354685" y="296812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2C84161B-1696-142E-74C8-D59E5D20E32F}"/>
              </a:ext>
            </a:extLst>
          </p:cNvPr>
          <p:cNvSpPr/>
          <p:nvPr/>
        </p:nvSpPr>
        <p:spPr>
          <a:xfrm>
            <a:off x="5300826" y="4955073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Smiley 25">
            <a:extLst>
              <a:ext uri="{FF2B5EF4-FFF2-40B4-BE49-F238E27FC236}">
                <a16:creationId xmlns:a16="http://schemas.microsoft.com/office/drawing/2014/main" id="{6A9F5ED7-4DA9-5AF0-33F0-5584902C4A65}"/>
              </a:ext>
            </a:extLst>
          </p:cNvPr>
          <p:cNvSpPr/>
          <p:nvPr/>
        </p:nvSpPr>
        <p:spPr>
          <a:xfrm>
            <a:off x="6458202" y="406655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miley 26">
            <a:extLst>
              <a:ext uri="{FF2B5EF4-FFF2-40B4-BE49-F238E27FC236}">
                <a16:creationId xmlns:a16="http://schemas.microsoft.com/office/drawing/2014/main" id="{7B554C16-946F-B4C7-8A04-6B0BFDD64FC5}"/>
              </a:ext>
            </a:extLst>
          </p:cNvPr>
          <p:cNvSpPr/>
          <p:nvPr/>
        </p:nvSpPr>
        <p:spPr>
          <a:xfrm>
            <a:off x="7306468" y="213136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Smiley 27">
            <a:extLst>
              <a:ext uri="{FF2B5EF4-FFF2-40B4-BE49-F238E27FC236}">
                <a16:creationId xmlns:a16="http://schemas.microsoft.com/office/drawing/2014/main" id="{82DA5B3A-FE7D-E5EA-0CBB-6E91A3A9F816}"/>
              </a:ext>
            </a:extLst>
          </p:cNvPr>
          <p:cNvSpPr/>
          <p:nvPr/>
        </p:nvSpPr>
        <p:spPr>
          <a:xfrm>
            <a:off x="5210248" y="280997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88314A1-E95B-BCB6-97A1-EEA5EE6BD024}"/>
              </a:ext>
            </a:extLst>
          </p:cNvPr>
          <p:cNvSpPr txBox="1"/>
          <p:nvPr/>
        </p:nvSpPr>
        <p:spPr>
          <a:xfrm>
            <a:off x="4754275" y="206746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9540FAF-4708-DD28-AF01-48E5A89F2A8A}"/>
              </a:ext>
            </a:extLst>
          </p:cNvPr>
          <p:cNvSpPr txBox="1"/>
          <p:nvPr/>
        </p:nvSpPr>
        <p:spPr>
          <a:xfrm>
            <a:off x="6456763" y="15463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74FA270-35E7-E6A3-4B19-19B83EF0820D}"/>
              </a:ext>
            </a:extLst>
          </p:cNvPr>
          <p:cNvSpPr txBox="1"/>
          <p:nvPr/>
        </p:nvSpPr>
        <p:spPr>
          <a:xfrm>
            <a:off x="7547904" y="17620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1B544A-3FBB-9F97-62F2-2F40450D32FD}"/>
              </a:ext>
            </a:extLst>
          </p:cNvPr>
          <p:cNvSpPr txBox="1"/>
          <p:nvPr/>
        </p:nvSpPr>
        <p:spPr>
          <a:xfrm>
            <a:off x="8426575" y="382581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6598E2-1D63-10F6-98E2-87468482C069}"/>
              </a:ext>
            </a:extLst>
          </p:cNvPr>
          <p:cNvSpPr txBox="1"/>
          <p:nvPr/>
        </p:nvSpPr>
        <p:spPr>
          <a:xfrm>
            <a:off x="4732711" y="308250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D7FB71A-726F-81D2-80DB-157871C8DA9F}"/>
              </a:ext>
            </a:extLst>
          </p:cNvPr>
          <p:cNvSpPr txBox="1"/>
          <p:nvPr/>
        </p:nvSpPr>
        <p:spPr>
          <a:xfrm>
            <a:off x="7258815" y="315295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411AD1A-D878-57CA-EF7F-D9DC7DF9B93A}"/>
              </a:ext>
            </a:extLst>
          </p:cNvPr>
          <p:cNvSpPr txBox="1"/>
          <p:nvPr/>
        </p:nvSpPr>
        <p:spPr>
          <a:xfrm>
            <a:off x="7283466" y="462599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2254AD0-4D2D-2E28-0896-CA771E187409}"/>
              </a:ext>
            </a:extLst>
          </p:cNvPr>
          <p:cNvSpPr txBox="1"/>
          <p:nvPr/>
        </p:nvSpPr>
        <p:spPr>
          <a:xfrm>
            <a:off x="4866421" y="41544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B846296-D97A-C8BA-CE26-AF7C79DAC54C}"/>
              </a:ext>
            </a:extLst>
          </p:cNvPr>
          <p:cNvSpPr txBox="1"/>
          <p:nvPr/>
        </p:nvSpPr>
        <p:spPr>
          <a:xfrm>
            <a:off x="6212349" y="522760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91</a:t>
            </a:r>
          </a:p>
        </p:txBody>
      </p:sp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rmAutofit fontScale="90000"/>
          </a:bodyPr>
          <a:lstStyle/>
          <a:p>
            <a:r>
              <a:rPr lang="pt-BR" dirty="0"/>
              <a:t>População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9EFAE8E-61EF-A600-D077-AD33BEC44A1E}"/>
              </a:ext>
            </a:extLst>
          </p:cNvPr>
          <p:cNvSpPr txBox="1"/>
          <p:nvPr/>
        </p:nvSpPr>
        <p:spPr>
          <a:xfrm>
            <a:off x="9379921" y="1539425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 </a:t>
            </a:r>
            <a:r>
              <a:rPr lang="pt-BR" dirty="0"/>
              <a:t>: 33,33 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61C5AF8-4EB8-F622-2B72-A86801894643}"/>
              </a:ext>
            </a:extLst>
          </p:cNvPr>
          <p:cNvSpPr txBox="1"/>
          <p:nvPr/>
        </p:nvSpPr>
        <p:spPr>
          <a:xfrm>
            <a:off x="9379921" y="1936560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Máximo</a:t>
            </a:r>
            <a:r>
              <a:rPr lang="pt-BR" dirty="0"/>
              <a:t>: 91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6D8F2D9-1CE8-453E-9706-8F254BCBD3C4}"/>
              </a:ext>
            </a:extLst>
          </p:cNvPr>
          <p:cNvSpPr txBox="1"/>
          <p:nvPr/>
        </p:nvSpPr>
        <p:spPr>
          <a:xfrm>
            <a:off x="9379921" y="2333695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Mínimo</a:t>
            </a:r>
            <a:r>
              <a:rPr lang="pt-BR" dirty="0"/>
              <a:t>: 10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CF96D3C-49C5-FAC1-D94F-530958832DDB}"/>
              </a:ext>
            </a:extLst>
          </p:cNvPr>
          <p:cNvSpPr txBox="1"/>
          <p:nvPr/>
        </p:nvSpPr>
        <p:spPr>
          <a:xfrm>
            <a:off x="9379921" y="2691441"/>
            <a:ext cx="176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Desvio Padrão</a:t>
            </a:r>
            <a:r>
              <a:rPr lang="pt-BR" dirty="0"/>
              <a:t>: 21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572E624-D40E-3641-1BDC-CCDED2739323}"/>
              </a:ext>
            </a:extLst>
          </p:cNvPr>
          <p:cNvSpPr txBox="1"/>
          <p:nvPr/>
        </p:nvSpPr>
        <p:spPr>
          <a:xfrm>
            <a:off x="10708257" y="2197529"/>
            <a:ext cx="148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Populacional</a:t>
            </a:r>
          </a:p>
        </p:txBody>
      </p:sp>
    </p:spTree>
    <p:extLst>
      <p:ext uri="{BB962C8B-B14F-4D97-AF65-F5344CB8AC3E}">
        <p14:creationId xmlns:p14="http://schemas.microsoft.com/office/powerpoint/2010/main" val="22374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000" dirty="0"/>
              <a:t>3. </a:t>
            </a:r>
            <a:r>
              <a:rPr lang="en-US" sz="3000" dirty="0" err="1"/>
              <a:t>Encontramos</a:t>
            </a:r>
            <a:r>
              <a:rPr lang="en-US" sz="3000" dirty="0"/>
              <a:t> a </a:t>
            </a:r>
            <a:r>
              <a:rPr lang="en-US" sz="3000" dirty="0" err="1"/>
              <a:t>distribuição</a:t>
            </a:r>
            <a:r>
              <a:rPr lang="en-US" sz="3000" dirty="0"/>
              <a:t> </a:t>
            </a:r>
            <a:r>
              <a:rPr lang="en-US" sz="3000" dirty="0" err="1"/>
              <a:t>amostral</a:t>
            </a:r>
            <a:r>
              <a:rPr lang="en-US" sz="3000" dirty="0"/>
              <a:t> dessa </a:t>
            </a:r>
            <a:r>
              <a:rPr lang="en-US" sz="3000" dirty="0" err="1"/>
              <a:t>estatística</a:t>
            </a:r>
            <a:r>
              <a:rPr lang="en-US" sz="3000" dirty="0"/>
              <a:t> no </a:t>
            </a:r>
            <a:r>
              <a:rPr lang="en-US" sz="3000" dirty="0" err="1"/>
              <a:t>cenário</a:t>
            </a:r>
            <a:r>
              <a:rPr lang="en-US" sz="3000" dirty="0"/>
              <a:t> que </a:t>
            </a:r>
            <a:r>
              <a:rPr lang="en-US" sz="3000" dirty="0" err="1"/>
              <a:t>nos</a:t>
            </a:r>
            <a:r>
              <a:rPr lang="en-US" sz="3000" dirty="0"/>
              <a:t> </a:t>
            </a:r>
            <a:r>
              <a:rPr lang="en-US" sz="3000" dirty="0" err="1"/>
              <a:t>interessa</a:t>
            </a:r>
            <a:endParaRPr lang="pt-BR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393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O </a:t>
                </a:r>
                <a:r>
                  <a:rPr lang="en-US" sz="2000" dirty="0" err="1"/>
                  <a:t>tamanho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amostra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domicílios</a:t>
                </a:r>
                <a:r>
                  <a:rPr lang="en-US" sz="2000" dirty="0"/>
                  <a:t> é de </a:t>
                </a:r>
                <a:r>
                  <a:rPr lang="en-US" sz="2000" dirty="0" err="1"/>
                  <a:t>cerca</a:t>
                </a:r>
                <a:r>
                  <a:rPr lang="en-US" sz="2000" dirty="0"/>
                  <a:t> de 180.000 </a:t>
                </a:r>
                <a:r>
                  <a:rPr lang="en-US" sz="2000" dirty="0" err="1"/>
                  <a:t>normalmente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Em Janeiro o </a:t>
                </a:r>
                <a:r>
                  <a:rPr lang="en-US" sz="2000" dirty="0" err="1"/>
                  <a:t>desemprego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nessa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amostra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ficou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em</a:t>
                </a:r>
                <a:r>
                  <a:rPr lang="en-US" sz="2000" dirty="0"/>
                  <a:t> 7,8%, </a:t>
                </a:r>
                <a:r>
                  <a:rPr lang="en-US" sz="2000" dirty="0" err="1"/>
                  <a:t>ou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seja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observado</a:t>
                </a:r>
                <a:r>
                  <a:rPr lang="en-US" sz="2000" dirty="0"/>
                  <a:t>, que </a:t>
                </a:r>
                <a:r>
                  <a:rPr lang="en-US" sz="2000" dirty="0" err="1"/>
                  <a:t>escrevemos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=7,8%</m:t>
                    </m:r>
                  </m:oMath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 err="1"/>
                  <a:t>Será</a:t>
                </a:r>
                <a:r>
                  <a:rPr lang="en-US" sz="2000" dirty="0"/>
                  <a:t> que </a:t>
                </a:r>
                <a:r>
                  <a:rPr lang="en-US" sz="2000" dirty="0" err="1"/>
                  <a:t>esse</a:t>
                </a:r>
                <a:r>
                  <a:rPr lang="en-US" sz="2000" dirty="0"/>
                  <a:t> 7,8% </a:t>
                </a:r>
                <a:r>
                  <a:rPr lang="en-US" sz="2000" dirty="0" err="1"/>
                  <a:t>amostral</a:t>
                </a:r>
                <a:r>
                  <a:rPr lang="en-US" sz="2000" dirty="0"/>
                  <a:t> é </a:t>
                </a:r>
                <a:r>
                  <a:rPr lang="en-US" sz="2000" dirty="0" err="1"/>
                  <a:t>compatível</a:t>
                </a:r>
                <a:r>
                  <a:rPr lang="en-US" sz="2000" dirty="0"/>
                  <a:t> com o 7,4% </a:t>
                </a:r>
                <a:r>
                  <a:rPr lang="en-US" sz="2000" dirty="0" err="1"/>
                  <a:t>observado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anteriormente</a:t>
                </a:r>
                <a:r>
                  <a:rPr lang="en-US" sz="2000" dirty="0"/>
                  <a:t>?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 err="1"/>
                  <a:t>Pelo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teorema</a:t>
                </a:r>
                <a:r>
                  <a:rPr lang="en-US" sz="2000" dirty="0"/>
                  <a:t> central do </a:t>
                </a:r>
                <a:r>
                  <a:rPr lang="en-US" sz="2000" dirty="0" err="1"/>
                  <a:t>limite</a:t>
                </a:r>
                <a:r>
                  <a:rPr lang="en-US" sz="2000" dirty="0"/>
                  <a:t>, </a:t>
                </a:r>
                <a:r>
                  <a:rPr lang="en-US" sz="2000" b="1" dirty="0"/>
                  <a:t>se fosse </a:t>
                </a:r>
                <a:r>
                  <a:rPr lang="en-US" sz="2000" b="1" dirty="0" err="1"/>
                  <a:t>verdade</a:t>
                </a:r>
                <a:r>
                  <a:rPr lang="en-US" sz="2000" b="1" dirty="0"/>
                  <a:t> que a media </a:t>
                </a:r>
                <a:r>
                  <a:rPr lang="en-US" sz="2000" b="1" dirty="0" err="1"/>
                  <a:t>populacional</a:t>
                </a:r>
                <a:r>
                  <a:rPr lang="en-US" sz="2000" b="1" dirty="0"/>
                  <a:t> é 7,4% </a:t>
                </a:r>
                <a:r>
                  <a:rPr lang="en-US" sz="2000" dirty="0" err="1"/>
                  <a:t>então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distribuição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amostral</a:t>
                </a:r>
                <a:r>
                  <a:rPr lang="en-US" sz="2000" dirty="0"/>
                  <a:t>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seria:</a:t>
                </a:r>
              </a:p>
              <a:p>
                <a:pPr algn="just"/>
                <a:endParaRPr lang="en-US" sz="20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𝑝𝑜𝑝𝑢𝑙𝑎𝑐𝑖𝑜𝑛𝑎𝑙</m:t>
                              </m:r>
                            </m:num>
                            <m:den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7,4%,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  <m:t>7,4%×(1−7,4%)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  <m:t>18000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3931269"/>
              </a:xfrm>
              <a:prstGeom prst="rect">
                <a:avLst/>
              </a:prstGeom>
              <a:blipFill>
                <a:blip r:embed="rId2"/>
                <a:stretch>
                  <a:fillRect l="-632" t="-930" r="-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82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000" dirty="0"/>
              <a:t>4. </a:t>
            </a:r>
            <a:r>
              <a:rPr lang="en-US" sz="3200" dirty="0" err="1"/>
              <a:t>Posicionamos</a:t>
            </a:r>
            <a:r>
              <a:rPr lang="en-US" sz="3200" dirty="0"/>
              <a:t> o valor que </a:t>
            </a:r>
            <a:r>
              <a:rPr lang="en-US" sz="3200" dirty="0" err="1"/>
              <a:t>encontramos</a:t>
            </a:r>
            <a:r>
              <a:rPr lang="en-US" sz="3200" dirty="0"/>
              <a:t> </a:t>
            </a:r>
            <a:r>
              <a:rPr lang="en-US" sz="3200" dirty="0" err="1"/>
              <a:t>dentro</a:t>
            </a:r>
            <a:r>
              <a:rPr lang="en-US" sz="3200" dirty="0"/>
              <a:t> dessa </a:t>
            </a:r>
            <a:r>
              <a:rPr lang="en-US" sz="3200" dirty="0" err="1"/>
              <a:t>escala</a:t>
            </a:r>
            <a:endParaRPr lang="pt-BR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/>
              <p:nvPr/>
            </p:nvSpPr>
            <p:spPr>
              <a:xfrm>
                <a:off x="838200" y="1013214"/>
                <a:ext cx="10609051" cy="3042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err="1"/>
                  <a:t>Será</a:t>
                </a:r>
                <a:r>
                  <a:rPr lang="en-US" sz="2000" dirty="0"/>
                  <a:t> que </a:t>
                </a:r>
                <a:r>
                  <a:rPr lang="en-US" sz="2000" dirty="0" err="1"/>
                  <a:t>esse</a:t>
                </a:r>
                <a:r>
                  <a:rPr lang="en-US" sz="2000" dirty="0"/>
                  <a:t> 7,8% </a:t>
                </a:r>
                <a:r>
                  <a:rPr lang="en-US" sz="2000" dirty="0" err="1"/>
                  <a:t>amostral</a:t>
                </a:r>
                <a:r>
                  <a:rPr lang="en-US" sz="2000" dirty="0"/>
                  <a:t> é </a:t>
                </a:r>
                <a:r>
                  <a:rPr lang="en-US" sz="2000" dirty="0" err="1"/>
                  <a:t>compatível</a:t>
                </a:r>
                <a:r>
                  <a:rPr lang="en-US" sz="2000" dirty="0"/>
                  <a:t> com o 7,4% </a:t>
                </a:r>
                <a:r>
                  <a:rPr lang="en-US" sz="2000" dirty="0" err="1"/>
                  <a:t>observado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anteriormente</a:t>
                </a:r>
                <a:r>
                  <a:rPr lang="en-US" sz="2000" dirty="0"/>
                  <a:t>?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 err="1"/>
                  <a:t>Pelo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teorema</a:t>
                </a:r>
                <a:r>
                  <a:rPr lang="en-US" sz="2000" dirty="0"/>
                  <a:t> central do </a:t>
                </a:r>
                <a:r>
                  <a:rPr lang="en-US" sz="2000" dirty="0" err="1"/>
                  <a:t>limite</a:t>
                </a:r>
                <a:r>
                  <a:rPr lang="en-US" sz="2000" dirty="0"/>
                  <a:t>, </a:t>
                </a:r>
                <a:r>
                  <a:rPr lang="en-US" sz="2000" b="1" dirty="0"/>
                  <a:t>se fosse </a:t>
                </a:r>
                <a:r>
                  <a:rPr lang="en-US" sz="2000" b="1" dirty="0" err="1"/>
                  <a:t>verdade</a:t>
                </a:r>
                <a:r>
                  <a:rPr lang="en-US" sz="2000" b="1" dirty="0"/>
                  <a:t> que a media </a:t>
                </a:r>
                <a:r>
                  <a:rPr lang="en-US" sz="2000" b="1" dirty="0" err="1"/>
                  <a:t>populacional</a:t>
                </a:r>
                <a:r>
                  <a:rPr lang="en-US" sz="2000" b="1" dirty="0"/>
                  <a:t> é 7,4% </a:t>
                </a:r>
                <a:r>
                  <a:rPr lang="en-US" sz="2000" dirty="0" err="1"/>
                  <a:t>então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distribuição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amostral</a:t>
                </a:r>
                <a:r>
                  <a:rPr lang="en-US" sz="2000" dirty="0"/>
                  <a:t>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seria:</a:t>
                </a:r>
              </a:p>
              <a:p>
                <a:pPr algn="just"/>
                <a:endParaRPr lang="en-US" sz="20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𝑝𝑜𝑝𝑢𝑙𝑎𝑐𝑖𝑜𝑛𝑎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𝑝𝑜𝑝𝑢𝑙𝑎𝑐𝑖𝑜𝑛𝑎𝑙</m:t>
                              </m:r>
                            </m:num>
                            <m:den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7,4%,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  <m:t>7,4%×(1−7,4%)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  <m:t>18000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13214"/>
                <a:ext cx="10609051" cy="3042243"/>
              </a:xfrm>
              <a:prstGeom prst="rect">
                <a:avLst/>
              </a:prstGeom>
              <a:blipFill>
                <a:blip r:embed="rId2"/>
                <a:stretch>
                  <a:fillRect l="-632" t="-1002" r="-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17A49AFD-C18D-D9BA-A144-5ADFA76C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0" y="3553184"/>
            <a:ext cx="6372225" cy="321945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0B2C9D2-9800-6A29-474D-6179A5304972}"/>
              </a:ext>
            </a:extLst>
          </p:cNvPr>
          <p:cNvCxnSpPr/>
          <p:nvPr/>
        </p:nvCxnSpPr>
        <p:spPr>
          <a:xfrm flipH="1">
            <a:off x="4494362" y="3429000"/>
            <a:ext cx="3761117" cy="1082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AFD872-7B0B-A9F3-D452-73FE2EC78979}"/>
              </a:ext>
            </a:extLst>
          </p:cNvPr>
          <p:cNvSpPr txBox="1"/>
          <p:nvPr/>
        </p:nvSpPr>
        <p:spPr>
          <a:xfrm>
            <a:off x="7772400" y="5020574"/>
            <a:ext cx="4290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7,8% é bem improvável, o esperado seria </a:t>
            </a:r>
          </a:p>
          <a:p>
            <a:r>
              <a:rPr lang="pt-BR" dirty="0"/>
              <a:t>Ver x barra perto de 7,4%, com bastante</a:t>
            </a:r>
          </a:p>
          <a:p>
            <a:r>
              <a:rPr lang="pt-BR" dirty="0"/>
              <a:t>precisão</a:t>
            </a:r>
          </a:p>
        </p:txBody>
      </p:sp>
    </p:spTree>
    <p:extLst>
      <p:ext uri="{BB962C8B-B14F-4D97-AF65-F5344CB8AC3E}">
        <p14:creationId xmlns:p14="http://schemas.microsoft.com/office/powerpoint/2010/main" val="2664157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971"/>
          </a:xfrm>
        </p:spPr>
        <p:txBody>
          <a:bodyPr>
            <a:noAutofit/>
          </a:bodyPr>
          <a:lstStyle/>
          <a:p>
            <a:r>
              <a:rPr lang="pt-BR" sz="3000" dirty="0"/>
              <a:t>Como decidir se o posicionamento na escala está “ruim o suficiente?”</a:t>
            </a:r>
            <a:endParaRPr lang="pt-BR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/>
              <p:nvPr/>
            </p:nvSpPr>
            <p:spPr>
              <a:xfrm>
                <a:off x="838200" y="1013214"/>
                <a:ext cx="10609051" cy="227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dirty="0"/>
                  <a:t>Será que </a:t>
                </a:r>
                <a:r>
                  <a:rPr lang="en-US" sz="1000" dirty="0" err="1"/>
                  <a:t>esse</a:t>
                </a:r>
                <a:r>
                  <a:rPr lang="en-US" sz="1000" dirty="0"/>
                  <a:t> 7,8% </a:t>
                </a:r>
                <a:r>
                  <a:rPr lang="en-US" sz="1000" dirty="0" err="1"/>
                  <a:t>amostral</a:t>
                </a:r>
                <a:r>
                  <a:rPr lang="en-US" sz="1000" dirty="0"/>
                  <a:t> é </a:t>
                </a:r>
                <a:r>
                  <a:rPr lang="en-US" sz="1000" dirty="0" err="1"/>
                  <a:t>compatível</a:t>
                </a:r>
                <a:r>
                  <a:rPr lang="en-US" sz="1000" dirty="0"/>
                  <a:t> com o 7,4% </a:t>
                </a:r>
                <a:r>
                  <a:rPr lang="en-US" sz="1000" dirty="0" err="1"/>
                  <a:t>observado</a:t>
                </a:r>
                <a:r>
                  <a:rPr lang="en-US" sz="1000" dirty="0"/>
                  <a:t> </a:t>
                </a:r>
                <a:r>
                  <a:rPr lang="en-US" sz="1000" dirty="0" err="1"/>
                  <a:t>anteriormente</a:t>
                </a:r>
                <a:r>
                  <a:rPr lang="en-US" sz="1000" dirty="0"/>
                  <a:t>?</a:t>
                </a:r>
              </a:p>
              <a:p>
                <a:pPr algn="just"/>
                <a:endParaRPr lang="en-US" sz="1000" dirty="0"/>
              </a:p>
              <a:p>
                <a:pPr algn="just"/>
                <a:r>
                  <a:rPr lang="en-US" sz="1000" dirty="0" err="1"/>
                  <a:t>Pelo</a:t>
                </a:r>
                <a:r>
                  <a:rPr lang="en-US" sz="1000" dirty="0"/>
                  <a:t> </a:t>
                </a:r>
                <a:r>
                  <a:rPr lang="en-US" sz="1000" dirty="0" err="1"/>
                  <a:t>teorema</a:t>
                </a:r>
                <a:r>
                  <a:rPr lang="en-US" sz="1000" dirty="0"/>
                  <a:t> central do </a:t>
                </a:r>
                <a:r>
                  <a:rPr lang="en-US" sz="1000" dirty="0" err="1"/>
                  <a:t>limite</a:t>
                </a:r>
                <a:r>
                  <a:rPr lang="en-US" sz="1000" dirty="0"/>
                  <a:t>, </a:t>
                </a:r>
                <a:r>
                  <a:rPr lang="en-US" sz="1000" b="1" dirty="0"/>
                  <a:t>se fosse </a:t>
                </a:r>
                <a:r>
                  <a:rPr lang="en-US" sz="1000" b="1" dirty="0" err="1"/>
                  <a:t>verdade</a:t>
                </a:r>
                <a:r>
                  <a:rPr lang="en-US" sz="1000" b="1" dirty="0"/>
                  <a:t> que a media </a:t>
                </a:r>
                <a:r>
                  <a:rPr lang="en-US" sz="1000" b="1" dirty="0" err="1"/>
                  <a:t>populacional</a:t>
                </a:r>
                <a:r>
                  <a:rPr lang="en-US" sz="1000" b="1" dirty="0"/>
                  <a:t> é 7,4% </a:t>
                </a:r>
                <a:r>
                  <a:rPr lang="en-US" sz="1000" dirty="0" err="1"/>
                  <a:t>então</a:t>
                </a:r>
                <a:r>
                  <a:rPr lang="en-US" sz="1000" dirty="0"/>
                  <a:t> a </a:t>
                </a:r>
                <a:r>
                  <a:rPr lang="en-US" sz="1000" dirty="0" err="1"/>
                  <a:t>distribuição</a:t>
                </a:r>
                <a:r>
                  <a:rPr lang="en-US" sz="1000" dirty="0"/>
                  <a:t> </a:t>
                </a:r>
                <a:r>
                  <a:rPr lang="en-US" sz="1000" dirty="0" err="1"/>
                  <a:t>amostral</a:t>
                </a:r>
                <a:r>
                  <a:rPr lang="en-US" sz="1000" dirty="0"/>
                  <a:t>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000" b="1" dirty="0"/>
                  <a:t> </a:t>
                </a:r>
                <a:r>
                  <a:rPr lang="en-US" sz="1000" dirty="0"/>
                  <a:t>seria:</a:t>
                </a:r>
              </a:p>
              <a:p>
                <a:pPr algn="just"/>
                <a:endParaRPr lang="en-US" sz="20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𝑝𝑜𝑝𝑢𝑙𝑎𝑐𝑖𝑜𝑛𝑎𝑙</m:t>
                              </m:r>
                            </m:num>
                            <m:den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7,4%,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  <m:t>7,4%×(1−7,4%)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  <m:t>18000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13214"/>
                <a:ext cx="10609051" cy="2272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17A49AFD-C18D-D9BA-A144-5ADFA76C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0" y="2724454"/>
            <a:ext cx="6372225" cy="32194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AFD872-7B0B-A9F3-D452-73FE2EC78979}"/>
              </a:ext>
            </a:extLst>
          </p:cNvPr>
          <p:cNvSpPr txBox="1"/>
          <p:nvPr/>
        </p:nvSpPr>
        <p:spPr>
          <a:xfrm>
            <a:off x="7156781" y="2923469"/>
            <a:ext cx="4513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critério globalmente mais adotado pra esse tipo de comparação é o que chamamos de “valor-p” ou “p-</a:t>
            </a:r>
            <a:r>
              <a:rPr lang="pt-BR" dirty="0" err="1"/>
              <a:t>value</a:t>
            </a:r>
            <a:r>
              <a:rPr lang="pt-BR" dirty="0"/>
              <a:t>”</a:t>
            </a:r>
          </a:p>
          <a:p>
            <a:endParaRPr lang="pt-BR" dirty="0"/>
          </a:p>
          <a:p>
            <a:r>
              <a:rPr lang="pt-BR" dirty="0"/>
              <a:t>O “valor-p” na imagem ao lado corresponde a área delimitada pela linha azul e a curva preta</a:t>
            </a:r>
          </a:p>
          <a:p>
            <a:endParaRPr lang="pt-BR" dirty="0"/>
          </a:p>
          <a:p>
            <a:r>
              <a:rPr lang="pt-BR" dirty="0"/>
              <a:t>Como essa curva preta é uma normal 99% da área está lá perto do 7,4%. Acima de 7,8% a área é muito muito pequena</a:t>
            </a:r>
          </a:p>
        </p:txBody>
      </p:sp>
    </p:spTree>
    <p:extLst>
      <p:ext uri="{BB962C8B-B14F-4D97-AF65-F5344CB8AC3E}">
        <p14:creationId xmlns:p14="http://schemas.microsoft.com/office/powerpoint/2010/main" val="203453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971"/>
          </a:xfrm>
        </p:spPr>
        <p:txBody>
          <a:bodyPr>
            <a:noAutofit/>
          </a:bodyPr>
          <a:lstStyle/>
          <a:p>
            <a:r>
              <a:rPr lang="pt-BR" sz="3000" dirty="0"/>
              <a:t>Como decidir se o posicionamento na escala está “ruim o suficiente?”</a:t>
            </a:r>
            <a:endParaRPr lang="pt-BR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/>
              <p:nvPr/>
            </p:nvSpPr>
            <p:spPr>
              <a:xfrm>
                <a:off x="838200" y="1013214"/>
                <a:ext cx="10609051" cy="2242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/>
                  <a:t>Será que </a:t>
                </a:r>
                <a:r>
                  <a:rPr lang="en-US" sz="1600" dirty="0" err="1"/>
                  <a:t>esse</a:t>
                </a:r>
                <a:r>
                  <a:rPr lang="en-US" sz="1600" dirty="0"/>
                  <a:t> 7,8% </a:t>
                </a:r>
                <a:r>
                  <a:rPr lang="en-US" sz="1600" dirty="0" err="1"/>
                  <a:t>amostral</a:t>
                </a:r>
                <a:r>
                  <a:rPr lang="en-US" sz="1600" dirty="0"/>
                  <a:t> é </a:t>
                </a:r>
                <a:r>
                  <a:rPr lang="en-US" sz="1600" dirty="0" err="1"/>
                  <a:t>compatível</a:t>
                </a:r>
                <a:r>
                  <a:rPr lang="en-US" sz="1600" dirty="0"/>
                  <a:t> com 7,7% (outro valor de interesse, </a:t>
                </a:r>
                <a:r>
                  <a:rPr lang="en-US" sz="1600" dirty="0" err="1"/>
                  <a:t>por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exemplo</a:t>
                </a:r>
                <a:r>
                  <a:rPr lang="en-US" sz="1600" dirty="0"/>
                  <a:t>)?</a:t>
                </a:r>
              </a:p>
              <a:p>
                <a:pPr algn="just"/>
                <a:r>
                  <a:rPr lang="en-US" sz="1600" dirty="0" err="1"/>
                  <a:t>Pelo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teorema</a:t>
                </a:r>
                <a:r>
                  <a:rPr lang="en-US" sz="1600" dirty="0"/>
                  <a:t> central do </a:t>
                </a:r>
                <a:r>
                  <a:rPr lang="en-US" sz="1600" dirty="0" err="1"/>
                  <a:t>limite</a:t>
                </a:r>
                <a:r>
                  <a:rPr lang="en-US" sz="1600" dirty="0"/>
                  <a:t>, </a:t>
                </a:r>
                <a:r>
                  <a:rPr lang="en-US" sz="1600" b="1" dirty="0"/>
                  <a:t>se fosse </a:t>
                </a:r>
                <a:r>
                  <a:rPr lang="en-US" sz="1600" b="1" dirty="0" err="1"/>
                  <a:t>verdade</a:t>
                </a:r>
                <a:r>
                  <a:rPr lang="en-US" sz="1600" b="1" dirty="0"/>
                  <a:t> que a media </a:t>
                </a:r>
                <a:r>
                  <a:rPr lang="en-US" sz="1600" b="1" dirty="0" err="1"/>
                  <a:t>populacional</a:t>
                </a:r>
                <a:r>
                  <a:rPr lang="en-US" sz="1600" b="1" dirty="0"/>
                  <a:t> é 7,7% </a:t>
                </a:r>
                <a:r>
                  <a:rPr lang="en-US" sz="1600" dirty="0" err="1"/>
                  <a:t>então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distribuição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amostral</a:t>
                </a:r>
                <a:r>
                  <a:rPr lang="en-US" sz="1600" dirty="0"/>
                  <a:t>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seria:</a:t>
                </a:r>
                <a:endParaRPr lang="en-US" sz="20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𝑝𝑜𝑝𝑢𝑙𝑎𝑐𝑖𝑜𝑛𝑎</m:t>
                          </m:r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𝑝𝑜𝑝𝑢𝑙𝑎𝑐𝑖𝑜𝑛𝑎𝑙</m:t>
                              </m:r>
                            </m:num>
                            <m:den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7,7%,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  <m:t>7,7%×(1−7,7%)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dirty="0" smtClean="0">
                                      <a:latin typeface="Cambria Math" panose="02040503050406030204" pitchFamily="18" charset="0"/>
                                    </a:rPr>
                                    <m:t>18000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13214"/>
                <a:ext cx="10609051" cy="2242024"/>
              </a:xfrm>
              <a:prstGeom prst="rect">
                <a:avLst/>
              </a:prstGeom>
              <a:blipFill>
                <a:blip r:embed="rId2"/>
                <a:stretch>
                  <a:fillRect l="-345" t="-815" r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17A49AFD-C18D-D9BA-A144-5ADFA76C3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10" y="2923469"/>
            <a:ext cx="6334125" cy="32194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AFD872-7B0B-A9F3-D452-73FE2EC78979}"/>
              </a:ext>
            </a:extLst>
          </p:cNvPr>
          <p:cNvSpPr txBox="1"/>
          <p:nvPr/>
        </p:nvSpPr>
        <p:spPr>
          <a:xfrm>
            <a:off x="7156781" y="2923469"/>
            <a:ext cx="4513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“valor-p” na imagem ao lado é bem maior!  O número fica em 11% (calculado no R)</a:t>
            </a:r>
          </a:p>
          <a:p>
            <a:endParaRPr lang="pt-BR" dirty="0"/>
          </a:p>
          <a:p>
            <a:r>
              <a:rPr lang="pt-BR" dirty="0"/>
              <a:t>11% é grande ou é pequeno? Na “estatística das ruas” só consideramos um resultado pra rejeitar uma hipótese, se o valor-p for menor que 5%</a:t>
            </a:r>
          </a:p>
          <a:p>
            <a:endParaRPr lang="pt-BR" dirty="0"/>
          </a:p>
          <a:p>
            <a:r>
              <a:rPr lang="pt-BR" dirty="0"/>
              <a:t>Isso  não necessariamente é uma estratégia boa, mas é a prática usual e as nuances dessa escolha fogem do escopo do curso</a:t>
            </a:r>
          </a:p>
        </p:txBody>
      </p:sp>
    </p:spTree>
    <p:extLst>
      <p:ext uri="{BB962C8B-B14F-4D97-AF65-F5344CB8AC3E}">
        <p14:creationId xmlns:p14="http://schemas.microsoft.com/office/powerpoint/2010/main" val="2959741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Teste de significância</a:t>
            </a:r>
            <a:endParaRPr lang="pt-BR" sz="38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548051"/>
            <a:ext cx="106090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Esse procedimento que acabamos de executar é o que chamamos de </a:t>
            </a:r>
            <a:r>
              <a:rPr lang="pt-BR" sz="2000" b="1" dirty="0"/>
              <a:t>teste de hipóteses baseados em significância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fluxo é sempre o mesmo:</a:t>
            </a:r>
            <a:endParaRPr lang="en-US" sz="2000" dirty="0"/>
          </a:p>
          <a:p>
            <a:pPr algn="just"/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Observamos</a:t>
            </a:r>
            <a:r>
              <a:rPr lang="en-US" sz="2000" dirty="0"/>
              <a:t> </a:t>
            </a:r>
            <a:r>
              <a:rPr lang="en-US" sz="2000" dirty="0" err="1"/>
              <a:t>amostra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Escolhemos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estatística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Encontramos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definimos</a:t>
            </a:r>
            <a:r>
              <a:rPr lang="en-US" sz="2000" dirty="0"/>
              <a:t> a </a:t>
            </a:r>
            <a:r>
              <a:rPr lang="en-US" sz="2000" dirty="0" err="1"/>
              <a:t>distribuição</a:t>
            </a:r>
            <a:r>
              <a:rPr lang="en-US" sz="2000" dirty="0"/>
              <a:t> </a:t>
            </a:r>
            <a:r>
              <a:rPr lang="en-US" sz="2000" dirty="0" err="1"/>
              <a:t>amostral</a:t>
            </a:r>
            <a:r>
              <a:rPr lang="en-US" sz="2000" dirty="0"/>
              <a:t> dessa </a:t>
            </a:r>
            <a:r>
              <a:rPr lang="en-US" sz="2000" dirty="0" err="1"/>
              <a:t>estatística</a:t>
            </a:r>
            <a:r>
              <a:rPr lang="en-US" sz="2000" dirty="0"/>
              <a:t> no </a:t>
            </a:r>
            <a:r>
              <a:rPr lang="en-US" sz="2000" dirty="0" err="1"/>
              <a:t>cenário</a:t>
            </a:r>
            <a:r>
              <a:rPr lang="en-US" sz="2000" dirty="0"/>
              <a:t> que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interessa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Posicionamos</a:t>
            </a:r>
            <a:r>
              <a:rPr lang="en-US" sz="2000" dirty="0"/>
              <a:t> o valor que </a:t>
            </a:r>
            <a:r>
              <a:rPr lang="en-US" sz="2000" dirty="0" err="1"/>
              <a:t>encontramos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dessa </a:t>
            </a:r>
            <a:r>
              <a:rPr lang="en-US" sz="2000" dirty="0" err="1"/>
              <a:t>escala</a:t>
            </a:r>
            <a:r>
              <a:rPr lang="en-US" sz="2000" dirty="0"/>
              <a:t> (</a:t>
            </a:r>
            <a:r>
              <a:rPr lang="en-US" sz="2000" dirty="0" err="1"/>
              <a:t>calculando</a:t>
            </a:r>
            <a:r>
              <a:rPr lang="en-US" sz="2000" dirty="0"/>
              <a:t> o valor-p)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algn="just"/>
            <a:r>
              <a:rPr lang="en-US" sz="2000" dirty="0"/>
              <a:t>O que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variar</a:t>
            </a:r>
            <a:r>
              <a:rPr lang="en-US" sz="2000" dirty="0"/>
              <a:t> é a </a:t>
            </a:r>
            <a:r>
              <a:rPr lang="en-US" sz="2000" dirty="0" err="1"/>
              <a:t>estatística</a:t>
            </a:r>
            <a:r>
              <a:rPr lang="en-US" sz="2000" dirty="0"/>
              <a:t> </a:t>
            </a:r>
            <a:r>
              <a:rPr lang="en-US" sz="2000" dirty="0" err="1"/>
              <a:t>escolhida</a:t>
            </a:r>
            <a:r>
              <a:rPr lang="en-US" sz="2000" dirty="0"/>
              <a:t>, a </a:t>
            </a:r>
            <a:r>
              <a:rPr lang="en-US" sz="2000" dirty="0" err="1"/>
              <a:t>distribuição</a:t>
            </a:r>
            <a:r>
              <a:rPr lang="en-US" sz="2000" dirty="0"/>
              <a:t> </a:t>
            </a:r>
            <a:r>
              <a:rPr lang="en-US" sz="2000" dirty="0" err="1"/>
              <a:t>amostral</a:t>
            </a:r>
            <a:r>
              <a:rPr lang="en-US" sz="2000" dirty="0"/>
              <a:t> dessa </a:t>
            </a:r>
            <a:r>
              <a:rPr lang="en-US" sz="2000" dirty="0" err="1"/>
              <a:t>estatística</a:t>
            </a:r>
            <a:r>
              <a:rPr lang="en-US" sz="2000" dirty="0"/>
              <a:t> (e o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/>
              <a:t>pra</a:t>
            </a:r>
            <a:r>
              <a:rPr lang="en-US" sz="2000" dirty="0"/>
              <a:t> </a:t>
            </a:r>
            <a:r>
              <a:rPr lang="en-US" sz="2000" dirty="0" err="1"/>
              <a:t>encontrar</a:t>
            </a:r>
            <a:r>
              <a:rPr lang="en-US" sz="2000" dirty="0"/>
              <a:t> </a:t>
            </a:r>
            <a:r>
              <a:rPr lang="en-US" sz="2000" dirty="0" err="1"/>
              <a:t>ela</a:t>
            </a:r>
            <a:r>
              <a:rPr lang="en-US" sz="2000" dirty="0"/>
              <a:t>) e o </a:t>
            </a:r>
            <a:r>
              <a:rPr lang="en-US" sz="2000" dirty="0" err="1"/>
              <a:t>critério</a:t>
            </a:r>
            <a:r>
              <a:rPr lang="en-US" sz="2000" dirty="0"/>
              <a:t> que </a:t>
            </a:r>
            <a:r>
              <a:rPr lang="en-US" sz="2000" dirty="0" err="1"/>
              <a:t>vamos</a:t>
            </a:r>
            <a:r>
              <a:rPr lang="en-US" sz="2000" dirty="0"/>
              <a:t> </a:t>
            </a:r>
            <a:r>
              <a:rPr lang="en-US" sz="2000" dirty="0" err="1"/>
              <a:t>adotar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977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Teste de significância</a:t>
            </a:r>
            <a:endParaRPr lang="pt-BR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dirty="0"/>
                  <a:t>Testes de hipóteses estatísticas falam em </a:t>
                </a:r>
                <a:r>
                  <a:rPr lang="pt-BR" sz="2000" b="1" dirty="0"/>
                  <a:t>parâmetros populacionais</a:t>
                </a:r>
                <a:r>
                  <a:rPr lang="pt-BR" sz="2000" dirty="0"/>
                  <a:t>. Em casos de amostragem esses parâmetros sempre são </a:t>
                </a:r>
                <a:r>
                  <a:rPr lang="pt-BR" sz="2000" b="1" dirty="0"/>
                  <a:t> estatísticas da população</a:t>
                </a:r>
                <a:r>
                  <a:rPr lang="pt-BR" sz="2000" dirty="0"/>
                  <a:t>, como por exemplo a média, o desvio padrão, o máximo e o mínimo. A média populacional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se a população é formada apenas por 0s e 1s é uma proporção. Sendo assim, hipóteses que queremos testar costumam ser escritas assim:</a:t>
                </a:r>
              </a:p>
              <a:p>
                <a:pPr algn="just"/>
                <a:endParaRPr lang="pt-BR" sz="20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valor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fixo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ou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valor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fixo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ou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valor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fixo</m:t>
                    </m:r>
                  </m:oMath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No </a:t>
                </a:r>
                <a:r>
                  <a:rPr lang="en-US" sz="2000" dirty="0" err="1"/>
                  <a:t>exemplo</a:t>
                </a:r>
                <a:r>
                  <a:rPr lang="en-US" sz="2000" dirty="0"/>
                  <a:t> anterior, </a:t>
                </a:r>
                <a:r>
                  <a:rPr lang="en-US" sz="2000" dirty="0" err="1"/>
                  <a:t>vamos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ver</a:t>
                </a:r>
                <a:r>
                  <a:rPr lang="en-US" sz="2000" dirty="0"/>
                  <a:t> que </a:t>
                </a:r>
                <a:r>
                  <a:rPr lang="en-US" sz="2000" dirty="0" err="1"/>
                  <a:t>seguindo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métodos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usuais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primeira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hipótese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testada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poderia</a:t>
                </a:r>
                <a:r>
                  <a:rPr lang="en-US" sz="2000" dirty="0"/>
                  <a:t> ser:</a:t>
                </a:r>
              </a:p>
              <a:p>
                <a:pPr algn="just"/>
                <a:endParaRPr lang="en-US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Ou </a:t>
                </a:r>
                <a:r>
                  <a:rPr lang="en-US" sz="2000" dirty="0" err="1"/>
                  <a:t>talvez</a:t>
                </a:r>
                <a:r>
                  <a:rPr lang="en-US" sz="2000" dirty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5016758"/>
              </a:xfrm>
              <a:prstGeom prst="rect">
                <a:avLst/>
              </a:prstGeom>
              <a:blipFill>
                <a:blip r:embed="rId2"/>
                <a:stretch>
                  <a:fillRect l="-632" t="-729" r="-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42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Teste de significância</a:t>
            </a:r>
            <a:endParaRPr lang="pt-BR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382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dirty="0"/>
                  <a:t>A lógica do teste de significância é sempre a mesma: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1. Definimos a distribuição amostral para o parâmetro que fica na bordinha do que estamos tentando testar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2. Calculamos o valor-p, que é </a:t>
                </a:r>
                <a:r>
                  <a:rPr lang="pt-BR" sz="2000" b="1" dirty="0"/>
                  <a:t>a probabilidade de uma amostra sorteada sob a hipótese nula produzir uma estatística pior para a hipótese nula do que a que foi observada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3. Se o valor-p for muito pequeno, isso quer dizer que a amostra observada estava em uma região muito improvável do eixo X, seria improvável ver algo pior. Se for grande, quer dizer que aconteceu o que de fato deveria acontecer: um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perto</a:t>
                </a:r>
                <a:r>
                  <a:rPr lang="en-US" sz="2000" dirty="0"/>
                  <a:t> da media </a:t>
                </a:r>
                <a:r>
                  <a:rPr lang="en-US" sz="2000" dirty="0" err="1"/>
                  <a:t>populacional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por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exemplo</a:t>
                </a:r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154A4FC-32CB-BBC7-6F01-9DD803B3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3823226"/>
              </a:xfrm>
              <a:prstGeom prst="rect">
                <a:avLst/>
              </a:prstGeom>
              <a:blipFill>
                <a:blip r:embed="rId2"/>
                <a:stretch>
                  <a:fillRect l="-632" t="-957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93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Valor p</a:t>
            </a:r>
            <a:endParaRPr lang="pt-BR" sz="38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 valor-p sempre </a:t>
            </a:r>
            <a:r>
              <a:rPr lang="en-US" sz="2000" dirty="0" err="1"/>
              <a:t>vai</a:t>
            </a:r>
            <a:r>
              <a:rPr lang="en-US" sz="2000" dirty="0"/>
              <a:t> ser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área</a:t>
            </a:r>
            <a:r>
              <a:rPr lang="en-US" sz="2000" dirty="0"/>
              <a:t> sob a </a:t>
            </a:r>
            <a:r>
              <a:rPr lang="en-US" sz="2000" dirty="0" err="1"/>
              <a:t>distribuição</a:t>
            </a:r>
            <a:r>
              <a:rPr lang="en-US" sz="2000" dirty="0"/>
              <a:t> </a:t>
            </a:r>
            <a:r>
              <a:rPr lang="en-US" sz="2000" dirty="0" err="1"/>
              <a:t>amostral</a:t>
            </a:r>
            <a:r>
              <a:rPr lang="en-US" sz="2000" dirty="0"/>
              <a:t> da </a:t>
            </a:r>
            <a:r>
              <a:rPr lang="en-US" sz="2000" dirty="0" err="1"/>
              <a:t>estatística</a:t>
            </a:r>
            <a:r>
              <a:rPr lang="en-US" sz="2000" dirty="0"/>
              <a:t> </a:t>
            </a:r>
            <a:r>
              <a:rPr lang="en-US" sz="2000" dirty="0" err="1"/>
              <a:t>escolhida</a:t>
            </a:r>
            <a:r>
              <a:rPr lang="en-US" sz="2000" dirty="0"/>
              <a:t>. </a:t>
            </a:r>
            <a:r>
              <a:rPr lang="en-US" sz="2000" dirty="0" err="1"/>
              <a:t>Dependendo</a:t>
            </a:r>
            <a:r>
              <a:rPr lang="en-US" sz="2000" dirty="0"/>
              <a:t> se </a:t>
            </a:r>
            <a:r>
              <a:rPr lang="en-US" sz="2000" dirty="0" err="1"/>
              <a:t>estamos</a:t>
            </a:r>
            <a:r>
              <a:rPr lang="en-US" sz="2000" dirty="0"/>
              <a:t> </a:t>
            </a:r>
            <a:r>
              <a:rPr lang="en-US" sz="2000" dirty="0" err="1"/>
              <a:t>avaliando</a:t>
            </a:r>
            <a:r>
              <a:rPr lang="en-US" sz="2000" dirty="0"/>
              <a:t> se o </a:t>
            </a:r>
            <a:r>
              <a:rPr lang="en-US" sz="2000" dirty="0" err="1"/>
              <a:t>parâmetro</a:t>
            </a:r>
            <a:r>
              <a:rPr lang="en-US" sz="2000" dirty="0"/>
              <a:t> é </a:t>
            </a:r>
            <a:r>
              <a:rPr lang="en-US" sz="2000" dirty="0" err="1"/>
              <a:t>maior</a:t>
            </a:r>
            <a:r>
              <a:rPr lang="en-US" sz="2000" dirty="0"/>
              <a:t>/</a:t>
            </a:r>
            <a:r>
              <a:rPr lang="en-US" sz="2000" dirty="0" err="1"/>
              <a:t>menor</a:t>
            </a:r>
            <a:r>
              <a:rPr lang="en-US" sz="2000" dirty="0"/>
              <a:t>/</a:t>
            </a:r>
            <a:r>
              <a:rPr lang="en-US" sz="2000" dirty="0" err="1"/>
              <a:t>igual</a:t>
            </a:r>
            <a:r>
              <a:rPr lang="en-US" sz="2000" dirty="0"/>
              <a:t> a um valor </a:t>
            </a:r>
            <a:r>
              <a:rPr lang="en-US" sz="2000" dirty="0" err="1"/>
              <a:t>fixo</a:t>
            </a:r>
            <a:r>
              <a:rPr lang="en-US" sz="2000" dirty="0"/>
              <a:t> as </a:t>
            </a:r>
            <a:r>
              <a:rPr lang="en-US" sz="2000" dirty="0" err="1"/>
              <a:t>áreas</a:t>
            </a:r>
            <a:r>
              <a:rPr lang="en-US" sz="2000" dirty="0"/>
              <a:t> </a:t>
            </a:r>
            <a:r>
              <a:rPr lang="en-US" sz="2000" dirty="0" err="1"/>
              <a:t>calculadas</a:t>
            </a:r>
            <a:r>
              <a:rPr lang="en-US" sz="2000" dirty="0"/>
              <a:t> </a:t>
            </a:r>
            <a:r>
              <a:rPr lang="en-US" sz="2000" dirty="0" err="1"/>
              <a:t>vão</a:t>
            </a:r>
            <a:r>
              <a:rPr lang="en-US" sz="2000" dirty="0"/>
              <a:t> mudar, mas sempre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parecidas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272F92-18E7-6F45-AD89-52E4DB3E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43" y="2453711"/>
            <a:ext cx="5887272" cy="4039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1E30A76-954A-7AD1-E05F-3D25B5EAF5B1}"/>
                  </a:ext>
                </a:extLst>
              </p:cNvPr>
              <p:cNvSpPr txBox="1"/>
              <p:nvPr/>
            </p:nvSpPr>
            <p:spPr>
              <a:xfrm>
                <a:off x="8151115" y="2921168"/>
                <a:ext cx="31227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/>
                  <a:t>Aqui para calcular se 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1500" dirty="0"/>
                  <a:t> é ruim mesmo precisamos pensar que seria possível observar resultados piores abaixo da média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1E30A76-954A-7AD1-E05F-3D25B5EAF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115" y="2921168"/>
                <a:ext cx="3122760" cy="1015663"/>
              </a:xfrm>
              <a:prstGeom prst="rect">
                <a:avLst/>
              </a:prstGeom>
              <a:blipFill>
                <a:blip r:embed="rId3"/>
                <a:stretch>
                  <a:fillRect l="-781" t="-599" b="-5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1EF18AC-801A-CD1C-B351-AB943E2B57ED}"/>
                  </a:ext>
                </a:extLst>
              </p:cNvPr>
              <p:cNvSpPr txBox="1"/>
              <p:nvPr/>
            </p:nvSpPr>
            <p:spPr>
              <a:xfrm>
                <a:off x="8231040" y="5150943"/>
                <a:ext cx="312276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/>
                  <a:t>No caso anterior, observamos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1500" dirty="0"/>
                  <a:t> e usamos ela pra calcular um valor-p bilateral, só interessava a chance de ver percentuais de desemprego maiores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1EF18AC-801A-CD1C-B351-AB943E2B5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040" y="5150943"/>
                <a:ext cx="3122760" cy="1246495"/>
              </a:xfrm>
              <a:prstGeom prst="rect">
                <a:avLst/>
              </a:prstGeom>
              <a:blipFill>
                <a:blip r:embed="rId4"/>
                <a:stretch>
                  <a:fillRect l="-780" t="-490" b="-49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679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Erros em testes de significância</a:t>
            </a:r>
            <a:endParaRPr lang="pt-BR" sz="38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Qual é a chance de </a:t>
            </a:r>
            <a:r>
              <a:rPr lang="en-US" sz="2000" dirty="0" err="1"/>
              <a:t>termos</a:t>
            </a:r>
            <a:r>
              <a:rPr lang="en-US" sz="2000" dirty="0"/>
              <a:t> </a:t>
            </a:r>
            <a:r>
              <a:rPr lang="en-US" sz="2000" dirty="0" err="1"/>
              <a:t>decidido</a:t>
            </a:r>
            <a:r>
              <a:rPr lang="en-US" sz="2000" dirty="0"/>
              <a:t> </a:t>
            </a:r>
            <a:r>
              <a:rPr lang="en-US" sz="2000" dirty="0" err="1"/>
              <a:t>incorretamente</a:t>
            </a:r>
            <a:r>
              <a:rPr lang="en-US" sz="2000" dirty="0"/>
              <a:t> no </a:t>
            </a:r>
            <a:r>
              <a:rPr lang="en-US" sz="2000" dirty="0" err="1"/>
              <a:t>caso</a:t>
            </a:r>
            <a:r>
              <a:rPr lang="en-US" sz="2000" dirty="0"/>
              <a:t> do </a:t>
            </a:r>
            <a:r>
              <a:rPr lang="en-US" sz="2000" dirty="0" err="1"/>
              <a:t>desemprego</a:t>
            </a:r>
            <a:r>
              <a:rPr lang="en-US" sz="2000" dirty="0"/>
              <a:t>?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Se o </a:t>
            </a:r>
            <a:r>
              <a:rPr lang="en-US" sz="2000" dirty="0" err="1"/>
              <a:t>desemprego</a:t>
            </a:r>
            <a:r>
              <a:rPr lang="en-US" sz="2000" dirty="0"/>
              <a:t> </a:t>
            </a:r>
            <a:r>
              <a:rPr lang="en-US" sz="2000" dirty="0" err="1"/>
              <a:t>realmente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tiver</a:t>
            </a:r>
            <a:r>
              <a:rPr lang="en-US" sz="2000" dirty="0"/>
              <a:t> </a:t>
            </a:r>
            <a:r>
              <a:rPr lang="en-US" sz="2000" dirty="0" err="1"/>
              <a:t>saído</a:t>
            </a:r>
            <a:r>
              <a:rPr lang="en-US" sz="2000" dirty="0"/>
              <a:t> do patamar de 7,4%, qual é a chance de </a:t>
            </a:r>
            <a:r>
              <a:rPr lang="en-US" sz="2000" dirty="0" err="1"/>
              <a:t>termos</a:t>
            </a:r>
            <a:r>
              <a:rPr lang="en-US" sz="2000" dirty="0"/>
              <a:t> </a:t>
            </a:r>
            <a:r>
              <a:rPr lang="en-US" sz="2000" dirty="0" err="1"/>
              <a:t>errado</a:t>
            </a:r>
            <a:r>
              <a:rPr lang="en-US" sz="2000" dirty="0"/>
              <a:t> </a:t>
            </a:r>
            <a:r>
              <a:rPr lang="en-US" sz="2000" dirty="0" err="1"/>
              <a:t>decidindo</a:t>
            </a:r>
            <a:r>
              <a:rPr lang="en-US" sz="2000" dirty="0"/>
              <a:t> que </a:t>
            </a: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mudou</a:t>
            </a:r>
            <a:r>
              <a:rPr lang="en-US" sz="2000" dirty="0"/>
              <a:t>?</a:t>
            </a:r>
          </a:p>
          <a:p>
            <a:pPr algn="just"/>
            <a:endParaRPr lang="en-US" sz="2000" dirty="0"/>
          </a:p>
          <a:p>
            <a:pPr algn="just"/>
            <a:r>
              <a:rPr lang="pt-BR" sz="2000" dirty="0"/>
              <a:t>Quais</a:t>
            </a:r>
            <a:r>
              <a:rPr lang="en-US" sz="2000" dirty="0"/>
              <a:t> </a:t>
            </a:r>
            <a:r>
              <a:rPr lang="en-US" sz="2000" dirty="0" err="1"/>
              <a:t>decisões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possíveis</a:t>
            </a:r>
            <a:r>
              <a:rPr lang="en-US" sz="2000" dirty="0"/>
              <a:t>?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muitos</a:t>
            </a:r>
            <a:r>
              <a:rPr lang="en-US" sz="2000" dirty="0"/>
              <a:t> </a:t>
            </a:r>
            <a:r>
              <a:rPr lang="en-US" sz="2000" dirty="0" err="1"/>
              <a:t>jeitos</a:t>
            </a:r>
            <a:r>
              <a:rPr lang="en-US" sz="2000" dirty="0"/>
              <a:t> de usar </a:t>
            </a:r>
            <a:r>
              <a:rPr lang="en-US" sz="2000" dirty="0" err="1"/>
              <a:t>estatística</a:t>
            </a:r>
            <a:r>
              <a:rPr lang="en-US" sz="2000" dirty="0"/>
              <a:t>, </a:t>
            </a:r>
            <a:r>
              <a:rPr lang="en-US" sz="2000" dirty="0" err="1"/>
              <a:t>especificamente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testes de </a:t>
            </a:r>
            <a:r>
              <a:rPr lang="en-US" sz="2000" dirty="0" err="1"/>
              <a:t>significância</a:t>
            </a:r>
            <a:r>
              <a:rPr lang="en-US" sz="2000" dirty="0"/>
              <a:t> a </a:t>
            </a:r>
            <a:r>
              <a:rPr lang="en-US" sz="2000" dirty="0" err="1"/>
              <a:t>ideia</a:t>
            </a:r>
            <a:r>
              <a:rPr lang="en-US" sz="2000" dirty="0"/>
              <a:t> é sempre </a:t>
            </a:r>
            <a:r>
              <a:rPr lang="en-US" sz="2000" b="1" dirty="0" err="1"/>
              <a:t>encontrar</a:t>
            </a:r>
            <a:r>
              <a:rPr lang="en-US" sz="2000" b="1" dirty="0"/>
              <a:t> </a:t>
            </a:r>
            <a:r>
              <a:rPr lang="en-US" sz="2000" b="1" dirty="0" err="1"/>
              <a:t>evidência</a:t>
            </a:r>
            <a:r>
              <a:rPr lang="en-US" sz="2000" b="1" dirty="0"/>
              <a:t> para </a:t>
            </a:r>
            <a:r>
              <a:rPr lang="en-US" sz="2000" b="1" dirty="0" err="1"/>
              <a:t>rejeitar</a:t>
            </a:r>
            <a:r>
              <a:rPr lang="en-US" sz="2000" b="1" dirty="0"/>
              <a:t> </a:t>
            </a:r>
            <a:r>
              <a:rPr lang="en-US" sz="2000" dirty="0" err="1"/>
              <a:t>hipóteses</a:t>
            </a:r>
            <a:endParaRPr lang="en-US" sz="2000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Na </a:t>
            </a:r>
            <a:r>
              <a:rPr lang="en-US" sz="2000" b="1" dirty="0" err="1"/>
              <a:t>estatística</a:t>
            </a:r>
            <a:r>
              <a:rPr lang="en-US" sz="2000" b="1" dirty="0"/>
              <a:t> </a:t>
            </a:r>
            <a:r>
              <a:rPr lang="en-US" sz="2000" b="1" dirty="0" err="1"/>
              <a:t>clássica</a:t>
            </a:r>
            <a:r>
              <a:rPr lang="en-US" sz="2000" b="1" dirty="0"/>
              <a:t> </a:t>
            </a:r>
            <a:r>
              <a:rPr lang="en-US" sz="2000" b="1" dirty="0" err="1"/>
              <a:t>nunca</a:t>
            </a:r>
            <a:r>
              <a:rPr lang="en-US" sz="2000" b="1" dirty="0"/>
              <a:t> </a:t>
            </a:r>
            <a:r>
              <a:rPr lang="en-US" sz="2000" b="1" dirty="0" err="1"/>
              <a:t>vamos</a:t>
            </a:r>
            <a:r>
              <a:rPr lang="en-US" sz="2000" b="1" dirty="0"/>
              <a:t> </a:t>
            </a:r>
            <a:r>
              <a:rPr lang="en-US" sz="2000" b="1" dirty="0" err="1"/>
              <a:t>aceitar</a:t>
            </a:r>
            <a:r>
              <a:rPr lang="en-US" sz="2000" b="1" dirty="0"/>
              <a:t> </a:t>
            </a:r>
            <a:r>
              <a:rPr lang="en-US" sz="2000" b="1" dirty="0" err="1"/>
              <a:t>hipóteses</a:t>
            </a:r>
            <a:r>
              <a:rPr lang="en-US" sz="2000" b="1" dirty="0"/>
              <a:t> com base </a:t>
            </a:r>
            <a:r>
              <a:rPr lang="en-US" sz="2000" b="1" dirty="0" err="1"/>
              <a:t>em</a:t>
            </a:r>
            <a:r>
              <a:rPr lang="en-US" sz="2000" b="1" dirty="0"/>
              <a:t> valor-p. </a:t>
            </a:r>
            <a:r>
              <a:rPr lang="en-US" sz="2000" b="1" dirty="0" err="1"/>
              <a:t>Isso</a:t>
            </a:r>
            <a:r>
              <a:rPr lang="en-US" sz="2000" b="1" dirty="0"/>
              <a:t> é, o valor-p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ajuda</a:t>
            </a:r>
            <a:r>
              <a:rPr lang="en-US" sz="2000" b="1" dirty="0"/>
              <a:t> a </a:t>
            </a:r>
            <a:r>
              <a:rPr lang="en-US" sz="2000" b="1" dirty="0" err="1"/>
              <a:t>confirmar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conclusão</a:t>
            </a:r>
            <a:r>
              <a:rPr lang="en-US" sz="2000" b="1" dirty="0"/>
              <a:t>, </a:t>
            </a:r>
            <a:r>
              <a:rPr lang="en-US" sz="2000" b="1" dirty="0" err="1"/>
              <a:t>ou</a:t>
            </a:r>
            <a:r>
              <a:rPr lang="en-US" sz="2000" b="1" dirty="0"/>
              <a:t> </a:t>
            </a:r>
            <a:r>
              <a:rPr lang="en-US" sz="2000" b="1" dirty="0" err="1"/>
              <a:t>ele</a:t>
            </a:r>
            <a:r>
              <a:rPr lang="en-US" sz="2000" b="1" dirty="0"/>
              <a:t> </a:t>
            </a:r>
            <a:r>
              <a:rPr lang="en-US" sz="2000" b="1" dirty="0" err="1"/>
              <a:t>pelo</a:t>
            </a:r>
            <a:r>
              <a:rPr lang="en-US" sz="2000" b="1" dirty="0"/>
              <a:t> </a:t>
            </a:r>
            <a:r>
              <a:rPr lang="en-US" sz="2000" b="1" dirty="0" err="1"/>
              <a:t>menos</a:t>
            </a:r>
            <a:r>
              <a:rPr lang="en-US" sz="2000" b="1" dirty="0"/>
              <a:t>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foi</a:t>
            </a:r>
            <a:r>
              <a:rPr lang="en-US" sz="2000" b="1" dirty="0"/>
              <a:t> </a:t>
            </a:r>
            <a:r>
              <a:rPr lang="en-US" sz="2000" b="1" dirty="0" err="1"/>
              <a:t>inventado</a:t>
            </a:r>
            <a:r>
              <a:rPr lang="en-US" sz="2000" b="1" dirty="0"/>
              <a:t> </a:t>
            </a:r>
            <a:r>
              <a:rPr lang="en-US" sz="2000" b="1" dirty="0" err="1"/>
              <a:t>pra</a:t>
            </a:r>
            <a:r>
              <a:rPr lang="en-US" sz="2000" b="1" dirty="0"/>
              <a:t> </a:t>
            </a:r>
            <a:r>
              <a:rPr lang="en-US" sz="2000" b="1" dirty="0" err="1"/>
              <a:t>isso</a:t>
            </a:r>
            <a:endParaRPr lang="en-US" sz="2000" b="1" dirty="0"/>
          </a:p>
          <a:p>
            <a:pPr algn="just"/>
            <a:r>
              <a:rPr lang="en-US" sz="2000" dirty="0"/>
              <a:t> </a:t>
            </a:r>
          </a:p>
          <a:p>
            <a:pPr algn="just"/>
            <a:r>
              <a:rPr lang="en-US" sz="2000" dirty="0" err="1"/>
              <a:t>Sendo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 </a:t>
            </a:r>
            <a:r>
              <a:rPr lang="en-US" sz="2000" dirty="0" err="1"/>
              <a:t>existem</a:t>
            </a:r>
            <a:r>
              <a:rPr lang="en-US" sz="2000" dirty="0"/>
              <a:t> duas </a:t>
            </a:r>
            <a:r>
              <a:rPr lang="en-US" sz="2000" dirty="0" err="1"/>
              <a:t>possibilidades</a:t>
            </a:r>
            <a:r>
              <a:rPr lang="en-US" sz="2000" dirty="0"/>
              <a:t> de “</a:t>
            </a:r>
            <a:r>
              <a:rPr lang="en-US" sz="2000" dirty="0" err="1"/>
              <a:t>erro</a:t>
            </a:r>
            <a:r>
              <a:rPr lang="en-US" sz="2000" dirty="0"/>
              <a:t>”: </a:t>
            </a:r>
            <a:r>
              <a:rPr lang="en-US" sz="2000" dirty="0" err="1"/>
              <a:t>rejeitar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devia</a:t>
            </a:r>
            <a:r>
              <a:rPr lang="en-US" sz="2000" dirty="0"/>
              <a:t> (</a:t>
            </a:r>
            <a:r>
              <a:rPr lang="en-US" sz="2000" dirty="0" err="1"/>
              <a:t>controlado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valor de corte do valor-p)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rejeitar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deveria</a:t>
            </a:r>
            <a:r>
              <a:rPr lang="en-US" sz="2000" dirty="0"/>
              <a:t>, mas </a:t>
            </a:r>
            <a:r>
              <a:rPr lang="en-US" sz="2000" dirty="0" err="1"/>
              <a:t>vamos</a:t>
            </a:r>
            <a:r>
              <a:rPr lang="en-US" sz="2000" dirty="0"/>
              <a:t> </a:t>
            </a:r>
            <a:r>
              <a:rPr lang="en-US" sz="2000" dirty="0" err="1"/>
              <a:t>discutir</a:t>
            </a:r>
            <a:r>
              <a:rPr lang="en-US" sz="2000" dirty="0"/>
              <a:t> </a:t>
            </a:r>
            <a:r>
              <a:rPr lang="en-US" sz="2000" dirty="0" err="1"/>
              <a:t>esse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depois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216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O que o valor-p não é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2BC96C-A0E2-B7DE-EEFC-5FC8ABEEEA47}"/>
              </a:ext>
            </a:extLst>
          </p:cNvPr>
          <p:cNvSpPr txBox="1"/>
          <p:nvPr/>
        </p:nvSpPr>
        <p:spPr>
          <a:xfrm>
            <a:off x="838200" y="1548051"/>
            <a:ext cx="10609051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“Se P = 5%, a </a:t>
            </a:r>
            <a:r>
              <a:rPr lang="en-US" sz="2500" b="1" dirty="0" err="1"/>
              <a:t>hipótese</a:t>
            </a:r>
            <a:r>
              <a:rPr lang="en-US" sz="2500" b="1" dirty="0"/>
              <a:t> </a:t>
            </a:r>
            <a:r>
              <a:rPr lang="en-US" sz="2500" b="1" dirty="0" err="1"/>
              <a:t>nula</a:t>
            </a:r>
            <a:r>
              <a:rPr lang="en-US" sz="2500" b="1" dirty="0"/>
              <a:t> </a:t>
            </a:r>
            <a:r>
              <a:rPr lang="en-US" sz="2500" b="1" dirty="0" err="1"/>
              <a:t>só</a:t>
            </a:r>
            <a:r>
              <a:rPr lang="en-US" sz="2500" b="1" dirty="0"/>
              <a:t> </a:t>
            </a:r>
            <a:r>
              <a:rPr lang="en-US" sz="2500" b="1" dirty="0" err="1"/>
              <a:t>tem</a:t>
            </a:r>
            <a:r>
              <a:rPr lang="en-US" sz="2500" b="1" dirty="0"/>
              <a:t> 5% de chance de ser </a:t>
            </a:r>
            <a:r>
              <a:rPr lang="en-US" sz="2500" b="1" dirty="0" err="1"/>
              <a:t>verdade</a:t>
            </a:r>
            <a:r>
              <a:rPr lang="en-US" sz="2500" b="1" dirty="0"/>
              <a:t>”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Não</a:t>
            </a:r>
            <a:r>
              <a:rPr lang="en-US" sz="2000" dirty="0"/>
              <a:t>. 5% é a chance de sob a </a:t>
            </a:r>
            <a:r>
              <a:rPr lang="en-US" sz="2000" dirty="0" err="1"/>
              <a:t>hipótese</a:t>
            </a:r>
            <a:r>
              <a:rPr lang="en-US" sz="2000" dirty="0"/>
              <a:t> </a:t>
            </a:r>
            <a:r>
              <a:rPr lang="en-US" sz="2000" dirty="0" err="1"/>
              <a:t>nula</a:t>
            </a:r>
            <a:r>
              <a:rPr lang="en-US" sz="2000" dirty="0"/>
              <a:t> </a:t>
            </a:r>
            <a:r>
              <a:rPr lang="en-US" sz="2000" dirty="0" err="1"/>
              <a:t>observamos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amostra</a:t>
            </a:r>
            <a:r>
              <a:rPr lang="en-US" sz="2000" dirty="0"/>
              <a:t> com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aderência</a:t>
            </a:r>
            <a:r>
              <a:rPr lang="en-US" sz="2000" dirty="0"/>
              <a:t> à </a:t>
            </a:r>
            <a:r>
              <a:rPr lang="en-US" sz="2000" dirty="0" err="1"/>
              <a:t>hipótese</a:t>
            </a:r>
            <a:r>
              <a:rPr lang="en-US" sz="2000" dirty="0"/>
              <a:t> </a:t>
            </a:r>
            <a:r>
              <a:rPr lang="en-US" sz="2000" dirty="0" err="1"/>
              <a:t>nula</a:t>
            </a:r>
            <a:r>
              <a:rPr lang="en-US" sz="2000" dirty="0"/>
              <a:t>. Ou </a:t>
            </a:r>
            <a:r>
              <a:rPr lang="en-US" sz="2000" dirty="0" err="1"/>
              <a:t>seja</a:t>
            </a:r>
            <a:r>
              <a:rPr lang="en-US" sz="2000" dirty="0"/>
              <a:t>, </a:t>
            </a:r>
            <a:r>
              <a:rPr lang="en-US" sz="2000" dirty="0" err="1"/>
              <a:t>isso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diz</a:t>
            </a:r>
            <a:r>
              <a:rPr lang="en-US" sz="2000" dirty="0"/>
              <a:t> nada </a:t>
            </a:r>
            <a:r>
              <a:rPr lang="en-US" sz="2000" dirty="0" err="1"/>
              <a:t>sobre</a:t>
            </a:r>
            <a:r>
              <a:rPr lang="en-US" sz="2000" dirty="0"/>
              <a:t> se a </a:t>
            </a:r>
            <a:r>
              <a:rPr lang="en-US" sz="2000" dirty="0" err="1"/>
              <a:t>hipótese</a:t>
            </a:r>
            <a:r>
              <a:rPr lang="en-US" sz="2000" dirty="0"/>
              <a:t> </a:t>
            </a:r>
            <a:r>
              <a:rPr lang="en-US" sz="2000" dirty="0" err="1"/>
              <a:t>nula</a:t>
            </a:r>
            <a:r>
              <a:rPr lang="en-US" sz="2000" dirty="0"/>
              <a:t> é </a:t>
            </a:r>
            <a:r>
              <a:rPr lang="en-US" sz="2000" dirty="0" err="1"/>
              <a:t>verdade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mentira</a:t>
            </a:r>
            <a:r>
              <a:rPr lang="en-US" sz="2000" dirty="0"/>
              <a:t>, </a:t>
            </a:r>
            <a:r>
              <a:rPr lang="en-US" sz="2000" dirty="0" err="1"/>
              <a:t>só</a:t>
            </a:r>
            <a:r>
              <a:rPr lang="en-US" sz="2000" dirty="0"/>
              <a:t> </a:t>
            </a:r>
            <a:r>
              <a:rPr lang="en-US" sz="2000" dirty="0" err="1"/>
              <a:t>diz</a:t>
            </a:r>
            <a:r>
              <a:rPr lang="en-US" sz="2000" dirty="0"/>
              <a:t> que, </a:t>
            </a:r>
            <a:r>
              <a:rPr lang="en-US" sz="2000" dirty="0" err="1"/>
              <a:t>dentro</a:t>
            </a:r>
            <a:r>
              <a:rPr lang="en-US" sz="2000" dirty="0"/>
              <a:t> dos </a:t>
            </a:r>
            <a:r>
              <a:rPr lang="en-US" sz="2000" dirty="0" err="1"/>
              <a:t>parâmetros</a:t>
            </a:r>
            <a:r>
              <a:rPr lang="en-US" sz="2000" dirty="0"/>
              <a:t> da </a:t>
            </a:r>
            <a:r>
              <a:rPr lang="en-US" sz="2000" dirty="0" err="1"/>
              <a:t>hipótese</a:t>
            </a:r>
            <a:r>
              <a:rPr lang="en-US" sz="2000" dirty="0"/>
              <a:t> </a:t>
            </a:r>
            <a:r>
              <a:rPr lang="en-US" sz="2000" dirty="0" err="1"/>
              <a:t>nula</a:t>
            </a:r>
            <a:r>
              <a:rPr lang="en-US" sz="2000" dirty="0"/>
              <a:t>, o </a:t>
            </a:r>
            <a:r>
              <a:rPr lang="en-US" sz="2000" dirty="0" err="1"/>
              <a:t>resultado</a:t>
            </a:r>
            <a:r>
              <a:rPr lang="en-US" sz="2000" dirty="0"/>
              <a:t> que </a:t>
            </a:r>
            <a:r>
              <a:rPr lang="en-US" sz="2000" dirty="0" err="1"/>
              <a:t>observamos</a:t>
            </a:r>
            <a:r>
              <a:rPr lang="en-US" sz="2000" dirty="0"/>
              <a:t> é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estranho</a:t>
            </a:r>
            <a:r>
              <a:rPr lang="en-US" sz="2000" dirty="0"/>
              <a:t> que 95% das </a:t>
            </a:r>
            <a:r>
              <a:rPr lang="en-US" sz="2000" dirty="0" err="1"/>
              <a:t>possibilidades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500" b="1" dirty="0"/>
              <a:t>“Um </a:t>
            </a:r>
            <a:r>
              <a:rPr lang="en-US" sz="2500" b="1" dirty="0" err="1"/>
              <a:t>resultado</a:t>
            </a:r>
            <a:r>
              <a:rPr lang="en-US" sz="2500" b="1" dirty="0"/>
              <a:t> </a:t>
            </a:r>
            <a:r>
              <a:rPr lang="en-US" sz="2500" b="1" dirty="0" err="1"/>
              <a:t>estatisticamente</a:t>
            </a:r>
            <a:r>
              <a:rPr lang="en-US" sz="2500" b="1" dirty="0"/>
              <a:t> </a:t>
            </a:r>
            <a:r>
              <a:rPr lang="en-US" sz="2500" b="1" dirty="0" err="1"/>
              <a:t>significante</a:t>
            </a:r>
            <a:r>
              <a:rPr lang="en-US" sz="2500" b="1" dirty="0"/>
              <a:t> é </a:t>
            </a:r>
            <a:r>
              <a:rPr lang="en-US" sz="2500" b="1" dirty="0" err="1"/>
              <a:t>importante</a:t>
            </a:r>
            <a:r>
              <a:rPr lang="en-US" sz="2500" b="1" dirty="0"/>
              <a:t> do </a:t>
            </a:r>
            <a:r>
              <a:rPr lang="en-US" sz="2500" b="1" dirty="0" err="1"/>
              <a:t>ponto</a:t>
            </a:r>
            <a:r>
              <a:rPr lang="en-US" sz="2500" b="1" dirty="0"/>
              <a:t> de vista </a:t>
            </a:r>
            <a:r>
              <a:rPr lang="en-US" sz="2500" b="1" dirty="0" err="1"/>
              <a:t>prático</a:t>
            </a:r>
            <a:r>
              <a:rPr lang="en-US" sz="2500" b="1" dirty="0"/>
              <a:t>”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Não</a:t>
            </a:r>
            <a:r>
              <a:rPr lang="en-US" sz="2000" dirty="0"/>
              <a:t>.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hipóteses</a:t>
            </a:r>
            <a:r>
              <a:rPr lang="en-US" sz="2000" dirty="0"/>
              <a:t> que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testar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inúteis</a:t>
            </a:r>
            <a:r>
              <a:rPr lang="en-US" sz="2000" dirty="0"/>
              <a:t> do </a:t>
            </a:r>
            <a:r>
              <a:rPr lang="en-US" sz="2000" dirty="0" err="1"/>
              <a:t>ponto</a:t>
            </a:r>
            <a:r>
              <a:rPr lang="en-US" sz="2000" dirty="0"/>
              <a:t> de vista </a:t>
            </a:r>
            <a:r>
              <a:rPr lang="en-US" sz="2000" dirty="0" err="1"/>
              <a:t>prático</a:t>
            </a:r>
            <a:r>
              <a:rPr lang="en-US" sz="2000" dirty="0"/>
              <a:t>. Um </a:t>
            </a:r>
            <a:r>
              <a:rPr lang="en-US" sz="2000" dirty="0" err="1"/>
              <a:t>aumento</a:t>
            </a:r>
            <a:r>
              <a:rPr lang="en-US" sz="2000" dirty="0"/>
              <a:t> de 1%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grande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pequeno</a:t>
            </a:r>
            <a:r>
              <a:rPr lang="en-US" sz="2000" dirty="0"/>
              <a:t> a </a:t>
            </a:r>
            <a:r>
              <a:rPr lang="en-US" sz="2000" dirty="0" err="1"/>
              <a:t>depender</a:t>
            </a:r>
            <a:r>
              <a:rPr lang="en-US" sz="2000" dirty="0"/>
              <a:t> do </a:t>
            </a:r>
            <a:r>
              <a:rPr lang="en-US" sz="2000" dirty="0" err="1"/>
              <a:t>contexto</a:t>
            </a:r>
            <a:r>
              <a:rPr lang="en-US" sz="2000" dirty="0"/>
              <a:t>,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necessariamente</a:t>
            </a:r>
            <a:r>
              <a:rPr lang="en-US" sz="2000" dirty="0"/>
              <a:t> do valor-p.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papers e </a:t>
            </a:r>
            <a:r>
              <a:rPr lang="en-US" sz="2000" dirty="0" err="1"/>
              <a:t>muita</a:t>
            </a:r>
            <a:r>
              <a:rPr lang="en-US" sz="2000" dirty="0"/>
              <a:t> </a:t>
            </a:r>
            <a:r>
              <a:rPr lang="en-US" sz="2000" dirty="0" err="1"/>
              <a:t>polêmica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se é </a:t>
            </a:r>
            <a:r>
              <a:rPr lang="en-US" sz="2000" dirty="0" err="1"/>
              <a:t>bom</a:t>
            </a:r>
            <a:r>
              <a:rPr lang="en-US" sz="2000" dirty="0"/>
              <a:t> usar valor-p, o que </a:t>
            </a: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quer</a:t>
            </a:r>
            <a:r>
              <a:rPr lang="en-US" sz="2000" dirty="0"/>
              <a:t> </a:t>
            </a:r>
            <a:r>
              <a:rPr lang="en-US" sz="2000" dirty="0" err="1"/>
              <a:t>dizer</a:t>
            </a:r>
            <a:r>
              <a:rPr lang="en-US" sz="2000" dirty="0"/>
              <a:t> etc. </a:t>
            </a:r>
            <a:r>
              <a:rPr lang="en-US" sz="2000" dirty="0" err="1"/>
              <a:t>Essas</a:t>
            </a:r>
            <a:r>
              <a:rPr lang="en-US" sz="2000" dirty="0"/>
              <a:t> duas </a:t>
            </a:r>
            <a:r>
              <a:rPr lang="en-US" sz="2000" dirty="0" err="1"/>
              <a:t>observações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importantes</a:t>
            </a:r>
            <a:r>
              <a:rPr lang="en-US" sz="2000" dirty="0"/>
              <a:t> 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outras</a:t>
            </a:r>
            <a:r>
              <a:rPr lang="en-US" sz="2000" dirty="0"/>
              <a:t> </a:t>
            </a:r>
            <a:r>
              <a:rPr lang="en-US" sz="2000" dirty="0" err="1"/>
              <a:t>interessantes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196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>
            <a:extLst>
              <a:ext uri="{FF2B5EF4-FFF2-40B4-BE49-F238E27FC236}">
                <a16:creationId xmlns:a16="http://schemas.microsoft.com/office/drawing/2014/main" id="{5201676E-BE39-A82A-12B5-FD6B0673B59E}"/>
              </a:ext>
            </a:extLst>
          </p:cNvPr>
          <p:cNvSpPr/>
          <p:nvPr/>
        </p:nvSpPr>
        <p:spPr>
          <a:xfrm>
            <a:off x="957533" y="1834548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miley 4">
            <a:extLst>
              <a:ext uri="{FF2B5EF4-FFF2-40B4-BE49-F238E27FC236}">
                <a16:creationId xmlns:a16="http://schemas.microsoft.com/office/drawing/2014/main" id="{FD30986A-2FC7-A8DB-5C88-C18D6B3B465D}"/>
              </a:ext>
            </a:extLst>
          </p:cNvPr>
          <p:cNvSpPr/>
          <p:nvPr/>
        </p:nvSpPr>
        <p:spPr>
          <a:xfrm>
            <a:off x="2002771" y="2001326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miley 5">
            <a:extLst>
              <a:ext uri="{FF2B5EF4-FFF2-40B4-BE49-F238E27FC236}">
                <a16:creationId xmlns:a16="http://schemas.microsoft.com/office/drawing/2014/main" id="{393CCC1F-EC75-66DD-DE9E-6E28A6FB81C6}"/>
              </a:ext>
            </a:extLst>
          </p:cNvPr>
          <p:cNvSpPr/>
          <p:nvPr/>
        </p:nvSpPr>
        <p:spPr>
          <a:xfrm>
            <a:off x="3246416" y="359289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miley 6">
            <a:extLst>
              <a:ext uri="{FF2B5EF4-FFF2-40B4-BE49-F238E27FC236}">
                <a16:creationId xmlns:a16="http://schemas.microsoft.com/office/drawing/2014/main" id="{283021DE-BACE-CA9F-CA18-17DD78680F06}"/>
              </a:ext>
            </a:extLst>
          </p:cNvPr>
          <p:cNvSpPr/>
          <p:nvPr/>
        </p:nvSpPr>
        <p:spPr>
          <a:xfrm>
            <a:off x="1050988" y="392214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362DF7FB-FEF6-03A3-B46A-AE5F91DA9BD1}"/>
              </a:ext>
            </a:extLst>
          </p:cNvPr>
          <p:cNvSpPr/>
          <p:nvPr/>
        </p:nvSpPr>
        <p:spPr>
          <a:xfrm>
            <a:off x="2107724" y="300774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miley 8">
            <a:extLst>
              <a:ext uri="{FF2B5EF4-FFF2-40B4-BE49-F238E27FC236}">
                <a16:creationId xmlns:a16="http://schemas.microsoft.com/office/drawing/2014/main" id="{E3ADBB17-EEDE-76F8-7EDC-10ECCFBE1043}"/>
              </a:ext>
            </a:extLst>
          </p:cNvPr>
          <p:cNvSpPr/>
          <p:nvPr/>
        </p:nvSpPr>
        <p:spPr>
          <a:xfrm>
            <a:off x="1053865" y="499469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DFE53F68-9BD3-0464-71B1-28634665D397}"/>
              </a:ext>
            </a:extLst>
          </p:cNvPr>
          <p:cNvSpPr/>
          <p:nvPr/>
        </p:nvSpPr>
        <p:spPr>
          <a:xfrm>
            <a:off x="2211241" y="4106171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BB073DEC-DEDD-C751-D06B-6EA28AA1FC3C}"/>
              </a:ext>
            </a:extLst>
          </p:cNvPr>
          <p:cNvSpPr/>
          <p:nvPr/>
        </p:nvSpPr>
        <p:spPr>
          <a:xfrm>
            <a:off x="3059507" y="2170979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miley 11">
            <a:extLst>
              <a:ext uri="{FF2B5EF4-FFF2-40B4-BE49-F238E27FC236}">
                <a16:creationId xmlns:a16="http://schemas.microsoft.com/office/drawing/2014/main" id="{12167533-6A5D-4A32-1389-86E5C1E2454B}"/>
              </a:ext>
            </a:extLst>
          </p:cNvPr>
          <p:cNvSpPr/>
          <p:nvPr/>
        </p:nvSpPr>
        <p:spPr>
          <a:xfrm>
            <a:off x="963287" y="2849590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94BC5C-A384-7B6D-B73C-5326F96353DB}"/>
              </a:ext>
            </a:extLst>
          </p:cNvPr>
          <p:cNvSpPr txBox="1"/>
          <p:nvPr/>
        </p:nvSpPr>
        <p:spPr>
          <a:xfrm>
            <a:off x="507314" y="21070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25C51F-0FF8-9D46-B45F-681FF1FF47C2}"/>
              </a:ext>
            </a:extLst>
          </p:cNvPr>
          <p:cNvSpPr txBox="1"/>
          <p:nvPr/>
        </p:nvSpPr>
        <p:spPr>
          <a:xfrm>
            <a:off x="2209802" y="158598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A8AFAB-82F3-8B97-936E-C97467E2B4ED}"/>
              </a:ext>
            </a:extLst>
          </p:cNvPr>
          <p:cNvSpPr txBox="1"/>
          <p:nvPr/>
        </p:nvSpPr>
        <p:spPr>
          <a:xfrm>
            <a:off x="3300943" y="18016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95F98CA-20B3-94E9-2E01-3F687F4BA6C1}"/>
              </a:ext>
            </a:extLst>
          </p:cNvPr>
          <p:cNvSpPr txBox="1"/>
          <p:nvPr/>
        </p:nvSpPr>
        <p:spPr>
          <a:xfrm>
            <a:off x="4179614" y="386543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857ACE-7CD3-DDC1-2B97-5E6FEDC81E11}"/>
              </a:ext>
            </a:extLst>
          </p:cNvPr>
          <p:cNvSpPr txBox="1"/>
          <p:nvPr/>
        </p:nvSpPr>
        <p:spPr>
          <a:xfrm>
            <a:off x="485750" y="31221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DE1B08-C8E7-06B8-F37C-DFA5E270F903}"/>
              </a:ext>
            </a:extLst>
          </p:cNvPr>
          <p:cNvSpPr txBox="1"/>
          <p:nvPr/>
        </p:nvSpPr>
        <p:spPr>
          <a:xfrm>
            <a:off x="3011854" y="31925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E276A8-0008-D099-4F9A-6127C1B0A60C}"/>
              </a:ext>
            </a:extLst>
          </p:cNvPr>
          <p:cNvSpPr txBox="1"/>
          <p:nvPr/>
        </p:nvSpPr>
        <p:spPr>
          <a:xfrm>
            <a:off x="3036505" y="466561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BD1DADC-7C7A-029A-0A57-28108A60E703}"/>
              </a:ext>
            </a:extLst>
          </p:cNvPr>
          <p:cNvSpPr txBox="1"/>
          <p:nvPr/>
        </p:nvSpPr>
        <p:spPr>
          <a:xfrm>
            <a:off x="619460" y="419403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29DB324-0435-BC32-470E-6CF1F6C96FEF}"/>
              </a:ext>
            </a:extLst>
          </p:cNvPr>
          <p:cNvSpPr txBox="1"/>
          <p:nvPr/>
        </p:nvSpPr>
        <p:spPr>
          <a:xfrm>
            <a:off x="1965388" y="526722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61</a:t>
            </a:r>
          </a:p>
        </p:txBody>
      </p:sp>
      <p:sp>
        <p:nvSpPr>
          <p:cNvPr id="2" name="Smiley 1">
            <a:extLst>
              <a:ext uri="{FF2B5EF4-FFF2-40B4-BE49-F238E27FC236}">
                <a16:creationId xmlns:a16="http://schemas.microsoft.com/office/drawing/2014/main" id="{C4EAE717-851B-E7CA-E8EB-7F72D3FCCEDB}"/>
              </a:ext>
            </a:extLst>
          </p:cNvPr>
          <p:cNvSpPr/>
          <p:nvPr/>
        </p:nvSpPr>
        <p:spPr>
          <a:xfrm>
            <a:off x="5230372" y="1794929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miley 2">
            <a:extLst>
              <a:ext uri="{FF2B5EF4-FFF2-40B4-BE49-F238E27FC236}">
                <a16:creationId xmlns:a16="http://schemas.microsoft.com/office/drawing/2014/main" id="{163062AF-9295-3E75-32D3-6B2CA3D8AF04}"/>
              </a:ext>
            </a:extLst>
          </p:cNvPr>
          <p:cNvSpPr/>
          <p:nvPr/>
        </p:nvSpPr>
        <p:spPr>
          <a:xfrm>
            <a:off x="6275610" y="1961707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Smiley 21">
            <a:extLst>
              <a:ext uri="{FF2B5EF4-FFF2-40B4-BE49-F238E27FC236}">
                <a16:creationId xmlns:a16="http://schemas.microsoft.com/office/drawing/2014/main" id="{91ED72CD-4C17-AE58-D527-21125142F208}"/>
              </a:ext>
            </a:extLst>
          </p:cNvPr>
          <p:cNvSpPr/>
          <p:nvPr/>
        </p:nvSpPr>
        <p:spPr>
          <a:xfrm>
            <a:off x="7519255" y="3553280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miley 22">
            <a:extLst>
              <a:ext uri="{FF2B5EF4-FFF2-40B4-BE49-F238E27FC236}">
                <a16:creationId xmlns:a16="http://schemas.microsoft.com/office/drawing/2014/main" id="{781574D3-2D5D-DC36-A5FC-C9313E849053}"/>
              </a:ext>
            </a:extLst>
          </p:cNvPr>
          <p:cNvSpPr/>
          <p:nvPr/>
        </p:nvSpPr>
        <p:spPr>
          <a:xfrm>
            <a:off x="5323827" y="388252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miley 23">
            <a:extLst>
              <a:ext uri="{FF2B5EF4-FFF2-40B4-BE49-F238E27FC236}">
                <a16:creationId xmlns:a16="http://schemas.microsoft.com/office/drawing/2014/main" id="{48AF76F4-A042-D041-A6F8-545AFFAF21DD}"/>
              </a:ext>
            </a:extLst>
          </p:cNvPr>
          <p:cNvSpPr/>
          <p:nvPr/>
        </p:nvSpPr>
        <p:spPr>
          <a:xfrm>
            <a:off x="6380563" y="2968122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2C84161B-1696-142E-74C8-D59E5D20E32F}"/>
              </a:ext>
            </a:extLst>
          </p:cNvPr>
          <p:cNvSpPr/>
          <p:nvPr/>
        </p:nvSpPr>
        <p:spPr>
          <a:xfrm>
            <a:off x="5326704" y="4955073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Smiley 25">
            <a:extLst>
              <a:ext uri="{FF2B5EF4-FFF2-40B4-BE49-F238E27FC236}">
                <a16:creationId xmlns:a16="http://schemas.microsoft.com/office/drawing/2014/main" id="{6A9F5ED7-4DA9-5AF0-33F0-5584902C4A65}"/>
              </a:ext>
            </a:extLst>
          </p:cNvPr>
          <p:cNvSpPr/>
          <p:nvPr/>
        </p:nvSpPr>
        <p:spPr>
          <a:xfrm>
            <a:off x="6484080" y="406655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miley 26">
            <a:extLst>
              <a:ext uri="{FF2B5EF4-FFF2-40B4-BE49-F238E27FC236}">
                <a16:creationId xmlns:a16="http://schemas.microsoft.com/office/drawing/2014/main" id="{7B554C16-946F-B4C7-8A04-6B0BFDD64FC5}"/>
              </a:ext>
            </a:extLst>
          </p:cNvPr>
          <p:cNvSpPr/>
          <p:nvPr/>
        </p:nvSpPr>
        <p:spPr>
          <a:xfrm>
            <a:off x="7332346" y="213136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Smiley 27">
            <a:extLst>
              <a:ext uri="{FF2B5EF4-FFF2-40B4-BE49-F238E27FC236}">
                <a16:creationId xmlns:a16="http://schemas.microsoft.com/office/drawing/2014/main" id="{82DA5B3A-FE7D-E5EA-0CBB-6E91A3A9F816}"/>
              </a:ext>
            </a:extLst>
          </p:cNvPr>
          <p:cNvSpPr/>
          <p:nvPr/>
        </p:nvSpPr>
        <p:spPr>
          <a:xfrm>
            <a:off x="5236126" y="280997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88314A1-E95B-BCB6-97A1-EEA5EE6BD024}"/>
              </a:ext>
            </a:extLst>
          </p:cNvPr>
          <p:cNvSpPr txBox="1"/>
          <p:nvPr/>
        </p:nvSpPr>
        <p:spPr>
          <a:xfrm>
            <a:off x="4780153" y="206746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9540FAF-4708-DD28-AF01-48E5A89F2A8A}"/>
              </a:ext>
            </a:extLst>
          </p:cNvPr>
          <p:cNvSpPr txBox="1"/>
          <p:nvPr/>
        </p:nvSpPr>
        <p:spPr>
          <a:xfrm>
            <a:off x="6482641" y="15463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74FA270-35E7-E6A3-4B19-19B83EF0820D}"/>
              </a:ext>
            </a:extLst>
          </p:cNvPr>
          <p:cNvSpPr txBox="1"/>
          <p:nvPr/>
        </p:nvSpPr>
        <p:spPr>
          <a:xfrm>
            <a:off x="7573782" y="17620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1B544A-3FBB-9F97-62F2-2F40450D32FD}"/>
              </a:ext>
            </a:extLst>
          </p:cNvPr>
          <p:cNvSpPr txBox="1"/>
          <p:nvPr/>
        </p:nvSpPr>
        <p:spPr>
          <a:xfrm>
            <a:off x="8452453" y="382581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6598E2-1D63-10F6-98E2-87468482C069}"/>
              </a:ext>
            </a:extLst>
          </p:cNvPr>
          <p:cNvSpPr txBox="1"/>
          <p:nvPr/>
        </p:nvSpPr>
        <p:spPr>
          <a:xfrm>
            <a:off x="4758589" y="308250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D7FB71A-726F-81D2-80DB-157871C8DA9F}"/>
              </a:ext>
            </a:extLst>
          </p:cNvPr>
          <p:cNvSpPr txBox="1"/>
          <p:nvPr/>
        </p:nvSpPr>
        <p:spPr>
          <a:xfrm>
            <a:off x="7284693" y="315295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411AD1A-D878-57CA-EF7F-D9DC7DF9B93A}"/>
              </a:ext>
            </a:extLst>
          </p:cNvPr>
          <p:cNvSpPr txBox="1"/>
          <p:nvPr/>
        </p:nvSpPr>
        <p:spPr>
          <a:xfrm>
            <a:off x="7309344" y="462599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2254AD0-4D2D-2E28-0896-CA771E187409}"/>
              </a:ext>
            </a:extLst>
          </p:cNvPr>
          <p:cNvSpPr txBox="1"/>
          <p:nvPr/>
        </p:nvSpPr>
        <p:spPr>
          <a:xfrm>
            <a:off x="4892299" y="41544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B846296-D97A-C8BA-CE26-AF7C79DAC54C}"/>
              </a:ext>
            </a:extLst>
          </p:cNvPr>
          <p:cNvSpPr txBox="1"/>
          <p:nvPr/>
        </p:nvSpPr>
        <p:spPr>
          <a:xfrm>
            <a:off x="6238227" y="522760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91</a:t>
            </a:r>
          </a:p>
        </p:txBody>
      </p:sp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rmAutofit fontScale="90000"/>
          </a:bodyPr>
          <a:lstStyle/>
          <a:p>
            <a:r>
              <a:rPr lang="pt-BR" dirty="0"/>
              <a:t>Uma amostra possível (tamanho amostral n = 8)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09EFF29-1D84-DBFD-1A34-3DB923FE00DA}"/>
              </a:ext>
            </a:extLst>
          </p:cNvPr>
          <p:cNvSpPr txBox="1"/>
          <p:nvPr/>
        </p:nvSpPr>
        <p:spPr>
          <a:xfrm>
            <a:off x="9379921" y="1548051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</a:t>
            </a:r>
            <a:r>
              <a:rPr lang="pt-BR" dirty="0"/>
              <a:t>: 33,3375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C0AA378-DA23-DCD8-B01D-D1FA4CCAB43C}"/>
              </a:ext>
            </a:extLst>
          </p:cNvPr>
          <p:cNvSpPr txBox="1"/>
          <p:nvPr/>
        </p:nvSpPr>
        <p:spPr>
          <a:xfrm>
            <a:off x="9379921" y="1936560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Máximo</a:t>
            </a:r>
            <a:r>
              <a:rPr lang="pt-BR" dirty="0"/>
              <a:t>: 91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BED441C-5BA7-2209-CE05-9D4F02F43AEE}"/>
              </a:ext>
            </a:extLst>
          </p:cNvPr>
          <p:cNvSpPr txBox="1"/>
          <p:nvPr/>
        </p:nvSpPr>
        <p:spPr>
          <a:xfrm>
            <a:off x="9379921" y="2333695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Mínimo</a:t>
            </a:r>
            <a:r>
              <a:rPr lang="pt-BR" dirty="0"/>
              <a:t>: 10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9979C51-BD40-AC14-6564-41D8CAE05AEE}"/>
              </a:ext>
            </a:extLst>
          </p:cNvPr>
          <p:cNvSpPr txBox="1"/>
          <p:nvPr/>
        </p:nvSpPr>
        <p:spPr>
          <a:xfrm>
            <a:off x="9379921" y="2691441"/>
            <a:ext cx="176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Desvio Padrão</a:t>
            </a:r>
            <a:r>
              <a:rPr lang="pt-BR" dirty="0"/>
              <a:t>: 26,88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86758EC-1519-DDFC-324A-E610D0742D17}"/>
              </a:ext>
            </a:extLst>
          </p:cNvPr>
          <p:cNvSpPr txBox="1"/>
          <p:nvPr/>
        </p:nvSpPr>
        <p:spPr>
          <a:xfrm>
            <a:off x="10708257" y="2197529"/>
            <a:ext cx="148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Amostral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4124568-6CF1-9992-B057-F231671E46CE}"/>
              </a:ext>
            </a:extLst>
          </p:cNvPr>
          <p:cNvSpPr txBox="1"/>
          <p:nvPr/>
        </p:nvSpPr>
        <p:spPr>
          <a:xfrm>
            <a:off x="9379921" y="3334218"/>
            <a:ext cx="148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Amostra 1</a:t>
            </a:r>
          </a:p>
        </p:txBody>
      </p:sp>
    </p:spTree>
    <p:extLst>
      <p:ext uri="{BB962C8B-B14F-4D97-AF65-F5344CB8AC3E}">
        <p14:creationId xmlns:p14="http://schemas.microsoft.com/office/powerpoint/2010/main" val="10031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000" b="1" dirty="0"/>
              <a:t>Outras consequências do TCL | 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dirty="0"/>
                  <a:t>No contexto de amostragem o TCL diz, em outras palavras, que </a:t>
                </a:r>
                <a:r>
                  <a:rPr lang="pt-BR" sz="2000" b="1" dirty="0"/>
                  <a:t>não importa qual seja a verdadeira media </a:t>
                </a:r>
                <a:r>
                  <a:rPr lang="pt-BR" sz="2000" dirty="0"/>
                  <a:t>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2000" b="1" dirty="0"/>
                  <a:t> tem alta chance </a:t>
                </a:r>
                <a:r>
                  <a:rPr lang="pt-BR" sz="2000" dirty="0"/>
                  <a:t>de ficar perto da verdadeira média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pt-BR" sz="2000" b="1" dirty="0"/>
              </a:p>
              <a:p>
                <a:pPr algn="just"/>
                <a:endParaRPr lang="pt-BR" sz="2000" b="1" dirty="0"/>
              </a:p>
              <a:p>
                <a:pPr algn="just"/>
                <a:r>
                  <a:rPr lang="pt-BR" sz="2000" dirty="0"/>
                  <a:t>Sendo assim, no caso das proporções 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r>
                  <a:rPr lang="pt-BR" sz="2000" dirty="0"/>
                  <a:t>, a probabilidade de sorteamos uma amostra em que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2000" b="1" dirty="0"/>
                  <a:t> </a:t>
                </a:r>
                <a:r>
                  <a:rPr lang="pt-BR" sz="2000" dirty="0"/>
                  <a:t>dá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pt-BR" sz="2000" b="1" dirty="0"/>
                  <a:t> é muito muito improvável, e só fica mais improvável conforme n aumenta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Podemos nos perguntar então se não tem como colocarmos limites de variação a partir de um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2000" dirty="0"/>
                  <a:t>. Eu não sei o verdadeiro valor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/>
                  <a:t>, mas tem uma porção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/>
                  <a:t> que eu rejeitaria no teste de hipóteses de média.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O conjunto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/>
                  <a:t> “que eu não rejeito” após ver um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2000" dirty="0"/>
                  <a:t> é o que chamamos de </a:t>
                </a:r>
                <a:r>
                  <a:rPr lang="pt-BR" sz="2000" b="1" dirty="0"/>
                  <a:t>intervalo de confiança</a:t>
                </a:r>
              </a:p>
              <a:p>
                <a:pPr algn="just"/>
                <a:endParaRPr lang="en-US" sz="20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4093428"/>
              </a:xfrm>
              <a:prstGeom prst="rect">
                <a:avLst/>
              </a:prstGeom>
              <a:blipFill>
                <a:blip r:embed="rId2"/>
                <a:stretch>
                  <a:fillRect l="-632" t="-894" r="-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71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Questões de linguagem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dirty="0"/>
                  <a:t>Estatísticos são muito muito </a:t>
                </a:r>
                <a:r>
                  <a:rPr lang="pt-BR" sz="2000" strike="sngStrike" dirty="0"/>
                  <a:t>chatos</a:t>
                </a:r>
                <a:r>
                  <a:rPr lang="pt-BR" sz="2000" dirty="0"/>
                  <a:t> rigorosos com a linguagem que usamos para expressar os conceitos estatísticos</a:t>
                </a:r>
              </a:p>
              <a:p>
                <a:pPr algn="just"/>
                <a:endParaRPr lang="pt-BR" sz="2000" strike="sngStrike" dirty="0"/>
              </a:p>
              <a:p>
                <a:pPr algn="just"/>
                <a:r>
                  <a:rPr lang="pt-BR" sz="2000" dirty="0"/>
                  <a:t>Às vezes duas “frases estatísticas” similares em português são entendidas de maneira diferentes por estatísticos/metodólogos </a:t>
                </a:r>
                <a:r>
                  <a:rPr lang="pt-BR" sz="2000" dirty="0" err="1"/>
                  <a:t>etc</a:t>
                </a:r>
                <a:endParaRPr lang="pt-BR" sz="2000" dirty="0"/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Às vezes esses detalhes só importam para os estatísticos, às vezes a chatice compensa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Compare: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“S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r>
                  <a:rPr lang="pt-BR" sz="2000" dirty="0"/>
                  <a:t>, a probabilidade de sorteamos uma amostra em que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2000" b="1" dirty="0"/>
                  <a:t> </a:t>
                </a:r>
                <a:r>
                  <a:rPr lang="pt-BR" sz="2000" dirty="0"/>
                  <a:t>dá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pt-BR" sz="2000" b="1" dirty="0"/>
                  <a:t> é muito muito improvável, e só fica mais improvável conforme n aumenta</a:t>
                </a:r>
                <a:r>
                  <a:rPr lang="pt-BR" sz="2000" dirty="0"/>
                  <a:t>”</a:t>
                </a:r>
              </a:p>
              <a:p>
                <a:pPr algn="just"/>
                <a:endParaRPr lang="pt-BR" sz="2000" b="1" dirty="0"/>
              </a:p>
              <a:p>
                <a:pPr algn="just"/>
                <a:r>
                  <a:rPr lang="pt-BR" sz="2000" dirty="0"/>
                  <a:t>“Se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=2%</m:t>
                    </m:r>
                  </m:oMath>
                </a14:m>
                <a:r>
                  <a:rPr lang="pt-BR" sz="2000" dirty="0"/>
                  <a:t> então é muito improvável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r>
                  <a:rPr lang="pt-BR" sz="2000" dirty="0"/>
                  <a:t> e isso só fica mais improvável conforme n aumenta”</a:t>
                </a:r>
              </a:p>
              <a:p>
                <a:pPr algn="just"/>
                <a:endParaRPr lang="pt-BR" sz="2000" dirty="0"/>
              </a:p>
              <a:p>
                <a:pPr algn="just"/>
                <a:endParaRPr lang="pt-BR" sz="20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5324535"/>
              </a:xfrm>
              <a:prstGeom prst="rect">
                <a:avLst/>
              </a:prstGeom>
              <a:blipFill>
                <a:blip r:embed="rId2"/>
                <a:stretch>
                  <a:fillRect l="-632" t="-687" r="-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7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Questões de linguagem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dirty="0"/>
                  <a:t>“S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r>
                  <a:rPr lang="pt-BR" sz="2000" dirty="0"/>
                  <a:t>, a probabilidade de sorteamos uma amostra em que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2000" b="1" dirty="0"/>
                  <a:t> </a:t>
                </a:r>
                <a:r>
                  <a:rPr lang="pt-BR" sz="2000" dirty="0"/>
                  <a:t>dá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pt-BR" sz="2000" b="1" dirty="0"/>
                  <a:t> é muito muito improvável, e só fica mais improvável conforme n aumenta</a:t>
                </a:r>
                <a:r>
                  <a:rPr lang="pt-BR" sz="2000" dirty="0"/>
                  <a:t>”</a:t>
                </a:r>
              </a:p>
              <a:p>
                <a:pPr algn="just"/>
                <a:endParaRPr lang="pt-BR" sz="2000" b="1" dirty="0"/>
              </a:p>
              <a:p>
                <a:pPr algn="just"/>
                <a:r>
                  <a:rPr lang="pt-BR" sz="2000" dirty="0"/>
                  <a:t>“Se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=2%</m:t>
                    </m:r>
                  </m:oMath>
                </a14:m>
                <a:r>
                  <a:rPr lang="pt-BR" sz="2000" dirty="0"/>
                  <a:t> então é muito improvável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r>
                  <a:rPr lang="pt-BR" sz="2000" dirty="0"/>
                  <a:t> e isso só fica mais improvável conforme n aumenta”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Parece um pouco a mesma coisa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Por isso matemática fica cada vez mais importante conforme estudamos estatística:</a:t>
                </a:r>
              </a:p>
              <a:p>
                <a:pPr algn="just"/>
                <a:endParaRPr lang="pt-BR" sz="2000" dirty="0"/>
              </a:p>
              <a:p>
                <a:pPr algn="just"/>
                <a:endParaRPr lang="pt-BR" sz="2000" dirty="0"/>
              </a:p>
              <a:p>
                <a:pPr algn="just"/>
                <a:endParaRPr lang="pt-BR" sz="20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3785652"/>
              </a:xfrm>
              <a:prstGeom prst="rect">
                <a:avLst/>
              </a:prstGeom>
              <a:blipFill>
                <a:blip r:embed="rId2"/>
                <a:stretch>
                  <a:fillRect l="-632" t="-805" r="-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741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Questões de linguagem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dirty="0"/>
                  <a:t>“S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r>
                  <a:rPr lang="pt-BR" sz="2000" dirty="0"/>
                  <a:t>, a probabilidade de sorteamos uma amostra em que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2000" b="1" dirty="0"/>
                  <a:t> </a:t>
                </a:r>
                <a:r>
                  <a:rPr lang="pt-BR" sz="2000" dirty="0"/>
                  <a:t>dá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pt-BR" sz="2000" b="1" dirty="0"/>
                  <a:t> é muito muito improvável, e só fica mais improvável conforme n aumenta</a:t>
                </a:r>
                <a:r>
                  <a:rPr lang="pt-BR" sz="2000" dirty="0"/>
                  <a:t>”</a:t>
                </a:r>
              </a:p>
              <a:p>
                <a:pPr algn="just"/>
                <a:endParaRPr lang="pt-BR" sz="2000" b="1" dirty="0"/>
              </a:p>
              <a:p>
                <a:pPr algn="just"/>
                <a:r>
                  <a:rPr lang="pt-BR" sz="2000" b="1" dirty="0">
                    <a:solidFill>
                      <a:srgbClr val="FF0000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pt-BR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 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pt-BR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pt-B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pt-B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t-BR" sz="2000" b="1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000" b="1" dirty="0"/>
              </a:p>
              <a:p>
                <a:pPr algn="just"/>
                <a:r>
                  <a:rPr lang="pt-BR" sz="2000" dirty="0"/>
                  <a:t>“Se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=2%</m:t>
                    </m:r>
                  </m:oMath>
                </a14:m>
                <a:r>
                  <a:rPr lang="pt-BR" sz="2000" dirty="0"/>
                  <a:t> então é muito improvável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r>
                  <a:rPr lang="pt-BR" sz="2000" dirty="0"/>
                  <a:t> e isso só fica mais improvável conforme n aumenta”</a:t>
                </a:r>
              </a:p>
              <a:p>
                <a:pPr algn="just"/>
                <a:endParaRPr lang="pt-BR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pt-B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pt-BR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pt-BR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000" dirty="0"/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Em </a:t>
                </a:r>
                <a:r>
                  <a:rPr lang="pt-BR" sz="2000" b="1" dirty="0"/>
                  <a:t>“</a:t>
                </a:r>
                <a:r>
                  <a:rPr lang="pt-BR" sz="2000" b="1" dirty="0" err="1"/>
                  <a:t>matematiquês</a:t>
                </a:r>
                <a:r>
                  <a:rPr lang="pt-BR" sz="2000" b="1" dirty="0"/>
                  <a:t>” </a:t>
                </a:r>
                <a:r>
                  <a:rPr lang="pt-BR" sz="2000" dirty="0"/>
                  <a:t>as frases são bem mais diferentes</a:t>
                </a:r>
              </a:p>
              <a:p>
                <a:pPr algn="just"/>
                <a:endParaRPr lang="pt-BR" sz="2000" b="1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3785652"/>
              </a:xfrm>
              <a:prstGeom prst="rect">
                <a:avLst/>
              </a:prstGeom>
              <a:blipFill>
                <a:blip r:embed="rId2"/>
                <a:stretch>
                  <a:fillRect l="-632" t="-805" r="-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477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Questões de linguagem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000" dirty="0"/>
                  <a:t>“S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sz="2000" dirty="0"/>
                  <a:t>, a probabilidade de sorteamos uma amostra em que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2000" b="1" dirty="0"/>
                  <a:t> </a:t>
                </a:r>
                <a:r>
                  <a:rPr lang="pt-BR" sz="2000" dirty="0"/>
                  <a:t>dá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sz="2000" b="1" dirty="0"/>
                  <a:t> é muito muito improvável, e só fica mais improvável conforme n aumenta</a:t>
                </a:r>
                <a:r>
                  <a:rPr lang="pt-BR" sz="2000" dirty="0"/>
                  <a:t>”</a:t>
                </a:r>
              </a:p>
              <a:p>
                <a:pPr algn="just"/>
                <a:endParaRPr lang="pt-BR" sz="2000" b="1" dirty="0"/>
              </a:p>
              <a:p>
                <a:pPr algn="just"/>
                <a:r>
                  <a:rPr lang="pt-BR" sz="2000" b="1" dirty="0">
                    <a:solidFill>
                      <a:srgbClr val="FF0000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pt-BR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 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pt-BR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pt-B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t-BR" sz="2000" b="1" dirty="0">
                  <a:solidFill>
                    <a:srgbClr val="FF0000"/>
                  </a:solidFill>
                </a:endParaRPr>
              </a:p>
              <a:p>
                <a:pPr algn="just"/>
                <a:endParaRPr lang="pt-BR" sz="2000" b="1" dirty="0"/>
              </a:p>
              <a:p>
                <a:pPr algn="just"/>
                <a:r>
                  <a:rPr lang="pt-BR" sz="2000" dirty="0"/>
                  <a:t>“Se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sz="2000" dirty="0"/>
                  <a:t> então é muito improvável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sz="2000" dirty="0"/>
                  <a:t> e isso só fica mais improvável conforme n aumenta”</a:t>
                </a:r>
              </a:p>
              <a:p>
                <a:pPr algn="just"/>
                <a:endParaRPr lang="pt-BR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pt-B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pt-BR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pt-BR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000" dirty="0"/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Em </a:t>
                </a:r>
                <a:r>
                  <a:rPr lang="pt-BR" sz="2000" b="1" dirty="0"/>
                  <a:t>“</a:t>
                </a:r>
                <a:r>
                  <a:rPr lang="pt-BR" sz="2000" b="1" dirty="0" err="1"/>
                  <a:t>matematiquês</a:t>
                </a:r>
                <a:r>
                  <a:rPr lang="pt-BR" sz="2000" b="1" dirty="0"/>
                  <a:t>” </a:t>
                </a:r>
                <a:r>
                  <a:rPr lang="pt-BR" sz="2000" dirty="0"/>
                  <a:t>as frases são bem mais diferentes</a:t>
                </a:r>
              </a:p>
              <a:p>
                <a:pPr algn="just"/>
                <a:endParaRPr lang="pt-BR" sz="2000" b="1" dirty="0"/>
              </a:p>
              <a:p>
                <a:pPr algn="just"/>
                <a:r>
                  <a:rPr lang="pt-BR" sz="2000" dirty="0"/>
                  <a:t>Não vamos entrar em detalhes da diferença entre essas duas coisas, mas existe uma grande diferença entre elas e devemos nos policiar para sempre ficar perto da primeira interpretação</a:t>
                </a: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32BC96C-A0E2-B7DE-EEFC-5FC8ABEE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4401205"/>
              </a:xfrm>
              <a:prstGeom prst="rect">
                <a:avLst/>
              </a:prstGeom>
              <a:blipFill>
                <a:blip r:embed="rId2"/>
                <a:stretch>
                  <a:fillRect l="-632" t="-693" r="-575" b="-1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259004DD-3911-B520-8535-7091B16ABCB9}"/>
              </a:ext>
            </a:extLst>
          </p:cNvPr>
          <p:cNvSpPr txBox="1"/>
          <p:nvPr/>
        </p:nvSpPr>
        <p:spPr>
          <a:xfrm>
            <a:off x="7988061" y="2355072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Ideia principal da estatística clássica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B7B047-DE25-C2F2-78B9-C4A0872D3BAF}"/>
              </a:ext>
            </a:extLst>
          </p:cNvPr>
          <p:cNvSpPr/>
          <p:nvPr/>
        </p:nvSpPr>
        <p:spPr>
          <a:xfrm>
            <a:off x="4382219" y="2390452"/>
            <a:ext cx="3528204" cy="508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767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7B5235-F933-C747-FA24-9432E530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5494"/>
            <a:ext cx="5296612" cy="52966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923635" y="1856509"/>
                <a:ext cx="51177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principal do intervalo de confiança é que a eu posso </a:t>
                </a:r>
                <a:r>
                  <a:rPr lang="pt-BR" b="1" dirty="0"/>
                  <a:t>confiar</a:t>
                </a:r>
                <a:r>
                  <a:rPr lang="pt-BR" dirty="0"/>
                  <a:t> em certos procedimentos pra construir intervalos ao redor 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Vamos pensar em um procedimento simples:</a:t>
                </a:r>
              </a:p>
              <a:p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Monte o intervalo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−1%, </m:t>
                    </m:r>
                    <m:acc>
                      <m:accPr>
                        <m:chr m:val="̅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+1%]</m:t>
                    </m:r>
                  </m:oMath>
                </a14:m>
                <a:endParaRPr lang="pt-BR" b="0" dirty="0"/>
              </a:p>
              <a:p>
                <a:pPr marL="342900" indent="-342900">
                  <a:buAutoNum type="arabicPeriod"/>
                </a:pPr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dirty="0"/>
                  <a:t>nível de confiança </a:t>
                </a:r>
                <a:r>
                  <a:rPr lang="pt-BR" dirty="0"/>
                  <a:t>é a probabilidade desse conjunto conter o verdadeiro 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b="1" dirty="0"/>
                  <a:t> 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5" y="1856509"/>
                <a:ext cx="5117725" cy="3139321"/>
              </a:xfrm>
              <a:prstGeom prst="rect">
                <a:avLst/>
              </a:prstGeom>
              <a:blipFill>
                <a:blip r:embed="rId3"/>
                <a:stretch>
                  <a:fillRect l="-1073" t="-971" r="-477" b="-23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7ACE509-F7C8-E91B-7682-A09237E502CE}"/>
              </a:ext>
            </a:extLst>
          </p:cNvPr>
          <p:cNvCxnSpPr/>
          <p:nvPr/>
        </p:nvCxnSpPr>
        <p:spPr>
          <a:xfrm flipV="1">
            <a:off x="7078191" y="1068068"/>
            <a:ext cx="0" cy="872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11B33E8-40ED-6B10-27BC-5CAE8E53CFA4}"/>
                  </a:ext>
                </a:extLst>
              </p:cNvPr>
              <p:cNvSpPr txBox="1"/>
              <p:nvPr/>
            </p:nvSpPr>
            <p:spPr>
              <a:xfrm>
                <a:off x="6535942" y="372761"/>
                <a:ext cx="46755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Distribuição amostral 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dirty="0"/>
                  <a:t> pra um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que a gente não conhece, mas que existe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11B33E8-40ED-6B10-27BC-5CAE8E53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42" y="372761"/>
                <a:ext cx="4675515" cy="646331"/>
              </a:xfrm>
              <a:prstGeom prst="rect">
                <a:avLst/>
              </a:prstGeom>
              <a:blipFill>
                <a:blip r:embed="rId4"/>
                <a:stretch>
                  <a:fillRect l="-1043" t="-3774" b="-150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79F2CE4-6C34-0BDA-D264-35D11CE8CCD1}"/>
                  </a:ext>
                </a:extLst>
              </p:cNvPr>
              <p:cNvSpPr txBox="1"/>
              <p:nvPr/>
            </p:nvSpPr>
            <p:spPr>
              <a:xfrm>
                <a:off x="9868619" y="2083409"/>
                <a:ext cx="20714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rgbClr val="FF0000"/>
                    </a:solidFill>
                  </a:rPr>
                  <a:t>Intervalo não contém </a:t>
                </a:r>
                <a14:m>
                  <m:oMath xmlns:m="http://schemas.openxmlformats.org/officeDocument/2006/math">
                    <m:r>
                      <a:rPr lang="pt-B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pt-BR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79F2CE4-6C34-0BDA-D264-35D11CE8C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619" y="2083409"/>
                <a:ext cx="2071401" cy="307777"/>
              </a:xfrm>
              <a:prstGeom prst="rect">
                <a:avLst/>
              </a:prstGeom>
              <a:blipFill>
                <a:blip r:embed="rId5"/>
                <a:stretch>
                  <a:fillRect l="-882"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FF1404C-CD61-2C33-89D8-1CF231BED5AE}"/>
                  </a:ext>
                </a:extLst>
              </p:cNvPr>
              <p:cNvSpPr txBox="1"/>
              <p:nvPr/>
            </p:nvSpPr>
            <p:spPr>
              <a:xfrm>
                <a:off x="6834678" y="5549828"/>
                <a:ext cx="17283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accent1"/>
                    </a:solidFill>
                  </a:rPr>
                  <a:t>Intervalo contém </a:t>
                </a:r>
                <a14:m>
                  <m:oMath xmlns:m="http://schemas.openxmlformats.org/officeDocument/2006/math">
                    <m:r>
                      <a:rPr lang="pt-BR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pt-BR" sz="1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FF1404C-CD61-2C33-89D8-1CF231BED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78" y="5549828"/>
                <a:ext cx="1728358" cy="307777"/>
              </a:xfrm>
              <a:prstGeom prst="rect">
                <a:avLst/>
              </a:prstGeom>
              <a:blipFill>
                <a:blip r:embed="rId6"/>
                <a:stretch>
                  <a:fillRect l="-1056"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093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923635" y="1856509"/>
                <a:ext cx="511772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Procedimento simples</a:t>
                </a:r>
              </a:p>
              <a:p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Monte o intervalo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pPr marL="342900" indent="-342900">
                  <a:buAutoNum type="arabicPeriod"/>
                </a:pPr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dirty="0"/>
                  <a:t>nível de confiança </a:t>
                </a:r>
                <a:r>
                  <a:rPr lang="pt-BR" dirty="0"/>
                  <a:t>é a probabilidade de sortear uma amostra cujo conjunto gerado assim contém o verdadeiro 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b="1" dirty="0"/>
                  <a:t> </a:t>
                </a:r>
              </a:p>
              <a:p>
                <a:endParaRPr lang="pt-BR" b="1" dirty="0"/>
              </a:p>
              <a:p>
                <a:r>
                  <a:rPr lang="pt-BR" b="1" dirty="0"/>
                  <a:t>Uma boa parte dos procedimentos tem níveis de confiança que dependem de parâmetros da população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5" y="1856509"/>
                <a:ext cx="5117725" cy="3416320"/>
              </a:xfrm>
              <a:prstGeom prst="rect">
                <a:avLst/>
              </a:prstGeom>
              <a:blipFill>
                <a:blip r:embed="rId2"/>
                <a:stretch>
                  <a:fillRect l="-1073" t="-893" r="-1192" b="-2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DD0E368-982C-534E-6C74-3B81549763A9}"/>
                  </a:ext>
                </a:extLst>
              </p:cNvPr>
              <p:cNvSpPr txBox="1"/>
              <p:nvPr/>
            </p:nvSpPr>
            <p:spPr>
              <a:xfrm>
                <a:off x="6414961" y="1760049"/>
                <a:ext cx="5117725" cy="333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pt-BR" dirty="0"/>
                  <a:t>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=1%</m:t>
                    </m:r>
                  </m:oMath>
                </a14:m>
                <a:r>
                  <a:rPr lang="pt-BR" b="1" dirty="0"/>
                  <a:t>:</a:t>
                </a:r>
              </a:p>
              <a:p>
                <a:endParaRPr lang="pt-BR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%,</m:t>
                          </m:r>
                          <m:f>
                            <m:fPr>
                              <m:ctrlP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%×</m:t>
                                  </m:r>
                                  <m:d>
                                    <m:dPr>
                                      <m:ctrlP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%</m:t>
                                      </m:r>
                                    </m:e>
                                  </m:d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1%,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9,94%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(1%, 0,994%)</m:t>
                      </m:r>
                    </m:oMath>
                  </m:oMathPara>
                </a14:m>
                <a:endParaRPr lang="pt-BR" b="1" dirty="0"/>
              </a:p>
              <a:p>
                <a:endParaRPr lang="pt-BR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−1%, </m:t>
                              </m:r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+1%</m:t>
                              </m:r>
                            </m:e>
                          </m:d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conter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1%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&lt;2%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&lt;2%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pnorm</m:t>
                      </m:r>
                      <m:d>
                        <m:dPr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2%,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1%,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0,994%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=84,20% </m:t>
                      </m:r>
                    </m:oMath>
                  </m:oMathPara>
                </a14:m>
                <a:endParaRPr lang="pt-BR" dirty="0"/>
              </a:p>
              <a:p>
                <a:endParaRPr lang="pt-BR" b="1" dirty="0"/>
              </a:p>
              <a:p>
                <a:endParaRPr lang="pt-BR" b="1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DD0E368-982C-534E-6C74-3B8154976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61" y="1760049"/>
                <a:ext cx="5117725" cy="3337452"/>
              </a:xfrm>
              <a:prstGeom prst="rect">
                <a:avLst/>
              </a:prstGeom>
              <a:blipFill>
                <a:blip r:embed="rId3"/>
                <a:stretch>
                  <a:fillRect t="-9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87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923635" y="1856509"/>
                <a:ext cx="511772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Procedimento simples</a:t>
                </a:r>
              </a:p>
              <a:p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Monte o intervalo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%, </m:t>
                    </m:r>
                    <m:acc>
                      <m:accPr>
                        <m:chr m:val="̅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%]</m:t>
                    </m:r>
                  </m:oMath>
                </a14:m>
                <a:endParaRPr lang="pt-BR" b="0" dirty="0"/>
              </a:p>
              <a:p>
                <a:pPr marL="342900" indent="-342900">
                  <a:buAutoNum type="arabicPeriod"/>
                </a:pPr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dirty="0"/>
                  <a:t>nível de confiança </a:t>
                </a:r>
                <a:r>
                  <a:rPr lang="pt-BR" dirty="0"/>
                  <a:t>é a probabilidade de sortear uma amostra cujo conjunto gerado assim contém o verdadeiro 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b="1" dirty="0"/>
                  <a:t> </a:t>
                </a:r>
              </a:p>
              <a:p>
                <a:endParaRPr lang="pt-BR" b="1" dirty="0"/>
              </a:p>
              <a:p>
                <a:r>
                  <a:rPr lang="pt-BR" b="1" dirty="0"/>
                  <a:t>Uma boa parte dos procedimentos tem níveis de confiança que dependem de parâmetros da população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5" y="1856509"/>
                <a:ext cx="5117725" cy="3416320"/>
              </a:xfrm>
              <a:prstGeom prst="rect">
                <a:avLst/>
              </a:prstGeom>
              <a:blipFill>
                <a:blip r:embed="rId2"/>
                <a:stretch>
                  <a:fillRect l="-1073" t="-893" r="-1192" b="-2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DD0E368-982C-534E-6C74-3B81549763A9}"/>
                  </a:ext>
                </a:extLst>
              </p:cNvPr>
              <p:cNvSpPr txBox="1"/>
              <p:nvPr/>
            </p:nvSpPr>
            <p:spPr>
              <a:xfrm>
                <a:off x="6414961" y="1760049"/>
                <a:ext cx="5117725" cy="368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pt-BR" dirty="0"/>
                  <a:t>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pt-B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dirty="0"/>
                  <a:t>:</a:t>
                </a:r>
              </a:p>
              <a:p>
                <a:endParaRPr lang="pt-B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%,</m:t>
                          </m:r>
                          <m:f>
                            <m:fPr>
                              <m:ctrlP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%×</m:t>
                                  </m:r>
                                  <m:d>
                                    <m:dPr>
                                      <m:ctrlP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%</m:t>
                                      </m:r>
                                    </m:e>
                                  </m:d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%,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%,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%)</m:t>
                      </m:r>
                    </m:oMath>
                  </m:oMathPara>
                </a14:m>
                <a:endParaRPr lang="pt-BR" b="1" dirty="0"/>
              </a:p>
              <a:p>
                <a:endParaRPr lang="pt-B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e>
                          </m:d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conter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pt-B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%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:r>
                  <a:rPr lang="pt-BR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pnorm</m:t>
                    </m:r>
                    <m:d>
                      <m:dPr>
                        <m:ctrlPr>
                          <a:rPr lang="pt-B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51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%,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%,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:r>
                  <a:rPr lang="pt-BR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pnorm</m:t>
                    </m:r>
                    <m:d>
                      <m:dPr>
                        <m:ctrlPr>
                          <a:rPr lang="pt-B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49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%,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%,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:r>
                  <a:rPr lang="pt-BR" b="0" dirty="0"/>
                  <a:t>		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99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b="1" dirty="0"/>
                  <a:t> </a:t>
                </a: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DD0E368-982C-534E-6C74-3B8154976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61" y="1760049"/>
                <a:ext cx="5117725" cy="3689151"/>
              </a:xfrm>
              <a:prstGeom prst="rect">
                <a:avLst/>
              </a:prstGeom>
              <a:blipFill>
                <a:blip r:embed="rId3"/>
                <a:stretch>
                  <a:fillRect t="-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482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923635" y="1856509"/>
                <a:ext cx="5117725" cy="390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Procedimento esperto:</a:t>
                </a:r>
              </a:p>
              <a:p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Monte o intervalo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pPr marL="342900" indent="-342900">
                  <a:buAutoNum type="arabicPeriod"/>
                </a:pPr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dirty="0"/>
                  <a:t>nível de confiança </a:t>
                </a:r>
                <a:r>
                  <a:rPr lang="pt-BR" dirty="0"/>
                  <a:t>é a probabilidade de sortear uma amostra cujo conjunto gerado assim contém o verdadeiro 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b="1" dirty="0"/>
                  <a:t> </a:t>
                </a:r>
              </a:p>
              <a:p>
                <a:endParaRPr lang="pt-BR" b="1" dirty="0"/>
              </a:p>
              <a:p>
                <a:r>
                  <a:rPr lang="pt-BR" b="1" dirty="0"/>
                  <a:t>Esse procedimento se adapta a mudanças no desvio padrão da distribuição amostral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b="1" dirty="0"/>
                  <a:t> e para grandes tamanhos de amostra depende cada vez menos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pt-BR" b="1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pt-BR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5" y="1856509"/>
                <a:ext cx="5117725" cy="3904723"/>
              </a:xfrm>
              <a:prstGeom prst="rect">
                <a:avLst/>
              </a:prstGeom>
              <a:blipFill>
                <a:blip r:embed="rId2"/>
                <a:stretch>
                  <a:fillRect l="-1073" t="-781" r="-1073" b="-17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DD0E368-982C-534E-6C74-3B81549763A9}"/>
                  </a:ext>
                </a:extLst>
              </p:cNvPr>
              <p:cNvSpPr txBox="1"/>
              <p:nvPr/>
            </p:nvSpPr>
            <p:spPr>
              <a:xfrm>
                <a:off x="6041361" y="1760049"/>
                <a:ext cx="5914850" cy="3327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pt-BR" dirty="0"/>
                  <a:t>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pt-B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dirty="0"/>
                  <a:t>:</a:t>
                </a:r>
              </a:p>
              <a:p>
                <a:endParaRPr lang="pt-B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%,</m:t>
                          </m:r>
                          <m:f>
                            <m:fPr>
                              <m:ctrlP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%×</m:t>
                                  </m:r>
                                  <m:d>
                                    <m:dPr>
                                      <m:ctrlP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  <m:r>
                                        <a:rPr lang="pt-BR" sz="1800" b="0" i="1" dirty="0" smtClean="0">
                                          <a:latin typeface="Cambria Math" panose="02040503050406030204" pitchFamily="18" charset="0"/>
                                        </a:rPr>
                                        <m:t>%</m:t>
                                      </m:r>
                                    </m:e>
                                  </m:d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800" b="0" i="1" dirty="0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%,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%,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%)</m:t>
                      </m:r>
                    </m:oMath>
                  </m:oMathPara>
                </a14:m>
                <a:endParaRPr lang="pt-BR" b="1" dirty="0"/>
              </a:p>
              <a:p>
                <a:endParaRPr lang="pt-BR" b="1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conter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  <m:r>
                          <a:rPr lang="pt-B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49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</a:t>
                </a:r>
                <a:r>
                  <a:rPr lang="pt-BR" b="0" dirty="0"/>
                  <a:t>.... Simulação = 94,86%</a:t>
                </a:r>
                <a:endParaRPr lang="pt-BR" b="1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DD0E368-982C-534E-6C74-3B8154976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61" y="1760049"/>
                <a:ext cx="5914850" cy="3327962"/>
              </a:xfrm>
              <a:prstGeom prst="rect">
                <a:avLst/>
              </a:prstGeom>
              <a:blipFill>
                <a:blip r:embed="rId3"/>
                <a:stretch>
                  <a:fillRect l="-825" t="-916" b="-2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40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923635" y="1856509"/>
                <a:ext cx="5117725" cy="390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Procedimento esperto:</a:t>
                </a:r>
              </a:p>
              <a:p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Monte o intervalo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pPr marL="342900" indent="-342900">
                  <a:buAutoNum type="arabicPeriod"/>
                </a:pPr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dirty="0"/>
                  <a:t>nível de confiança </a:t>
                </a:r>
                <a:r>
                  <a:rPr lang="pt-BR" dirty="0"/>
                  <a:t>é a probabilidade de sortear uma amostra cujo conjunto gerado assim contém o verdadeiro 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b="1" dirty="0"/>
                  <a:t> </a:t>
                </a:r>
              </a:p>
              <a:p>
                <a:endParaRPr lang="pt-BR" b="1" dirty="0"/>
              </a:p>
              <a:p>
                <a:r>
                  <a:rPr lang="pt-BR" b="1" dirty="0"/>
                  <a:t>Esse procedimento se adapta a mudanças no desvio padrão da distribuição amostral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b="1" dirty="0"/>
                  <a:t> e para grandes tamanhos de amostra depende cada vez menos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pt-BR" b="1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pt-BR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5" y="1856509"/>
                <a:ext cx="5117725" cy="3904723"/>
              </a:xfrm>
              <a:prstGeom prst="rect">
                <a:avLst/>
              </a:prstGeom>
              <a:blipFill>
                <a:blip r:embed="rId2"/>
                <a:stretch>
                  <a:fillRect l="-1073" t="-781" r="-1073" b="-17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DD0E368-982C-534E-6C74-3B81549763A9}"/>
                  </a:ext>
                </a:extLst>
              </p:cNvPr>
              <p:cNvSpPr txBox="1"/>
              <p:nvPr/>
            </p:nvSpPr>
            <p:spPr>
              <a:xfrm>
                <a:off x="6041361" y="1760049"/>
                <a:ext cx="5914850" cy="3327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pt-BR" dirty="0"/>
                  <a:t>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dirty="0"/>
                  <a:t>:</a:t>
                </a:r>
              </a:p>
              <a:p>
                <a:endParaRPr lang="pt-B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%,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  <m:t>%×</m:t>
                                  </m:r>
                                  <m:d>
                                    <m:dPr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pt-BR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  <m:t>%</m:t>
                                      </m:r>
                                    </m:e>
                                  </m:d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pt-BR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1%,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num>
                            <m:den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31,62</m:t>
                              </m:r>
                            </m:den>
                          </m:f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(2%,0,4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4%)</m:t>
                      </m:r>
                    </m:oMath>
                  </m:oMathPara>
                </a14:m>
                <a:endParaRPr lang="pt-BR" b="1" dirty="0"/>
              </a:p>
              <a:p>
                <a:endParaRPr lang="pt-BR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f>
                              <m:f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conter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B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</a:t>
                </a:r>
                <a:r>
                  <a:rPr lang="pt-BR" b="0" dirty="0"/>
                  <a:t>.... Simulação = 99,99%</a:t>
                </a:r>
                <a:endParaRPr lang="pt-BR" b="1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DD0E368-982C-534E-6C74-3B8154976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61" y="1760049"/>
                <a:ext cx="5914850" cy="3327962"/>
              </a:xfrm>
              <a:prstGeom prst="rect">
                <a:avLst/>
              </a:prstGeom>
              <a:blipFill>
                <a:blip r:embed="rId3"/>
                <a:stretch>
                  <a:fillRect l="-825" t="-916" b="-2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93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>
            <a:extLst>
              <a:ext uri="{FF2B5EF4-FFF2-40B4-BE49-F238E27FC236}">
                <a16:creationId xmlns:a16="http://schemas.microsoft.com/office/drawing/2014/main" id="{5201676E-BE39-A82A-12B5-FD6B0673B59E}"/>
              </a:ext>
            </a:extLst>
          </p:cNvPr>
          <p:cNvSpPr/>
          <p:nvPr/>
        </p:nvSpPr>
        <p:spPr>
          <a:xfrm>
            <a:off x="957533" y="1834548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miley 4">
            <a:extLst>
              <a:ext uri="{FF2B5EF4-FFF2-40B4-BE49-F238E27FC236}">
                <a16:creationId xmlns:a16="http://schemas.microsoft.com/office/drawing/2014/main" id="{FD30986A-2FC7-A8DB-5C88-C18D6B3B465D}"/>
              </a:ext>
            </a:extLst>
          </p:cNvPr>
          <p:cNvSpPr/>
          <p:nvPr/>
        </p:nvSpPr>
        <p:spPr>
          <a:xfrm>
            <a:off x="2002771" y="2001326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miley 5">
            <a:extLst>
              <a:ext uri="{FF2B5EF4-FFF2-40B4-BE49-F238E27FC236}">
                <a16:creationId xmlns:a16="http://schemas.microsoft.com/office/drawing/2014/main" id="{393CCC1F-EC75-66DD-DE9E-6E28A6FB81C6}"/>
              </a:ext>
            </a:extLst>
          </p:cNvPr>
          <p:cNvSpPr/>
          <p:nvPr/>
        </p:nvSpPr>
        <p:spPr>
          <a:xfrm>
            <a:off x="3246416" y="3592899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miley 6">
            <a:extLst>
              <a:ext uri="{FF2B5EF4-FFF2-40B4-BE49-F238E27FC236}">
                <a16:creationId xmlns:a16="http://schemas.microsoft.com/office/drawing/2014/main" id="{283021DE-BACE-CA9F-CA18-17DD78680F06}"/>
              </a:ext>
            </a:extLst>
          </p:cNvPr>
          <p:cNvSpPr/>
          <p:nvPr/>
        </p:nvSpPr>
        <p:spPr>
          <a:xfrm>
            <a:off x="1050988" y="3922141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362DF7FB-FEF6-03A3-B46A-AE5F91DA9BD1}"/>
              </a:ext>
            </a:extLst>
          </p:cNvPr>
          <p:cNvSpPr/>
          <p:nvPr/>
        </p:nvSpPr>
        <p:spPr>
          <a:xfrm>
            <a:off x="2107724" y="3007741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miley 8">
            <a:extLst>
              <a:ext uri="{FF2B5EF4-FFF2-40B4-BE49-F238E27FC236}">
                <a16:creationId xmlns:a16="http://schemas.microsoft.com/office/drawing/2014/main" id="{E3ADBB17-EEDE-76F8-7EDC-10ECCFBE1043}"/>
              </a:ext>
            </a:extLst>
          </p:cNvPr>
          <p:cNvSpPr/>
          <p:nvPr/>
        </p:nvSpPr>
        <p:spPr>
          <a:xfrm>
            <a:off x="1053865" y="499469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DFE53F68-9BD3-0464-71B1-28634665D397}"/>
              </a:ext>
            </a:extLst>
          </p:cNvPr>
          <p:cNvSpPr/>
          <p:nvPr/>
        </p:nvSpPr>
        <p:spPr>
          <a:xfrm>
            <a:off x="2211241" y="410617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BB073DEC-DEDD-C751-D06B-6EA28AA1FC3C}"/>
              </a:ext>
            </a:extLst>
          </p:cNvPr>
          <p:cNvSpPr/>
          <p:nvPr/>
        </p:nvSpPr>
        <p:spPr>
          <a:xfrm>
            <a:off x="3059507" y="217097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miley 11">
            <a:extLst>
              <a:ext uri="{FF2B5EF4-FFF2-40B4-BE49-F238E27FC236}">
                <a16:creationId xmlns:a16="http://schemas.microsoft.com/office/drawing/2014/main" id="{12167533-6A5D-4A32-1389-86E5C1E2454B}"/>
              </a:ext>
            </a:extLst>
          </p:cNvPr>
          <p:cNvSpPr/>
          <p:nvPr/>
        </p:nvSpPr>
        <p:spPr>
          <a:xfrm>
            <a:off x="963287" y="284959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94BC5C-A384-7B6D-B73C-5326F96353DB}"/>
              </a:ext>
            </a:extLst>
          </p:cNvPr>
          <p:cNvSpPr txBox="1"/>
          <p:nvPr/>
        </p:nvSpPr>
        <p:spPr>
          <a:xfrm>
            <a:off x="507314" y="21070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25C51F-0FF8-9D46-B45F-681FF1FF47C2}"/>
              </a:ext>
            </a:extLst>
          </p:cNvPr>
          <p:cNvSpPr txBox="1"/>
          <p:nvPr/>
        </p:nvSpPr>
        <p:spPr>
          <a:xfrm>
            <a:off x="2209802" y="158598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A8AFAB-82F3-8B97-936E-C97467E2B4ED}"/>
              </a:ext>
            </a:extLst>
          </p:cNvPr>
          <p:cNvSpPr txBox="1"/>
          <p:nvPr/>
        </p:nvSpPr>
        <p:spPr>
          <a:xfrm>
            <a:off x="3300943" y="18016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95F98CA-20B3-94E9-2E01-3F687F4BA6C1}"/>
              </a:ext>
            </a:extLst>
          </p:cNvPr>
          <p:cNvSpPr txBox="1"/>
          <p:nvPr/>
        </p:nvSpPr>
        <p:spPr>
          <a:xfrm>
            <a:off x="4179614" y="386543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857ACE-7CD3-DDC1-2B97-5E6FEDC81E11}"/>
              </a:ext>
            </a:extLst>
          </p:cNvPr>
          <p:cNvSpPr txBox="1"/>
          <p:nvPr/>
        </p:nvSpPr>
        <p:spPr>
          <a:xfrm>
            <a:off x="485750" y="31221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DE1B08-C8E7-06B8-F37C-DFA5E270F903}"/>
              </a:ext>
            </a:extLst>
          </p:cNvPr>
          <p:cNvSpPr txBox="1"/>
          <p:nvPr/>
        </p:nvSpPr>
        <p:spPr>
          <a:xfrm>
            <a:off x="3011854" y="31925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E276A8-0008-D099-4F9A-6127C1B0A60C}"/>
              </a:ext>
            </a:extLst>
          </p:cNvPr>
          <p:cNvSpPr txBox="1"/>
          <p:nvPr/>
        </p:nvSpPr>
        <p:spPr>
          <a:xfrm>
            <a:off x="3036505" y="466561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BD1DADC-7C7A-029A-0A57-28108A60E703}"/>
              </a:ext>
            </a:extLst>
          </p:cNvPr>
          <p:cNvSpPr txBox="1"/>
          <p:nvPr/>
        </p:nvSpPr>
        <p:spPr>
          <a:xfrm>
            <a:off x="619460" y="419403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29DB324-0435-BC32-470E-6CF1F6C96FEF}"/>
              </a:ext>
            </a:extLst>
          </p:cNvPr>
          <p:cNvSpPr txBox="1"/>
          <p:nvPr/>
        </p:nvSpPr>
        <p:spPr>
          <a:xfrm>
            <a:off x="1965388" y="526722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61</a:t>
            </a:r>
          </a:p>
        </p:txBody>
      </p:sp>
      <p:sp>
        <p:nvSpPr>
          <p:cNvPr id="2" name="Smiley 1">
            <a:extLst>
              <a:ext uri="{FF2B5EF4-FFF2-40B4-BE49-F238E27FC236}">
                <a16:creationId xmlns:a16="http://schemas.microsoft.com/office/drawing/2014/main" id="{C4EAE717-851B-E7CA-E8EB-7F72D3FCCEDB}"/>
              </a:ext>
            </a:extLst>
          </p:cNvPr>
          <p:cNvSpPr/>
          <p:nvPr/>
        </p:nvSpPr>
        <p:spPr>
          <a:xfrm>
            <a:off x="5230372" y="1794929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miley 2">
            <a:extLst>
              <a:ext uri="{FF2B5EF4-FFF2-40B4-BE49-F238E27FC236}">
                <a16:creationId xmlns:a16="http://schemas.microsoft.com/office/drawing/2014/main" id="{163062AF-9295-3E75-32D3-6B2CA3D8AF04}"/>
              </a:ext>
            </a:extLst>
          </p:cNvPr>
          <p:cNvSpPr/>
          <p:nvPr/>
        </p:nvSpPr>
        <p:spPr>
          <a:xfrm>
            <a:off x="6275610" y="1961707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Smiley 21">
            <a:extLst>
              <a:ext uri="{FF2B5EF4-FFF2-40B4-BE49-F238E27FC236}">
                <a16:creationId xmlns:a16="http://schemas.microsoft.com/office/drawing/2014/main" id="{91ED72CD-4C17-AE58-D527-21125142F208}"/>
              </a:ext>
            </a:extLst>
          </p:cNvPr>
          <p:cNvSpPr/>
          <p:nvPr/>
        </p:nvSpPr>
        <p:spPr>
          <a:xfrm>
            <a:off x="7519255" y="3553280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miley 22">
            <a:extLst>
              <a:ext uri="{FF2B5EF4-FFF2-40B4-BE49-F238E27FC236}">
                <a16:creationId xmlns:a16="http://schemas.microsoft.com/office/drawing/2014/main" id="{781574D3-2D5D-DC36-A5FC-C9313E849053}"/>
              </a:ext>
            </a:extLst>
          </p:cNvPr>
          <p:cNvSpPr/>
          <p:nvPr/>
        </p:nvSpPr>
        <p:spPr>
          <a:xfrm>
            <a:off x="5323827" y="388252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miley 23">
            <a:extLst>
              <a:ext uri="{FF2B5EF4-FFF2-40B4-BE49-F238E27FC236}">
                <a16:creationId xmlns:a16="http://schemas.microsoft.com/office/drawing/2014/main" id="{48AF76F4-A042-D041-A6F8-545AFFAF21DD}"/>
              </a:ext>
            </a:extLst>
          </p:cNvPr>
          <p:cNvSpPr/>
          <p:nvPr/>
        </p:nvSpPr>
        <p:spPr>
          <a:xfrm>
            <a:off x="6380563" y="2968122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miley 24">
            <a:extLst>
              <a:ext uri="{FF2B5EF4-FFF2-40B4-BE49-F238E27FC236}">
                <a16:creationId xmlns:a16="http://schemas.microsoft.com/office/drawing/2014/main" id="{2C84161B-1696-142E-74C8-D59E5D20E32F}"/>
              </a:ext>
            </a:extLst>
          </p:cNvPr>
          <p:cNvSpPr/>
          <p:nvPr/>
        </p:nvSpPr>
        <p:spPr>
          <a:xfrm>
            <a:off x="5326704" y="4955073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Smiley 25">
            <a:extLst>
              <a:ext uri="{FF2B5EF4-FFF2-40B4-BE49-F238E27FC236}">
                <a16:creationId xmlns:a16="http://schemas.microsoft.com/office/drawing/2014/main" id="{6A9F5ED7-4DA9-5AF0-33F0-5584902C4A65}"/>
              </a:ext>
            </a:extLst>
          </p:cNvPr>
          <p:cNvSpPr/>
          <p:nvPr/>
        </p:nvSpPr>
        <p:spPr>
          <a:xfrm>
            <a:off x="6484080" y="4066552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miley 26">
            <a:extLst>
              <a:ext uri="{FF2B5EF4-FFF2-40B4-BE49-F238E27FC236}">
                <a16:creationId xmlns:a16="http://schemas.microsoft.com/office/drawing/2014/main" id="{7B554C16-946F-B4C7-8A04-6B0BFDD64FC5}"/>
              </a:ext>
            </a:extLst>
          </p:cNvPr>
          <p:cNvSpPr/>
          <p:nvPr/>
        </p:nvSpPr>
        <p:spPr>
          <a:xfrm>
            <a:off x="7332346" y="2131360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Smiley 27">
            <a:extLst>
              <a:ext uri="{FF2B5EF4-FFF2-40B4-BE49-F238E27FC236}">
                <a16:creationId xmlns:a16="http://schemas.microsoft.com/office/drawing/2014/main" id="{82DA5B3A-FE7D-E5EA-0CBB-6E91A3A9F816}"/>
              </a:ext>
            </a:extLst>
          </p:cNvPr>
          <p:cNvSpPr/>
          <p:nvPr/>
        </p:nvSpPr>
        <p:spPr>
          <a:xfrm>
            <a:off x="5236126" y="2809971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88314A1-E95B-BCB6-97A1-EEA5EE6BD024}"/>
              </a:ext>
            </a:extLst>
          </p:cNvPr>
          <p:cNvSpPr txBox="1"/>
          <p:nvPr/>
        </p:nvSpPr>
        <p:spPr>
          <a:xfrm>
            <a:off x="4780153" y="206746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9540FAF-4708-DD28-AF01-48E5A89F2A8A}"/>
              </a:ext>
            </a:extLst>
          </p:cNvPr>
          <p:cNvSpPr txBox="1"/>
          <p:nvPr/>
        </p:nvSpPr>
        <p:spPr>
          <a:xfrm>
            <a:off x="6482641" y="15463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74FA270-35E7-E6A3-4B19-19B83EF0820D}"/>
              </a:ext>
            </a:extLst>
          </p:cNvPr>
          <p:cNvSpPr txBox="1"/>
          <p:nvPr/>
        </p:nvSpPr>
        <p:spPr>
          <a:xfrm>
            <a:off x="7573782" y="17620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1B544A-3FBB-9F97-62F2-2F40450D32FD}"/>
              </a:ext>
            </a:extLst>
          </p:cNvPr>
          <p:cNvSpPr txBox="1"/>
          <p:nvPr/>
        </p:nvSpPr>
        <p:spPr>
          <a:xfrm>
            <a:off x="8452453" y="382581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6598E2-1D63-10F6-98E2-87468482C069}"/>
              </a:ext>
            </a:extLst>
          </p:cNvPr>
          <p:cNvSpPr txBox="1"/>
          <p:nvPr/>
        </p:nvSpPr>
        <p:spPr>
          <a:xfrm>
            <a:off x="4758589" y="308250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D7FB71A-726F-81D2-80DB-157871C8DA9F}"/>
              </a:ext>
            </a:extLst>
          </p:cNvPr>
          <p:cNvSpPr txBox="1"/>
          <p:nvPr/>
        </p:nvSpPr>
        <p:spPr>
          <a:xfrm>
            <a:off x="7284693" y="315295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411AD1A-D878-57CA-EF7F-D9DC7DF9B93A}"/>
              </a:ext>
            </a:extLst>
          </p:cNvPr>
          <p:cNvSpPr txBox="1"/>
          <p:nvPr/>
        </p:nvSpPr>
        <p:spPr>
          <a:xfrm>
            <a:off x="7309344" y="462599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2254AD0-4D2D-2E28-0896-CA771E187409}"/>
              </a:ext>
            </a:extLst>
          </p:cNvPr>
          <p:cNvSpPr txBox="1"/>
          <p:nvPr/>
        </p:nvSpPr>
        <p:spPr>
          <a:xfrm>
            <a:off x="4892299" y="41544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B846296-D97A-C8BA-CE26-AF7C79DAC54C}"/>
              </a:ext>
            </a:extLst>
          </p:cNvPr>
          <p:cNvSpPr txBox="1"/>
          <p:nvPr/>
        </p:nvSpPr>
        <p:spPr>
          <a:xfrm>
            <a:off x="6238227" y="522760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91</a:t>
            </a:r>
          </a:p>
        </p:txBody>
      </p:sp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rmAutofit fontScale="90000"/>
          </a:bodyPr>
          <a:lstStyle/>
          <a:p>
            <a:r>
              <a:rPr lang="pt-BR" dirty="0"/>
              <a:t>Outra amostra possível (tamanho amostral n = 8)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09EFF29-1D84-DBFD-1A34-3DB923FE00DA}"/>
              </a:ext>
            </a:extLst>
          </p:cNvPr>
          <p:cNvSpPr txBox="1"/>
          <p:nvPr/>
        </p:nvSpPr>
        <p:spPr>
          <a:xfrm>
            <a:off x="9379921" y="1548051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</a:t>
            </a:r>
            <a:r>
              <a:rPr lang="pt-BR" dirty="0"/>
              <a:t>: 27,75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C0AA378-DA23-DCD8-B01D-D1FA4CCAB43C}"/>
              </a:ext>
            </a:extLst>
          </p:cNvPr>
          <p:cNvSpPr txBox="1"/>
          <p:nvPr/>
        </p:nvSpPr>
        <p:spPr>
          <a:xfrm>
            <a:off x="9379921" y="1936560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Máximo</a:t>
            </a:r>
            <a:r>
              <a:rPr lang="pt-BR" dirty="0"/>
              <a:t>: 50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BED441C-5BA7-2209-CE05-9D4F02F43AEE}"/>
              </a:ext>
            </a:extLst>
          </p:cNvPr>
          <p:cNvSpPr txBox="1"/>
          <p:nvPr/>
        </p:nvSpPr>
        <p:spPr>
          <a:xfrm>
            <a:off x="9379921" y="2333695"/>
            <a:ext cx="176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Mínimo</a:t>
            </a:r>
            <a:r>
              <a:rPr lang="pt-BR" dirty="0"/>
              <a:t>: 11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9979C51-BD40-AC14-6564-41D8CAE05AEE}"/>
              </a:ext>
            </a:extLst>
          </p:cNvPr>
          <p:cNvSpPr txBox="1"/>
          <p:nvPr/>
        </p:nvSpPr>
        <p:spPr>
          <a:xfrm>
            <a:off x="9379921" y="2691441"/>
            <a:ext cx="176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Desvio Padrão</a:t>
            </a:r>
            <a:r>
              <a:rPr lang="pt-BR" dirty="0"/>
              <a:t>: 12,95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AF1F47E-9E46-C970-A6C6-F38B08864CAB}"/>
              </a:ext>
            </a:extLst>
          </p:cNvPr>
          <p:cNvSpPr txBox="1"/>
          <p:nvPr/>
        </p:nvSpPr>
        <p:spPr>
          <a:xfrm>
            <a:off x="10708257" y="2197529"/>
            <a:ext cx="148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Amostral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581BE8E-129A-47F1-38C8-679E7DE0FCAE}"/>
              </a:ext>
            </a:extLst>
          </p:cNvPr>
          <p:cNvSpPr txBox="1"/>
          <p:nvPr/>
        </p:nvSpPr>
        <p:spPr>
          <a:xfrm>
            <a:off x="9379921" y="3334218"/>
            <a:ext cx="148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Amostra 2</a:t>
            </a:r>
          </a:p>
        </p:txBody>
      </p:sp>
    </p:spTree>
    <p:extLst>
      <p:ext uri="{BB962C8B-B14F-4D97-AF65-F5344CB8AC3E}">
        <p14:creationId xmlns:p14="http://schemas.microsoft.com/office/powerpoint/2010/main" val="55794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923635" y="1856509"/>
                <a:ext cx="10040539" cy="341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Procedimento esperto:</a:t>
                </a:r>
              </a:p>
              <a:p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Monte o intervalo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pPr marL="342900" indent="-342900">
                  <a:buAutoNum type="arabicPeriod"/>
                </a:pPr>
                <a:endParaRPr lang="pt-BR" dirty="0"/>
              </a:p>
              <a:p>
                <a:r>
                  <a:rPr lang="pt-BR" dirty="0"/>
                  <a:t>Por que funciona? </a:t>
                </a:r>
              </a:p>
              <a:p>
                <a:endParaRPr lang="pt-BR" dirty="0"/>
              </a:p>
              <a:p>
                <a:r>
                  <a:rPr lang="pt-BR" dirty="0"/>
                  <a:t>Porque podemos aproximar: </a:t>
                </a:r>
              </a:p>
              <a:p>
                <a:endParaRPr lang="pt-BR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𝒑𝒐𝒑𝒖𝒍𝒂𝒄𝒊𝒐𝒏𝒂𝒍</m:t>
                              </m:r>
                            </m:num>
                            <m:den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5" y="1856509"/>
                <a:ext cx="10040539" cy="3419078"/>
              </a:xfrm>
              <a:prstGeom prst="rect">
                <a:avLst/>
              </a:prstGeom>
              <a:blipFill>
                <a:blip r:embed="rId2"/>
                <a:stretch>
                  <a:fillRect l="-546" t="-8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676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923635" y="1856509"/>
                <a:ext cx="10040539" cy="341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Procedimento esperto:</a:t>
                </a:r>
              </a:p>
              <a:p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Monte o intervalo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̅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pPr marL="342900" indent="-342900">
                  <a:buAutoNum type="arabicPeriod"/>
                </a:pPr>
                <a:endParaRPr lang="pt-BR" dirty="0"/>
              </a:p>
              <a:p>
                <a:r>
                  <a:rPr lang="pt-BR" dirty="0"/>
                  <a:t>Por que funciona? </a:t>
                </a:r>
              </a:p>
              <a:p>
                <a:endParaRPr lang="pt-BR" dirty="0"/>
              </a:p>
              <a:p>
                <a:r>
                  <a:rPr lang="pt-BR" dirty="0"/>
                  <a:t>Por que podemos aproximar:</a:t>
                </a:r>
              </a:p>
              <a:p>
                <a:endParaRPr lang="pt-B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𝒂𝒎𝒐𝒔𝒕𝒓𝒂𝒍</m:t>
                              </m:r>
                            </m:num>
                            <m:den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35" y="1856509"/>
                <a:ext cx="10040539" cy="3419078"/>
              </a:xfrm>
              <a:prstGeom prst="rect">
                <a:avLst/>
              </a:prstGeom>
              <a:blipFill>
                <a:blip r:embed="rId2"/>
                <a:stretch>
                  <a:fillRect l="-546" t="-8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17D3B21-7C02-376A-6E62-23D58B66FC88}"/>
              </a:ext>
            </a:extLst>
          </p:cNvPr>
          <p:cNvCxnSpPr/>
          <p:nvPr/>
        </p:nvCxnSpPr>
        <p:spPr>
          <a:xfrm>
            <a:off x="6096000" y="3001992"/>
            <a:ext cx="658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439EE3-8B13-1E16-203C-31FB0E12A016}"/>
              </a:ext>
            </a:extLst>
          </p:cNvPr>
          <p:cNvSpPr txBox="1"/>
          <p:nvPr/>
        </p:nvSpPr>
        <p:spPr>
          <a:xfrm>
            <a:off x="6839918" y="2462219"/>
            <a:ext cx="478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soubéssemos o verdadeiro desvio padrão populacional o intervalo teria confiança exata, se não temos cometeremos um pequeno erro que vai a 0 conforme a amostra aumenta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8928C4-E064-F9A3-F5DC-06C4B590280E}"/>
              </a:ext>
            </a:extLst>
          </p:cNvPr>
          <p:cNvSpPr/>
          <p:nvPr/>
        </p:nvSpPr>
        <p:spPr>
          <a:xfrm>
            <a:off x="6019060" y="4421080"/>
            <a:ext cx="2592280" cy="854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DAC26A-4D03-3B51-382F-22DC419D0F00}"/>
              </a:ext>
            </a:extLst>
          </p:cNvPr>
          <p:cNvSpPr txBox="1"/>
          <p:nvPr/>
        </p:nvSpPr>
        <p:spPr>
          <a:xfrm>
            <a:off x="6555832" y="5400054"/>
            <a:ext cx="236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Chamamos o desvio padrão da média amostral de </a:t>
            </a:r>
            <a:r>
              <a:rPr lang="pt-BR" b="1" dirty="0"/>
              <a:t>erro padrão</a:t>
            </a:r>
          </a:p>
        </p:txBody>
      </p:sp>
    </p:spTree>
    <p:extLst>
      <p:ext uri="{BB962C8B-B14F-4D97-AF65-F5344CB8AC3E}">
        <p14:creationId xmlns:p14="http://schemas.microsoft.com/office/powerpoint/2010/main" val="2112092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838200" y="1287166"/>
                <a:ext cx="10040539" cy="5144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Se não estivéssemos estimando proporções, teríamos um comportamento similar, mas ligeiramente diferente</a:t>
                </a:r>
                <a:r>
                  <a:rPr lang="pt-BR" u="sng" dirty="0"/>
                  <a:t>:</a:t>
                </a:r>
                <a:endParaRPr lang="pt-BR" dirty="0"/>
              </a:p>
              <a:p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Monte o intervalo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pPr marL="342900" indent="-342900">
                  <a:buAutoNum type="arabicPeriod"/>
                </a:pPr>
                <a:endParaRPr lang="pt-BR" dirty="0"/>
              </a:p>
              <a:p>
                <a:r>
                  <a:rPr lang="pt-BR" dirty="0"/>
                  <a:t>Por que funciona? </a:t>
                </a:r>
              </a:p>
              <a:p>
                <a:endParaRPr lang="pt-BR" dirty="0"/>
              </a:p>
              <a:p>
                <a:r>
                  <a:rPr lang="pt-BR" dirty="0"/>
                  <a:t>Por que podemos aproximar:</a:t>
                </a:r>
              </a:p>
              <a:p>
                <a:endParaRPr lang="pt-B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𝒂𝒎𝒐𝒔𝒕𝒓𝒂𝒍</m:t>
                              </m:r>
                            </m:num>
                            <m:den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b="1" dirty="0"/>
              </a:p>
              <a:p>
                <a:pPr/>
                <a:endParaRPr lang="pt-BR" b="1" dirty="0"/>
              </a:p>
              <a:p>
                <a:pPr/>
                <a:r>
                  <a:rPr lang="pt-BR" dirty="0"/>
                  <a:t>Na verdade existe uma aproximação melhor:</a:t>
                </a:r>
              </a:p>
              <a:p>
                <a:pPr/>
                <a:endParaRPr lang="pt-B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𝐷𝑖𝑠𝑡𝑟𝑖𝑏𝑢𝑖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𝒂𝒎𝒐𝒔𝒕𝒓𝒂𝒍</m:t>
                              </m:r>
                            </m:num>
                            <m:den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𝑔𝑟𝑎𝑢𝑠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𝑙𝑖𝑏𝑒𝑟𝑎𝑑𝑎𝑑𝑒</m:t>
                          </m:r>
                        </m:e>
                      </m:d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7166"/>
                <a:ext cx="10040539" cy="5144678"/>
              </a:xfrm>
              <a:prstGeom prst="rect">
                <a:avLst/>
              </a:prstGeom>
              <a:blipFill>
                <a:blip r:embed="rId2"/>
                <a:stretch>
                  <a:fillRect l="-546" t="-4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344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838200" y="1287166"/>
                <a:ext cx="10040539" cy="452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Se não estivéssemos estimando proporções, teríamos um comportamento similar, mas ligeiramente diferente</a:t>
                </a:r>
                <a:r>
                  <a:rPr lang="pt-BR" u="sng" dirty="0"/>
                  <a:t>:</a:t>
                </a:r>
                <a:endParaRPr lang="pt-BR" dirty="0"/>
              </a:p>
              <a:p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marL="342900" indent="-342900">
                  <a:buAutoNum type="arabicPeriod"/>
                </a:pPr>
                <a:r>
                  <a:rPr lang="pt-BR" dirty="0"/>
                  <a:t>Monte o intervalo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pPr marL="342900" indent="-342900">
                  <a:buAutoNum type="arabicPeriod"/>
                </a:pPr>
                <a:endParaRPr lang="pt-BR" dirty="0"/>
              </a:p>
              <a:p>
                <a:r>
                  <a:rPr lang="pt-BR" dirty="0"/>
                  <a:t>Por que funciona? </a:t>
                </a:r>
              </a:p>
              <a:p>
                <a:endParaRPr lang="pt-BR" dirty="0"/>
              </a:p>
              <a:p>
                <a:r>
                  <a:rPr lang="pt-BR" dirty="0"/>
                  <a:t>Podemos aproximar: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𝐷𝑖𝑠𝑡𝑟𝑖𝑏𝑢𝑖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𝒂𝒎𝒐𝒔𝒕𝒓𝒂𝒍</m:t>
                              </m:r>
                            </m:num>
                            <m:den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𝑔𝑟𝑎𝑢𝑠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𝑙𝑖𝑏𝑒𝑟𝑎𝑑𝑎𝑑𝑒</m:t>
                          </m:r>
                        </m:e>
                      </m:d>
                    </m:oMath>
                  </m:oMathPara>
                </a14:m>
                <a:endParaRPr lang="pt-BR" b="1" dirty="0"/>
              </a:p>
              <a:p>
                <a:pPr/>
                <a:endParaRPr lang="pt-BR" b="1" dirty="0"/>
              </a:p>
              <a:p>
                <a:pPr/>
                <a:r>
                  <a:rPr lang="pt-BR" dirty="0"/>
                  <a:t>Quando o tamanho da amostra é grande as duas aproximações são equivalentes</a:t>
                </a:r>
              </a:p>
              <a:p>
                <a:pPr/>
                <a:endParaRPr lang="pt-BR" dirty="0"/>
              </a:p>
              <a:p>
                <a:pPr/>
                <a:r>
                  <a:rPr lang="pt-BR" dirty="0"/>
                  <a:t>Essa aproximação dá origem ao </a:t>
                </a:r>
                <a:r>
                  <a:rPr lang="pt-BR" b="1" dirty="0" err="1"/>
                  <a:t>teste-t</a:t>
                </a:r>
                <a:endParaRPr lang="pt-BR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7166"/>
                <a:ext cx="10040539" cy="4522328"/>
              </a:xfrm>
              <a:prstGeom prst="rect">
                <a:avLst/>
              </a:prstGeom>
              <a:blipFill>
                <a:blip r:embed="rId2"/>
                <a:stretch>
                  <a:fillRect l="-546" t="-539" b="-1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946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Intervalo de confiança </a:t>
            </a:r>
            <a:r>
              <a:rPr lang="pt-BR" sz="3800" b="1" dirty="0" err="1"/>
              <a:t>vs</a:t>
            </a:r>
            <a:r>
              <a:rPr lang="pt-BR" sz="3800" b="1" dirty="0"/>
              <a:t> teste de hipóteses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D40F2F-0F65-A617-D1AB-C96289F0EC54}"/>
              </a:ext>
            </a:extLst>
          </p:cNvPr>
          <p:cNvSpPr txBox="1"/>
          <p:nvPr/>
        </p:nvSpPr>
        <p:spPr>
          <a:xfrm>
            <a:off x="838200" y="1287166"/>
            <a:ext cx="10040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intervalo de confiança de, digamos, 95% de confiança pode ser interpretado como o conjunto de hipóteses nulas bilaterais que produziriam valores p superiores a 5% (1-95%)</a:t>
            </a:r>
          </a:p>
          <a:p>
            <a:endParaRPr lang="pt-BR" b="1" dirty="0"/>
          </a:p>
          <a:p>
            <a:r>
              <a:rPr lang="pt-BR" b="1" dirty="0"/>
              <a:t>Todos os elementos de um intervalo de confiança não são rejeitados num teste de hipóteses (teste z) que rejeita apenas se valor-p &lt; 5%</a:t>
            </a:r>
          </a:p>
          <a:p>
            <a:endParaRPr lang="pt-BR" b="1" dirty="0"/>
          </a:p>
          <a:p>
            <a:r>
              <a:rPr lang="pt-BR" b="1" dirty="0"/>
              <a:t>Se para uma certa hipótese nula o valor-p deu &lt; 5%, ela não está no intervalo de confiança de 95%</a:t>
            </a:r>
          </a:p>
        </p:txBody>
      </p:sp>
    </p:spTree>
    <p:extLst>
      <p:ext uri="{BB962C8B-B14F-4D97-AF65-F5344CB8AC3E}">
        <p14:creationId xmlns:p14="http://schemas.microsoft.com/office/powerpoint/2010/main" val="311584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/>
              <a:t>Considerações finais sobre intervalos de confiança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838200" y="1287166"/>
                <a:ext cx="10040539" cy="440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Existem infinitos procedimentos com confiança 95% ou perto dela. Basta que a probabilidade dele conter a verdadeira média seja grande</a:t>
                </a:r>
              </a:p>
              <a:p>
                <a:endParaRPr lang="pt-BR" dirty="0"/>
              </a:p>
              <a:p>
                <a:r>
                  <a:rPr lang="pt-BR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endParaRPr lang="pt-BR" dirty="0"/>
              </a:p>
              <a:p>
                <a:r>
                  <a:rPr lang="pt-BR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endParaRPr lang="pt-BR" b="0" dirty="0"/>
              </a:p>
              <a:p>
                <a:r>
                  <a:rPr lang="pt-BR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b="0" dirty="0"/>
              </a:p>
              <a:p>
                <a:endParaRPr lang="pt-BR" b="0" dirty="0"/>
              </a:p>
              <a:p>
                <a:r>
                  <a:rPr lang="pt-BR" dirty="0"/>
                  <a:t>Normalmente os intervalos de confiança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que vemos por aí são da forma: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f>
                        <m:f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7166"/>
                <a:ext cx="10040539" cy="4403963"/>
              </a:xfrm>
              <a:prstGeom prst="rect">
                <a:avLst/>
              </a:prstGeom>
              <a:blipFill>
                <a:blip r:embed="rId2"/>
                <a:stretch>
                  <a:fillRect l="-546" t="-5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9C89A90-B4E9-E982-90C3-C2F4D04B9394}"/>
              </a:ext>
            </a:extLst>
          </p:cNvPr>
          <p:cNvCxnSpPr>
            <a:cxnSpLocks/>
          </p:cNvCxnSpPr>
          <p:nvPr/>
        </p:nvCxnSpPr>
        <p:spPr>
          <a:xfrm>
            <a:off x="5676182" y="5607170"/>
            <a:ext cx="0" cy="189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66358B2-1DC8-AE40-9600-E5C04019FD35}"/>
                  </a:ext>
                </a:extLst>
              </p:cNvPr>
              <p:cNvSpPr txBox="1"/>
              <p:nvPr/>
            </p:nvSpPr>
            <p:spPr>
              <a:xfrm>
                <a:off x="2547208" y="5796951"/>
                <a:ext cx="7156896" cy="948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pt-BR" dirty="0"/>
                  <a:t> regula o nível de confiança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vem da curva teórica da normal</a:t>
                </a:r>
              </a:p>
              <a:p>
                <a:r>
                  <a:rPr lang="pt-BR" dirty="0"/>
                  <a:t>Pra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dirty="0"/>
                  <a:t> temos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96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dirty="0"/>
                  <a:t> temos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664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66358B2-1DC8-AE40-9600-E5C04019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08" y="5796951"/>
                <a:ext cx="7156896" cy="948208"/>
              </a:xfrm>
              <a:prstGeom prst="rect">
                <a:avLst/>
              </a:prstGeom>
              <a:blipFill>
                <a:blip r:embed="rId3"/>
                <a:stretch>
                  <a:fillRect l="-767" t="-3226" b="-77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520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 err="1"/>
              <a:t>Teste-t</a:t>
            </a:r>
            <a:endParaRPr lang="pt-BR" sz="38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838200" y="1287166"/>
                <a:ext cx="10040539" cy="459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Até esse momento só falamos sobre como testar hipóteses sobre a média populacional se ela fosse uma proporção, agora acabamos de ver um caminho para testar o valor de uma média numérica:</a:t>
                </a:r>
              </a:p>
              <a:p>
                <a:endParaRPr lang="pt-BR" dirty="0"/>
              </a:p>
              <a:p>
                <a:r>
                  <a:rPr lang="pt-BR" dirty="0"/>
                  <a:t>Como vale a aproximação: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𝐷𝑖𝑠𝑡𝑟𝑖𝑏𝑢𝑖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𝒂𝒎𝒐𝒔𝒕𝒓𝒂𝒍</m:t>
                              </m:r>
                            </m:num>
                            <m:den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𝑔𝑟𝑎𝑢𝑠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𝑙𝑖𝑏𝑒𝑟𝑎𝑑𝑎𝑑𝑒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Podemos aplicar nossa receita de bolo:</a:t>
                </a:r>
              </a:p>
              <a:p>
                <a:endParaRPr lang="pt-BR" dirty="0"/>
              </a:p>
              <a:p>
                <a:pPr marL="457200" indent="-457200" algn="just">
                  <a:buAutoNum type="arabicPeriod"/>
                </a:pPr>
                <a:r>
                  <a:rPr lang="en-US" sz="1800" dirty="0" err="1"/>
                  <a:t>Observamos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amostra</a:t>
                </a:r>
                <a:endParaRPr lang="en-US" sz="1800" dirty="0"/>
              </a:p>
              <a:p>
                <a:pPr marL="457200" indent="-457200" algn="just">
                  <a:buAutoNum type="arabicPeriod"/>
                </a:pPr>
                <a:r>
                  <a:rPr lang="en-US" sz="1800" dirty="0" err="1"/>
                  <a:t>Escolhemos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uma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estatística</a:t>
                </a:r>
                <a:endParaRPr lang="en-US" sz="1800" dirty="0"/>
              </a:p>
              <a:p>
                <a:pPr marL="457200" indent="-457200" algn="just">
                  <a:buAutoNum type="arabicPeriod"/>
                </a:pPr>
                <a:r>
                  <a:rPr lang="en-US" sz="1800" dirty="0" err="1"/>
                  <a:t>Encontramos</a:t>
                </a:r>
                <a:r>
                  <a:rPr lang="en-US" sz="1800" dirty="0"/>
                  <a:t> a </a:t>
                </a:r>
                <a:r>
                  <a:rPr lang="en-US" sz="1800" dirty="0" err="1"/>
                  <a:t>distribuição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amostral</a:t>
                </a:r>
                <a:r>
                  <a:rPr lang="en-US" sz="1800" dirty="0"/>
                  <a:t> dessa </a:t>
                </a:r>
                <a:r>
                  <a:rPr lang="en-US" sz="1800" dirty="0" err="1"/>
                  <a:t>estatística</a:t>
                </a:r>
                <a:r>
                  <a:rPr lang="en-US" sz="1800" dirty="0"/>
                  <a:t> no </a:t>
                </a:r>
                <a:r>
                  <a:rPr lang="en-US" sz="1800" dirty="0" err="1"/>
                  <a:t>cenário</a:t>
                </a:r>
                <a:r>
                  <a:rPr lang="en-US" sz="1800" dirty="0"/>
                  <a:t> que </a:t>
                </a:r>
                <a:r>
                  <a:rPr lang="en-US" sz="1800" dirty="0" err="1"/>
                  <a:t>nos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interessa</a:t>
                </a:r>
                <a:endParaRPr lang="en-US" sz="1800" dirty="0"/>
              </a:p>
              <a:p>
                <a:pPr marL="457200" indent="-457200" algn="just">
                  <a:buAutoNum type="arabicPeriod"/>
                </a:pPr>
                <a:r>
                  <a:rPr lang="en-US" sz="1800" dirty="0" err="1"/>
                  <a:t>Posicionamos</a:t>
                </a:r>
                <a:r>
                  <a:rPr lang="en-US" sz="1800" dirty="0"/>
                  <a:t> o valor que </a:t>
                </a:r>
                <a:r>
                  <a:rPr lang="en-US" sz="1800" dirty="0" err="1"/>
                  <a:t>encontramos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dentro</a:t>
                </a:r>
                <a:r>
                  <a:rPr lang="en-US" sz="1800" dirty="0"/>
                  <a:t> dessa </a:t>
                </a:r>
                <a:r>
                  <a:rPr lang="en-US" sz="1800" dirty="0" err="1"/>
                  <a:t>escala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7166"/>
                <a:ext cx="10040539" cy="4592668"/>
              </a:xfrm>
              <a:prstGeom prst="rect">
                <a:avLst/>
              </a:prstGeom>
              <a:blipFill>
                <a:blip r:embed="rId2"/>
                <a:stretch>
                  <a:fillRect l="-546" t="-531" r="-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085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 err="1"/>
              <a:t>Teste-t</a:t>
            </a:r>
            <a:r>
              <a:rPr lang="pt-BR" sz="3800" b="1" dirty="0"/>
              <a:t> para médias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838200" y="1287166"/>
                <a:ext cx="10040539" cy="4038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/>
                </a:pPr>
                <a:r>
                  <a:rPr lang="en-US" sz="1800" dirty="0"/>
                  <a:t>Observamos </a:t>
                </a:r>
                <a:r>
                  <a:rPr lang="en-US" sz="1800" dirty="0" err="1"/>
                  <a:t>amostra</a:t>
                </a:r>
                <a:endParaRPr lang="en-US" sz="1800" dirty="0"/>
              </a:p>
              <a:p>
                <a:pPr marL="457200" indent="-457200" algn="just">
                  <a:buAutoNum type="arabicPeriod"/>
                </a:pPr>
                <a:r>
                  <a:rPr lang="en-US" sz="1800" dirty="0" err="1"/>
                  <a:t>Escolhemos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uma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estatística</a:t>
                </a:r>
                <a:endParaRPr lang="en-US" sz="1800" dirty="0"/>
              </a:p>
              <a:p>
                <a:pPr/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𝐷𝑖𝑠𝑡𝑟𝑖𝑏𝑢𝑖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𝑑𝑒𝑠𝑣𝑖𝑜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𝑝𝑎𝑑𝑟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𝒂𝒎𝒐𝒔𝒕𝒓𝒂𝒍</m:t>
                              </m:r>
                            </m:num>
                            <m:den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𝑟𝑎𝑖𝑧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𝑔𝑟𝑎𝑢𝑠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𝑙𝑖𝑏𝑒𝑟𝑎𝑑𝑎𝑑𝑒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457200" indent="-457200" algn="just">
                  <a:buFont typeface="+mj-lt"/>
                  <a:buAutoNum type="arabicPeriod" startAt="3"/>
                </a:pPr>
                <a:r>
                  <a:rPr lang="en-US" sz="1800" dirty="0" err="1"/>
                  <a:t>Encontramos</a:t>
                </a:r>
                <a:r>
                  <a:rPr lang="en-US" sz="1800" dirty="0"/>
                  <a:t> a </a:t>
                </a:r>
                <a:r>
                  <a:rPr lang="en-US" sz="1800" dirty="0" err="1"/>
                  <a:t>distribuição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amostral</a:t>
                </a:r>
                <a:r>
                  <a:rPr lang="en-US" sz="1800" dirty="0"/>
                  <a:t> dessa </a:t>
                </a:r>
                <a:r>
                  <a:rPr lang="en-US" sz="1800" dirty="0" err="1"/>
                  <a:t>estatística</a:t>
                </a:r>
                <a:r>
                  <a:rPr lang="en-US" sz="1800" dirty="0"/>
                  <a:t> no </a:t>
                </a:r>
                <a:r>
                  <a:rPr lang="en-US" sz="1800" dirty="0" err="1"/>
                  <a:t>cenário</a:t>
                </a:r>
                <a:r>
                  <a:rPr lang="en-US" sz="1800" dirty="0"/>
                  <a:t> que </a:t>
                </a:r>
                <a:r>
                  <a:rPr lang="en-US" sz="1800" dirty="0" err="1"/>
                  <a:t>nos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interessa</a:t>
                </a:r>
                <a:endParaRPr lang="en-US" sz="1800" dirty="0"/>
              </a:p>
              <a:p>
                <a:pPr marL="457200" indent="-457200" algn="just">
                  <a:buFont typeface="+mj-lt"/>
                  <a:buAutoNum type="arabicPeriod" startAt="3"/>
                </a:pPr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457200" indent="-457200" algn="just">
                  <a:buFont typeface="+mj-lt"/>
                  <a:buAutoNum type="arabicPeriod" startAt="3"/>
                </a:pPr>
                <a:endParaRPr lang="en-US" sz="1800" dirty="0"/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en-US" sz="1800" dirty="0" err="1"/>
                  <a:t>Posicionamos</a:t>
                </a:r>
                <a:r>
                  <a:rPr lang="en-US" sz="1800" dirty="0"/>
                  <a:t> o valor que </a:t>
                </a:r>
                <a:r>
                  <a:rPr lang="en-US" sz="1800" dirty="0" err="1"/>
                  <a:t>encontramos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dentro</a:t>
                </a:r>
                <a:r>
                  <a:rPr lang="en-US" sz="1800" dirty="0"/>
                  <a:t> dessa </a:t>
                </a:r>
                <a:r>
                  <a:rPr lang="en-US" sz="1800" dirty="0" err="1"/>
                  <a:t>escala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7166"/>
                <a:ext cx="10040539" cy="4038670"/>
              </a:xfrm>
              <a:prstGeom prst="rect">
                <a:avLst/>
              </a:prstGeom>
              <a:blipFill>
                <a:blip r:embed="rId2"/>
                <a:stretch>
                  <a:fillRect l="-546" t="-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1FF0733-01E1-6489-690E-CDFA98302485}"/>
              </a:ext>
            </a:extLst>
          </p:cNvPr>
          <p:cNvCxnSpPr>
            <a:cxnSpLocks/>
          </p:cNvCxnSpPr>
          <p:nvPr/>
        </p:nvCxnSpPr>
        <p:spPr>
          <a:xfrm flipH="1" flipV="1">
            <a:off x="4848045" y="2674189"/>
            <a:ext cx="1570008" cy="126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9F0E4F-BDD0-65BC-9EA9-45EA3AC63109}"/>
              </a:ext>
            </a:extLst>
          </p:cNvPr>
          <p:cNvSpPr txBox="1"/>
          <p:nvPr/>
        </p:nvSpPr>
        <p:spPr>
          <a:xfrm>
            <a:off x="5442593" y="1898743"/>
            <a:ext cx="20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Esse aqui fica fixo</a:t>
            </a:r>
          </a:p>
        </p:txBody>
      </p:sp>
    </p:spTree>
    <p:extLst>
      <p:ext uri="{BB962C8B-B14F-4D97-AF65-F5344CB8AC3E}">
        <p14:creationId xmlns:p14="http://schemas.microsoft.com/office/powerpoint/2010/main" val="1770769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 err="1"/>
              <a:t>Teste-t</a:t>
            </a:r>
            <a:r>
              <a:rPr lang="pt-BR" sz="3800" b="1" dirty="0"/>
              <a:t>/</a:t>
            </a:r>
            <a:r>
              <a:rPr lang="pt-BR" sz="3800" b="1" dirty="0" err="1"/>
              <a:t>Teste-z</a:t>
            </a:r>
            <a:r>
              <a:rPr lang="pt-BR" sz="3800" b="1" dirty="0"/>
              <a:t> para comparação de médias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838200" y="1287166"/>
                <a:ext cx="1004053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  <a:p>
                <a:r>
                  <a:rPr lang="pt-BR" dirty="0"/>
                  <a:t>Até esse momento só falamos de um único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 mas absolutamente tudo que discutimos até agora se aplica tanto para testar, por exemplo, se uma média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ou se a diferença entre duas médias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No caso do </a:t>
                </a:r>
                <a:r>
                  <a:rPr lang="pt-BR" dirty="0" err="1"/>
                  <a:t>survey</a:t>
                </a:r>
                <a:r>
                  <a:rPr lang="pt-BR" dirty="0"/>
                  <a:t> sobre vitimização feminina podemos, por exemplo, testar se a média dos homens é diferente da média das mulheres</a:t>
                </a:r>
              </a:p>
              <a:p>
                <a:endParaRPr lang="pt-BR" dirty="0"/>
              </a:p>
              <a:p>
                <a:r>
                  <a:rPr lang="pt-BR" dirty="0"/>
                  <a:t>Teremos: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respostas de mulheres à questão p32c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respostas de homens à questão p32c</a:t>
                </a:r>
              </a:p>
              <a:p>
                <a:endParaRPr lang="pt-BR" dirty="0"/>
              </a:p>
              <a:p>
                <a:r>
                  <a:rPr lang="pt-BR" dirty="0"/>
                  <a:t>Queremos comparar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para decidir se há evidência para concluir que a população de homens e mulheres responderia essa questão de maneira diferente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7166"/>
                <a:ext cx="10040539" cy="4524315"/>
              </a:xfrm>
              <a:prstGeom prst="rect">
                <a:avLst/>
              </a:prstGeom>
              <a:blipFill>
                <a:blip r:embed="rId2"/>
                <a:stretch>
                  <a:fillRect l="-546" r="-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852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 err="1"/>
              <a:t>Teste-t</a:t>
            </a:r>
            <a:r>
              <a:rPr lang="pt-BR" sz="3800" b="1" dirty="0"/>
              <a:t>/</a:t>
            </a:r>
            <a:r>
              <a:rPr lang="pt-BR" sz="3800" b="1" dirty="0" err="1"/>
              <a:t>Teste-z</a:t>
            </a:r>
            <a:r>
              <a:rPr lang="pt-BR" sz="3800" b="1" dirty="0"/>
              <a:t> para comparação de médias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838200" y="1287166"/>
                <a:ext cx="1004053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respostas de mulheres à questão p32c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respostas de homens à questão p32c</a:t>
                </a:r>
              </a:p>
              <a:p>
                <a:endParaRPr lang="pt-BR" dirty="0"/>
              </a:p>
              <a:p>
                <a:r>
                  <a:rPr lang="pt-BR" dirty="0"/>
                  <a:t>Queremos comparar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para decidir se há evidência para concluir que a população de homens e mulheres responderia essa questão de maneira diferente</a:t>
                </a:r>
              </a:p>
              <a:p>
                <a:endParaRPr lang="pt-BR" dirty="0"/>
              </a:p>
              <a:p>
                <a:r>
                  <a:rPr lang="pt-BR" dirty="0"/>
                  <a:t>Sendo assim nossa estatística vai ser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Espera-se que esse valor, conforme a amostra aumenta, se aproxime de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  <a:p>
                <a:r>
                  <a:rPr lang="pt-BR" dirty="0"/>
                  <a:t>A verdadeira diferença entre os grupos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7166"/>
                <a:ext cx="10040539" cy="4524315"/>
              </a:xfrm>
              <a:prstGeom prst="rect">
                <a:avLst/>
              </a:prstGeom>
              <a:blipFill>
                <a:blip r:embed="rId2"/>
                <a:stretch>
                  <a:fillRect l="-546" t="-539" b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3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Histograma </a:t>
            </a:r>
            <a:r>
              <a:rPr lang="pt-BR" sz="3800" b="1" dirty="0"/>
              <a:t>da média amostral de várias amostras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29D086F-CA91-177B-FCFA-8F13103996ED}"/>
              </a:ext>
            </a:extLst>
          </p:cNvPr>
          <p:cNvCxnSpPr>
            <a:cxnSpLocks/>
          </p:cNvCxnSpPr>
          <p:nvPr/>
        </p:nvCxnSpPr>
        <p:spPr>
          <a:xfrm>
            <a:off x="992038" y="1811547"/>
            <a:ext cx="5400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FAA057E-A30B-779F-4261-D67D5D5DF0D3}"/>
              </a:ext>
            </a:extLst>
          </p:cNvPr>
          <p:cNvCxnSpPr/>
          <p:nvPr/>
        </p:nvCxnSpPr>
        <p:spPr>
          <a:xfrm>
            <a:off x="2803585" y="1548051"/>
            <a:ext cx="0" cy="6494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EF73B98-DA0D-7BC0-38E2-C8F8B43233AC}"/>
              </a:ext>
            </a:extLst>
          </p:cNvPr>
          <p:cNvSpPr txBox="1"/>
          <p:nvPr/>
        </p:nvSpPr>
        <p:spPr>
          <a:xfrm>
            <a:off x="2544792" y="2197529"/>
            <a:ext cx="9925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Média</a:t>
            </a:r>
          </a:p>
          <a:p>
            <a:r>
              <a:rPr lang="pt-BR" sz="1000" b="1" dirty="0">
                <a:solidFill>
                  <a:srgbClr val="FF0000"/>
                </a:solidFill>
              </a:rPr>
              <a:t>populacional:</a:t>
            </a:r>
          </a:p>
          <a:p>
            <a:r>
              <a:rPr lang="pt-BR" sz="1000" b="1" dirty="0">
                <a:solidFill>
                  <a:srgbClr val="FF0000"/>
                </a:solidFill>
              </a:rPr>
              <a:t>33,33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4E7C9313-8E05-C6E8-4B56-8EDE0B4F2DCA}"/>
              </a:ext>
            </a:extLst>
          </p:cNvPr>
          <p:cNvCxnSpPr/>
          <p:nvPr/>
        </p:nvCxnSpPr>
        <p:spPr>
          <a:xfrm>
            <a:off x="2093344" y="1548051"/>
            <a:ext cx="0" cy="649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E3A93B3-51F0-84D1-244A-F5C25FF457AB}"/>
              </a:ext>
            </a:extLst>
          </p:cNvPr>
          <p:cNvCxnSpPr/>
          <p:nvPr/>
        </p:nvCxnSpPr>
        <p:spPr>
          <a:xfrm>
            <a:off x="3557500" y="1512686"/>
            <a:ext cx="0" cy="649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1B28F7D-3193-A4EF-9673-4086A3C3D303}"/>
              </a:ext>
            </a:extLst>
          </p:cNvPr>
          <p:cNvCxnSpPr/>
          <p:nvPr/>
        </p:nvCxnSpPr>
        <p:spPr>
          <a:xfrm>
            <a:off x="4201606" y="1527921"/>
            <a:ext cx="0" cy="649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AB967937-1CC6-C931-DE58-E81FC00CCDC4}"/>
              </a:ext>
            </a:extLst>
          </p:cNvPr>
          <p:cNvCxnSpPr/>
          <p:nvPr/>
        </p:nvCxnSpPr>
        <p:spPr>
          <a:xfrm>
            <a:off x="1550421" y="1527921"/>
            <a:ext cx="0" cy="649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5BB406A-6699-C18D-2F0C-0057951A9B3B}"/>
              </a:ext>
            </a:extLst>
          </p:cNvPr>
          <p:cNvSpPr txBox="1"/>
          <p:nvPr/>
        </p:nvSpPr>
        <p:spPr>
          <a:xfrm>
            <a:off x="1705256" y="1266465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6"/>
                </a:solidFill>
              </a:rPr>
              <a:t>Amostra 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0E83FDB-DE69-67C3-1B41-F51BA1F98025}"/>
              </a:ext>
            </a:extLst>
          </p:cNvPr>
          <p:cNvSpPr txBox="1"/>
          <p:nvPr/>
        </p:nvSpPr>
        <p:spPr>
          <a:xfrm>
            <a:off x="3169412" y="1247763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6"/>
                </a:solidFill>
              </a:rPr>
              <a:t>Amostra 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40E0DF4-93F9-8A3B-6FDD-B87B92150885}"/>
              </a:ext>
            </a:extLst>
          </p:cNvPr>
          <p:cNvSpPr txBox="1"/>
          <p:nvPr/>
        </p:nvSpPr>
        <p:spPr>
          <a:xfrm>
            <a:off x="3837265" y="216216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6"/>
                </a:solidFill>
              </a:rPr>
              <a:t>Amostra 3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CC991EE-463D-9D79-EE45-778C9FAE5CDB}"/>
              </a:ext>
            </a:extLst>
          </p:cNvPr>
          <p:cNvSpPr txBox="1"/>
          <p:nvPr/>
        </p:nvSpPr>
        <p:spPr>
          <a:xfrm>
            <a:off x="1145081" y="2162163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6"/>
                </a:solidFill>
              </a:rPr>
              <a:t>Amostra 4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2C4F7CD0-80D5-0A06-B4B2-0FBB6D47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38" y="3086112"/>
            <a:ext cx="4143375" cy="321945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F86CB1F-DB41-6B6F-6C97-6AB5F081378D}"/>
              </a:ext>
            </a:extLst>
          </p:cNvPr>
          <p:cNvCxnSpPr>
            <a:cxnSpLocks/>
          </p:cNvCxnSpPr>
          <p:nvPr/>
        </p:nvCxnSpPr>
        <p:spPr>
          <a:xfrm flipH="1">
            <a:off x="5125348" y="2129111"/>
            <a:ext cx="309959" cy="957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CE4EA93-EBE9-A7E0-76FE-4D28A9618C26}"/>
              </a:ext>
            </a:extLst>
          </p:cNvPr>
          <p:cNvSpPr txBox="1"/>
          <p:nvPr/>
        </p:nvSpPr>
        <p:spPr>
          <a:xfrm>
            <a:off x="7401464" y="1548051"/>
            <a:ext cx="40457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Teorema Central do Limite nos diz que:</a:t>
            </a:r>
          </a:p>
          <a:p>
            <a:endParaRPr lang="pt-BR" sz="1600" dirty="0"/>
          </a:p>
          <a:p>
            <a:r>
              <a:rPr lang="pt-BR" sz="1600" dirty="0"/>
              <a:t>(se os elementos da amostra forem escolhidos aleatoriamente dentro da população)</a:t>
            </a:r>
          </a:p>
          <a:p>
            <a:endParaRPr lang="pt-BR" sz="1600" dirty="0"/>
          </a:p>
          <a:p>
            <a:pPr marL="342900" indent="-342900">
              <a:buAutoNum type="arabicPeriod"/>
            </a:pPr>
            <a:r>
              <a:rPr lang="pt-BR" sz="1600" dirty="0"/>
              <a:t>A média amostral vai ficar perto da média populacional</a:t>
            </a:r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r>
              <a:rPr lang="pt-BR" sz="1600" dirty="0"/>
              <a:t>A </a:t>
            </a:r>
            <a:r>
              <a:rPr lang="pt-BR" sz="1600" b="1" dirty="0"/>
              <a:t>probabilidade</a:t>
            </a:r>
            <a:r>
              <a:rPr lang="pt-BR" sz="1600" dirty="0"/>
              <a:t> de observarmos diferenças com relação à média populacional pode ser calculada usando a curva normal</a:t>
            </a:r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r>
              <a:rPr lang="pt-BR" sz="1600" dirty="0"/>
              <a:t>Quão maior for o tamanho amostral, menor a diferença entre a média amostral e a média populacional</a:t>
            </a:r>
          </a:p>
        </p:txBody>
      </p:sp>
    </p:spTree>
    <p:extLst>
      <p:ext uri="{BB962C8B-B14F-4D97-AF65-F5344CB8AC3E}">
        <p14:creationId xmlns:p14="http://schemas.microsoft.com/office/powerpoint/2010/main" val="3635549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b="1" dirty="0" err="1"/>
              <a:t>Teste-t</a:t>
            </a:r>
            <a:r>
              <a:rPr lang="pt-BR" sz="3800" b="1" dirty="0"/>
              <a:t>/</a:t>
            </a:r>
            <a:r>
              <a:rPr lang="pt-BR" sz="3800" b="1" dirty="0" err="1"/>
              <a:t>Teste-z</a:t>
            </a:r>
            <a:r>
              <a:rPr lang="pt-BR" sz="3800" b="1" dirty="0"/>
              <a:t> para comparação de médias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A4FC-32CB-BBC7-6F01-9DD803B3684E}"/>
              </a:ext>
            </a:extLst>
          </p:cNvPr>
          <p:cNvSpPr txBox="1"/>
          <p:nvPr/>
        </p:nvSpPr>
        <p:spPr>
          <a:xfrm>
            <a:off x="838200" y="1375523"/>
            <a:ext cx="10609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/>
              <p:nvPr/>
            </p:nvSpPr>
            <p:spPr>
              <a:xfrm>
                <a:off x="838200" y="1287166"/>
                <a:ext cx="10040539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respostas de mulheres à questão p32c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respostas de homens à questão p32c</a:t>
                </a:r>
              </a:p>
              <a:p>
                <a:endParaRPr lang="pt-BR" dirty="0"/>
              </a:p>
              <a:p>
                <a:r>
                  <a:rPr lang="pt-BR" dirty="0"/>
                  <a:t>Nossa estatística vai ser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Nossa hipótese nula vai ser: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  <a:p>
                <a:r>
                  <a:rPr lang="pt-BR" dirty="0"/>
                  <a:t>Agora basta saber a distribuição amostral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Pressupondo que os homens e mulheres da amostra não se conhecem, que o procedimento de escolha de cada pessoa não teve relação e que os questionários foram preenchidos sem qualquer comunicação, temos que essa diferença </a:t>
                </a:r>
                <a:r>
                  <a:rPr lang="pt-BR" b="1" dirty="0"/>
                  <a:t>também possui aproximadamente normal! 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D40F2F-0F65-A617-D1AB-C96289F0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7166"/>
                <a:ext cx="10040539" cy="4801314"/>
              </a:xfrm>
              <a:prstGeom prst="rect">
                <a:avLst/>
              </a:prstGeom>
              <a:blipFill>
                <a:blip r:embed="rId2"/>
                <a:stretch>
                  <a:fillRect l="-546" t="-508" b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800" dirty="0"/>
              <a:t>Histograma </a:t>
            </a:r>
            <a:r>
              <a:rPr lang="pt-BR" sz="3800" b="1" dirty="0"/>
              <a:t>da média amostral de várias amostras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2C4F7CD0-80D5-0A06-B4B2-0FBB6D479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157" y="3429000"/>
            <a:ext cx="4143375" cy="3219450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3CE4EA93-EBE9-A7E0-76FE-4D28A9618C26}"/>
              </a:ext>
            </a:extLst>
          </p:cNvPr>
          <p:cNvSpPr txBox="1"/>
          <p:nvPr/>
        </p:nvSpPr>
        <p:spPr>
          <a:xfrm>
            <a:off x="7401464" y="1548051"/>
            <a:ext cx="40457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Teorema Central do Limite nos diz que:</a:t>
            </a:r>
          </a:p>
          <a:p>
            <a:endParaRPr lang="pt-BR" sz="1600" dirty="0"/>
          </a:p>
          <a:p>
            <a:r>
              <a:rPr lang="pt-BR" sz="1600" b="1" dirty="0"/>
              <a:t>(se os elementos da amostra forem escolhidos aleatoriamente dentro da população)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Não importa a distribuição da população!</a:t>
            </a:r>
          </a:p>
          <a:p>
            <a:endParaRPr lang="pt-BR" sz="1600" dirty="0"/>
          </a:p>
          <a:p>
            <a:pPr marL="342900" indent="-342900">
              <a:buAutoNum type="arabicPeriod"/>
            </a:pPr>
            <a:r>
              <a:rPr lang="pt-BR" sz="1600" dirty="0"/>
              <a:t>A média amostral vai ficar perto da média populacional</a:t>
            </a:r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r>
              <a:rPr lang="pt-BR" sz="1600" dirty="0"/>
              <a:t>A </a:t>
            </a:r>
            <a:r>
              <a:rPr lang="pt-BR" sz="1600" b="1" dirty="0"/>
              <a:t>probabilidade</a:t>
            </a:r>
            <a:r>
              <a:rPr lang="pt-BR" sz="1600" dirty="0"/>
              <a:t> de observarmos diferenças com relação à média populacional pode ser calculada usando a curva normal</a:t>
            </a:r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r>
              <a:rPr lang="pt-BR" sz="1600" dirty="0"/>
              <a:t>Quão maior for o tamanho amostral, menor a diferença entre a média amostral e a média populacional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05E36F-3A28-006E-2A29-B886606D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9" y="1152870"/>
            <a:ext cx="2777642" cy="2158260"/>
          </a:xfrm>
          <a:prstGeom prst="rect">
            <a:avLst/>
          </a:prstGeom>
        </p:spPr>
      </p:pic>
      <p:sp>
        <p:nvSpPr>
          <p:cNvPr id="7" name="Seta: Dobrada 6">
            <a:extLst>
              <a:ext uri="{FF2B5EF4-FFF2-40B4-BE49-F238E27FC236}">
                <a16:creationId xmlns:a16="http://schemas.microsoft.com/office/drawing/2014/main" id="{D2DF8651-145D-7199-D549-E650699F49F2}"/>
              </a:ext>
            </a:extLst>
          </p:cNvPr>
          <p:cNvSpPr/>
          <p:nvPr/>
        </p:nvSpPr>
        <p:spPr>
          <a:xfrm rot="5400000">
            <a:off x="3365739" y="1626056"/>
            <a:ext cx="1357224" cy="174541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29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pt-BR" sz="3000" dirty="0"/>
              <a:t>A média amostral vai ficar perto da média populacional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3CE4EA93-EBE9-A7E0-76FE-4D28A9618C26}"/>
                  </a:ext>
                </a:extLst>
              </p:cNvPr>
              <p:cNvSpPr txBox="1"/>
              <p:nvPr/>
            </p:nvSpPr>
            <p:spPr>
              <a:xfrm>
                <a:off x="838200" y="1548051"/>
                <a:ext cx="1060905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Quando o teorema diz “a média amostral vai ficar perto da média populacional” matematicamente o que está sendo dito é que NÃO IMPORTA QUAL FOR A MÉDIA POPULACIONAL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Vamos representa-la por uma incógnita µ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A distribuição amostral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1600" dirty="0"/>
                  <a:t> é uma normal com média µ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O desvio padrão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1600" dirty="0"/>
                  <a:t> vem depois, o primeiro fato é que o pico da curva vai ser na média populacional!</a:t>
                </a:r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3CE4EA93-EBE9-A7E0-76FE-4D28A9618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051"/>
                <a:ext cx="10609051" cy="2062103"/>
              </a:xfrm>
              <a:prstGeom prst="rect">
                <a:avLst/>
              </a:prstGeom>
              <a:blipFill>
                <a:blip r:embed="rId2"/>
                <a:stretch>
                  <a:fillRect l="-345" t="-888" b="-2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The Normal Distribution I Six Sigma TC">
            <a:extLst>
              <a:ext uri="{FF2B5EF4-FFF2-40B4-BE49-F238E27FC236}">
                <a16:creationId xmlns:a16="http://schemas.microsoft.com/office/drawing/2014/main" id="{34A9365B-5473-76CA-76F2-AFCEF4C1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11" y="3936040"/>
            <a:ext cx="3405514" cy="274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114D340-517F-4571-07A6-880FA433C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9266" y="3610154"/>
            <a:ext cx="3892262" cy="30243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136C972-D427-586A-83EF-7E0487F4DE1E}"/>
              </a:ext>
            </a:extLst>
          </p:cNvPr>
          <p:cNvSpPr txBox="1"/>
          <p:nvPr/>
        </p:nvSpPr>
        <p:spPr>
          <a:xfrm>
            <a:off x="2763583" y="361150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Teoria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D1BD6A-6B0A-127C-388D-A917C9B99D77}"/>
              </a:ext>
            </a:extLst>
          </p:cNvPr>
          <p:cNvSpPr txBox="1"/>
          <p:nvPr/>
        </p:nvSpPr>
        <p:spPr>
          <a:xfrm>
            <a:off x="9019106" y="3686265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Prática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DC57823-E0C8-542A-513D-5D71AA1021AD}"/>
              </a:ext>
            </a:extLst>
          </p:cNvPr>
          <p:cNvCxnSpPr>
            <a:cxnSpLocks/>
          </p:cNvCxnSpPr>
          <p:nvPr/>
        </p:nvCxnSpPr>
        <p:spPr>
          <a:xfrm>
            <a:off x="3743864" y="6418051"/>
            <a:ext cx="4451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3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000" dirty="0"/>
              <a:t>2. A </a:t>
            </a:r>
            <a:r>
              <a:rPr lang="pt-BR" sz="3000" b="1" dirty="0"/>
              <a:t>probabilidade</a:t>
            </a:r>
            <a:r>
              <a:rPr lang="pt-BR" sz="3000" dirty="0"/>
              <a:t> de observarmos diferenças com relação à média populacional pode ser calculada usando a curva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3CE4EA93-EBE9-A7E0-76FE-4D28A9618C26}"/>
                  </a:ext>
                </a:extLst>
              </p:cNvPr>
              <p:cNvSpPr txBox="1"/>
              <p:nvPr/>
            </p:nvSpPr>
            <p:spPr>
              <a:xfrm>
                <a:off x="744750" y="1200602"/>
                <a:ext cx="592347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A curva normal é uma curva parametrizada por dois números: </a:t>
                </a:r>
              </a:p>
              <a:p>
                <a:endParaRPr lang="pt-BR" sz="1600" dirty="0"/>
              </a:p>
              <a:p>
                <a:r>
                  <a:rPr lang="pt-BR" sz="1600" b="0" dirty="0"/>
                  <a:t>O pico da curva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sz="1600" dirty="0"/>
                  <a:t>que já sabemos que no caso da distribuição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1600" dirty="0"/>
                  <a:t> é a média populacional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O desvio padrão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1600" dirty="0"/>
                  <a:t>, que resta definir no nosso caso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O segundo ponto do teorema nos diz que, para algum desvio padrão que vamos definir no próximo slide, podemos calcular probabilidades sobre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a partir das probabilidades conhecidas da curva normal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Isso quer dizer, por exemplo, que é </a:t>
                </a:r>
                <a:r>
                  <a:rPr lang="pt-BR" sz="1600" b="1" dirty="0"/>
                  <a:t>muito improvável </a:t>
                </a:r>
                <a:r>
                  <a:rPr lang="pt-BR" sz="1600" dirty="0"/>
                  <a:t>que um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1600" dirty="0"/>
                  <a:t> caia a mais do que 3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1600" dirty="0"/>
                  <a:t> pra mais ou pra menos da média populacional (menos de 99,7% de chance)	</a:t>
                </a:r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3CE4EA93-EBE9-A7E0-76FE-4D28A9618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0" y="1200602"/>
                <a:ext cx="5923470" cy="3785652"/>
              </a:xfrm>
              <a:prstGeom prst="rect">
                <a:avLst/>
              </a:prstGeom>
              <a:blipFill>
                <a:blip r:embed="rId2"/>
                <a:stretch>
                  <a:fillRect l="-514" t="-483" r="-926" b="-11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BFD1BD6A-6B0A-127C-388D-A917C9B99D77}"/>
              </a:ext>
            </a:extLst>
          </p:cNvPr>
          <p:cNvSpPr txBox="1"/>
          <p:nvPr/>
        </p:nvSpPr>
        <p:spPr>
          <a:xfrm>
            <a:off x="9019106" y="3686265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Prática</a:t>
            </a:r>
          </a:p>
        </p:txBody>
      </p:sp>
      <p:pic>
        <p:nvPicPr>
          <p:cNvPr id="4100" name="Picture 4" descr="David Andres on LinkedIn: Is your data normal? What I meant is if your data  follows a normal…">
            <a:extLst>
              <a:ext uri="{FF2B5EF4-FFF2-40B4-BE49-F238E27FC236}">
                <a16:creationId xmlns:a16="http://schemas.microsoft.com/office/drawing/2014/main" id="{61C69E47-BB98-804D-D015-DF480AD7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44" y="1114791"/>
            <a:ext cx="5081754" cy="55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4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CCEB71A-289B-6DEF-2B28-30ADDC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569"/>
          </a:xfrm>
        </p:spPr>
        <p:txBody>
          <a:bodyPr>
            <a:noAutofit/>
          </a:bodyPr>
          <a:lstStyle/>
          <a:p>
            <a:r>
              <a:rPr lang="pt-BR" sz="3000" dirty="0"/>
              <a:t>3. Quão maior for o tamanho amostral, menor a diferença entre a média amostral e a média populacional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3CE4EA93-EBE9-A7E0-76FE-4D28A9618C26}"/>
                  </a:ext>
                </a:extLst>
              </p:cNvPr>
              <p:cNvSpPr txBox="1"/>
              <p:nvPr/>
            </p:nvSpPr>
            <p:spPr>
              <a:xfrm>
                <a:off x="744750" y="1200602"/>
                <a:ext cx="5923470" cy="450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O terceiro ponto do teorema central do limite é dizer quanto vale 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1600" dirty="0"/>
                  <a:t> da normal que dá a distribuição amostral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pt-BR" sz="1600" b="0" i="0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pt-BR" sz="1600" dirty="0"/>
              </a:p>
              <a:p>
                <a:endParaRPr lang="pt-BR" sz="1600" dirty="0"/>
              </a:p>
              <a:p>
                <a:r>
                  <a:rPr lang="pt-BR" sz="1600" b="0" dirty="0"/>
                  <a:t>(Caso particular do Teorema Central do Limit</a:t>
                </a:r>
                <a:r>
                  <a:rPr lang="pt-BR" sz="1600" dirty="0"/>
                  <a:t>e para amostragem)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Se os elementos de uma população são selecionados aleatoriamente para formar uma amostra de tamanho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1600" dirty="0"/>
                  <a:t> então a média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1600" dirty="0"/>
                  <a:t> segue aproximadamente uma distribuição normal com parâmetros:</a:t>
                </a:r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𝑃𝑜𝑝𝑢𝑙𝑎𝑐𝑖𝑜𝑛𝑎𝑙</m:t>
                      </m:r>
                    </m:oMath>
                  </m:oMathPara>
                </a14:m>
                <a:endParaRPr lang="pt-BR" sz="1600" b="0" dirty="0"/>
              </a:p>
              <a:p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𝐷𝑒𝑠𝑣𝑖𝑜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𝑝𝑎𝑑𝑟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𝑅𝑎𝑖𝑧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𝐷𝑒𝑠𝑣𝑖𝑜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𝑝𝑎𝑑𝑟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𝑝𝑜𝑝𝑢𝑙𝑎𝑐𝑖𝑜𝑛𝑎𝑙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3CE4EA93-EBE9-A7E0-76FE-4D28A9618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0" y="1200602"/>
                <a:ext cx="5923470" cy="4507131"/>
              </a:xfrm>
              <a:prstGeom prst="rect">
                <a:avLst/>
              </a:prstGeom>
              <a:blipFill>
                <a:blip r:embed="rId2"/>
                <a:stretch>
                  <a:fillRect l="-514" t="-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BFD1BD6A-6B0A-127C-388D-A917C9B99D77}"/>
              </a:ext>
            </a:extLst>
          </p:cNvPr>
          <p:cNvSpPr txBox="1"/>
          <p:nvPr/>
        </p:nvSpPr>
        <p:spPr>
          <a:xfrm>
            <a:off x="9019106" y="3686265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Prática</a:t>
            </a:r>
          </a:p>
        </p:txBody>
      </p:sp>
      <p:pic>
        <p:nvPicPr>
          <p:cNvPr id="4100" name="Picture 4" descr="David Andres on LinkedIn: Is your data normal? What I meant is if your data  follows a normal…">
            <a:extLst>
              <a:ext uri="{FF2B5EF4-FFF2-40B4-BE49-F238E27FC236}">
                <a16:creationId xmlns:a16="http://schemas.microsoft.com/office/drawing/2014/main" id="{61C69E47-BB98-804D-D015-DF480AD7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44" y="1114791"/>
            <a:ext cx="5081754" cy="55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93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4610</Words>
  <Application>Microsoft Office PowerPoint</Application>
  <PresentationFormat>Widescreen</PresentationFormat>
  <Paragraphs>648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Cambria Math</vt:lpstr>
      <vt:lpstr>Tema do Office</vt:lpstr>
      <vt:lpstr>Final CLT e teste de proporções</vt:lpstr>
      <vt:lpstr>População</vt:lpstr>
      <vt:lpstr>Uma amostra possível (tamanho amostral n = 8)</vt:lpstr>
      <vt:lpstr>Outra amostra possível (tamanho amostral n = 8)</vt:lpstr>
      <vt:lpstr>Histograma da média amostral de várias amostras</vt:lpstr>
      <vt:lpstr>Histograma da média amostral de várias amostras</vt:lpstr>
      <vt:lpstr>A média amostral vai ficar perto da média populacional</vt:lpstr>
      <vt:lpstr>2. A probabilidade de observarmos diferenças com relação à média populacional pode ser calculada usando a curva normal</vt:lpstr>
      <vt:lpstr>3. Quão maior for o tamanho amostral, menor a diferença entre a média amostral e a média populacional</vt:lpstr>
      <vt:lpstr>3. Quão maior for o tamanho amostral, menor a diferença entre a média amostral e a média populacional</vt:lpstr>
      <vt:lpstr>3. Quão maior for o tamanho amostral, menor a diferença entre a média amostral e a média populacional</vt:lpstr>
      <vt:lpstr>O que é probabilidade?</vt:lpstr>
      <vt:lpstr>O que é probabilidade?</vt:lpstr>
      <vt:lpstr>Consequências do Teorema Central do Limite</vt:lpstr>
      <vt:lpstr>Valores populacionais formados apenas por 0 e 1</vt:lpstr>
      <vt:lpstr>Valores populacionais formados apenas por 0 e 1</vt:lpstr>
      <vt:lpstr>Caso particular importante: proporções</vt:lpstr>
      <vt:lpstr>1. Observamos uma amostra</vt:lpstr>
      <vt:lpstr>2. Escolhemos uma estatística</vt:lpstr>
      <vt:lpstr>3. Encontramos a distribuição amostral dessa estatística no cenário que nos interessa</vt:lpstr>
      <vt:lpstr>4. Posicionamos o valor que encontramos dentro dessa escala</vt:lpstr>
      <vt:lpstr>Como decidir se o posicionamento na escala está “ruim o suficiente?”</vt:lpstr>
      <vt:lpstr>Como decidir se o posicionamento na escala está “ruim o suficiente?”</vt:lpstr>
      <vt:lpstr>Teste de significância</vt:lpstr>
      <vt:lpstr>Teste de significância</vt:lpstr>
      <vt:lpstr>Teste de significância</vt:lpstr>
      <vt:lpstr>Valor p</vt:lpstr>
      <vt:lpstr>Erros em testes de significância</vt:lpstr>
      <vt:lpstr>O que o valor-p não é</vt:lpstr>
      <vt:lpstr>Outras consequências do TCL | Intervalos de confiança</vt:lpstr>
      <vt:lpstr>Questões de linguagem</vt:lpstr>
      <vt:lpstr>Questões de linguagem</vt:lpstr>
      <vt:lpstr>Questões de linguagem</vt:lpstr>
      <vt:lpstr>Questões de linguagem</vt:lpstr>
      <vt:lpstr>Intervalos de confiança</vt:lpstr>
      <vt:lpstr>Intervalos de confiança</vt:lpstr>
      <vt:lpstr>Intervalos de confiança</vt:lpstr>
      <vt:lpstr>Intervalos de confiança</vt:lpstr>
      <vt:lpstr>Intervalos de confiança</vt:lpstr>
      <vt:lpstr>Intervalos de confiança</vt:lpstr>
      <vt:lpstr>Intervalos de confiança</vt:lpstr>
      <vt:lpstr>Intervalos de confiança</vt:lpstr>
      <vt:lpstr>Intervalos de confiança</vt:lpstr>
      <vt:lpstr>Intervalo de confiança vs teste de hipóteses</vt:lpstr>
      <vt:lpstr>Considerações finais sobre intervalos de confiança</vt:lpstr>
      <vt:lpstr>Teste-t</vt:lpstr>
      <vt:lpstr>Teste-t para médias</vt:lpstr>
      <vt:lpstr>Teste-t/Teste-z para comparação de médias</vt:lpstr>
      <vt:lpstr>Teste-t/Teste-z para comparação de médias</vt:lpstr>
      <vt:lpstr>Teste-t/Teste-z para comparação de médias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Fernando</dc:creator>
  <cp:lastModifiedBy>Fernando Fernando</cp:lastModifiedBy>
  <cp:revision>6</cp:revision>
  <dcterms:created xsi:type="dcterms:W3CDTF">2024-03-11T15:35:23Z</dcterms:created>
  <dcterms:modified xsi:type="dcterms:W3CDTF">2024-03-18T21:21:10Z</dcterms:modified>
</cp:coreProperties>
</file>