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79" r:id="rId2"/>
    <p:sldMasterId id="2147483860" r:id="rId3"/>
  </p:sldMasterIdLst>
  <p:notesMasterIdLst>
    <p:notesMasterId r:id="rId9"/>
  </p:notesMasterIdLst>
  <p:sldIdLst>
    <p:sldId id="256" r:id="rId4"/>
    <p:sldId id="1844" r:id="rId5"/>
    <p:sldId id="1843" r:id="rId6"/>
    <p:sldId id="961" r:id="rId7"/>
    <p:sldId id="53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6270" autoAdjust="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0AD39-0BA1-4703-B286-1065C8F26723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15ED5-0F12-4230-995F-65C915918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50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data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i=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do while (i &lt;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r=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*</a:t>
            </a:r>
            <a:r>
              <a:rPr lang="en-US" sz="1200" b="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ranuni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733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i=i+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output;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end;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run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endParaRPr lang="en-US" sz="1200" b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proc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print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run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endParaRPr lang="en-US" sz="1200" b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data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teste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input X;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datalines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15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26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35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24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26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18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29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25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27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35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run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endParaRPr lang="en-US" sz="1200" b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proc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surveyselect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data=</a:t>
            </a:r>
            <a:r>
              <a:rPr lang="en-US" sz="1200" b="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teste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out=</a:t>
            </a:r>
            <a:r>
              <a:rPr lang="en-US" sz="1200" b="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amostra</a:t>
            </a:r>
            <a:endParaRPr lang="en-US" sz="1200" b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method=</a:t>
            </a:r>
            <a:r>
              <a:rPr lang="en-US" sz="1200" b="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srs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n=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5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run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endParaRPr lang="en-US" sz="1200" b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proc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means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mean data=</a:t>
            </a:r>
            <a:r>
              <a:rPr lang="en-US" sz="1200" b="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teste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;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run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proc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means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mean data=</a:t>
            </a:r>
            <a:r>
              <a:rPr lang="en-US" sz="1200" b="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amostra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run</a:t>
            </a:r>
            <a:r>
              <a:rPr lang="en-US" sz="12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95F33-F278-4A9D-B222-85AAB96681E1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9891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8901FA-2C5A-4CBC-B49B-23F3E596A5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42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34000"/>
                </a:schemeClr>
              </a:gs>
              <a:gs pos="50000">
                <a:schemeClr val="accent1">
                  <a:tint val="44500"/>
                  <a:satMod val="160000"/>
                  <a:alpha val="37000"/>
                </a:schemeClr>
              </a:gs>
              <a:gs pos="100000">
                <a:schemeClr val="accent1">
                  <a:tint val="23500"/>
                  <a:satMod val="160000"/>
                  <a:alpha val="63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0585" y="1380068"/>
            <a:ext cx="10722438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5795" y="3996267"/>
            <a:ext cx="8347227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91377" y="5883274"/>
            <a:ext cx="1143000" cy="365125"/>
          </a:xfrm>
        </p:spPr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4443" y="5883274"/>
            <a:ext cx="5329456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5" y="5883275"/>
            <a:ext cx="551167" cy="365125"/>
          </a:xfrm>
        </p:spPr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37252" cy="138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9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24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62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062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348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480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726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428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020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192" y="2429445"/>
            <a:ext cx="8814816" cy="748988"/>
          </a:xfrm>
        </p:spPr>
        <p:txBody>
          <a:bodyPr anchor="b" anchorCtr="0">
            <a:spAutoFit/>
          </a:bodyPr>
          <a:lstStyle>
            <a:lvl1pPr algn="l">
              <a:defRPr sz="4267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536192" y="3178433"/>
            <a:ext cx="8814816" cy="441211"/>
          </a:xfrm>
        </p:spPr>
        <p:txBody>
          <a:bodyPr wrap="square" anchor="t">
            <a:spAutoFit/>
          </a:bodyPr>
          <a:lstStyle>
            <a:lvl1pPr marL="0" indent="-243834" algn="l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365742" eaLnBrk="0" hangingPunct="0">
              <a:defRPr/>
            </a:pPr>
            <a:r>
              <a:rPr lang="en-US" sz="667" kern="300" spc="67" dirty="0">
                <a:solidFill>
                  <a:srgbClr val="08649C"/>
                </a:solidFill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algn="ctr" defTabSz="365742" eaLnBrk="0" hangingPunct="0">
              <a:defRPr/>
            </a:pPr>
            <a:r>
              <a:rPr lang="en-US" sz="667" kern="300" spc="67" dirty="0">
                <a:solidFill>
                  <a:srgbClr val="08649C"/>
                </a:solidFill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397" y="6000842"/>
            <a:ext cx="1219155" cy="6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8492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5280"/>
            <a:ext cx="10521696" cy="4857137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23415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30363" y="5883274"/>
            <a:ext cx="551167" cy="365125"/>
          </a:xfrm>
        </p:spPr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931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59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8904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6855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353312"/>
            <a:ext cx="5181600" cy="4852416"/>
          </a:xfrm>
        </p:spPr>
        <p:txBody>
          <a:bodyPr wrap="square" anchor="t" anchorCtr="0">
            <a:normAutofit/>
          </a:bodyPr>
          <a:lstStyle>
            <a:lvl1pP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defRPr sz="2400" baseline="0">
                <a:latin typeface="+mn-lt"/>
              </a:defRPr>
            </a:lvl2pPr>
            <a:lvl3pPr>
              <a:defRPr sz="1867" baseline="0">
                <a:latin typeface="+mn-lt"/>
              </a:defRPr>
            </a:lvl3pPr>
            <a:lvl4pPr>
              <a:defRPr sz="1600" baseline="0">
                <a:latin typeface="+mj-lt"/>
              </a:defRPr>
            </a:lvl4pPr>
            <a:lvl5pPr>
              <a:defRPr sz="1333" baseline="0"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353312"/>
            <a:ext cx="5181600" cy="4852416"/>
          </a:xfrm>
        </p:spPr>
        <p:txBody>
          <a:bodyPr wrap="square">
            <a:normAutofit/>
          </a:bodyPr>
          <a:lstStyle>
            <a:lvl1pP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79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353312"/>
            <a:ext cx="5181600" cy="4852416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667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4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867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600" baseline="0">
                <a:solidFill>
                  <a:schemeClr val="bg1"/>
                </a:solidFill>
                <a:latin typeface="+mj-lt"/>
              </a:defRPr>
            </a:lvl4pPr>
            <a:lvl5pPr marL="1219170" indent="-243834">
              <a:buClr>
                <a:schemeClr val="bg1"/>
              </a:buClr>
              <a:buSzPct val="100000"/>
              <a:defRPr sz="1333" baseline="0">
                <a:solidFill>
                  <a:schemeClr val="bg1"/>
                </a:solidFill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353312"/>
            <a:ext cx="5181600" cy="4852416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243834" indent="-243834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667" dirty="0" smtClean="0">
                <a:solidFill>
                  <a:schemeClr val="bg1"/>
                </a:solidFill>
                <a:latin typeface="+mn-lt"/>
              </a:defRPr>
            </a:lvl2pPr>
            <a:lvl3pPr marL="487668" indent="-243834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2400" dirty="0" smtClean="0">
                <a:solidFill>
                  <a:schemeClr val="bg1"/>
                </a:solidFill>
                <a:latin typeface="+mn-lt"/>
              </a:defRPr>
            </a:lvl3pPr>
            <a:lvl4pPr marL="731502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defRPr lang="en-US" sz="1867" dirty="0" smtClean="0">
                <a:solidFill>
                  <a:schemeClr val="bg1"/>
                </a:solidFill>
                <a:latin typeface="+mn-lt"/>
              </a:defRPr>
            </a:lvl4pPr>
            <a:lvl5pPr marL="975336" indent="-243834" defTabSz="487668">
              <a:buClr>
                <a:schemeClr val="bg1"/>
              </a:buClr>
              <a:defRPr lang="en-US" sz="1600" dirty="0">
                <a:solidFill>
                  <a:schemeClr val="bg1"/>
                </a:solidFill>
                <a:latin typeface="+mj-lt"/>
              </a:defRPr>
            </a:lvl5pPr>
            <a:lvl6pPr marL="1219170" indent="-243834" defTabSz="487668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9522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5183"/>
            <a:ext cx="4169664" cy="461665"/>
          </a:xfrm>
        </p:spPr>
        <p:txBody>
          <a:bodyPr lIns="91440" rIns="91440" anchor="t" anchorCtr="0">
            <a:spAutoFit/>
          </a:bodyPr>
          <a:lstStyle>
            <a:lvl1pPr algn="ctr" defTabSz="243834">
              <a:spcBef>
                <a:spcPts val="0"/>
              </a:spcBef>
              <a:defRPr sz="24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256033"/>
            <a:ext cx="8022336" cy="574516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867" b="1">
                <a:solidFill>
                  <a:schemeClr val="bg1"/>
                </a:solidFill>
              </a:defRPr>
            </a:lvl2pPr>
            <a:lvl3pPr marL="243834" indent="0" algn="r">
              <a:buFontTx/>
              <a:buNone/>
              <a:defRPr sz="1867" b="1">
                <a:solidFill>
                  <a:schemeClr val="bg1"/>
                </a:solidFill>
              </a:defRPr>
            </a:lvl3pPr>
            <a:lvl4pPr marL="487668" indent="0" algn="r">
              <a:buFontTx/>
              <a:buNone/>
              <a:defRPr sz="1867" b="1">
                <a:solidFill>
                  <a:schemeClr val="bg1"/>
                </a:solidFill>
              </a:defRPr>
            </a:lvl4pPr>
            <a:lvl5pPr marL="731502" indent="0" algn="r">
              <a:buFontTx/>
              <a:buNone/>
              <a:defRPr sz="1867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848479"/>
            <a:ext cx="8022336" cy="600952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28925"/>
            <a:ext cx="3072384" cy="790088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171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6033"/>
            <a:ext cx="8022336" cy="574516"/>
          </a:xfrm>
        </p:spPr>
        <p:txBody>
          <a:bodyPr lIns="182880" rIns="182880" anchor="b" anchorCtr="0">
            <a:noAutofit/>
          </a:bodyPr>
          <a:lstStyle>
            <a:lvl1pPr algn="ctr">
              <a:defRPr sz="2933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50213"/>
            <a:ext cx="8022336" cy="36576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227116"/>
            <a:ext cx="8022336" cy="5620871"/>
          </a:xfrm>
        </p:spPr>
        <p:txBody>
          <a:bodyPr wrap="square" lIns="365760" rIns="274320" bIns="91440" anchor="t" anchorCtr="0">
            <a:normAutofit/>
          </a:bodyPr>
          <a:lstStyle>
            <a:lvl1pPr>
              <a:defRPr sz="2667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8022337" y="304800"/>
            <a:ext cx="4169663" cy="461665"/>
          </a:xfrm>
        </p:spPr>
        <p:txBody>
          <a:bodyPr lIns="91440" anchor="t" anchorCtr="0">
            <a:sp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570976" y="1329638"/>
            <a:ext cx="3072384" cy="820737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3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0016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256032"/>
            <a:ext cx="8680359" cy="573024"/>
          </a:xfrm>
        </p:spPr>
        <p:txBody>
          <a:bodyPr lIns="182880" rIns="182880"/>
          <a:lstStyle>
            <a:lvl1pPr algn="ctr">
              <a:defRPr sz="2933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80360" y="317808"/>
            <a:ext cx="3511640" cy="461665"/>
          </a:xfrm>
        </p:spPr>
        <p:txBody>
          <a:bodyPr wrap="square" anchor="ctr">
            <a:sp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858020"/>
            <a:ext cx="8680360" cy="5303520"/>
          </a:xfrm>
        </p:spPr>
        <p:txBody>
          <a:bodyPr wrap="square" lIns="365760" rIns="274320" anchor="t">
            <a:normAutofit/>
          </a:bodyPr>
          <a:lstStyle>
            <a:lvl1pPr>
              <a:defRPr sz="2667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803837" y="1035051"/>
            <a:ext cx="3264000" cy="2492307"/>
          </a:xfrm>
        </p:spPr>
        <p:txBody>
          <a:bodyPr wrap="square" anchor="t">
            <a:spAutoFit/>
          </a:bodyPr>
          <a:lstStyle>
            <a:lvl1pPr marL="0" indent="-243834">
              <a:lnSpc>
                <a:spcPct val="85000"/>
              </a:lnSpc>
              <a:buFont typeface="Arial" pitchFamily="34" charset="0"/>
              <a:buNone/>
              <a:defRPr sz="2133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7857" y="4911221"/>
            <a:ext cx="3267456" cy="336567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797857" y="5255806"/>
            <a:ext cx="3267456" cy="301621"/>
          </a:xfrm>
        </p:spPr>
        <p:txBody>
          <a:bodyPr wrap="square" anchor="t">
            <a:spAutoFit/>
          </a:bodyPr>
          <a:lstStyle>
            <a:lvl1pPr marL="243834" indent="0" algn="l">
              <a:lnSpc>
                <a:spcPct val="85000"/>
              </a:lnSpc>
              <a:buNone/>
              <a:defRPr sz="16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3" y="6161314"/>
            <a:ext cx="8680360" cy="369332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600" b="0" cap="none" baseline="0">
                <a:solidFill>
                  <a:schemeClr val="accent1"/>
                </a:solidFill>
                <a:effectLst/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581001"/>
            <a:ext cx="1219200" cy="276999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724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309523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1211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365742" eaLnBrk="0" hangingPunct="0">
              <a:defRPr/>
            </a:pPr>
            <a:br>
              <a:rPr lang="en-US" sz="667" kern="300" spc="67" dirty="0">
                <a:solidFill>
                  <a:srgbClr val="08649C"/>
                </a:solidFill>
                <a:ea typeface="Calibri" charset="0"/>
                <a:cs typeface="Arial" panose="020B0604020202020204" pitchFamily="34" charset="0"/>
              </a:rPr>
            </a:br>
            <a:r>
              <a:rPr lang="en-US" sz="667" kern="300" spc="67" dirty="0">
                <a:solidFill>
                  <a:srgbClr val="08649C"/>
                </a:solidFill>
                <a:ea typeface="Calibri" charset="0"/>
                <a:cs typeface="Arial" panose="020B0604020202020204" pitchFamily="34" charset="0"/>
              </a:rPr>
              <a:t>Copyright © </a:t>
            </a:r>
            <a:r>
              <a:rPr lang="en-US" sz="667" kern="300" spc="67" dirty="0" err="1">
                <a:solidFill>
                  <a:srgbClr val="08649C"/>
                </a:solidFill>
                <a:ea typeface="Calibri" charset="0"/>
                <a:cs typeface="Arial" panose="020B0604020202020204" pitchFamily="34" charset="0"/>
              </a:rPr>
              <a:t>ASN.Rocks</a:t>
            </a:r>
            <a:r>
              <a:rPr lang="en-US" sz="667" kern="300" spc="67" dirty="0">
                <a:solidFill>
                  <a:srgbClr val="08649C"/>
                </a:solidFill>
                <a:ea typeface="Calibri" charset="0"/>
                <a:cs typeface="Arial" panose="020B0604020202020204" pitchFamily="34" charset="0"/>
              </a:rPr>
              <a:t> – </a:t>
            </a:r>
            <a:r>
              <a:rPr lang="en-US" sz="667" kern="300" spc="67" dirty="0" err="1">
                <a:solidFill>
                  <a:srgbClr val="08649C"/>
                </a:solidFill>
                <a:ea typeface="Calibri" charset="0"/>
                <a:cs typeface="Arial" panose="020B0604020202020204" pitchFamily="34" charset="0"/>
              </a:rPr>
              <a:t>todos</a:t>
            </a:r>
            <a:r>
              <a:rPr lang="en-US" sz="667" kern="300" spc="67" dirty="0">
                <a:solidFill>
                  <a:srgbClr val="08649C"/>
                </a:solidFill>
                <a:ea typeface="Calibri" charset="0"/>
                <a:cs typeface="Arial" panose="020B0604020202020204" pitchFamily="34" charset="0"/>
              </a:rPr>
              <a:t> </a:t>
            </a:r>
            <a:r>
              <a:rPr lang="en-US" sz="667" kern="300" spc="67" dirty="0" err="1">
                <a:solidFill>
                  <a:srgbClr val="08649C"/>
                </a:solidFill>
                <a:ea typeface="Calibri" charset="0"/>
                <a:cs typeface="Arial" panose="020B0604020202020204" pitchFamily="34" charset="0"/>
              </a:rPr>
              <a:t>os</a:t>
            </a:r>
            <a:r>
              <a:rPr lang="en-US" sz="667" kern="300" spc="67" dirty="0">
                <a:solidFill>
                  <a:srgbClr val="08649C"/>
                </a:solidFill>
                <a:ea typeface="Calibri" charset="0"/>
                <a:cs typeface="Arial" panose="020B0604020202020204" pitchFamily="34" charset="0"/>
              </a:rPr>
              <a:t> </a:t>
            </a:r>
            <a:r>
              <a:rPr lang="en-US" sz="667" kern="300" spc="67" dirty="0" err="1">
                <a:solidFill>
                  <a:srgbClr val="08649C"/>
                </a:solidFill>
                <a:ea typeface="Calibri" charset="0"/>
                <a:cs typeface="Arial" panose="020B0604020202020204" pitchFamily="34" charset="0"/>
              </a:rPr>
              <a:t>direitos</a:t>
            </a:r>
            <a:r>
              <a:rPr lang="en-US" sz="667" kern="300" spc="67" dirty="0">
                <a:solidFill>
                  <a:srgbClr val="08649C"/>
                </a:solidFill>
                <a:ea typeface="Calibri" charset="0"/>
                <a:cs typeface="Arial" panose="020B0604020202020204" pitchFamily="34" charset="0"/>
              </a:rPr>
              <a:t> </a:t>
            </a:r>
            <a:r>
              <a:rPr lang="en-US" sz="667" kern="300" spc="67" dirty="0" err="1">
                <a:solidFill>
                  <a:srgbClr val="08649C"/>
                </a:solidFill>
                <a:ea typeface="Calibri" charset="0"/>
                <a:cs typeface="Arial" panose="020B0604020202020204" pitchFamily="34" charset="0"/>
              </a:rPr>
              <a:t>reservados</a:t>
            </a:r>
            <a:endParaRPr lang="en-US" sz="667" kern="300" spc="67" dirty="0">
              <a:solidFill>
                <a:srgbClr val="08649C"/>
              </a:solidFill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4828" y="-1931351"/>
            <a:ext cx="2815063" cy="146891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941" y="5918542"/>
            <a:ext cx="1193059" cy="11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9138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1211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365742" eaLnBrk="0" hangingPunct="0">
              <a:defRPr/>
            </a:pPr>
            <a:r>
              <a:rPr lang="en-US" sz="667" kern="300" spc="67" dirty="0">
                <a:solidFill>
                  <a:srgbClr val="9EC62C"/>
                </a:solidFill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lang="en-US" sz="667" kern="300" spc="67" dirty="0">
                <a:solidFill>
                  <a:srgbClr val="9EC62C"/>
                </a:solidFill>
                <a:ea typeface="Calibri" charset="0"/>
                <a:cs typeface="Arial" panose="020B0604020202020204" pitchFamily="34" charset="0"/>
              </a:rPr>
            </a:br>
            <a:r>
              <a:rPr lang="en-US" sz="667" kern="300" spc="67" dirty="0">
                <a:solidFill>
                  <a:srgbClr val="9EC62C"/>
                </a:solidFill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932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1211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365742" eaLnBrk="0" hangingPunct="0">
              <a:defRPr/>
            </a:pPr>
            <a:r>
              <a:rPr lang="en-US" sz="667" kern="300" spc="67" dirty="0">
                <a:solidFill>
                  <a:srgbClr val="00CCA5"/>
                </a:solidFill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lang="en-US" sz="667" kern="300" spc="67" dirty="0">
                <a:solidFill>
                  <a:srgbClr val="00CCA5"/>
                </a:solidFill>
                <a:ea typeface="Calibri" charset="0"/>
                <a:cs typeface="Arial" panose="020B0604020202020204" pitchFamily="34" charset="0"/>
              </a:rPr>
            </a:br>
            <a:r>
              <a:rPr lang="en-US" sz="667" kern="300" spc="67" dirty="0">
                <a:solidFill>
                  <a:srgbClr val="00CCA5"/>
                </a:solidFill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383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666999"/>
            <a:ext cx="8997220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4777381"/>
            <a:ext cx="89972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6837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1211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365742" eaLnBrk="0" hangingPunct="0">
              <a:defRPr/>
            </a:pPr>
            <a:r>
              <a:rPr lang="en-US" sz="667" kern="300" spc="67" dirty="0">
                <a:solidFill>
                  <a:srgbClr val="53C6FF"/>
                </a:solidFill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lang="en-US" sz="667" kern="300" spc="67" dirty="0">
                <a:solidFill>
                  <a:srgbClr val="53C6FF"/>
                </a:solidFill>
                <a:ea typeface="Calibri" charset="0"/>
                <a:cs typeface="Arial" panose="020B0604020202020204" pitchFamily="34" charset="0"/>
              </a:rPr>
            </a:br>
            <a:r>
              <a:rPr lang="en-US" sz="667" kern="300" spc="67" dirty="0">
                <a:solidFill>
                  <a:srgbClr val="53C6FF"/>
                </a:solidFill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0773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1211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365742" eaLnBrk="0" hangingPunct="0">
              <a:defRPr/>
            </a:pPr>
            <a:r>
              <a:rPr lang="en-US" sz="667" kern="300" spc="67" dirty="0">
                <a:solidFill>
                  <a:srgbClr val="727DCC"/>
                </a:solidFill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lang="en-US" sz="667" kern="300" spc="67" dirty="0">
                <a:solidFill>
                  <a:srgbClr val="727DCC"/>
                </a:solidFill>
                <a:ea typeface="Calibri" charset="0"/>
                <a:cs typeface="Arial" panose="020B0604020202020204" pitchFamily="34" charset="0"/>
              </a:rPr>
            </a:br>
            <a:r>
              <a:rPr lang="en-US" sz="667" kern="300" spc="67" dirty="0">
                <a:solidFill>
                  <a:srgbClr val="727DCC"/>
                </a:solidFill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664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842593"/>
            <a:ext cx="12192000" cy="748988"/>
          </a:xfrm>
        </p:spPr>
        <p:txBody>
          <a:bodyPr anchor="ctr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6098" y="5289281"/>
            <a:ext cx="121920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243834"/>
            <a:r>
              <a:rPr lang="en-US" sz="2400" dirty="0">
                <a:solidFill>
                  <a:srgbClr val="FFFFFF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365742" eaLnBrk="0" hangingPunct="0">
              <a:defRPr/>
            </a:pPr>
            <a:r>
              <a:rPr lang="en-US" sz="667" kern="300" spc="67" dirty="0">
                <a:solidFill>
                  <a:srgbClr val="08649C"/>
                </a:solidFill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algn="ctr" defTabSz="365742" eaLnBrk="0" hangingPunct="0">
              <a:defRPr/>
            </a:pPr>
            <a:r>
              <a:rPr lang="en-US" sz="667" kern="300" spc="67" dirty="0">
                <a:solidFill>
                  <a:srgbClr val="08649C"/>
                </a:solidFill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397" y="6000842"/>
            <a:ext cx="1219155" cy="6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7895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1454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365742" eaLnBrk="0" hangingPunct="0">
              <a:defRPr/>
            </a:pPr>
            <a:r>
              <a:rPr lang="en-US" sz="667" kern="300" spc="67" dirty="0">
                <a:solidFill>
                  <a:srgbClr val="08649C"/>
                </a:solidFill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lang="en-US" sz="667" kern="300" spc="67" dirty="0">
                <a:solidFill>
                  <a:srgbClr val="08649C"/>
                </a:solidFill>
                <a:ea typeface="Calibri" charset="0"/>
                <a:cs typeface="Arial" panose="020B0604020202020204" pitchFamily="34" charset="0"/>
              </a:rPr>
            </a:br>
            <a:r>
              <a:rPr lang="en-US" sz="667" kern="300" spc="67" dirty="0">
                <a:solidFill>
                  <a:srgbClr val="08649C"/>
                </a:solidFill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0065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365742" eaLnBrk="0" hangingPunct="0">
              <a:defRPr/>
            </a:pPr>
            <a:r>
              <a:rPr lang="en-US" sz="667" kern="300" spc="67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algn="ctr" defTabSz="365742" eaLnBrk="0" hangingPunct="0">
              <a:defRPr/>
            </a:pPr>
            <a:r>
              <a:rPr lang="en-US" sz="667" kern="300" spc="67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3" y="6362943"/>
            <a:ext cx="709916" cy="2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7120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ue Background">
    <p:bg>
      <p:bgPr>
        <a:gradFill flip="none" rotWithShape="1"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/>
          <p:nvPr userDrawn="1"/>
        </p:nvSpPr>
        <p:spPr>
          <a:xfrm>
            <a:off x="4410012" y="6499086"/>
            <a:ext cx="3355163" cy="29764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365742" eaLnBrk="0" hangingPunct="0">
              <a:defRPr/>
            </a:pPr>
            <a:br>
              <a:rPr lang="en-US" sz="667" kern="300" spc="67" dirty="0">
                <a:solidFill>
                  <a:srgbClr val="04304B">
                    <a:lumMod val="75000"/>
                    <a:lumOff val="25000"/>
                  </a:srgbClr>
                </a:solidFill>
                <a:ea typeface="Calibri" charset="0"/>
                <a:cs typeface="Arial" panose="020B0604020202020204" pitchFamily="34" charset="0"/>
              </a:rPr>
            </a:br>
            <a:r>
              <a:rPr lang="en-US" sz="667" kern="300" spc="67" dirty="0">
                <a:solidFill>
                  <a:srgbClr val="04304B">
                    <a:lumMod val="75000"/>
                    <a:lumOff val="25000"/>
                  </a:srgbClr>
                </a:solidFill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784276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Per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5183"/>
            <a:ext cx="4169664" cy="461665"/>
          </a:xfrm>
        </p:spPr>
        <p:txBody>
          <a:bodyPr lIns="91440" rIns="91440" anchor="t" anchorCtr="0">
            <a:spAutoFit/>
          </a:bodyPr>
          <a:lstStyle>
            <a:lvl1pPr algn="ctr" defTabSz="243834">
              <a:spcBef>
                <a:spcPts val="0"/>
              </a:spcBef>
              <a:defRPr sz="24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256033"/>
            <a:ext cx="8022336" cy="574516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867" b="1">
                <a:solidFill>
                  <a:schemeClr val="bg1"/>
                </a:solidFill>
              </a:defRPr>
            </a:lvl2pPr>
            <a:lvl3pPr marL="243834" indent="0" algn="r">
              <a:buFontTx/>
              <a:buNone/>
              <a:defRPr sz="1867" b="1">
                <a:solidFill>
                  <a:schemeClr val="bg1"/>
                </a:solidFill>
              </a:defRPr>
            </a:lvl3pPr>
            <a:lvl4pPr marL="487668" indent="0" algn="r">
              <a:buFontTx/>
              <a:buNone/>
              <a:defRPr sz="1867" b="1">
                <a:solidFill>
                  <a:schemeClr val="bg1"/>
                </a:solidFill>
              </a:defRPr>
            </a:lvl4pPr>
            <a:lvl5pPr marL="731502" indent="0" algn="r">
              <a:buFontTx/>
              <a:buNone/>
              <a:defRPr sz="1867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848479"/>
            <a:ext cx="8022336" cy="600952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28926"/>
            <a:ext cx="3072384" cy="820737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794944"/>
            <a:ext cx="1422400" cy="10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7562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5EC765B-9FB7-4279-A668-AF8A05CA9E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9540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34000"/>
                </a:schemeClr>
              </a:gs>
              <a:gs pos="50000">
                <a:schemeClr val="accent1">
                  <a:tint val="44500"/>
                  <a:satMod val="160000"/>
                  <a:alpha val="37000"/>
                </a:schemeClr>
              </a:gs>
              <a:gs pos="100000">
                <a:schemeClr val="accent1">
                  <a:tint val="23500"/>
                  <a:satMod val="160000"/>
                  <a:alpha val="63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0585" y="1380068"/>
            <a:ext cx="10722438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5795" y="3996267"/>
            <a:ext cx="8347227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91377" y="5883274"/>
            <a:ext cx="1143000" cy="365125"/>
          </a:xfrm>
        </p:spPr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4443" y="5883274"/>
            <a:ext cx="5329456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5" y="5883275"/>
            <a:ext cx="551167" cy="365125"/>
          </a:xfrm>
        </p:spPr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37252" cy="138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8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284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30363" y="5883274"/>
            <a:ext cx="551167" cy="365125"/>
          </a:xfrm>
        </p:spPr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0916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666999"/>
            <a:ext cx="8997220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4777381"/>
            <a:ext cx="89972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0456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62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353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1950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724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alphaModFix amt="3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928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8521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5026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13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43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2008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3434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783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4572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2419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99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41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14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alphaModFix amt="3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062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5963-A4FF-43ED-99BA-7F3BCFAF963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820-7528-43A3-A6A9-B7196CAAA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95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34000"/>
                </a:schemeClr>
              </a:gs>
              <a:gs pos="50000">
                <a:schemeClr val="accent1">
                  <a:tint val="44500"/>
                  <a:satMod val="160000"/>
                  <a:alpha val="37000"/>
                </a:schemeClr>
              </a:gs>
              <a:gs pos="100000">
                <a:schemeClr val="accent1">
                  <a:tint val="23500"/>
                  <a:satMod val="160000"/>
                  <a:alpha val="63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925" y="5883274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575963-A4FF-43ED-99BA-7F3BCFAF9638}" type="datetimeFigureOut">
              <a:rPr lang="pt-BR" smtClean="0"/>
              <a:t>04/06/2021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4310" y="5883274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30363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413820-7528-43A3-A6A9-B7196CAAAF39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530" y="5848026"/>
            <a:ext cx="1710470" cy="100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4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5152" y="256032"/>
            <a:ext cx="10521696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52" y="1353312"/>
            <a:ext cx="10521696" cy="4852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486400" y="6276948"/>
            <a:ext cx="12192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243834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365751" eaLnBrk="0" hangingPunct="0">
              <a:defRPr/>
            </a:pPr>
            <a:r>
              <a:rPr lang="en-US" sz="667" kern="300" spc="67" dirty="0">
                <a:solidFill>
                  <a:srgbClr val="FFFFFF">
                    <a:lumMod val="85000"/>
                  </a:srgbClr>
                </a:solidFill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lang="en-US" sz="667" kern="300" spc="67" dirty="0">
                <a:solidFill>
                  <a:srgbClr val="FFFFFF">
                    <a:lumMod val="85000"/>
                  </a:srgbClr>
                </a:solidFill>
                <a:ea typeface="Calibri" charset="0"/>
                <a:cs typeface="Arial" panose="020B0604020202020204" pitchFamily="34" charset="0"/>
              </a:rPr>
            </a:br>
            <a:r>
              <a:rPr lang="en-US" sz="667" kern="300" spc="67" dirty="0">
                <a:solidFill>
                  <a:srgbClr val="FFFFFF">
                    <a:lumMod val="85000"/>
                  </a:srgbClr>
                </a:solidFill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633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3" r:id="rId21"/>
  </p:sldLayoutIdLst>
  <p:transition>
    <p:fade/>
  </p:transition>
  <p:hf sldNum="0" hdr="0" ftr="0" dt="0"/>
  <p:txStyles>
    <p:titleStyle>
      <a:lvl1pPr algn="ctr" defTabSz="243834" rtl="0" eaLnBrk="1" latinLnBrk="0" hangingPunct="1">
        <a:spcBef>
          <a:spcPct val="0"/>
        </a:spcBef>
        <a:buNone/>
        <a:defRPr lang="en-US" sz="3733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3834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667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487668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02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867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75336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19170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333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463003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6pPr>
      <a:lvl7pPr marL="1706837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7pPr>
      <a:lvl8pPr marL="1950671" indent="-243834" algn="l" defTabSz="121917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8pPr>
      <a:lvl9pPr marL="2194505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34000"/>
                </a:schemeClr>
              </a:gs>
              <a:gs pos="50000">
                <a:schemeClr val="accent1">
                  <a:tint val="44500"/>
                  <a:satMod val="160000"/>
                  <a:alpha val="37000"/>
                </a:schemeClr>
              </a:gs>
              <a:gs pos="100000">
                <a:schemeClr val="accent1">
                  <a:tint val="23500"/>
                  <a:satMod val="160000"/>
                  <a:alpha val="63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925" y="5883274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575963-A4FF-43ED-99BA-7F3BCFAF9638}" type="datetimeFigureOut">
              <a:rPr lang="pt-BR" smtClean="0"/>
              <a:t>04/06/2021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4310" y="5883274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30363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413820-7528-43A3-A6A9-B7196CAAAF39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530" y="5848026"/>
            <a:ext cx="1710470" cy="100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1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0585" y="2401509"/>
            <a:ext cx="10722438" cy="116498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i="1" dirty="0"/>
              <a:t>Data Science </a:t>
            </a:r>
            <a:r>
              <a:rPr lang="pt-BR" sz="4000" i="1" dirty="0" err="1"/>
              <a:t>Analytics</a:t>
            </a:r>
            <a:r>
              <a:rPr lang="pt-BR" sz="4000" i="1" dirty="0"/>
              <a:t>: Transformando Negócios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0584" y="3623641"/>
            <a:ext cx="10722438" cy="85725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pt-BR" sz="2800" i="1" dirty="0"/>
              <a:t>Monitoramento de Modelos</a:t>
            </a:r>
          </a:p>
          <a:p>
            <a:pPr algn="ctr"/>
            <a:r>
              <a:rPr lang="pt-BR" sz="2800" i="1" dirty="0"/>
              <a:t>Professor: Danilo Coelho</a:t>
            </a:r>
            <a:endParaRPr lang="pt-BR" sz="2400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F5F262E-C4DC-427D-9973-569F19128EE0}"/>
              </a:ext>
            </a:extLst>
          </p:cNvPr>
          <p:cNvSpPr txBox="1"/>
          <p:nvPr/>
        </p:nvSpPr>
        <p:spPr>
          <a:xfrm>
            <a:off x="9143999" y="5528220"/>
            <a:ext cx="2895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Seja bem vindo!!!</a:t>
            </a:r>
          </a:p>
          <a:p>
            <a:r>
              <a:rPr lang="pt-BR" dirty="0">
                <a:solidFill>
                  <a:srgbClr val="FF0000"/>
                </a:solidFill>
              </a:rPr>
              <a:t>Câmera ligada </a:t>
            </a:r>
            <a:r>
              <a:rPr lang="pt-BR" dirty="0"/>
              <a:t>e </a:t>
            </a:r>
          </a:p>
          <a:p>
            <a:r>
              <a:rPr lang="pt-BR" dirty="0">
                <a:solidFill>
                  <a:srgbClr val="FF0000"/>
                </a:solidFill>
              </a:rPr>
              <a:t>Microfone mutado </a:t>
            </a:r>
            <a:r>
              <a:rPr lang="pt-BR" dirty="0"/>
              <a:t>sempre que não estiver falando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2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5416" y="1618133"/>
            <a:ext cx="8719080" cy="91822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342900" indent="-342900" algn="just" defTabSz="487656" eaLnBrk="1" hangingPunct="1">
              <a:lnSpc>
                <a:spcPct val="85000"/>
              </a:lnSpc>
              <a:spcBef>
                <a:spcPts val="1067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7656" indent="-243829" defTabSz="487656" eaLnBrk="1" hangingPunct="1">
              <a:lnSpc>
                <a:spcPct val="85000"/>
              </a:lnSpc>
              <a:spcBef>
                <a:spcPts val="1067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484" indent="-243829" defTabSz="487656" eaLnBrk="1" hangingPunct="1">
              <a:lnSpc>
                <a:spcPct val="85000"/>
              </a:lnSpc>
              <a:spcBef>
                <a:spcPts val="1067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8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5312" indent="-243829" defTabSz="487656" eaLnBrk="1" hangingPunct="1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19140" indent="-243829" defTabSz="487656" eaLnBrk="1" hangingPunct="1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33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62966" indent="-243829" defTabSz="4876557" eaLnBrk="1" hangingPunct="1">
              <a:lnSpc>
                <a:spcPct val="120000"/>
              </a:lnSpc>
              <a:buClr>
                <a:schemeClr val="accent1"/>
              </a:buClr>
              <a:buSzPct val="80000"/>
              <a:buFont typeface="Arial" pitchFamily="34" charset="0"/>
              <a:buChar char="•"/>
              <a:defRPr sz="13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06795" indent="-243829" defTabSz="4876557" eaLnBrk="1" hangingPunct="1">
              <a:lnSpc>
                <a:spcPct val="120000"/>
              </a:lnSpc>
              <a:buClr>
                <a:schemeClr val="accent1"/>
              </a:buClr>
              <a:buSzPct val="80000"/>
              <a:buFont typeface="Arial" pitchFamily="34" charset="0"/>
              <a:buChar char="•"/>
              <a:defRPr sz="13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50622" indent="-243829" defTabSz="1219140" eaLnBrk="1" hangingPunct="1">
              <a:lnSpc>
                <a:spcPct val="120000"/>
              </a:lnSpc>
              <a:buClr>
                <a:schemeClr val="accent1"/>
              </a:buClr>
              <a:buSzPct val="80000"/>
              <a:buFont typeface="Arial" pitchFamily="34" charset="0"/>
              <a:buChar char="•"/>
              <a:defRPr sz="13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94450" indent="-243829" defTabSz="487656" eaLnBrk="1" hangingPunct="1">
              <a:lnSpc>
                <a:spcPct val="120000"/>
              </a:lnSpc>
              <a:buClr>
                <a:schemeClr val="accent1"/>
              </a:buClr>
              <a:buSzPct val="80000"/>
              <a:buFont typeface="Arial" pitchFamily="34" charset="0"/>
              <a:buChar char="•"/>
              <a:defRPr sz="13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30ACEC"/>
              </a:buClr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Gotham Book"/>
                <a:ea typeface="+mn-ea"/>
                <a:cs typeface="+mn-cs"/>
              </a:rPr>
              <a:t>Seria legal você falar um pouco da sua carreira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Gotham Book"/>
              <a:ea typeface="+mn-ea"/>
              <a:cs typeface="+mn-cs"/>
            </a:endParaRPr>
          </a:p>
          <a:p>
            <a:pPr marL="342900" marR="0" lvl="0" indent="-342900" algn="just" defTabSz="487656" rtl="0" eaLnBrk="1" fontAlgn="auto" latinLnBrk="0" hangingPunct="1">
              <a:lnSpc>
                <a:spcPct val="85000"/>
              </a:lnSpc>
              <a:spcBef>
                <a:spcPts val="1067"/>
              </a:spcBef>
              <a:spcAft>
                <a:spcPts val="0"/>
              </a:spcAft>
              <a:buClr>
                <a:srgbClr val="30ACEC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Gotham Book"/>
              <a:ea typeface="+mn-ea"/>
              <a:cs typeface="+mn-cs"/>
            </a:endParaRPr>
          </a:p>
          <a:p>
            <a:pPr marL="342900" marR="0" lvl="0" indent="-342900" algn="just" defTabSz="487656" rtl="0" eaLnBrk="1" fontAlgn="auto" latinLnBrk="0" hangingPunct="1">
              <a:lnSpc>
                <a:spcPct val="85000"/>
              </a:lnSpc>
              <a:spcBef>
                <a:spcPts val="1067"/>
              </a:spcBef>
              <a:spcAft>
                <a:spcPts val="0"/>
              </a:spcAft>
              <a:buClr>
                <a:srgbClr val="30ACEC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Gotham Book"/>
              <a:ea typeface="+mn-ea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09800" y="1071563"/>
            <a:ext cx="7848600" cy="4267200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ACEC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Book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5152" y="256032"/>
            <a:ext cx="10521696" cy="609600"/>
          </a:xfrm>
        </p:spPr>
        <p:txBody>
          <a:bodyPr>
            <a:normAutofit fontScale="90000"/>
          </a:bodyPr>
          <a:lstStyle/>
          <a:p>
            <a:r>
              <a:rPr lang="pt-BR" dirty="0"/>
              <a:t>Danilo Coelho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 flipH="1">
            <a:off x="835152" y="819090"/>
            <a:ext cx="10521696" cy="400110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marR="0" lvl="0" indent="0" algn="ctr" defTabSz="24382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Gotham Black"/>
                <a:ea typeface="+mj-ea"/>
                <a:cs typeface="+mj-cs"/>
                <a:sym typeface="Calibri"/>
              </a:rPr>
              <a:t>Apresentação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Gotham Black"/>
              <a:ea typeface="+mj-ea"/>
              <a:cs typeface="+mj-cs"/>
              <a:sym typeface="Calibri"/>
            </a:endParaRPr>
          </a:p>
        </p:txBody>
      </p:sp>
      <p:sp>
        <p:nvSpPr>
          <p:cNvPr id="10" name="Espaço Reservado para Número de Slide 2">
            <a:extLst>
              <a:ext uri="{FF2B5EF4-FFF2-40B4-BE49-F238E27FC236}">
                <a16:creationId xmlns:a16="http://schemas.microsoft.com/office/drawing/2014/main" id="{23EAB075-C32B-4623-8F78-24CD671A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30363" y="5883274"/>
            <a:ext cx="5511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39145E-A0CE-4160-8456-F5A4A8ACAAE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Gotham 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Gotham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41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5416" y="1618133"/>
            <a:ext cx="8719080" cy="91822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342900" indent="-342900" algn="just" defTabSz="487656" eaLnBrk="1" hangingPunct="1">
              <a:lnSpc>
                <a:spcPct val="85000"/>
              </a:lnSpc>
              <a:spcBef>
                <a:spcPts val="1067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7656" indent="-243829" defTabSz="487656" eaLnBrk="1" hangingPunct="1">
              <a:lnSpc>
                <a:spcPct val="85000"/>
              </a:lnSpc>
              <a:spcBef>
                <a:spcPts val="1067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484" indent="-243829" defTabSz="487656" eaLnBrk="1" hangingPunct="1">
              <a:lnSpc>
                <a:spcPct val="85000"/>
              </a:lnSpc>
              <a:spcBef>
                <a:spcPts val="1067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8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5312" indent="-243829" defTabSz="487656" eaLnBrk="1" hangingPunct="1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19140" indent="-243829" defTabSz="487656" eaLnBrk="1" hangingPunct="1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33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62966" indent="-243829" defTabSz="4876557" eaLnBrk="1" hangingPunct="1">
              <a:lnSpc>
                <a:spcPct val="120000"/>
              </a:lnSpc>
              <a:buClr>
                <a:schemeClr val="accent1"/>
              </a:buClr>
              <a:buSzPct val="80000"/>
              <a:buFont typeface="Arial" pitchFamily="34" charset="0"/>
              <a:buChar char="•"/>
              <a:defRPr sz="13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06795" indent="-243829" defTabSz="4876557" eaLnBrk="1" hangingPunct="1">
              <a:lnSpc>
                <a:spcPct val="120000"/>
              </a:lnSpc>
              <a:buClr>
                <a:schemeClr val="accent1"/>
              </a:buClr>
              <a:buSzPct val="80000"/>
              <a:buFont typeface="Arial" pitchFamily="34" charset="0"/>
              <a:buChar char="•"/>
              <a:defRPr sz="13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50622" indent="-243829" defTabSz="1219140" eaLnBrk="1" hangingPunct="1">
              <a:lnSpc>
                <a:spcPct val="120000"/>
              </a:lnSpc>
              <a:buClr>
                <a:schemeClr val="accent1"/>
              </a:buClr>
              <a:buSzPct val="80000"/>
              <a:buFont typeface="Arial" pitchFamily="34" charset="0"/>
              <a:buChar char="•"/>
              <a:defRPr sz="13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94450" indent="-243829" defTabSz="487656" eaLnBrk="1" hangingPunct="1">
              <a:lnSpc>
                <a:spcPct val="120000"/>
              </a:lnSpc>
              <a:buClr>
                <a:schemeClr val="accent1"/>
              </a:buClr>
              <a:buSzPct val="80000"/>
              <a:buFont typeface="Arial" pitchFamily="34" charset="0"/>
              <a:buChar char="•"/>
              <a:defRPr sz="13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30ACEC"/>
              </a:buClr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Gotham Book"/>
                <a:ea typeface="+mn-ea"/>
                <a:cs typeface="+mn-cs"/>
              </a:rPr>
              <a:t>Dicionário de dados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Gotham Book"/>
                <a:ea typeface="+mn-ea"/>
                <a:cs typeface="+mn-cs"/>
              </a:rPr>
              <a:t>: </a:t>
            </a:r>
            <a:r>
              <a:rPr lang="pt-BR" b="0" dirty="0"/>
              <a:t>Um dicionário de dados é uma coleção de metadados que contém definições e representações de elementos de dados.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Gotham Book"/>
              <a:ea typeface="+mn-ea"/>
              <a:cs typeface="+mn-cs"/>
            </a:endParaRPr>
          </a:p>
          <a:p>
            <a:pPr marL="342900" marR="0" lvl="0" indent="-342900" algn="just" defTabSz="487656" rtl="0" eaLnBrk="1" fontAlgn="auto" latinLnBrk="0" hangingPunct="1">
              <a:lnSpc>
                <a:spcPct val="85000"/>
              </a:lnSpc>
              <a:spcBef>
                <a:spcPts val="1067"/>
              </a:spcBef>
              <a:spcAft>
                <a:spcPts val="0"/>
              </a:spcAft>
              <a:buClr>
                <a:srgbClr val="30ACEC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Gotham Book"/>
              <a:ea typeface="+mn-ea"/>
              <a:cs typeface="+mn-cs"/>
            </a:endParaRPr>
          </a:p>
          <a:p>
            <a:pPr marL="342900" marR="0" lvl="0" indent="-342900" algn="just" defTabSz="487656" rtl="0" eaLnBrk="1" fontAlgn="auto" latinLnBrk="0" hangingPunct="1">
              <a:lnSpc>
                <a:spcPct val="85000"/>
              </a:lnSpc>
              <a:spcBef>
                <a:spcPts val="1067"/>
              </a:spcBef>
              <a:spcAft>
                <a:spcPts val="0"/>
              </a:spcAft>
              <a:buClr>
                <a:srgbClr val="30ACEC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Gotham Book"/>
              <a:ea typeface="+mn-ea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09800" y="1071563"/>
            <a:ext cx="7848600" cy="4267200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ACEC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Book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5152" y="256032"/>
            <a:ext cx="10521696" cy="609600"/>
          </a:xfrm>
        </p:spPr>
        <p:txBody>
          <a:bodyPr>
            <a:normAutofit fontScale="90000"/>
          </a:bodyPr>
          <a:lstStyle/>
          <a:p>
            <a:r>
              <a:rPr lang="pt-BR" dirty="0"/>
              <a:t>Estatística Básica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 flipH="1">
            <a:off x="835152" y="819090"/>
            <a:ext cx="10521696" cy="400110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marR="0" lvl="0" indent="0" algn="ctr" defTabSz="24382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Gotham Black"/>
                <a:ea typeface="+mj-ea"/>
                <a:cs typeface="+mj-cs"/>
                <a:sym typeface="Calibri"/>
              </a:rPr>
              <a:t>Termos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Gotham Black"/>
              <a:ea typeface="+mj-ea"/>
              <a:cs typeface="+mj-cs"/>
              <a:sym typeface="Calibri"/>
            </a:endParaRPr>
          </a:p>
        </p:txBody>
      </p:sp>
      <p:sp>
        <p:nvSpPr>
          <p:cNvPr id="10" name="Espaço Reservado para Número de Slide 2">
            <a:extLst>
              <a:ext uri="{FF2B5EF4-FFF2-40B4-BE49-F238E27FC236}">
                <a16:creationId xmlns:a16="http://schemas.microsoft.com/office/drawing/2014/main" id="{23EAB075-C32B-4623-8F78-24CD671A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30363" y="5883274"/>
            <a:ext cx="5511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39145E-A0CE-4160-8456-F5A4A8ACAAE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Gotham 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Gotham Book"/>
              <a:ea typeface="+mn-ea"/>
              <a:cs typeface="+mn-cs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0989482A-3FB8-451B-932B-1938E1822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02199"/>
              </p:ext>
            </p:extLst>
          </p:nvPr>
        </p:nvGraphicFramePr>
        <p:xfrm>
          <a:off x="911352" y="2935287"/>
          <a:ext cx="3178236" cy="12319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28687">
                  <a:extLst>
                    <a:ext uri="{9D8B030D-6E8A-4147-A177-3AD203B41FA5}">
                      <a16:colId xmlns:a16="http://schemas.microsoft.com/office/drawing/2014/main" val="3733880297"/>
                    </a:ext>
                  </a:extLst>
                </a:gridCol>
                <a:gridCol w="675701">
                  <a:extLst>
                    <a:ext uri="{9D8B030D-6E8A-4147-A177-3AD203B41FA5}">
                      <a16:colId xmlns:a16="http://schemas.microsoft.com/office/drawing/2014/main" val="2293238322"/>
                    </a:ext>
                  </a:extLst>
                </a:gridCol>
                <a:gridCol w="549593">
                  <a:extLst>
                    <a:ext uri="{9D8B030D-6E8A-4147-A177-3AD203B41FA5}">
                      <a16:colId xmlns:a16="http://schemas.microsoft.com/office/drawing/2014/main" val="607177344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1836352947"/>
                    </a:ext>
                  </a:extLst>
                </a:gridCol>
              </a:tblGrid>
              <a:tr h="2381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nome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valor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err="1">
                          <a:effectLst/>
                        </a:rPr>
                        <a:t>qtde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feedback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6932521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Rodrigo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19,75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médio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3955566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Lucas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67,9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ruim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46134743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Mariana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37,23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ótimo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411621601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58B92669-1789-4DC8-9E61-391C987BF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012830"/>
              </p:ext>
            </p:extLst>
          </p:nvPr>
        </p:nvGraphicFramePr>
        <p:xfrm>
          <a:off x="5687907" y="2935287"/>
          <a:ext cx="5240973" cy="15398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01713">
                  <a:extLst>
                    <a:ext uri="{9D8B030D-6E8A-4147-A177-3AD203B41FA5}">
                      <a16:colId xmlns:a16="http://schemas.microsoft.com/office/drawing/2014/main" val="24368678"/>
                    </a:ext>
                  </a:extLst>
                </a:gridCol>
                <a:gridCol w="3272155">
                  <a:extLst>
                    <a:ext uri="{9D8B030D-6E8A-4147-A177-3AD203B41FA5}">
                      <a16:colId xmlns:a16="http://schemas.microsoft.com/office/drawing/2014/main" val="3252248247"/>
                    </a:ext>
                  </a:extLst>
                </a:gridCol>
                <a:gridCol w="967105">
                  <a:extLst>
                    <a:ext uri="{9D8B030D-6E8A-4147-A177-3AD203B41FA5}">
                      <a16:colId xmlns:a16="http://schemas.microsoft.com/office/drawing/2014/main" val="2280001135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Variavel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Descricao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Tipo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0336552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nome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primeiro nome do cliente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nominal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77698569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valor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valor da </a:t>
                      </a:r>
                      <a:r>
                        <a:rPr lang="en-US" sz="2000" u="none" strike="noStrike" dirty="0" err="1">
                          <a:effectLst/>
                        </a:rPr>
                        <a:t>compra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continua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52880302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qtde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quantidade de itens na compra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discreta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90837374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feedback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grau de satisfação na compra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ordinal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701019598"/>
                  </a:ext>
                </a:extLst>
              </a:tr>
            </a:tbl>
          </a:graphicData>
        </a:graphic>
      </p:graphicFrame>
      <p:sp>
        <p:nvSpPr>
          <p:cNvPr id="13" name="Retângulo 12">
            <a:extLst>
              <a:ext uri="{FF2B5EF4-FFF2-40B4-BE49-F238E27FC236}">
                <a16:creationId xmlns:a16="http://schemas.microsoft.com/office/drawing/2014/main" id="{DC6DD6AD-EA36-4FA5-A488-0A216AF3282E}"/>
              </a:ext>
            </a:extLst>
          </p:cNvPr>
          <p:cNvSpPr/>
          <p:nvPr/>
        </p:nvSpPr>
        <p:spPr>
          <a:xfrm>
            <a:off x="5687907" y="2536354"/>
            <a:ext cx="21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Dicionário de dados:</a:t>
            </a:r>
            <a:endParaRPr lang="en-US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340DE92-C69A-4A98-953C-6943FA0751D1}"/>
              </a:ext>
            </a:extLst>
          </p:cNvPr>
          <p:cNvSpPr/>
          <p:nvPr/>
        </p:nvSpPr>
        <p:spPr>
          <a:xfrm>
            <a:off x="862001" y="2552343"/>
            <a:ext cx="2015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Conjunto de dados: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5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5614" y="1581678"/>
            <a:ext cx="11960771" cy="500460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sz="2000" dirty="0"/>
              <a:t>	Estatisticamente existem inímeras medidas que nos norteiam sobre nossas análises. Estas medidas são divididas em classes:</a:t>
            </a:r>
          </a:p>
          <a:p>
            <a:pPr algn="just">
              <a:lnSpc>
                <a:spcPct val="100000"/>
              </a:lnSpc>
            </a:pPr>
            <a:r>
              <a:rPr lang="pt-BR" sz="2000" dirty="0"/>
              <a:t>Medidas de Posição</a:t>
            </a:r>
          </a:p>
          <a:p>
            <a:pPr algn="just">
              <a:lnSpc>
                <a:spcPct val="100000"/>
              </a:lnSpc>
            </a:pPr>
            <a:r>
              <a:rPr lang="pt-BR" sz="2000" dirty="0"/>
              <a:t>Medidas de Dispersão</a:t>
            </a:r>
          </a:p>
          <a:p>
            <a:pPr algn="just">
              <a:lnSpc>
                <a:spcPct val="100000"/>
              </a:lnSpc>
            </a:pPr>
            <a:r>
              <a:rPr lang="pt-BR" sz="2000" dirty="0"/>
              <a:t>Análise Gráfica</a:t>
            </a:r>
          </a:p>
          <a:p>
            <a:pPr algn="just">
              <a:lnSpc>
                <a:spcPct val="100000"/>
              </a:lnSpc>
            </a:pPr>
            <a:r>
              <a:rPr lang="pt-BR" sz="2000" dirty="0"/>
              <a:t>Medidas de Assimetria</a:t>
            </a:r>
          </a:p>
          <a:p>
            <a:pPr algn="just">
              <a:lnSpc>
                <a:spcPct val="100000"/>
              </a:lnSpc>
            </a:pPr>
            <a:r>
              <a:rPr lang="pt-BR" sz="2000" dirty="0"/>
              <a:t>Medidas de Associação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5152" y="256032"/>
            <a:ext cx="10521696" cy="609600"/>
          </a:xfrm>
        </p:spPr>
        <p:txBody>
          <a:bodyPr>
            <a:normAutofit fontScale="90000"/>
          </a:bodyPr>
          <a:lstStyle/>
          <a:p>
            <a:r>
              <a:rPr lang="pt-BR" dirty="0"/>
              <a:t>Estatística Descritiva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 flipH="1">
            <a:off x="835152" y="819090"/>
            <a:ext cx="10521696" cy="400110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marR="0" lvl="0" indent="0" algn="ctr" defTabSz="24382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Gotham Black"/>
                <a:ea typeface="+mj-ea"/>
                <a:cs typeface="+mj-cs"/>
                <a:sym typeface="Calibri"/>
              </a:rPr>
              <a:t>Tipos de Medidas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Gotham Black"/>
              <a:ea typeface="+mj-ea"/>
              <a:cs typeface="+mj-cs"/>
              <a:sym typeface="Calibri"/>
            </a:endParaRPr>
          </a:p>
        </p:txBody>
      </p:sp>
      <p:pic>
        <p:nvPicPr>
          <p:cNvPr id="102404" name="Picture 4" descr="Resultado de imagem para che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015" y="3965203"/>
            <a:ext cx="570139" cy="57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che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30" y="2003744"/>
            <a:ext cx="570139" cy="57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sultado de imagem para che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30" y="2511014"/>
            <a:ext cx="570139" cy="57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sultado de imagem para che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30" y="3054538"/>
            <a:ext cx="570139" cy="57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m para che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015" y="3484548"/>
            <a:ext cx="570139" cy="57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39145E-A0CE-4160-8456-F5A4A8ACAAE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Gotham 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Gotham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8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4" y="-109904"/>
            <a:ext cx="10018713" cy="252339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Probabilidade</a:t>
            </a:r>
            <a:b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Definição – Probabilidade Clássica</a:t>
            </a:r>
            <a:br>
              <a:rPr lang="en-US" sz="2000" kern="0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27638" y="1358412"/>
                <a:ext cx="9067405" cy="4695093"/>
              </a:xfrm>
            </p:spPr>
            <p:txBody>
              <a:bodyPr>
                <a:normAutofit/>
              </a:bodyPr>
              <a:lstStyle/>
              <a:p>
                <a:pPr marL="355600" indent="-342900">
                  <a:spcBef>
                    <a:spcPts val="1080"/>
                  </a:spcBef>
                  <a:buFont typeface="Arial" panose="020B0604020202020204" pitchFamily="34" charset="0"/>
                  <a:buChar char="•"/>
                  <a:tabLst>
                    <a:tab pos="168275" algn="l"/>
                  </a:tabLst>
                </a:pPr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356870" indent="-344170">
                  <a:buFont typeface="Arial" panose="020B0604020202020204" pitchFamily="34" charset="0"/>
                  <a:buChar char="•"/>
                  <a:tabLst>
                    <a:tab pos="356870" algn="l"/>
                    <a:tab pos="357505" algn="l"/>
                  </a:tabLst>
                </a:pPr>
                <a:r>
                  <a:rPr lang="pt-BR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Experimento: lançamento de uma moeda</a:t>
                </a:r>
              </a:p>
              <a:p>
                <a:pPr marL="356870" indent="-344170">
                  <a:buFont typeface="Arial" panose="020B0604020202020204" pitchFamily="34" charset="0"/>
                  <a:buChar char="•"/>
                  <a:tabLst>
                    <a:tab pos="356870" algn="l"/>
                    <a:tab pos="357505" algn="l"/>
                  </a:tabLst>
                </a:pPr>
                <a:r>
                  <a:rPr lang="pt-BR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Espaço Amostral: cara ou coroa</a:t>
                </a:r>
              </a:p>
              <a:p>
                <a:pPr marL="356870" indent="-344170">
                  <a:buFont typeface="Arial" panose="020B0604020202020204" pitchFamily="34" charset="0"/>
                  <a:buChar char="•"/>
                  <a:tabLst>
                    <a:tab pos="356870" algn="l"/>
                    <a:tab pos="357505" algn="l"/>
                  </a:tabLst>
                </a:pPr>
                <a:r>
                  <a:rPr lang="pt-BR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Evento: cara</a:t>
                </a:r>
              </a:p>
              <a:p>
                <a:pPr marL="356870" indent="-344170">
                  <a:buFont typeface="Arial" panose="020B0604020202020204" pitchFamily="34" charset="0"/>
                  <a:buChar char="•"/>
                  <a:tabLst>
                    <a:tab pos="356870" algn="l"/>
                    <a:tab pos="357505" algn="l"/>
                  </a:tabLst>
                </a:pPr>
                <a:r>
                  <a:rPr lang="pt-BR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Probabilidade de ocorrência do evento</a:t>
                </a:r>
              </a:p>
              <a:p>
                <a:pPr marL="12700" indent="0">
                  <a:buClr>
                    <a:srgbClr val="AE76C5"/>
                  </a:buClr>
                  <a:buNone/>
                  <a:tabLst>
                    <a:tab pos="356870" algn="l"/>
                    <a:tab pos="357505" algn="l"/>
                  </a:tabLst>
                </a:pPr>
                <a:endParaRPr lang="pt-BR" sz="2000" dirty="0"/>
              </a:p>
              <a:p>
                <a:pPr marL="356870" indent="-344170">
                  <a:buClr>
                    <a:srgbClr val="AE76C5"/>
                  </a:buClr>
                  <a:buFont typeface="Arial" panose="020B0604020202020204" pitchFamily="34" charset="0"/>
                  <a:buChar char="•"/>
                  <a:tabLst>
                    <a:tab pos="356870" algn="l"/>
                    <a:tab pos="357505" algn="l"/>
                  </a:tabLst>
                </a:pPr>
                <a:endParaRPr lang="pt-BR" sz="2000" dirty="0"/>
              </a:p>
              <a:p>
                <a:pPr marL="12700" indent="0">
                  <a:buClr>
                    <a:srgbClr val="AE76C5"/>
                  </a:buClr>
                  <a:buNone/>
                  <a:tabLst>
                    <a:tab pos="356870" algn="l"/>
                    <a:tab pos="3575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𝑐𝑎𝑟𝑎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𝑚𝑒𝑟𝑜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𝑟𝑒𝑠𝑢𝑙𝑡𝑎𝑑𝑜𝑠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𝑎𝑠𝑠𝑜𝑐𝑖𝑎𝑑𝑜𝑠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𝑎𝑜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𝑒𝑣𝑒𝑛𝑡𝑜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𝑚𝑒𝑟𝑜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𝑒𝑣𝑒𝑛𝑡𝑜𝑠</m:t>
                          </m:r>
                        </m:den>
                      </m:f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 marL="167640" indent="-154940">
                  <a:spcBef>
                    <a:spcPts val="1080"/>
                  </a:spcBef>
                  <a:tabLst>
                    <a:tab pos="168275" algn="l"/>
                  </a:tabLst>
                </a:pPr>
                <a:endParaRPr lang="pt-BR" sz="2000" dirty="0"/>
              </a:p>
              <a:p>
                <a:pPr marL="12700" indent="0">
                  <a:spcBef>
                    <a:spcPts val="1080"/>
                  </a:spcBef>
                  <a:buNone/>
                  <a:tabLst>
                    <a:tab pos="168275" algn="l"/>
                  </a:tabLst>
                </a:pPr>
                <a:endParaRPr lang="pt-BR" sz="20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7638" y="1358412"/>
                <a:ext cx="9067405" cy="4695093"/>
              </a:xfrm>
              <a:blipFill>
                <a:blip r:embed="rId3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083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gothan">
      <a:majorFont>
        <a:latin typeface="Gotham Black"/>
        <a:ea typeface=""/>
        <a:cs typeface=""/>
      </a:majorFont>
      <a:minorFont>
        <a:latin typeface="Gotham Book"/>
        <a:ea typeface=""/>
        <a:cs typeface="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2.potx" id="{4DA91ED8-431F-4D8F-BA34-95DC91D44B23}" vid="{ACD3CE56-06ED-4B61-98A4-E47B4114E1BF}"/>
    </a:ext>
  </a:extLst>
</a:theme>
</file>

<file path=ppt/theme/theme2.xml><?xml version="1.0" encoding="utf-8"?>
<a:theme xmlns:a="http://schemas.openxmlformats.org/drawingml/2006/main" name="12_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Confidential-16x9" id="{2F74E69A-85CC-B849-AC06-7272C4C1D3A7}" vid="{10A6D806-22E2-1446-AFE0-D3A23F8B9AEA}"/>
    </a:ext>
  </a:extLst>
</a:theme>
</file>

<file path=ppt/theme/theme3.xml><?xml version="1.0" encoding="utf-8"?>
<a:theme xmlns:a="http://schemas.openxmlformats.org/drawingml/2006/main" name="1_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gothan">
      <a:majorFont>
        <a:latin typeface="Gotham Black"/>
        <a:ea typeface=""/>
        <a:cs typeface=""/>
      </a:majorFont>
      <a:minorFont>
        <a:latin typeface="Gotham Book"/>
        <a:ea typeface=""/>
        <a:cs typeface="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2.potx" id="{4DA91ED8-431F-4D8F-BA34-95DC91D44B23}" vid="{ACD3CE56-06ED-4B61-98A4-E47B4114E1BF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288</Words>
  <Application>Microsoft Office PowerPoint</Application>
  <PresentationFormat>Widescreen</PresentationFormat>
  <Paragraphs>103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Gotham Black</vt:lpstr>
      <vt:lpstr>Gotham Book</vt:lpstr>
      <vt:lpstr>Paralaxe</vt:lpstr>
      <vt:lpstr>12_SAS</vt:lpstr>
      <vt:lpstr>1_Paralaxe</vt:lpstr>
      <vt:lpstr>Data Science Analytics: Transformando Negócios</vt:lpstr>
      <vt:lpstr>Danilo Coelho</vt:lpstr>
      <vt:lpstr>Estatística Básica</vt:lpstr>
      <vt:lpstr>Estatística Descritiva</vt:lpstr>
      <vt:lpstr>Probabilidade Definição – Probabilidade Clássica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Analytics: Transformando Negócios</dc:title>
  <dc:creator>Adriana Silva</dc:creator>
  <cp:lastModifiedBy>Adriana Silva</cp:lastModifiedBy>
  <cp:revision>87</cp:revision>
  <dcterms:created xsi:type="dcterms:W3CDTF">2020-04-14T02:41:32Z</dcterms:created>
  <dcterms:modified xsi:type="dcterms:W3CDTF">2021-06-04T11:22:04Z</dcterms:modified>
</cp:coreProperties>
</file>