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6" r:id="rId17"/>
    <p:sldId id="278" r:id="rId18"/>
    <p:sldId id="279" r:id="rId19"/>
    <p:sldId id="280" r:id="rId20"/>
    <p:sldId id="282" r:id="rId21"/>
    <p:sldId id="283" r:id="rId22"/>
    <p:sldId id="284" r:id="rId23"/>
    <p:sldId id="285" r:id="rId24"/>
    <p:sldId id="286" r:id="rId25"/>
    <p:sldId id="287" r:id="rId26"/>
    <p:sldId id="288" r:id="rId27"/>
    <p:sldId id="289" r:id="rId28"/>
    <p:sldId id="290" r:id="rId29"/>
    <p:sldId id="291" r:id="rId30"/>
    <p:sldId id="292" r:id="rId31"/>
    <p:sldId id="268" r:id="rId32"/>
    <p:sldId id="269" r:id="rId33"/>
    <p:sldId id="270" r:id="rId34"/>
    <p:sldId id="271" r:id="rId35"/>
    <p:sldId id="293"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3"/>
  </p:normalViewPr>
  <p:slideViewPr>
    <p:cSldViewPr snapToGrid="0" snapToObjects="1">
      <p:cViewPr varScale="1">
        <p:scale>
          <a:sx n="104" d="100"/>
          <a:sy n="104" d="100"/>
        </p:scale>
        <p:origin x="8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1FBBF-D1B9-0243-B7AB-E63EEF3CF3E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12C3E29-5B05-A940-BBD7-F45E63989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5D207F2-8012-F047-ABC1-B010C4BA64D0}"/>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84B86F06-682C-404B-BD0A-280CE39B1F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077209B-3FA6-AA4C-A054-B94FFC040144}"/>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238796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BDAF9-CA5C-2841-8104-02DDEB3738F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8273024-60A3-0441-8988-0C1B6FBEB97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53A3525-8DBE-0B4F-BF38-A79D960C65E7}"/>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B32593D7-4A66-0D4A-804E-68CAF2C0EB8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8858E95-A50A-B04D-B229-78D5424B2DB2}"/>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139070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851C67B-3938-B74A-BCC3-4567003FD9D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7472CD2-119B-F44E-9632-4466279D159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F6D8582-1522-F343-94F6-FED5883E80E9}"/>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DF381F88-0494-874C-B209-F1F7FE08F5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7284F8-5AD8-FD46-AF01-973899C0DFE4}"/>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258936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A25A5-8A4B-544A-8E33-9911F9FBB2C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8F6C9A1-06A3-7B49-B5B1-285CDB36679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967128-E0BD-AB42-8431-37529CCABA5E}"/>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36CA22B4-3ED4-1D4D-8183-DAE8729517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683FF62-D49E-7747-B15D-9E2C89487024}"/>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290694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77AF21-F987-A749-87C7-C855326410C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95DF34E-6A04-A541-8344-AFA4235B89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8286AB1-9A5A-B841-8434-FBA675B5F172}"/>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CBFFFFE8-149D-B24D-87E5-0FABF0CC55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D5108F1-D129-4543-AA6C-74E4015C2B28}"/>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61583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8DD50-8DFD-B54D-9CB8-88CCE702338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0112DF-85DE-194F-BF68-31F4188502D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5B2C583-10CD-184E-9236-5011028E3E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9266AA3-25F1-7F43-9760-9F31E0A6443D}"/>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6" name="Marcador de pie de página 5">
            <a:extLst>
              <a:ext uri="{FF2B5EF4-FFF2-40B4-BE49-F238E27FC236}">
                <a16:creationId xmlns:a16="http://schemas.microsoft.com/office/drawing/2014/main" id="{195B7C73-F0A7-604E-8BF4-620E022A7C3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D49F692-FD5E-8947-B434-0CAE95ACB379}"/>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407637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D8E38D-807A-C743-9401-C6654860255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68D81B-F53E-2041-8ED7-8F4A7BF17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4A05FE6-2294-F44F-9A56-6F9163089F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7D6E6B-1F0D-C24F-9FDD-AD5D2CE8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429E902-DD6D-6C46-B168-707D97D6FC7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7CC144F-5DA0-924B-903A-C20EBB2E64DE}"/>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8" name="Marcador de pie de página 7">
            <a:extLst>
              <a:ext uri="{FF2B5EF4-FFF2-40B4-BE49-F238E27FC236}">
                <a16:creationId xmlns:a16="http://schemas.microsoft.com/office/drawing/2014/main" id="{2EB3CB56-6BE6-5142-ADC1-AB52CA0D6BE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83DC56E-34FD-BB47-9D98-DDB3C32B1FE4}"/>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127728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7C115-39F3-1C45-9D7A-FD744C596E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89E81D-D5D3-2945-B9DF-6CC31D678C55}"/>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4" name="Marcador de pie de página 3">
            <a:extLst>
              <a:ext uri="{FF2B5EF4-FFF2-40B4-BE49-F238E27FC236}">
                <a16:creationId xmlns:a16="http://schemas.microsoft.com/office/drawing/2014/main" id="{75E30DB4-38FB-4641-9345-A34060953C7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4089955-0621-8348-AAA2-F755B6FC58A9}"/>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187040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9F1CF96-8C99-3648-9D5F-4A69D6AB56D8}"/>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3" name="Marcador de pie de página 2">
            <a:extLst>
              <a:ext uri="{FF2B5EF4-FFF2-40B4-BE49-F238E27FC236}">
                <a16:creationId xmlns:a16="http://schemas.microsoft.com/office/drawing/2014/main" id="{2D64FA88-478D-B347-B379-E53D0CB16A5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7D95330-0AFF-5B4F-AA5A-4077D16F96EA}"/>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326417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8099E-7991-7542-842E-8305074800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ED68B00-61CE-AB4A-88DB-0B9489BC7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DE34D54-1611-4349-ABA9-E7668E4BF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0B3B24-ACB4-D846-8AF0-AE6F68FEB6FA}"/>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6" name="Marcador de pie de página 5">
            <a:extLst>
              <a:ext uri="{FF2B5EF4-FFF2-40B4-BE49-F238E27FC236}">
                <a16:creationId xmlns:a16="http://schemas.microsoft.com/office/drawing/2014/main" id="{345C3DAC-358C-D941-8F83-E39F77DAAE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8510C96-DA39-354C-8158-11D2D0F2FC88}"/>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255963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28AAB-8C2C-FD45-8BD8-332B0B4361A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24157C4-3B5B-4D40-84EE-684EA4FFA4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916F975-F2FA-E147-A382-3DEC43125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4D3A27-D1A9-284C-829C-1A34C3EDBD2F}"/>
              </a:ext>
            </a:extLst>
          </p:cNvPr>
          <p:cNvSpPr>
            <a:spLocks noGrp="1"/>
          </p:cNvSpPr>
          <p:nvPr>
            <p:ph type="dt" sz="half" idx="10"/>
          </p:nvPr>
        </p:nvSpPr>
        <p:spPr/>
        <p:txBody>
          <a:bodyPr/>
          <a:lstStyle/>
          <a:p>
            <a:fld id="{9E421F10-3C6D-AB4E-947F-292A0A5D9224}" type="datetimeFigureOut">
              <a:rPr lang="es-ES" smtClean="0"/>
              <a:t>15/3/20</a:t>
            </a:fld>
            <a:endParaRPr lang="es-ES"/>
          </a:p>
        </p:txBody>
      </p:sp>
      <p:sp>
        <p:nvSpPr>
          <p:cNvPr id="6" name="Marcador de pie de página 5">
            <a:extLst>
              <a:ext uri="{FF2B5EF4-FFF2-40B4-BE49-F238E27FC236}">
                <a16:creationId xmlns:a16="http://schemas.microsoft.com/office/drawing/2014/main" id="{20C548AF-AA91-B646-AA15-BAB68D4E682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9E1201-9E58-6D44-B2EA-5F4243B2C7C7}"/>
              </a:ext>
            </a:extLst>
          </p:cNvPr>
          <p:cNvSpPr>
            <a:spLocks noGrp="1"/>
          </p:cNvSpPr>
          <p:nvPr>
            <p:ph type="sldNum" sz="quarter" idx="12"/>
          </p:nvPr>
        </p:nvSpPr>
        <p:spPr/>
        <p:txBody>
          <a:bodyPr/>
          <a:lstStyle/>
          <a:p>
            <a:fld id="{F9F428EA-DDC0-694C-AC51-5DD7F4EA4447}" type="slidenum">
              <a:rPr lang="es-ES" smtClean="0"/>
              <a:t>‹Nº›</a:t>
            </a:fld>
            <a:endParaRPr lang="es-ES"/>
          </a:p>
        </p:txBody>
      </p:sp>
    </p:spTree>
    <p:extLst>
      <p:ext uri="{BB962C8B-B14F-4D97-AF65-F5344CB8AC3E}">
        <p14:creationId xmlns:p14="http://schemas.microsoft.com/office/powerpoint/2010/main" val="398390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3054F38-1970-8548-BE63-7B4BA07A4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5A55861-BC9D-0448-BA05-F2A33C82F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52019E0-B62B-964E-B308-5D4CB7170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21F10-3C6D-AB4E-947F-292A0A5D9224}" type="datetimeFigureOut">
              <a:rPr lang="es-ES" smtClean="0"/>
              <a:t>15/3/20</a:t>
            </a:fld>
            <a:endParaRPr lang="es-ES"/>
          </a:p>
        </p:txBody>
      </p:sp>
      <p:sp>
        <p:nvSpPr>
          <p:cNvPr id="5" name="Marcador de pie de página 4">
            <a:extLst>
              <a:ext uri="{FF2B5EF4-FFF2-40B4-BE49-F238E27FC236}">
                <a16:creationId xmlns:a16="http://schemas.microsoft.com/office/drawing/2014/main" id="{F5F85099-0FD3-C44A-A150-BBF327097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99848CE-E062-2B42-9C18-E6F6B5948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428EA-DDC0-694C-AC51-5DD7F4EA4447}" type="slidenum">
              <a:rPr lang="es-ES" smtClean="0"/>
              <a:t>‹Nº›</a:t>
            </a:fld>
            <a:endParaRPr lang="es-ES"/>
          </a:p>
        </p:txBody>
      </p:sp>
    </p:spTree>
    <p:extLst>
      <p:ext uri="{BB962C8B-B14F-4D97-AF65-F5344CB8AC3E}">
        <p14:creationId xmlns:p14="http://schemas.microsoft.com/office/powerpoint/2010/main" val="3223702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ortoisegit.org/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hsiesjdh/DAW_1_REPOSITOR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ortoisesvn.net/docs/release/TortoiseSVN_es/" TargetMode="External"/><Relationship Id="rId2" Type="http://schemas.openxmlformats.org/officeDocument/2006/relationships/hyperlink" Target="https://git-scm.com/docs" TargetMode="External"/><Relationship Id="rId1" Type="http://schemas.openxmlformats.org/officeDocument/2006/relationships/slideLayout" Target="../slideLayouts/slideLayout2.xml"/><Relationship Id="rId4" Type="http://schemas.openxmlformats.org/officeDocument/2006/relationships/hyperlink" Target="https://guides.github.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7862D-9878-5D4F-94EA-A8A079AF5BAE}"/>
              </a:ext>
            </a:extLst>
          </p:cNvPr>
          <p:cNvSpPr>
            <a:spLocks noGrp="1"/>
          </p:cNvSpPr>
          <p:nvPr>
            <p:ph type="ctrTitle"/>
          </p:nvPr>
        </p:nvSpPr>
        <p:spPr>
          <a:xfrm>
            <a:off x="1524000" y="406400"/>
            <a:ext cx="9144000" cy="2387600"/>
          </a:xfrm>
        </p:spPr>
        <p:txBody>
          <a:bodyPr/>
          <a:lstStyle/>
          <a:p>
            <a:r>
              <a:rPr lang="es-ES" dirty="0"/>
              <a:t>GIT – REPOSITORIO DISTRIBUIDO</a:t>
            </a:r>
          </a:p>
        </p:txBody>
      </p:sp>
      <p:sp>
        <p:nvSpPr>
          <p:cNvPr id="3" name="Subtítulo 2">
            <a:extLst>
              <a:ext uri="{FF2B5EF4-FFF2-40B4-BE49-F238E27FC236}">
                <a16:creationId xmlns:a16="http://schemas.microsoft.com/office/drawing/2014/main" id="{59AEC0C6-191C-C745-9EDD-E97C949ADA80}"/>
              </a:ext>
            </a:extLst>
          </p:cNvPr>
          <p:cNvSpPr>
            <a:spLocks noGrp="1"/>
          </p:cNvSpPr>
          <p:nvPr>
            <p:ph type="subTitle" idx="1"/>
          </p:nvPr>
        </p:nvSpPr>
        <p:spPr>
          <a:xfrm>
            <a:off x="1524000" y="2687638"/>
            <a:ext cx="9144000" cy="1655762"/>
          </a:xfrm>
        </p:spPr>
        <p:txBody>
          <a:bodyPr/>
          <a:lstStyle/>
          <a:p>
            <a:endParaRPr lang="es-ES" dirty="0"/>
          </a:p>
          <a:p>
            <a:r>
              <a:rPr lang="es-ES" dirty="0"/>
              <a:t>1</a:t>
            </a:r>
            <a:r>
              <a:rPr lang="es-ES" u="sng" baseline="30000" dirty="0"/>
              <a:t>er</a:t>
            </a:r>
            <a:r>
              <a:rPr lang="es-ES" dirty="0"/>
              <a:t> Curso – DAW</a:t>
            </a:r>
          </a:p>
          <a:p>
            <a:r>
              <a:rPr lang="es-ES" dirty="0"/>
              <a:t>Entornos de Desarrollo</a:t>
            </a:r>
          </a:p>
        </p:txBody>
      </p:sp>
      <p:sp>
        <p:nvSpPr>
          <p:cNvPr id="4" name="CuadroTexto 3">
            <a:extLst>
              <a:ext uri="{FF2B5EF4-FFF2-40B4-BE49-F238E27FC236}">
                <a16:creationId xmlns:a16="http://schemas.microsoft.com/office/drawing/2014/main" id="{3663EFC4-691E-2D44-B0EA-5299AFE7E868}"/>
              </a:ext>
            </a:extLst>
          </p:cNvPr>
          <p:cNvSpPr txBox="1"/>
          <p:nvPr/>
        </p:nvSpPr>
        <p:spPr>
          <a:xfrm>
            <a:off x="2879125" y="4596714"/>
            <a:ext cx="6067168" cy="845744"/>
          </a:xfrm>
          <a:prstGeom prst="rect">
            <a:avLst/>
          </a:prstGeom>
          <a:noFill/>
        </p:spPr>
        <p:txBody>
          <a:bodyPr wrap="square" rtlCol="0">
            <a:spAutoFit/>
          </a:bodyPr>
          <a:lstStyle/>
          <a:p>
            <a:r>
              <a:rPr lang="es-ES" i="1" dirty="0"/>
              <a:t>“Una jornada de mil millas debe comenzar con un primer paso”</a:t>
            </a:r>
          </a:p>
          <a:p>
            <a:pPr algn="r">
              <a:lnSpc>
                <a:spcPct val="200000"/>
              </a:lnSpc>
            </a:pPr>
            <a:r>
              <a:rPr lang="es-ES" i="1" dirty="0"/>
              <a:t>Lao-</a:t>
            </a:r>
            <a:r>
              <a:rPr lang="es-ES" i="1" dirty="0" err="1"/>
              <a:t>Tse</a:t>
            </a:r>
            <a:endParaRPr lang="es-ES" i="1" dirty="0"/>
          </a:p>
        </p:txBody>
      </p:sp>
    </p:spTree>
    <p:extLst>
      <p:ext uri="{BB962C8B-B14F-4D97-AF65-F5344CB8AC3E}">
        <p14:creationId xmlns:p14="http://schemas.microsoft.com/office/powerpoint/2010/main" val="67409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F7BB9-10BC-874C-83F4-431D7163ED5A}"/>
              </a:ext>
            </a:extLst>
          </p:cNvPr>
          <p:cNvSpPr>
            <a:spLocks noGrp="1"/>
          </p:cNvSpPr>
          <p:nvPr>
            <p:ph type="title"/>
          </p:nvPr>
        </p:nvSpPr>
        <p:spPr/>
        <p:txBody>
          <a:bodyPr/>
          <a:lstStyle/>
          <a:p>
            <a:r>
              <a:rPr lang="es-ES" dirty="0" err="1"/>
              <a:t>Git</a:t>
            </a:r>
            <a:r>
              <a:rPr lang="es-ES" dirty="0"/>
              <a:t> </a:t>
            </a:r>
            <a:r>
              <a:rPr lang="es-ES" dirty="0" err="1"/>
              <a:t>Workflow</a:t>
            </a:r>
            <a:r>
              <a:rPr lang="es-ES" dirty="0"/>
              <a:t> (IV) - </a:t>
            </a:r>
            <a:r>
              <a:rPr lang="es-ES" dirty="0" err="1"/>
              <a:t>Ejerecicio</a:t>
            </a:r>
            <a:endParaRPr lang="es-ES" dirty="0"/>
          </a:p>
        </p:txBody>
      </p:sp>
      <p:sp>
        <p:nvSpPr>
          <p:cNvPr id="3" name="Marcador de contenido 2">
            <a:extLst>
              <a:ext uri="{FF2B5EF4-FFF2-40B4-BE49-F238E27FC236}">
                <a16:creationId xmlns:a16="http://schemas.microsoft.com/office/drawing/2014/main" id="{B64F2147-C2BE-394E-9832-12EEA1DB3522}"/>
              </a:ext>
            </a:extLst>
          </p:cNvPr>
          <p:cNvSpPr>
            <a:spLocks noGrp="1"/>
          </p:cNvSpPr>
          <p:nvPr>
            <p:ph idx="1"/>
          </p:nvPr>
        </p:nvSpPr>
        <p:spPr/>
        <p:txBody>
          <a:bodyPr>
            <a:normAutofit lnSpcReduction="10000"/>
          </a:bodyPr>
          <a:lstStyle/>
          <a:p>
            <a:r>
              <a:rPr lang="es-ES" dirty="0"/>
              <a:t>Trata de localizar en el diagrama cada una de las operaciones explicadas en la diapositiva anterior e identifica que elementos de los que componen el sistema intervienen en cada operación.</a:t>
            </a:r>
          </a:p>
          <a:p>
            <a:r>
              <a:rPr lang="es-ES" dirty="0"/>
              <a:t>Por ejemplo, para la operación </a:t>
            </a:r>
            <a:r>
              <a:rPr lang="es-ES" i="1" dirty="0" err="1"/>
              <a:t>add</a:t>
            </a:r>
            <a:r>
              <a:rPr lang="es-ES" dirty="0"/>
              <a:t>:</a:t>
            </a:r>
          </a:p>
          <a:p>
            <a:pPr lvl="1"/>
            <a:r>
              <a:rPr lang="es-ES" u="sng" dirty="0"/>
              <a:t>Localización en el diagrama</a:t>
            </a:r>
            <a:r>
              <a:rPr lang="es-ES" dirty="0"/>
              <a:t> -&gt; </a:t>
            </a:r>
          </a:p>
          <a:p>
            <a:endParaRPr lang="es-ES" i="1" dirty="0"/>
          </a:p>
          <a:p>
            <a:endParaRPr lang="es-ES" i="1" dirty="0"/>
          </a:p>
          <a:p>
            <a:pPr lvl="1"/>
            <a:r>
              <a:rPr lang="es-ES" i="1" u="sng" dirty="0"/>
              <a:t>Descripción</a:t>
            </a:r>
            <a:r>
              <a:rPr lang="es-ES" i="1" dirty="0"/>
              <a:t> -&gt; Identifica los recursos modificados en el espacio de trabajo y que serán posteriormente ‘</a:t>
            </a:r>
            <a:r>
              <a:rPr lang="es-ES" i="1" dirty="0" err="1"/>
              <a:t>commiteados</a:t>
            </a:r>
            <a:r>
              <a:rPr lang="es-ES" i="1" dirty="0"/>
              <a:t>’.</a:t>
            </a:r>
          </a:p>
          <a:p>
            <a:pPr lvl="1"/>
            <a:r>
              <a:rPr lang="es-ES" u="sng" dirty="0"/>
              <a:t>Elementos que intervienen</a:t>
            </a:r>
            <a:r>
              <a:rPr lang="es-ES" dirty="0"/>
              <a:t> -&gt; </a:t>
            </a:r>
            <a:r>
              <a:rPr lang="es-ES" i="1" dirty="0"/>
              <a:t>Esta operación se realiza entre el espacio de trabajo local (</a:t>
            </a:r>
            <a:r>
              <a:rPr lang="es-ES" i="1" dirty="0" err="1"/>
              <a:t>workspace</a:t>
            </a:r>
            <a:r>
              <a:rPr lang="es-ES" i="1" dirty="0"/>
              <a:t>) y la zona intermedia de </a:t>
            </a:r>
            <a:r>
              <a:rPr lang="es-ES" i="1" dirty="0" err="1"/>
              <a:t>staging</a:t>
            </a:r>
            <a:r>
              <a:rPr lang="es-ES" i="1" dirty="0"/>
              <a:t>.</a:t>
            </a:r>
          </a:p>
        </p:txBody>
      </p:sp>
      <p:pic>
        <p:nvPicPr>
          <p:cNvPr id="4" name="Imagen 3">
            <a:extLst>
              <a:ext uri="{FF2B5EF4-FFF2-40B4-BE49-F238E27FC236}">
                <a16:creationId xmlns:a16="http://schemas.microsoft.com/office/drawing/2014/main" id="{067B32C5-1FC3-2343-961B-60F80E5D5391}"/>
              </a:ext>
            </a:extLst>
          </p:cNvPr>
          <p:cNvPicPr>
            <a:picLocks noChangeAspect="1"/>
          </p:cNvPicPr>
          <p:nvPr/>
        </p:nvPicPr>
        <p:blipFill>
          <a:blip r:embed="rId2"/>
          <a:stretch>
            <a:fillRect/>
          </a:stretch>
        </p:blipFill>
        <p:spPr>
          <a:xfrm>
            <a:off x="5534281" y="3428999"/>
            <a:ext cx="3213100" cy="1130643"/>
          </a:xfrm>
          <a:prstGeom prst="rect">
            <a:avLst/>
          </a:prstGeom>
        </p:spPr>
      </p:pic>
    </p:spTree>
    <p:extLst>
      <p:ext uri="{BB962C8B-B14F-4D97-AF65-F5344CB8AC3E}">
        <p14:creationId xmlns:p14="http://schemas.microsoft.com/office/powerpoint/2010/main" val="332365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80D4A-926B-B048-8D56-338EE8A5AA23}"/>
              </a:ext>
            </a:extLst>
          </p:cNvPr>
          <p:cNvSpPr>
            <a:spLocks noGrp="1"/>
          </p:cNvSpPr>
          <p:nvPr>
            <p:ph type="title"/>
          </p:nvPr>
        </p:nvSpPr>
        <p:spPr/>
        <p:txBody>
          <a:bodyPr/>
          <a:lstStyle/>
          <a:p>
            <a:r>
              <a:rPr lang="es-ES" dirty="0"/>
              <a:t>Instalación de </a:t>
            </a:r>
            <a:r>
              <a:rPr lang="es-ES" dirty="0" err="1"/>
              <a:t>Git</a:t>
            </a:r>
            <a:r>
              <a:rPr lang="es-ES" dirty="0"/>
              <a:t> (I)</a:t>
            </a:r>
          </a:p>
        </p:txBody>
      </p:sp>
      <p:sp>
        <p:nvSpPr>
          <p:cNvPr id="3" name="Marcador de contenido 2">
            <a:extLst>
              <a:ext uri="{FF2B5EF4-FFF2-40B4-BE49-F238E27FC236}">
                <a16:creationId xmlns:a16="http://schemas.microsoft.com/office/drawing/2014/main" id="{BE21E82F-73BF-0A46-AF1A-40F13BAE8965}"/>
              </a:ext>
            </a:extLst>
          </p:cNvPr>
          <p:cNvSpPr>
            <a:spLocks noGrp="1"/>
          </p:cNvSpPr>
          <p:nvPr>
            <p:ph idx="1"/>
          </p:nvPr>
        </p:nvSpPr>
        <p:spPr/>
        <p:txBody>
          <a:bodyPr/>
          <a:lstStyle/>
          <a:p>
            <a:r>
              <a:rPr lang="es-ES" dirty="0"/>
              <a:t>Vamos a explicar paso a paso como instalar </a:t>
            </a:r>
            <a:r>
              <a:rPr lang="es-ES" dirty="0" err="1"/>
              <a:t>Git</a:t>
            </a:r>
            <a:r>
              <a:rPr lang="es-ES" dirty="0"/>
              <a:t> en un sistema </a:t>
            </a:r>
            <a:r>
              <a:rPr lang="es-ES" dirty="0" err="1"/>
              <a:t>Wndows</a:t>
            </a:r>
            <a:r>
              <a:rPr lang="es-ES" dirty="0"/>
              <a:t>.</a:t>
            </a:r>
          </a:p>
          <a:p>
            <a:r>
              <a:rPr lang="es-ES" dirty="0"/>
              <a:t>1.- Descarga </a:t>
            </a:r>
            <a:r>
              <a:rPr lang="es-ES" dirty="0" err="1"/>
              <a:t>Git</a:t>
            </a:r>
            <a:r>
              <a:rPr lang="es-ES" dirty="0"/>
              <a:t> para Windows a través de éste enlace: </a:t>
            </a:r>
            <a:r>
              <a:rPr lang="es-ES" dirty="0">
                <a:hlinkClick r:id="rId2"/>
              </a:rPr>
              <a:t>Git for Windows dowloads</a:t>
            </a:r>
            <a:r>
              <a:rPr lang="es-ES" dirty="0"/>
              <a:t>.</a:t>
            </a:r>
          </a:p>
          <a:p>
            <a:r>
              <a:rPr lang="es-ES" dirty="0"/>
              <a:t>2.- Una vez finalizada la descarga, ejecuta el fichero ejecutable y autoriza la instalación.</a:t>
            </a:r>
          </a:p>
          <a:p>
            <a:endParaRPr lang="es-ES" dirty="0"/>
          </a:p>
        </p:txBody>
      </p:sp>
      <p:pic>
        <p:nvPicPr>
          <p:cNvPr id="4" name="Imagen 3">
            <a:extLst>
              <a:ext uri="{FF2B5EF4-FFF2-40B4-BE49-F238E27FC236}">
                <a16:creationId xmlns:a16="http://schemas.microsoft.com/office/drawing/2014/main" id="{9E300458-FCB3-4842-83B3-D43496803E11}"/>
              </a:ext>
            </a:extLst>
          </p:cNvPr>
          <p:cNvPicPr>
            <a:picLocks noChangeAspect="1"/>
          </p:cNvPicPr>
          <p:nvPr/>
        </p:nvPicPr>
        <p:blipFill>
          <a:blip r:embed="rId3"/>
          <a:stretch>
            <a:fillRect/>
          </a:stretch>
        </p:blipFill>
        <p:spPr>
          <a:xfrm>
            <a:off x="1816443" y="4593067"/>
            <a:ext cx="3076833" cy="1718833"/>
          </a:xfrm>
          <a:prstGeom prst="rect">
            <a:avLst/>
          </a:prstGeom>
        </p:spPr>
      </p:pic>
      <p:pic>
        <p:nvPicPr>
          <p:cNvPr id="6" name="Imagen 5">
            <a:extLst>
              <a:ext uri="{FF2B5EF4-FFF2-40B4-BE49-F238E27FC236}">
                <a16:creationId xmlns:a16="http://schemas.microsoft.com/office/drawing/2014/main" id="{718AD66D-308E-3E44-B2C1-0D2B23DA6CA7}"/>
              </a:ext>
            </a:extLst>
          </p:cNvPr>
          <p:cNvPicPr>
            <a:picLocks noChangeAspect="1"/>
          </p:cNvPicPr>
          <p:nvPr/>
        </p:nvPicPr>
        <p:blipFill>
          <a:blip r:embed="rId4"/>
          <a:stretch>
            <a:fillRect/>
          </a:stretch>
        </p:blipFill>
        <p:spPr>
          <a:xfrm>
            <a:off x="5176539" y="4593067"/>
            <a:ext cx="3176629" cy="1718833"/>
          </a:xfrm>
          <a:prstGeom prst="rect">
            <a:avLst/>
          </a:prstGeom>
        </p:spPr>
      </p:pic>
    </p:spTree>
    <p:extLst>
      <p:ext uri="{BB962C8B-B14F-4D97-AF65-F5344CB8AC3E}">
        <p14:creationId xmlns:p14="http://schemas.microsoft.com/office/powerpoint/2010/main" val="55495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EB8AF-19E1-A54D-999D-DD7ED5DAB140}"/>
              </a:ext>
            </a:extLst>
          </p:cNvPr>
          <p:cNvSpPr>
            <a:spLocks noGrp="1"/>
          </p:cNvSpPr>
          <p:nvPr>
            <p:ph type="title"/>
          </p:nvPr>
        </p:nvSpPr>
        <p:spPr/>
        <p:txBody>
          <a:bodyPr/>
          <a:lstStyle/>
          <a:p>
            <a:r>
              <a:rPr lang="es-ES" dirty="0"/>
              <a:t>Instalación de </a:t>
            </a:r>
            <a:r>
              <a:rPr lang="es-ES" dirty="0" err="1"/>
              <a:t>Git</a:t>
            </a:r>
            <a:r>
              <a:rPr lang="es-ES" dirty="0"/>
              <a:t> (II)</a:t>
            </a:r>
          </a:p>
        </p:txBody>
      </p:sp>
      <p:sp>
        <p:nvSpPr>
          <p:cNvPr id="3" name="Marcador de contenido 2">
            <a:extLst>
              <a:ext uri="{FF2B5EF4-FFF2-40B4-BE49-F238E27FC236}">
                <a16:creationId xmlns:a16="http://schemas.microsoft.com/office/drawing/2014/main" id="{A66B0F95-A700-974F-9E48-8F3120F3D2B5}"/>
              </a:ext>
            </a:extLst>
          </p:cNvPr>
          <p:cNvSpPr>
            <a:spLocks noGrp="1"/>
          </p:cNvSpPr>
          <p:nvPr>
            <p:ph idx="1"/>
          </p:nvPr>
        </p:nvSpPr>
        <p:spPr/>
        <p:txBody>
          <a:bodyPr/>
          <a:lstStyle/>
          <a:p>
            <a:r>
              <a:rPr lang="es-ES" dirty="0"/>
              <a:t>3.- Acepta la licencia GPL</a:t>
            </a:r>
          </a:p>
          <a:p>
            <a:endParaRPr lang="es-ES" dirty="0"/>
          </a:p>
          <a:p>
            <a:endParaRPr lang="es-ES" dirty="0"/>
          </a:p>
          <a:p>
            <a:endParaRPr lang="es-ES" dirty="0"/>
          </a:p>
          <a:p>
            <a:r>
              <a:rPr lang="es-ES" dirty="0"/>
              <a:t>4.- Elije la carpeta de instalación. (Se recomienda dejar la de por defecto)</a:t>
            </a:r>
          </a:p>
          <a:p>
            <a:endParaRPr lang="es-ES" dirty="0"/>
          </a:p>
          <a:p>
            <a:endParaRPr lang="es-ES" dirty="0"/>
          </a:p>
          <a:p>
            <a:endParaRPr lang="es-ES" dirty="0"/>
          </a:p>
          <a:p>
            <a:endParaRPr lang="es-ES" dirty="0"/>
          </a:p>
          <a:p>
            <a:endParaRPr lang="es-ES" dirty="0"/>
          </a:p>
        </p:txBody>
      </p:sp>
      <p:pic>
        <p:nvPicPr>
          <p:cNvPr id="4" name="Imagen 3">
            <a:extLst>
              <a:ext uri="{FF2B5EF4-FFF2-40B4-BE49-F238E27FC236}">
                <a16:creationId xmlns:a16="http://schemas.microsoft.com/office/drawing/2014/main" id="{C9C5AE62-58C0-354B-83C9-35818AF464C6}"/>
              </a:ext>
            </a:extLst>
          </p:cNvPr>
          <p:cNvPicPr>
            <a:picLocks noChangeAspect="1"/>
          </p:cNvPicPr>
          <p:nvPr/>
        </p:nvPicPr>
        <p:blipFill>
          <a:blip r:embed="rId2"/>
          <a:stretch>
            <a:fillRect/>
          </a:stretch>
        </p:blipFill>
        <p:spPr>
          <a:xfrm>
            <a:off x="5312229" y="1626881"/>
            <a:ext cx="3526970" cy="2175760"/>
          </a:xfrm>
          <a:prstGeom prst="rect">
            <a:avLst/>
          </a:prstGeom>
        </p:spPr>
      </p:pic>
      <p:pic>
        <p:nvPicPr>
          <p:cNvPr id="5" name="Imagen 4">
            <a:extLst>
              <a:ext uri="{FF2B5EF4-FFF2-40B4-BE49-F238E27FC236}">
                <a16:creationId xmlns:a16="http://schemas.microsoft.com/office/drawing/2014/main" id="{6B4229AB-971F-964E-BD83-47C329838191}"/>
              </a:ext>
            </a:extLst>
          </p:cNvPr>
          <p:cNvPicPr>
            <a:picLocks noChangeAspect="1"/>
          </p:cNvPicPr>
          <p:nvPr/>
        </p:nvPicPr>
        <p:blipFill>
          <a:blip r:embed="rId3"/>
          <a:stretch>
            <a:fillRect/>
          </a:stretch>
        </p:blipFill>
        <p:spPr>
          <a:xfrm>
            <a:off x="5312229" y="4356511"/>
            <a:ext cx="3526970" cy="2136364"/>
          </a:xfrm>
          <a:prstGeom prst="rect">
            <a:avLst/>
          </a:prstGeom>
        </p:spPr>
      </p:pic>
    </p:spTree>
    <p:extLst>
      <p:ext uri="{BB962C8B-B14F-4D97-AF65-F5344CB8AC3E}">
        <p14:creationId xmlns:p14="http://schemas.microsoft.com/office/powerpoint/2010/main" val="286763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a:t>
            </a:r>
            <a:r>
              <a:rPr lang="es-ES" dirty="0" err="1"/>
              <a:t>Git</a:t>
            </a:r>
            <a:r>
              <a:rPr lang="es-ES" dirty="0"/>
              <a:t> (III)</a:t>
            </a:r>
          </a:p>
        </p:txBody>
      </p:sp>
      <p:sp>
        <p:nvSpPr>
          <p:cNvPr id="3" name="Marcador de contenido 2"/>
          <p:cNvSpPr>
            <a:spLocks noGrp="1"/>
          </p:cNvSpPr>
          <p:nvPr>
            <p:ph idx="1"/>
          </p:nvPr>
        </p:nvSpPr>
        <p:spPr/>
        <p:txBody>
          <a:bodyPr/>
          <a:lstStyle/>
          <a:p>
            <a:r>
              <a:rPr lang="es-ES" dirty="0"/>
              <a:t>Deja los componentes de instalación por defecto, añadiendo únicamente la opción para usar fuentes TrueType.</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498" y="2851825"/>
            <a:ext cx="4925112" cy="3820058"/>
          </a:xfrm>
          <a:prstGeom prst="rect">
            <a:avLst/>
          </a:prstGeom>
        </p:spPr>
      </p:pic>
    </p:spTree>
    <p:extLst>
      <p:ext uri="{BB962C8B-B14F-4D97-AF65-F5344CB8AC3E}">
        <p14:creationId xmlns:p14="http://schemas.microsoft.com/office/powerpoint/2010/main" val="93904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a:t>
            </a:r>
            <a:r>
              <a:rPr lang="es-ES" dirty="0" err="1"/>
              <a:t>Git</a:t>
            </a:r>
            <a:r>
              <a:rPr lang="es-ES" dirty="0"/>
              <a:t> (IV)</a:t>
            </a:r>
          </a:p>
        </p:txBody>
      </p:sp>
      <p:sp>
        <p:nvSpPr>
          <p:cNvPr id="3" name="Marcador de contenido 2"/>
          <p:cNvSpPr>
            <a:spLocks noGrp="1"/>
          </p:cNvSpPr>
          <p:nvPr>
            <p:ph idx="1"/>
          </p:nvPr>
        </p:nvSpPr>
        <p:spPr>
          <a:xfrm>
            <a:off x="838200" y="1825624"/>
            <a:ext cx="10515600" cy="4792151"/>
          </a:xfrm>
        </p:spPr>
        <p:txBody>
          <a:bodyPr/>
          <a:lstStyle/>
          <a:p>
            <a:r>
              <a:rPr lang="es-ES" dirty="0"/>
              <a:t>Se le da nombre a la carpeta que se creará en el menú inicio. Podemos dejar la que se recomienda: </a:t>
            </a:r>
            <a:r>
              <a:rPr lang="es-ES" i="1" dirty="0" err="1"/>
              <a:t>Git</a:t>
            </a:r>
            <a:r>
              <a:rPr lang="es-ES" dirty="0"/>
              <a:t>.</a:t>
            </a:r>
          </a:p>
          <a:p>
            <a:endParaRPr lang="es-ES" dirty="0"/>
          </a:p>
          <a:p>
            <a:endParaRPr lang="es-ES" dirty="0"/>
          </a:p>
          <a:p>
            <a:endParaRPr lang="es-ES" dirty="0"/>
          </a:p>
          <a:p>
            <a:endParaRPr lang="es-ES" dirty="0"/>
          </a:p>
          <a:p>
            <a:endParaRPr lang="es-ES" i="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25" y="2712203"/>
            <a:ext cx="2416465" cy="195278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492" y="4700533"/>
            <a:ext cx="2654105" cy="1917242"/>
          </a:xfrm>
          <a:prstGeom prst="rect">
            <a:avLst/>
          </a:prstGeom>
        </p:spPr>
      </p:pic>
      <p:sp>
        <p:nvSpPr>
          <p:cNvPr id="6" name="CuadroTexto 5"/>
          <p:cNvSpPr txBox="1"/>
          <p:nvPr/>
        </p:nvSpPr>
        <p:spPr>
          <a:xfrm>
            <a:off x="838200" y="4959311"/>
            <a:ext cx="7309089" cy="1815882"/>
          </a:xfrm>
          <a:prstGeom prst="rect">
            <a:avLst/>
          </a:prstGeom>
          <a:noFill/>
        </p:spPr>
        <p:txBody>
          <a:bodyPr wrap="square" rtlCol="0">
            <a:spAutoFit/>
          </a:bodyPr>
          <a:lstStyle/>
          <a:p>
            <a:pPr marL="285750" indent="-285750">
              <a:buFont typeface="Arial" panose="020B0604020202020204" pitchFamily="34" charset="0"/>
              <a:buChar char="•"/>
            </a:pPr>
            <a:r>
              <a:rPr lang="es-ES" sz="2800" dirty="0"/>
              <a:t>Elije el editor por defecto usado por </a:t>
            </a:r>
            <a:r>
              <a:rPr lang="es-ES" sz="2800" dirty="0" err="1"/>
              <a:t>Git</a:t>
            </a:r>
            <a:r>
              <a:rPr lang="es-ES" sz="2800" dirty="0"/>
              <a:t>. Puedes elegir cualquiera de los que aparecen en la lista desplegable. Yo he elegido </a:t>
            </a:r>
            <a:r>
              <a:rPr lang="es-ES" sz="2800" dirty="0" err="1"/>
              <a:t>Notepad</a:t>
            </a:r>
            <a:r>
              <a:rPr lang="es-ES" sz="2800" dirty="0"/>
              <a:t>++. </a:t>
            </a:r>
          </a:p>
        </p:txBody>
      </p:sp>
    </p:spTree>
    <p:extLst>
      <p:ext uri="{BB962C8B-B14F-4D97-AF65-F5344CB8AC3E}">
        <p14:creationId xmlns:p14="http://schemas.microsoft.com/office/powerpoint/2010/main" val="425636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Instalación de </a:t>
            </a:r>
            <a:r>
              <a:rPr lang="es-ES" dirty="0" err="1"/>
              <a:t>Git</a:t>
            </a:r>
            <a:r>
              <a:rPr lang="es-ES" dirty="0"/>
              <a:t> (V)</a:t>
            </a:r>
          </a:p>
        </p:txBody>
      </p:sp>
      <p:sp>
        <p:nvSpPr>
          <p:cNvPr id="3" name="Marcador de contenido 2"/>
          <p:cNvSpPr>
            <a:spLocks noGrp="1"/>
          </p:cNvSpPr>
          <p:nvPr>
            <p:ph idx="1"/>
          </p:nvPr>
        </p:nvSpPr>
        <p:spPr/>
        <p:txBody>
          <a:bodyPr>
            <a:normAutofit lnSpcReduction="10000"/>
          </a:bodyPr>
          <a:lstStyle/>
          <a:p>
            <a:r>
              <a:rPr lang="es-ES" dirty="0"/>
              <a:t>En la siguiente ventana deberemos elegir usar </a:t>
            </a:r>
            <a:r>
              <a:rPr lang="es-ES" dirty="0" err="1"/>
              <a:t>Git</a:t>
            </a:r>
            <a:r>
              <a:rPr lang="es-ES" dirty="0"/>
              <a:t> tanto desde la línea de comandos como desde una aplicación de terceros. En nuestro caso esta aplicación de terceros será </a:t>
            </a:r>
            <a:r>
              <a:rPr lang="es-ES" dirty="0" err="1"/>
              <a:t>TortoiseGit</a:t>
            </a:r>
            <a:r>
              <a:rPr lang="es-ES" dirty="0"/>
              <a:t>.</a:t>
            </a:r>
          </a:p>
          <a:p>
            <a:endParaRPr lang="es-ES" dirty="0"/>
          </a:p>
          <a:p>
            <a:endParaRPr lang="es-ES" dirty="0"/>
          </a:p>
          <a:p>
            <a:endParaRPr lang="es-ES" dirty="0"/>
          </a:p>
          <a:p>
            <a:endParaRPr lang="es-ES" dirty="0"/>
          </a:p>
          <a:p>
            <a:endParaRPr lang="es-ES" dirty="0"/>
          </a:p>
          <a:p>
            <a:r>
              <a:rPr lang="es-ES" dirty="0"/>
              <a:t>El proceso de instalación finaliza. Puedes comprobar la instalación abriendo una consola y tecleando el comando </a:t>
            </a:r>
            <a:r>
              <a:rPr lang="es-ES" b="1" dirty="0" err="1"/>
              <a:t>git</a:t>
            </a:r>
            <a:r>
              <a:rPr lang="es-ES" b="1" dirty="0"/>
              <a:t> –versión</a:t>
            </a:r>
            <a:r>
              <a:rPr lang="es-ES" dirty="0"/>
              <a:t>.</a:t>
            </a:r>
            <a:endParaRPr lang="es-ES" b="1" dirty="0"/>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6215" y="3192652"/>
            <a:ext cx="3026064" cy="2123267"/>
          </a:xfrm>
          <a:prstGeom prst="rect">
            <a:avLst/>
          </a:prstGeom>
        </p:spPr>
      </p:pic>
    </p:spTree>
    <p:extLst>
      <p:ext uri="{BB962C8B-B14F-4D97-AF65-F5344CB8AC3E}">
        <p14:creationId xmlns:p14="http://schemas.microsoft.com/office/powerpoint/2010/main" val="321544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GitHub</a:t>
            </a:r>
            <a:endParaRPr lang="es-ES" dirty="0"/>
          </a:p>
        </p:txBody>
      </p:sp>
      <p:sp>
        <p:nvSpPr>
          <p:cNvPr id="3" name="Marcador de contenido 2"/>
          <p:cNvSpPr>
            <a:spLocks noGrp="1"/>
          </p:cNvSpPr>
          <p:nvPr>
            <p:ph idx="1"/>
          </p:nvPr>
        </p:nvSpPr>
        <p:spPr/>
        <p:txBody>
          <a:bodyPr/>
          <a:lstStyle/>
          <a:p>
            <a:r>
              <a:rPr lang="es-ES" dirty="0" err="1"/>
              <a:t>GitHub</a:t>
            </a:r>
            <a:r>
              <a:rPr lang="es-ES" dirty="0"/>
              <a:t> será el sitio web que albergará nuestro Repositorio Remoto.</a:t>
            </a:r>
          </a:p>
          <a:p>
            <a:r>
              <a:rPr lang="es-ES" dirty="0"/>
              <a:t>Como usuarios del repositorio que hemos preparado para el ciclo, lo único que necesitamos es crear una cuenta en </a:t>
            </a:r>
            <a:r>
              <a:rPr lang="es-ES" dirty="0" err="1"/>
              <a:t>GitHub</a:t>
            </a:r>
            <a:r>
              <a:rPr lang="es-ES" dirty="0"/>
              <a:t>.</a:t>
            </a:r>
          </a:p>
          <a:p>
            <a:r>
              <a:rPr lang="es-ES" dirty="0"/>
              <a:t>Para ello accederemos por aquí </a:t>
            </a:r>
            <a:r>
              <a:rPr lang="es-ES" dirty="0" err="1">
                <a:hlinkClick r:id="rId2"/>
              </a:rPr>
              <a:t>GitHub</a:t>
            </a:r>
            <a:r>
              <a:rPr lang="es-ES" dirty="0"/>
              <a:t>. (</a:t>
            </a:r>
            <a:r>
              <a:rPr lang="es-ES" dirty="0">
                <a:hlinkClick r:id="rId3"/>
              </a:rPr>
              <a:t>https://github.com/join</a:t>
            </a:r>
            <a:r>
              <a:rPr lang="es-ES" dirty="0"/>
              <a:t>)</a:t>
            </a:r>
          </a:p>
          <a:p>
            <a:r>
              <a:rPr lang="es-ES" dirty="0"/>
              <a:t>Aportar los datos que se piden. IMPORTANTE: USAD LA CUENTA DE CORREO DEL INSTITUTO.</a:t>
            </a:r>
          </a:p>
          <a:p>
            <a:r>
              <a:rPr lang="es-ES" dirty="0"/>
              <a:t>Recordar las credenciales (nombre de usuario y contraseña) de vuestra cuenta, tendréis que usarlas cuando hagáis un </a:t>
            </a:r>
            <a:r>
              <a:rPr lang="es-ES" dirty="0" err="1"/>
              <a:t>Pull</a:t>
            </a:r>
            <a:r>
              <a:rPr lang="es-ES" dirty="0"/>
              <a:t> por primera vez al repositorio remoto.</a:t>
            </a:r>
          </a:p>
          <a:p>
            <a:endParaRPr lang="es-ES" dirty="0"/>
          </a:p>
        </p:txBody>
      </p:sp>
    </p:spTree>
    <p:extLst>
      <p:ext uri="{BB962C8B-B14F-4D97-AF65-F5344CB8AC3E}">
        <p14:creationId xmlns:p14="http://schemas.microsoft.com/office/powerpoint/2010/main" val="3779053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TortoiseGit</a:t>
            </a:r>
            <a:r>
              <a:rPr lang="es-ES" dirty="0"/>
              <a:t> – Instalación (I)</a:t>
            </a:r>
          </a:p>
        </p:txBody>
      </p:sp>
      <p:sp>
        <p:nvSpPr>
          <p:cNvPr id="3" name="Marcador de contenido 2"/>
          <p:cNvSpPr>
            <a:spLocks noGrp="1"/>
          </p:cNvSpPr>
          <p:nvPr>
            <p:ph idx="1"/>
          </p:nvPr>
        </p:nvSpPr>
        <p:spPr/>
        <p:txBody>
          <a:bodyPr/>
          <a:lstStyle/>
          <a:p>
            <a:r>
              <a:rPr lang="es-ES" dirty="0" err="1"/>
              <a:t>TortoiseGit</a:t>
            </a:r>
            <a:r>
              <a:rPr lang="es-ES" dirty="0"/>
              <a:t> será la aplicación de terceros que usaremos para interactuar con nuestro repositorio </a:t>
            </a:r>
            <a:r>
              <a:rPr lang="es-ES" dirty="0" err="1"/>
              <a:t>Git</a:t>
            </a:r>
            <a:r>
              <a:rPr lang="es-ES" dirty="0"/>
              <a:t>.</a:t>
            </a:r>
          </a:p>
          <a:p>
            <a:r>
              <a:rPr lang="es-ES" dirty="0"/>
              <a:t>Para ello deberemos acceder a </a:t>
            </a:r>
            <a:r>
              <a:rPr lang="es-ES" dirty="0">
                <a:hlinkClick r:id="rId2"/>
              </a:rPr>
              <a:t>https://tortoisegit.org/download/</a:t>
            </a:r>
            <a:r>
              <a:rPr lang="es-ES" dirty="0"/>
              <a:t> para descargar una versión apropiada de </a:t>
            </a:r>
            <a:r>
              <a:rPr lang="es-ES" dirty="0" err="1"/>
              <a:t>TortoiseGit</a:t>
            </a:r>
            <a:r>
              <a:rPr lang="es-ES" dirty="0"/>
              <a:t>.</a:t>
            </a:r>
          </a:p>
          <a:p>
            <a:r>
              <a:rPr lang="es-ES" dirty="0"/>
              <a:t>Ejecutamos el  archivo que se descarga y aparecerá la siguiente pantalla en la que deberemos elegir el idioma:</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645" y="4037430"/>
            <a:ext cx="2794483" cy="2580346"/>
          </a:xfrm>
          <a:prstGeom prst="rect">
            <a:avLst/>
          </a:prstGeom>
        </p:spPr>
      </p:pic>
    </p:spTree>
    <p:extLst>
      <p:ext uri="{BB962C8B-B14F-4D97-AF65-F5344CB8AC3E}">
        <p14:creationId xmlns:p14="http://schemas.microsoft.com/office/powerpoint/2010/main" val="154697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TortoiseGit</a:t>
            </a:r>
            <a:r>
              <a:rPr lang="es-ES" dirty="0"/>
              <a:t> – Instalación (II)</a:t>
            </a:r>
          </a:p>
        </p:txBody>
      </p:sp>
      <p:sp>
        <p:nvSpPr>
          <p:cNvPr id="3" name="Marcador de contenido 2"/>
          <p:cNvSpPr>
            <a:spLocks noGrp="1"/>
          </p:cNvSpPr>
          <p:nvPr>
            <p:ph idx="1"/>
          </p:nvPr>
        </p:nvSpPr>
        <p:spPr/>
        <p:txBody>
          <a:bodyPr/>
          <a:lstStyle/>
          <a:p>
            <a:r>
              <a:rPr lang="es-ES" dirty="0"/>
              <a:t>En la siguiente ventana simplemente deberemos hacer </a:t>
            </a:r>
            <a:r>
              <a:rPr lang="es-ES" dirty="0" err="1"/>
              <a:t>click</a:t>
            </a:r>
            <a:r>
              <a:rPr lang="es-ES" dirty="0"/>
              <a:t> en siguiente.</a:t>
            </a:r>
          </a:p>
          <a:p>
            <a:r>
              <a:rPr lang="es-ES" dirty="0"/>
              <a:t>Posteriormente, se debe elegir la ubicación del ejecutable </a:t>
            </a:r>
            <a:r>
              <a:rPr lang="es-ES" i="1" dirty="0"/>
              <a:t>Git.exe</a:t>
            </a:r>
            <a:r>
              <a:rPr lang="es-ES" dirty="0"/>
              <a:t>. Si se ha instalado previamente </a:t>
            </a:r>
            <a:r>
              <a:rPr lang="es-ES" dirty="0" err="1"/>
              <a:t>Git</a:t>
            </a:r>
            <a:r>
              <a:rPr lang="es-ES" dirty="0"/>
              <a:t>, deberá aparecer la ubicación ya rellena. En caso contrario, instala en primer lugar </a:t>
            </a:r>
            <a:r>
              <a:rPr lang="es-ES" dirty="0" err="1"/>
              <a:t>Git</a:t>
            </a:r>
            <a:r>
              <a:rPr lang="es-ES" dirty="0"/>
              <a:t> antes que </a:t>
            </a:r>
            <a:r>
              <a:rPr lang="es-ES" dirty="0" err="1"/>
              <a:t>TortoiseGit</a:t>
            </a:r>
            <a:r>
              <a:rPr lang="es-ES" dirty="0"/>
              <a:t>.</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851" y="4001295"/>
            <a:ext cx="2963485" cy="2709472"/>
          </a:xfrm>
          <a:prstGeom prst="rect">
            <a:avLst/>
          </a:prstGeom>
        </p:spPr>
      </p:pic>
    </p:spTree>
    <p:extLst>
      <p:ext uri="{BB962C8B-B14F-4D97-AF65-F5344CB8AC3E}">
        <p14:creationId xmlns:p14="http://schemas.microsoft.com/office/powerpoint/2010/main" val="247735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TortoiseGit</a:t>
            </a:r>
            <a:r>
              <a:rPr lang="es-ES" dirty="0"/>
              <a:t> – Instalación (III)</a:t>
            </a:r>
          </a:p>
        </p:txBody>
      </p:sp>
      <p:sp>
        <p:nvSpPr>
          <p:cNvPr id="3" name="Marcador de contenido 2"/>
          <p:cNvSpPr>
            <a:spLocks noGrp="1"/>
          </p:cNvSpPr>
          <p:nvPr>
            <p:ph idx="1"/>
          </p:nvPr>
        </p:nvSpPr>
        <p:spPr>
          <a:xfrm>
            <a:off x="838200" y="1825624"/>
            <a:ext cx="10515600" cy="4772883"/>
          </a:xfrm>
        </p:spPr>
        <p:txBody>
          <a:bodyPr>
            <a:normAutofit fontScale="85000" lnSpcReduction="20000"/>
          </a:bodyPr>
          <a:lstStyle/>
          <a:p>
            <a:r>
              <a:rPr lang="es-ES" dirty="0"/>
              <a:t>En las siguientes ventanas haz </a:t>
            </a:r>
            <a:r>
              <a:rPr lang="es-ES" dirty="0" err="1"/>
              <a:t>click</a:t>
            </a:r>
            <a:r>
              <a:rPr lang="es-ES" dirty="0"/>
              <a:t> en siguiente hasta que llegues a la ventana en la que debes elegir el cliente SSH. Elige </a:t>
            </a:r>
            <a:r>
              <a:rPr lang="es-ES" dirty="0" err="1"/>
              <a:t>OpenSSH</a:t>
            </a:r>
            <a:r>
              <a:rPr lang="es-ES" dirty="0"/>
              <a:t>:</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r>
              <a:rPr lang="es-ES" dirty="0"/>
              <a:t>Puedes comprobar la instalación observando las nuevas opciones del menú contextual cuando se hace </a:t>
            </a:r>
            <a:r>
              <a:rPr lang="es-ES" dirty="0" err="1"/>
              <a:t>click</a:t>
            </a:r>
            <a:r>
              <a:rPr lang="es-ES" dirty="0"/>
              <a:t> con el botón secundario del ratón sobre una carpeta.</a:t>
            </a:r>
          </a:p>
          <a:p>
            <a:endParaRPr lang="es-ES" dirty="0"/>
          </a:p>
          <a:p>
            <a:endParaRPr lang="es-ES" dirty="0"/>
          </a:p>
          <a:p>
            <a:pPr marL="0" indent="0">
              <a:buNone/>
            </a:pPr>
            <a:endParaRPr lang="es-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199" y="2469508"/>
            <a:ext cx="1942401" cy="1456841"/>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081" y="3663797"/>
            <a:ext cx="1833902" cy="1774963"/>
          </a:xfrm>
          <a:prstGeom prst="rect">
            <a:avLst/>
          </a:prstGeom>
        </p:spPr>
      </p:pic>
      <p:sp>
        <p:nvSpPr>
          <p:cNvPr id="6" name="CuadroTexto 5">
            <a:extLst>
              <a:ext uri="{FF2B5EF4-FFF2-40B4-BE49-F238E27FC236}">
                <a16:creationId xmlns:a16="http://schemas.microsoft.com/office/drawing/2014/main" id="{61CF9DA2-16C1-8541-8E87-51A025880E63}"/>
              </a:ext>
            </a:extLst>
          </p:cNvPr>
          <p:cNvSpPr txBox="1"/>
          <p:nvPr/>
        </p:nvSpPr>
        <p:spPr>
          <a:xfrm>
            <a:off x="838200" y="4401011"/>
            <a:ext cx="7772400" cy="830997"/>
          </a:xfrm>
          <a:prstGeom prst="rect">
            <a:avLst/>
          </a:prstGeom>
          <a:noFill/>
        </p:spPr>
        <p:txBody>
          <a:bodyPr wrap="square" rtlCol="0">
            <a:spAutoFit/>
          </a:bodyPr>
          <a:lstStyle/>
          <a:p>
            <a:pPr marL="457200" indent="-457200">
              <a:buFont typeface="Arial" panose="020B0604020202020204" pitchFamily="34" charset="0"/>
              <a:buChar char="•"/>
            </a:pPr>
            <a:r>
              <a:rPr lang="es-ES" sz="2400" dirty="0"/>
              <a:t>En la siguiente ventana puedes dejar las opciones que aparecen, finalizando la instalación.</a:t>
            </a:r>
          </a:p>
        </p:txBody>
      </p:sp>
    </p:spTree>
    <p:extLst>
      <p:ext uri="{BB962C8B-B14F-4D97-AF65-F5344CB8AC3E}">
        <p14:creationId xmlns:p14="http://schemas.microsoft.com/office/powerpoint/2010/main" val="205446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92B25E-F6BF-5245-9438-B2990F101879}"/>
              </a:ext>
            </a:extLst>
          </p:cNvPr>
          <p:cNvSpPr>
            <a:spLocks noGrp="1"/>
          </p:cNvSpPr>
          <p:nvPr>
            <p:ph type="title"/>
          </p:nvPr>
        </p:nvSpPr>
        <p:spPr/>
        <p:txBody>
          <a:bodyPr/>
          <a:lstStyle/>
          <a:p>
            <a:r>
              <a:rPr lang="es-ES" dirty="0"/>
              <a:t>ÍNDICE DE CONTENIDOS</a:t>
            </a:r>
          </a:p>
        </p:txBody>
      </p:sp>
      <p:sp>
        <p:nvSpPr>
          <p:cNvPr id="3" name="Marcador de contenido 2">
            <a:extLst>
              <a:ext uri="{FF2B5EF4-FFF2-40B4-BE49-F238E27FC236}">
                <a16:creationId xmlns:a16="http://schemas.microsoft.com/office/drawing/2014/main" id="{68CC4CC7-9739-834B-87C1-93983D185058}"/>
              </a:ext>
            </a:extLst>
          </p:cNvPr>
          <p:cNvSpPr>
            <a:spLocks noGrp="1"/>
          </p:cNvSpPr>
          <p:nvPr>
            <p:ph idx="1"/>
          </p:nvPr>
        </p:nvSpPr>
        <p:spPr/>
        <p:txBody>
          <a:bodyPr>
            <a:normAutofit lnSpcReduction="10000"/>
          </a:bodyPr>
          <a:lstStyle/>
          <a:p>
            <a:r>
              <a:rPr lang="es-ES" dirty="0"/>
              <a:t>Introducción a </a:t>
            </a:r>
            <a:r>
              <a:rPr lang="es-ES" dirty="0" err="1"/>
              <a:t>Git</a:t>
            </a:r>
            <a:endParaRPr lang="es-ES" dirty="0"/>
          </a:p>
          <a:p>
            <a:r>
              <a:rPr lang="es-ES" dirty="0"/>
              <a:t>SVN Vs </a:t>
            </a:r>
            <a:r>
              <a:rPr lang="es-ES" dirty="0" err="1"/>
              <a:t>Git</a:t>
            </a:r>
            <a:endParaRPr lang="es-ES" dirty="0"/>
          </a:p>
          <a:p>
            <a:r>
              <a:rPr lang="es-ES" dirty="0"/>
              <a:t>SVN </a:t>
            </a:r>
            <a:r>
              <a:rPr lang="es-ES" dirty="0" err="1"/>
              <a:t>Workflow</a:t>
            </a:r>
            <a:endParaRPr lang="es-ES" dirty="0"/>
          </a:p>
          <a:p>
            <a:r>
              <a:rPr lang="es-ES" dirty="0" err="1"/>
              <a:t>Git</a:t>
            </a:r>
            <a:r>
              <a:rPr lang="es-ES" dirty="0"/>
              <a:t> </a:t>
            </a:r>
            <a:r>
              <a:rPr lang="es-ES" dirty="0" err="1"/>
              <a:t>workflow</a:t>
            </a:r>
            <a:endParaRPr lang="es-ES" dirty="0"/>
          </a:p>
          <a:p>
            <a:r>
              <a:rPr lang="es-ES" dirty="0"/>
              <a:t>Instalación de </a:t>
            </a:r>
            <a:r>
              <a:rPr lang="es-ES" dirty="0" err="1"/>
              <a:t>Git</a:t>
            </a:r>
            <a:endParaRPr lang="es-ES" dirty="0"/>
          </a:p>
          <a:p>
            <a:r>
              <a:rPr lang="es-ES" dirty="0"/>
              <a:t>GitHub</a:t>
            </a:r>
          </a:p>
          <a:p>
            <a:r>
              <a:rPr lang="es-ES" dirty="0" err="1"/>
              <a:t>TortoiseGit</a:t>
            </a:r>
            <a:r>
              <a:rPr lang="es-ES" dirty="0"/>
              <a:t> (Instalación)</a:t>
            </a:r>
          </a:p>
          <a:p>
            <a:r>
              <a:rPr lang="es-ES" dirty="0"/>
              <a:t>Día a Día con </a:t>
            </a:r>
            <a:r>
              <a:rPr lang="es-ES" dirty="0" err="1"/>
              <a:t>Git</a:t>
            </a:r>
            <a:endParaRPr lang="es-ES" dirty="0"/>
          </a:p>
          <a:p>
            <a:r>
              <a:rPr lang="es-ES" dirty="0" err="1"/>
              <a:t>Webgrafía</a:t>
            </a:r>
            <a:endParaRPr lang="es-ES" dirty="0"/>
          </a:p>
        </p:txBody>
      </p:sp>
    </p:spTree>
    <p:extLst>
      <p:ext uri="{BB962C8B-B14F-4D97-AF65-F5344CB8AC3E}">
        <p14:creationId xmlns:p14="http://schemas.microsoft.com/office/powerpoint/2010/main" val="188965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Creación</a:t>
            </a:r>
            <a:r>
              <a:rPr lang="es-ES" dirty="0"/>
              <a:t> y descarga del repositorio remoto (I)</a:t>
            </a:r>
          </a:p>
        </p:txBody>
      </p:sp>
      <p:sp>
        <p:nvSpPr>
          <p:cNvPr id="3" name="Marcador de contenido 2"/>
          <p:cNvSpPr>
            <a:spLocks noGrp="1"/>
          </p:cNvSpPr>
          <p:nvPr>
            <p:ph idx="1"/>
          </p:nvPr>
        </p:nvSpPr>
        <p:spPr/>
        <p:txBody>
          <a:bodyPr/>
          <a:lstStyle/>
          <a:p>
            <a:r>
              <a:rPr lang="es-ES" dirty="0"/>
              <a:t>En vuestra carpeta de usuario, crear una carpeta de nombre </a:t>
            </a:r>
            <a:r>
              <a:rPr lang="es-ES" b="1" dirty="0"/>
              <a:t>Repo</a:t>
            </a:r>
            <a:r>
              <a:rPr lang="es-ES" dirty="0"/>
              <a:t>.</a:t>
            </a:r>
          </a:p>
          <a:p>
            <a:r>
              <a:rPr lang="es-ES" dirty="0"/>
              <a:t>Meteos en la carpeta y haced </a:t>
            </a:r>
            <a:r>
              <a:rPr lang="es-ES" dirty="0" err="1"/>
              <a:t>click</a:t>
            </a:r>
            <a:r>
              <a:rPr lang="es-ES" dirty="0"/>
              <a:t> con el botón derecho del ratón en un espacio en blanco, debe aparecer el menú contextual de </a:t>
            </a:r>
            <a:r>
              <a:rPr lang="es-ES" i="1" dirty="0" err="1"/>
              <a:t>TorotoiseGit</a:t>
            </a:r>
            <a:r>
              <a:rPr lang="es-ES" dirty="0"/>
              <a:t>. </a:t>
            </a:r>
          </a:p>
          <a:p>
            <a:r>
              <a:rPr lang="es-ES" dirty="0"/>
              <a:t>Elegir la opción </a:t>
            </a:r>
            <a:r>
              <a:rPr lang="es-ES" i="1" dirty="0" err="1"/>
              <a:t>Git</a:t>
            </a:r>
            <a:r>
              <a:rPr lang="es-ES" i="1" dirty="0"/>
              <a:t> clone ...</a:t>
            </a:r>
          </a:p>
          <a:p>
            <a:endParaRPr lang="es-ES" i="1" dirty="0"/>
          </a:p>
          <a:p>
            <a:endParaRPr lang="es-ES" i="1" dirty="0"/>
          </a:p>
          <a:p>
            <a:pPr marL="0" indent="0">
              <a:buNone/>
            </a:pPr>
            <a:endParaRPr lang="es-ES" i="1" dirty="0"/>
          </a:p>
          <a:p>
            <a:endParaRPr lang="es-ES" b="1" dirty="0"/>
          </a:p>
        </p:txBody>
      </p:sp>
      <p:pic>
        <p:nvPicPr>
          <p:cNvPr id="4" name="Imagen 3"/>
          <p:cNvPicPr>
            <a:picLocks noChangeAspect="1"/>
          </p:cNvPicPr>
          <p:nvPr/>
        </p:nvPicPr>
        <p:blipFill>
          <a:blip r:embed="rId2"/>
          <a:stretch>
            <a:fillRect/>
          </a:stretch>
        </p:blipFill>
        <p:spPr>
          <a:xfrm>
            <a:off x="6343973" y="3270142"/>
            <a:ext cx="2784529" cy="2603716"/>
          </a:xfrm>
          <a:prstGeom prst="rect">
            <a:avLst/>
          </a:prstGeom>
        </p:spPr>
      </p:pic>
    </p:spTree>
    <p:extLst>
      <p:ext uri="{BB962C8B-B14F-4D97-AF65-F5344CB8AC3E}">
        <p14:creationId xmlns:p14="http://schemas.microsoft.com/office/powerpoint/2010/main" val="424956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692539" cy="1325563"/>
          </a:xfrm>
        </p:spPr>
        <p:txBody>
          <a:bodyPr/>
          <a:lstStyle/>
          <a:p>
            <a:r>
              <a:rPr lang="en-US" dirty="0" err="1"/>
              <a:t>Día</a:t>
            </a:r>
            <a:r>
              <a:rPr lang="en-US" dirty="0"/>
              <a:t> a </a:t>
            </a:r>
            <a:r>
              <a:rPr lang="en-US" dirty="0" err="1"/>
              <a:t>día</a:t>
            </a:r>
            <a:r>
              <a:rPr lang="en-US" dirty="0"/>
              <a:t> con </a:t>
            </a:r>
            <a:r>
              <a:rPr lang="en-US" dirty="0" err="1"/>
              <a:t>Git</a:t>
            </a:r>
            <a:r>
              <a:rPr lang="es-ES" dirty="0"/>
              <a:t> - Creación y descarga del repositorio remoto (II)</a:t>
            </a:r>
          </a:p>
        </p:txBody>
      </p:sp>
      <p:sp>
        <p:nvSpPr>
          <p:cNvPr id="3" name="Marcador de contenido 2"/>
          <p:cNvSpPr>
            <a:spLocks noGrp="1"/>
          </p:cNvSpPr>
          <p:nvPr>
            <p:ph idx="1"/>
          </p:nvPr>
        </p:nvSpPr>
        <p:spPr/>
        <p:txBody>
          <a:bodyPr/>
          <a:lstStyle/>
          <a:p>
            <a:r>
              <a:rPr lang="es-ES" dirty="0"/>
              <a:t>En la nueva ventana que se muestra debemos poner la URL en la que se encuentra el repositorio remoto. (</a:t>
            </a:r>
            <a:r>
              <a:rPr lang="es-ES" dirty="0">
                <a:hlinkClick r:id="rId2"/>
              </a:rPr>
              <a:t>https://github.com/hsiesjdh/DAW_1_REPOSITORY</a:t>
            </a:r>
            <a:r>
              <a:rPr lang="es-ES" dirty="0"/>
              <a:t>)</a:t>
            </a:r>
          </a:p>
          <a:p>
            <a:r>
              <a:rPr lang="es-ES" dirty="0"/>
              <a:t>El resto de opciones no se modifican. Pulsad sobre </a:t>
            </a:r>
            <a:r>
              <a:rPr lang="es-ES" i="1" dirty="0"/>
              <a:t>OK</a:t>
            </a:r>
            <a:r>
              <a:rPr lang="es-ES" dirty="0"/>
              <a:t>.</a:t>
            </a:r>
            <a:endParaRPr lang="es-ES" i="1" dirty="0"/>
          </a:p>
        </p:txBody>
      </p:sp>
      <p:pic>
        <p:nvPicPr>
          <p:cNvPr id="5" name="Imagen 4"/>
          <p:cNvPicPr>
            <a:picLocks noChangeAspect="1"/>
          </p:cNvPicPr>
          <p:nvPr/>
        </p:nvPicPr>
        <p:blipFill>
          <a:blip r:embed="rId3"/>
          <a:stretch>
            <a:fillRect/>
          </a:stretch>
        </p:blipFill>
        <p:spPr>
          <a:xfrm>
            <a:off x="3192650" y="3501971"/>
            <a:ext cx="4726983" cy="2991819"/>
          </a:xfrm>
          <a:prstGeom prst="rect">
            <a:avLst/>
          </a:prstGeom>
        </p:spPr>
      </p:pic>
    </p:spTree>
    <p:extLst>
      <p:ext uri="{BB962C8B-B14F-4D97-AF65-F5344CB8AC3E}">
        <p14:creationId xmlns:p14="http://schemas.microsoft.com/office/powerpoint/2010/main" val="468628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23536" cy="1325563"/>
          </a:xfrm>
        </p:spPr>
        <p:txBody>
          <a:bodyPr/>
          <a:lstStyle/>
          <a:p>
            <a:r>
              <a:rPr lang="en-US" dirty="0" err="1"/>
              <a:t>Día</a:t>
            </a:r>
            <a:r>
              <a:rPr lang="en-US" dirty="0"/>
              <a:t> a </a:t>
            </a:r>
            <a:r>
              <a:rPr lang="en-US" dirty="0" err="1"/>
              <a:t>día</a:t>
            </a:r>
            <a:r>
              <a:rPr lang="en-US" dirty="0"/>
              <a:t> con </a:t>
            </a:r>
            <a:r>
              <a:rPr lang="en-US" dirty="0" err="1"/>
              <a:t>Git</a:t>
            </a:r>
            <a:r>
              <a:rPr lang="es-ES" dirty="0"/>
              <a:t> - Creación y descarga del repositorio remoto (III)</a:t>
            </a:r>
          </a:p>
        </p:txBody>
      </p:sp>
      <p:sp>
        <p:nvSpPr>
          <p:cNvPr id="3" name="Marcador de contenido 2"/>
          <p:cNvSpPr>
            <a:spLocks noGrp="1"/>
          </p:cNvSpPr>
          <p:nvPr>
            <p:ph idx="1"/>
          </p:nvPr>
        </p:nvSpPr>
        <p:spPr>
          <a:xfrm>
            <a:off x="838200" y="1825624"/>
            <a:ext cx="10515600" cy="4885142"/>
          </a:xfrm>
        </p:spPr>
        <p:txBody>
          <a:bodyPr>
            <a:normAutofit lnSpcReduction="10000"/>
          </a:bodyPr>
          <a:lstStyle/>
          <a:p>
            <a:r>
              <a:rPr lang="es-ES" dirty="0" err="1"/>
              <a:t>TortoiseGit</a:t>
            </a:r>
            <a:r>
              <a:rPr lang="es-ES" dirty="0"/>
              <a:t> procede con la conexión y descarga desde la URL aportada.</a:t>
            </a:r>
          </a:p>
          <a:p>
            <a:endParaRPr lang="es-ES" dirty="0"/>
          </a:p>
          <a:p>
            <a:endParaRPr lang="es-ES" dirty="0"/>
          </a:p>
          <a:p>
            <a:endParaRPr lang="es-ES" dirty="0"/>
          </a:p>
          <a:p>
            <a:endParaRPr lang="es-ES" dirty="0"/>
          </a:p>
          <a:p>
            <a:endParaRPr lang="es-ES" dirty="0"/>
          </a:p>
          <a:p>
            <a:r>
              <a:rPr lang="es-ES" dirty="0"/>
              <a:t>Se trata de un repositorio remoto público, así que no debería pedir credenciales.</a:t>
            </a:r>
          </a:p>
          <a:p>
            <a:r>
              <a:rPr lang="es-ES" b="1" u="sng" dirty="0"/>
              <a:t>Ya tenemos el repositorio en local con la copia de trabajo, ambos completamente actualizados con la última versión.</a:t>
            </a:r>
          </a:p>
          <a:p>
            <a:pPr marL="0" indent="0">
              <a:buNone/>
            </a:pPr>
            <a:endParaRPr lang="es-ES" dirty="0"/>
          </a:p>
        </p:txBody>
      </p:sp>
      <p:pic>
        <p:nvPicPr>
          <p:cNvPr id="5" name="Imagen 4"/>
          <p:cNvPicPr>
            <a:picLocks noChangeAspect="1"/>
          </p:cNvPicPr>
          <p:nvPr/>
        </p:nvPicPr>
        <p:blipFill>
          <a:blip r:embed="rId2"/>
          <a:stretch>
            <a:fillRect/>
          </a:stretch>
        </p:blipFill>
        <p:spPr>
          <a:xfrm>
            <a:off x="3238500" y="2426292"/>
            <a:ext cx="3875222" cy="2455674"/>
          </a:xfrm>
          <a:prstGeom prst="rect">
            <a:avLst/>
          </a:prstGeom>
        </p:spPr>
      </p:pic>
    </p:spTree>
    <p:extLst>
      <p:ext uri="{BB962C8B-B14F-4D97-AF65-F5344CB8AC3E}">
        <p14:creationId xmlns:p14="http://schemas.microsoft.com/office/powerpoint/2010/main" val="311021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754532" cy="1325563"/>
          </a:xfrm>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Estructura</a:t>
            </a:r>
            <a:r>
              <a:rPr lang="en-US" dirty="0"/>
              <a:t> del </a:t>
            </a:r>
            <a:r>
              <a:rPr lang="en-US" dirty="0" err="1"/>
              <a:t>repositorio</a:t>
            </a:r>
            <a:r>
              <a:rPr lang="en-US" dirty="0"/>
              <a:t> (I)</a:t>
            </a:r>
            <a:endParaRPr lang="es-ES" dirty="0"/>
          </a:p>
        </p:txBody>
      </p:sp>
      <p:sp>
        <p:nvSpPr>
          <p:cNvPr id="3" name="Marcador de contenido 2"/>
          <p:cNvSpPr>
            <a:spLocks noGrp="1"/>
          </p:cNvSpPr>
          <p:nvPr>
            <p:ph idx="1"/>
          </p:nvPr>
        </p:nvSpPr>
        <p:spPr/>
        <p:txBody>
          <a:bodyPr/>
          <a:lstStyle/>
          <a:p>
            <a:r>
              <a:rPr lang="en-US" dirty="0"/>
              <a:t>En primer </a:t>
            </a:r>
            <a:r>
              <a:rPr lang="en-US" dirty="0" err="1"/>
              <a:t>lugar</a:t>
            </a:r>
            <a:r>
              <a:rPr lang="en-US" dirty="0"/>
              <a:t>, </a:t>
            </a:r>
            <a:r>
              <a:rPr lang="en-US" dirty="0" err="1"/>
              <a:t>notar</a:t>
            </a:r>
            <a:r>
              <a:rPr lang="en-US" dirty="0"/>
              <a:t> </a:t>
            </a:r>
            <a:r>
              <a:rPr lang="en-US" dirty="0" err="1"/>
              <a:t>que</a:t>
            </a:r>
            <a:r>
              <a:rPr lang="en-US" dirty="0"/>
              <a:t> </a:t>
            </a:r>
            <a:r>
              <a:rPr lang="en-US" dirty="0" err="1"/>
              <a:t>todos</a:t>
            </a:r>
            <a:r>
              <a:rPr lang="en-US" dirty="0"/>
              <a:t> los </a:t>
            </a:r>
            <a:r>
              <a:rPr lang="en-US" dirty="0" err="1"/>
              <a:t>recursos</a:t>
            </a:r>
            <a:r>
              <a:rPr lang="en-US" dirty="0"/>
              <a:t> del </a:t>
            </a:r>
            <a:r>
              <a:rPr lang="en-US" dirty="0" err="1"/>
              <a:t>repositorio</a:t>
            </a:r>
            <a:r>
              <a:rPr lang="en-US" dirty="0"/>
              <a:t> </a:t>
            </a:r>
            <a:r>
              <a:rPr lang="en-US" dirty="0" err="1"/>
              <a:t>tienen</a:t>
            </a:r>
            <a:r>
              <a:rPr lang="en-US" dirty="0"/>
              <a:t> un </a:t>
            </a:r>
            <a:r>
              <a:rPr lang="en-US" dirty="0" err="1"/>
              <a:t>icono</a:t>
            </a:r>
            <a:r>
              <a:rPr lang="en-US" dirty="0"/>
              <a:t> </a:t>
            </a:r>
            <a:r>
              <a:rPr lang="en-US" dirty="0" err="1"/>
              <a:t>asociado</a:t>
            </a:r>
            <a:r>
              <a:rPr lang="en-US" dirty="0"/>
              <a:t> </a:t>
            </a:r>
            <a:r>
              <a:rPr lang="en-US" dirty="0" err="1"/>
              <a:t>indicando</a:t>
            </a:r>
            <a:r>
              <a:rPr lang="en-US" dirty="0"/>
              <a:t> </a:t>
            </a:r>
            <a:r>
              <a:rPr lang="en-US" dirty="0" err="1"/>
              <a:t>que</a:t>
            </a:r>
            <a:r>
              <a:rPr lang="en-US" dirty="0"/>
              <a:t> se </a:t>
            </a:r>
            <a:r>
              <a:rPr lang="en-US" dirty="0" err="1"/>
              <a:t>encuentran</a:t>
            </a:r>
            <a:r>
              <a:rPr lang="en-US" dirty="0"/>
              <a:t> </a:t>
            </a:r>
            <a:r>
              <a:rPr lang="en-US" dirty="0" err="1"/>
              <a:t>bajo</a:t>
            </a:r>
            <a:r>
              <a:rPr lang="en-US" dirty="0"/>
              <a:t> el control de </a:t>
            </a:r>
            <a:r>
              <a:rPr lang="en-US" dirty="0" err="1"/>
              <a:t>versiones</a:t>
            </a:r>
            <a:r>
              <a:rPr lang="en-US" dirty="0"/>
              <a:t>.</a:t>
            </a:r>
          </a:p>
          <a:p>
            <a:r>
              <a:rPr lang="en-US" dirty="0"/>
              <a:t>En </a:t>
            </a:r>
            <a:r>
              <a:rPr lang="en-US" dirty="0" err="1"/>
              <a:t>cada</a:t>
            </a:r>
            <a:r>
              <a:rPr lang="en-US" dirty="0"/>
              <a:t> </a:t>
            </a:r>
            <a:r>
              <a:rPr lang="en-US" dirty="0" err="1"/>
              <a:t>nivel</a:t>
            </a:r>
            <a:r>
              <a:rPr lang="en-US" dirty="0"/>
              <a:t> del </a:t>
            </a:r>
            <a:r>
              <a:rPr lang="en-US" dirty="0" err="1"/>
              <a:t>árbol</a:t>
            </a:r>
            <a:r>
              <a:rPr lang="en-US" dirty="0"/>
              <a:t> de directories </a:t>
            </a:r>
            <a:r>
              <a:rPr lang="es-ES" dirty="0"/>
              <a:t>tenéis</a:t>
            </a:r>
            <a:r>
              <a:rPr lang="en-US" dirty="0"/>
              <a:t> </a:t>
            </a:r>
            <a:r>
              <a:rPr lang="es-ES" dirty="0"/>
              <a:t>disponible un</a:t>
            </a:r>
            <a:r>
              <a:rPr lang="en-US" dirty="0"/>
              <a:t> </a:t>
            </a:r>
            <a:r>
              <a:rPr lang="en-US" dirty="0" err="1"/>
              <a:t>archivo</a:t>
            </a:r>
            <a:r>
              <a:rPr lang="en-US" dirty="0"/>
              <a:t> </a:t>
            </a:r>
            <a:r>
              <a:rPr lang="en-US" i="1" dirty="0"/>
              <a:t>README.txt</a:t>
            </a:r>
            <a:r>
              <a:rPr lang="en-US" dirty="0"/>
              <a:t>, en el </a:t>
            </a:r>
            <a:r>
              <a:rPr lang="en-US" dirty="0" err="1"/>
              <a:t>que</a:t>
            </a:r>
            <a:r>
              <a:rPr lang="en-US" dirty="0"/>
              <a:t> se </a:t>
            </a:r>
            <a:r>
              <a:rPr lang="en-US" dirty="0" err="1"/>
              <a:t>explica</a:t>
            </a:r>
            <a:r>
              <a:rPr lang="en-US" dirty="0"/>
              <a:t> </a:t>
            </a:r>
            <a:r>
              <a:rPr lang="en-US" dirty="0" err="1"/>
              <a:t>brevemente</a:t>
            </a:r>
            <a:r>
              <a:rPr lang="en-US" dirty="0"/>
              <a:t> </a:t>
            </a:r>
            <a:r>
              <a:rPr lang="en-US" dirty="0" err="1"/>
              <a:t>que</a:t>
            </a:r>
            <a:r>
              <a:rPr lang="en-US" dirty="0"/>
              <a:t> </a:t>
            </a:r>
            <a:r>
              <a:rPr lang="en-US" dirty="0" err="1"/>
              <a:t>puedes</a:t>
            </a:r>
            <a:r>
              <a:rPr lang="en-US" dirty="0"/>
              <a:t> </a:t>
            </a:r>
            <a:r>
              <a:rPr lang="en-US" dirty="0" err="1"/>
              <a:t>encontrar</a:t>
            </a:r>
            <a:r>
              <a:rPr lang="en-US" dirty="0"/>
              <a:t> </a:t>
            </a:r>
            <a:r>
              <a:rPr lang="en-US" dirty="0" err="1"/>
              <a:t>bajo</a:t>
            </a:r>
            <a:r>
              <a:rPr lang="en-US" dirty="0"/>
              <a:t> </a:t>
            </a:r>
            <a:r>
              <a:rPr lang="en-US" dirty="0" err="1"/>
              <a:t>esa</a:t>
            </a:r>
            <a:r>
              <a:rPr lang="en-US" dirty="0"/>
              <a:t> </a:t>
            </a:r>
            <a:r>
              <a:rPr lang="en-US" dirty="0" err="1"/>
              <a:t>carpeta</a:t>
            </a:r>
            <a:r>
              <a:rPr lang="en-US" dirty="0"/>
              <a:t> y </a:t>
            </a:r>
            <a:r>
              <a:rPr lang="en-US" dirty="0" err="1"/>
              <a:t>si</a:t>
            </a:r>
            <a:r>
              <a:rPr lang="en-US" dirty="0"/>
              <a:t> </a:t>
            </a:r>
            <a:r>
              <a:rPr lang="en-US" dirty="0" err="1"/>
              <a:t>es</a:t>
            </a:r>
            <a:r>
              <a:rPr lang="en-US" dirty="0"/>
              <a:t> </a:t>
            </a:r>
            <a:r>
              <a:rPr lang="en-US" dirty="0" err="1"/>
              <a:t>una</a:t>
            </a:r>
            <a:r>
              <a:rPr lang="en-US" dirty="0"/>
              <a:t> </a:t>
            </a:r>
            <a:r>
              <a:rPr lang="en-US" dirty="0" err="1"/>
              <a:t>ubicación</a:t>
            </a:r>
            <a:r>
              <a:rPr lang="en-US" dirty="0"/>
              <a:t> para la </a:t>
            </a:r>
            <a:r>
              <a:rPr lang="en-US" dirty="0" err="1"/>
              <a:t>entrega</a:t>
            </a:r>
            <a:r>
              <a:rPr lang="en-US" dirty="0"/>
              <a:t> de </a:t>
            </a:r>
            <a:r>
              <a:rPr lang="en-US" dirty="0" err="1"/>
              <a:t>tus</a:t>
            </a:r>
            <a:r>
              <a:rPr lang="en-US" dirty="0"/>
              <a:t> </a:t>
            </a:r>
            <a:r>
              <a:rPr lang="en-US" dirty="0" err="1"/>
              <a:t>prácticas</a:t>
            </a:r>
            <a:r>
              <a:rPr lang="en-US" dirty="0"/>
              <a:t>. </a:t>
            </a:r>
            <a:endParaRPr lang="es-ES" dirty="0"/>
          </a:p>
        </p:txBody>
      </p:sp>
    </p:spTree>
    <p:extLst>
      <p:ext uri="{BB962C8B-B14F-4D97-AF65-F5344CB8AC3E}">
        <p14:creationId xmlns:p14="http://schemas.microsoft.com/office/powerpoint/2010/main" val="246236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894018" cy="1325563"/>
          </a:xfrm>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Estructura</a:t>
            </a:r>
            <a:r>
              <a:rPr lang="en-US" dirty="0"/>
              <a:t> del </a:t>
            </a:r>
            <a:r>
              <a:rPr lang="en-US" dirty="0" err="1"/>
              <a:t>repositorio</a:t>
            </a:r>
            <a:r>
              <a:rPr lang="en-US" dirty="0"/>
              <a:t> (II)</a:t>
            </a:r>
            <a:endParaRPr lang="es-ES" dirty="0"/>
          </a:p>
        </p:txBody>
      </p:sp>
      <p:sp>
        <p:nvSpPr>
          <p:cNvPr id="3" name="Marcador de contenido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r>
              <a:rPr lang="en-US" dirty="0"/>
              <a:t>En la </a:t>
            </a:r>
            <a:r>
              <a:rPr lang="en-US" dirty="0" err="1"/>
              <a:t>carpeta</a:t>
            </a:r>
            <a:r>
              <a:rPr lang="en-US" dirty="0"/>
              <a:t> </a:t>
            </a:r>
            <a:r>
              <a:rPr lang="en-US" i="1" dirty="0"/>
              <a:t>Doc</a:t>
            </a:r>
            <a:r>
              <a:rPr lang="en-US" dirty="0"/>
              <a:t> </a:t>
            </a:r>
            <a:r>
              <a:rPr lang="en-US" dirty="0" err="1"/>
              <a:t>dejaré</a:t>
            </a:r>
            <a:r>
              <a:rPr lang="en-US" dirty="0"/>
              <a:t> tanto la </a:t>
            </a:r>
            <a:r>
              <a:rPr lang="en-US" dirty="0" err="1"/>
              <a:t>teoría</a:t>
            </a:r>
            <a:r>
              <a:rPr lang="en-US" dirty="0"/>
              <a:t> </a:t>
            </a:r>
            <a:r>
              <a:rPr lang="en-US" dirty="0" err="1"/>
              <a:t>como</a:t>
            </a:r>
            <a:r>
              <a:rPr lang="en-US" dirty="0"/>
              <a:t> los </a:t>
            </a:r>
            <a:r>
              <a:rPr lang="en-US" dirty="0" err="1"/>
              <a:t>enunciados</a:t>
            </a:r>
            <a:r>
              <a:rPr lang="en-US" dirty="0"/>
              <a:t> de los </a:t>
            </a:r>
            <a:r>
              <a:rPr lang="en-US" dirty="0" err="1"/>
              <a:t>ejercicios</a:t>
            </a:r>
            <a:r>
              <a:rPr lang="en-US" dirty="0"/>
              <a:t>. Se </a:t>
            </a:r>
            <a:r>
              <a:rPr lang="en-US" dirty="0" err="1"/>
              <a:t>encuentra</a:t>
            </a:r>
            <a:r>
              <a:rPr lang="en-US" dirty="0"/>
              <a:t> </a:t>
            </a:r>
            <a:r>
              <a:rPr lang="en-US" dirty="0" err="1"/>
              <a:t>dividida</a:t>
            </a:r>
            <a:r>
              <a:rPr lang="en-US" dirty="0"/>
              <a:t> en los </a:t>
            </a:r>
            <a:r>
              <a:rPr lang="en-US" dirty="0" err="1"/>
              <a:t>diferentes</a:t>
            </a:r>
            <a:r>
              <a:rPr lang="en-US" dirty="0"/>
              <a:t> </a:t>
            </a:r>
            <a:r>
              <a:rPr lang="en-US" dirty="0" err="1"/>
              <a:t>módulos</a:t>
            </a:r>
            <a:r>
              <a:rPr lang="en-US" dirty="0"/>
              <a:t> que </a:t>
            </a:r>
            <a:r>
              <a:rPr lang="en-US" dirty="0" err="1"/>
              <a:t>tenemos</a:t>
            </a:r>
            <a:r>
              <a:rPr lang="en-US" dirty="0"/>
              <a:t>: </a:t>
            </a:r>
            <a:r>
              <a:rPr lang="en-US" i="1" dirty="0"/>
              <a:t>BD</a:t>
            </a:r>
            <a:r>
              <a:rPr lang="en-US" dirty="0"/>
              <a:t>, </a:t>
            </a:r>
            <a:r>
              <a:rPr lang="en-US" i="1" dirty="0"/>
              <a:t>Prog</a:t>
            </a:r>
            <a:r>
              <a:rPr lang="en-US" dirty="0"/>
              <a:t>, </a:t>
            </a:r>
            <a:r>
              <a:rPr lang="en-US" i="1" dirty="0"/>
              <a:t>Ent</a:t>
            </a:r>
            <a:r>
              <a:rPr lang="en-US" dirty="0"/>
              <a:t> y </a:t>
            </a:r>
            <a:r>
              <a:rPr lang="en-US" i="1" dirty="0" err="1"/>
              <a:t>Marcas</a:t>
            </a:r>
            <a:r>
              <a:rPr lang="en-US" dirty="0"/>
              <a:t>.</a:t>
            </a:r>
          </a:p>
          <a:p>
            <a:pPr marL="0" indent="0">
              <a:buNone/>
            </a:pPr>
            <a:endParaRPr lang="en-US" dirty="0"/>
          </a:p>
          <a:p>
            <a:r>
              <a:rPr lang="en-US" dirty="0"/>
              <a:t>En la </a:t>
            </a:r>
            <a:r>
              <a:rPr lang="en-US" dirty="0" err="1"/>
              <a:t>carpeta</a:t>
            </a:r>
            <a:r>
              <a:rPr lang="en-US" dirty="0"/>
              <a:t> </a:t>
            </a:r>
            <a:r>
              <a:rPr lang="en-US" i="1" dirty="0" err="1"/>
              <a:t>Soluciones</a:t>
            </a:r>
            <a:r>
              <a:rPr lang="en-US" dirty="0"/>
              <a:t>, </a:t>
            </a:r>
            <a:r>
              <a:rPr lang="en-US" dirty="0" err="1"/>
              <a:t>por</a:t>
            </a:r>
            <a:r>
              <a:rPr lang="en-US" dirty="0"/>
              <a:t> </a:t>
            </a:r>
            <a:r>
              <a:rPr lang="en-US" dirty="0" err="1"/>
              <a:t>su</a:t>
            </a:r>
            <a:r>
              <a:rPr lang="en-US" dirty="0"/>
              <a:t> parte, </a:t>
            </a:r>
            <a:r>
              <a:rPr lang="es-ES" dirty="0"/>
              <a:t>deberéis</a:t>
            </a:r>
            <a:r>
              <a:rPr lang="en-US" dirty="0"/>
              <a:t> </a:t>
            </a:r>
            <a:r>
              <a:rPr lang="en-US" dirty="0" err="1"/>
              <a:t>subir</a:t>
            </a:r>
            <a:r>
              <a:rPr lang="en-US" dirty="0"/>
              <a:t> </a:t>
            </a:r>
            <a:r>
              <a:rPr lang="en-US" dirty="0" err="1"/>
              <a:t>vuestras</a:t>
            </a:r>
            <a:r>
              <a:rPr lang="en-US" dirty="0"/>
              <a:t> </a:t>
            </a:r>
            <a:r>
              <a:rPr lang="en-US" dirty="0" err="1"/>
              <a:t>soluciones</a:t>
            </a:r>
            <a:r>
              <a:rPr lang="en-US" dirty="0"/>
              <a:t> para </a:t>
            </a:r>
            <a:r>
              <a:rPr lang="en-US" dirty="0" err="1"/>
              <a:t>cada</a:t>
            </a:r>
            <a:r>
              <a:rPr lang="en-US" dirty="0"/>
              <a:t> </a:t>
            </a:r>
            <a:r>
              <a:rPr lang="en-US" dirty="0" err="1"/>
              <a:t>ejercicio</a:t>
            </a:r>
            <a:r>
              <a:rPr lang="en-US" dirty="0"/>
              <a:t> </a:t>
            </a:r>
            <a:r>
              <a:rPr lang="en-US" dirty="0" err="1"/>
              <a:t>propuesto</a:t>
            </a:r>
            <a:r>
              <a:rPr lang="en-US" dirty="0"/>
              <a:t>. </a:t>
            </a:r>
            <a:r>
              <a:rPr lang="en-US" dirty="0" err="1"/>
              <a:t>Tenéis</a:t>
            </a:r>
            <a:r>
              <a:rPr lang="en-US" dirty="0"/>
              <a:t> </a:t>
            </a:r>
            <a:r>
              <a:rPr lang="en-US" dirty="0" err="1"/>
              <a:t>una</a:t>
            </a:r>
            <a:r>
              <a:rPr lang="en-US" dirty="0"/>
              <a:t> </a:t>
            </a:r>
            <a:r>
              <a:rPr lang="en-US" dirty="0" err="1"/>
              <a:t>carpeta</a:t>
            </a:r>
            <a:r>
              <a:rPr lang="en-US" dirty="0"/>
              <a:t> </a:t>
            </a:r>
            <a:r>
              <a:rPr lang="en-US" dirty="0" err="1"/>
              <a:t>individualizada</a:t>
            </a:r>
            <a:r>
              <a:rPr lang="en-US" dirty="0"/>
              <a:t> para </a:t>
            </a:r>
            <a:r>
              <a:rPr lang="en-US" dirty="0" err="1"/>
              <a:t>cada</a:t>
            </a:r>
            <a:r>
              <a:rPr lang="en-US" dirty="0"/>
              <a:t> </a:t>
            </a:r>
            <a:r>
              <a:rPr lang="en-US" dirty="0" err="1"/>
              <a:t>uno</a:t>
            </a:r>
            <a:r>
              <a:rPr lang="en-US" dirty="0"/>
              <a:t> de </a:t>
            </a:r>
            <a:r>
              <a:rPr lang="en-US" dirty="0" err="1"/>
              <a:t>vosotros</a:t>
            </a:r>
            <a:r>
              <a:rPr lang="en-US" dirty="0"/>
              <a:t>. El </a:t>
            </a:r>
            <a:r>
              <a:rPr lang="en-US" dirty="0" err="1"/>
              <a:t>formato</a:t>
            </a:r>
            <a:r>
              <a:rPr lang="en-US" dirty="0"/>
              <a:t> de los </a:t>
            </a:r>
            <a:r>
              <a:rPr lang="en-US" dirty="0" err="1"/>
              <a:t>nombres</a:t>
            </a:r>
            <a:r>
              <a:rPr lang="en-US" dirty="0"/>
              <a:t> de </a:t>
            </a:r>
            <a:r>
              <a:rPr lang="en-US" dirty="0" err="1"/>
              <a:t>carpeta</a:t>
            </a:r>
            <a:r>
              <a:rPr lang="en-US" dirty="0"/>
              <a:t> se </a:t>
            </a:r>
            <a:r>
              <a:rPr lang="en-US" dirty="0" err="1"/>
              <a:t>explica</a:t>
            </a:r>
            <a:r>
              <a:rPr lang="en-US" dirty="0"/>
              <a:t> en el </a:t>
            </a:r>
            <a:r>
              <a:rPr lang="en-US" dirty="0" err="1"/>
              <a:t>archivo</a:t>
            </a:r>
            <a:r>
              <a:rPr lang="en-US" dirty="0"/>
              <a:t> </a:t>
            </a:r>
            <a:r>
              <a:rPr lang="en-US" i="1" dirty="0" err="1"/>
              <a:t>README.txt</a:t>
            </a:r>
            <a:r>
              <a:rPr lang="en-US" dirty="0"/>
              <a:t> </a:t>
            </a:r>
            <a:r>
              <a:rPr lang="en-US" dirty="0" err="1"/>
              <a:t>en</a:t>
            </a:r>
            <a:r>
              <a:rPr lang="en-US" dirty="0"/>
              <a:t> la </a:t>
            </a:r>
            <a:r>
              <a:rPr lang="en-US" dirty="0" err="1"/>
              <a:t>carpeta</a:t>
            </a:r>
            <a:r>
              <a:rPr lang="en-US" dirty="0"/>
              <a:t> </a:t>
            </a:r>
            <a:r>
              <a:rPr lang="en-US" dirty="0" err="1"/>
              <a:t>destinada</a:t>
            </a:r>
            <a:r>
              <a:rPr lang="en-US" dirty="0"/>
              <a:t> para </a:t>
            </a:r>
            <a:r>
              <a:rPr lang="en-US" dirty="0" err="1"/>
              <a:t>cada</a:t>
            </a:r>
            <a:r>
              <a:rPr lang="en-US" dirty="0"/>
              <a:t> modulo.</a:t>
            </a:r>
            <a:endParaRPr lang="es-ES" dirty="0"/>
          </a:p>
        </p:txBody>
      </p:sp>
      <p:pic>
        <p:nvPicPr>
          <p:cNvPr id="4" name="Imagen 3"/>
          <p:cNvPicPr>
            <a:picLocks noChangeAspect="1"/>
          </p:cNvPicPr>
          <p:nvPr/>
        </p:nvPicPr>
        <p:blipFill>
          <a:blip r:embed="rId2"/>
          <a:stretch>
            <a:fillRect/>
          </a:stretch>
        </p:blipFill>
        <p:spPr>
          <a:xfrm>
            <a:off x="1194661" y="1943987"/>
            <a:ext cx="5619750" cy="676275"/>
          </a:xfrm>
          <a:prstGeom prst="rect">
            <a:avLst/>
          </a:prstGeom>
        </p:spPr>
      </p:pic>
      <p:pic>
        <p:nvPicPr>
          <p:cNvPr id="5" name="Imagen 4"/>
          <p:cNvPicPr>
            <a:picLocks noChangeAspect="1"/>
          </p:cNvPicPr>
          <p:nvPr/>
        </p:nvPicPr>
        <p:blipFill>
          <a:blip r:embed="rId3"/>
          <a:stretch>
            <a:fillRect/>
          </a:stretch>
        </p:blipFill>
        <p:spPr>
          <a:xfrm>
            <a:off x="2087911" y="2620262"/>
            <a:ext cx="5505450" cy="1000125"/>
          </a:xfrm>
          <a:prstGeom prst="rect">
            <a:avLst/>
          </a:prstGeom>
        </p:spPr>
      </p:pic>
    </p:spTree>
    <p:extLst>
      <p:ext uri="{BB962C8B-B14F-4D97-AF65-F5344CB8AC3E}">
        <p14:creationId xmlns:p14="http://schemas.microsoft.com/office/powerpoint/2010/main" val="319355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956010" cy="1325563"/>
          </a:xfrm>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Estructura</a:t>
            </a:r>
            <a:r>
              <a:rPr lang="en-US" dirty="0"/>
              <a:t> del </a:t>
            </a:r>
            <a:r>
              <a:rPr lang="en-US" dirty="0" err="1"/>
              <a:t>repositorio</a:t>
            </a:r>
            <a:r>
              <a:rPr lang="en-US" dirty="0"/>
              <a:t> (III)</a:t>
            </a:r>
            <a:endParaRPr lang="es-ES" dirty="0"/>
          </a:p>
        </p:txBody>
      </p:sp>
      <p:pic>
        <p:nvPicPr>
          <p:cNvPr id="4" name="Marcador de contenido 3"/>
          <p:cNvPicPr>
            <a:picLocks noGrp="1" noChangeAspect="1"/>
          </p:cNvPicPr>
          <p:nvPr>
            <p:ph idx="1"/>
          </p:nvPr>
        </p:nvPicPr>
        <p:blipFill>
          <a:blip r:embed="rId2"/>
          <a:stretch>
            <a:fillRect/>
          </a:stretch>
        </p:blipFill>
        <p:spPr>
          <a:xfrm>
            <a:off x="352425" y="1900238"/>
            <a:ext cx="5743575" cy="1400175"/>
          </a:xfrm>
          <a:prstGeom prst="rect">
            <a:avLst/>
          </a:prstGeom>
        </p:spPr>
      </p:pic>
      <p:pic>
        <p:nvPicPr>
          <p:cNvPr id="5" name="Imagen 4"/>
          <p:cNvPicPr>
            <a:picLocks noChangeAspect="1"/>
          </p:cNvPicPr>
          <p:nvPr/>
        </p:nvPicPr>
        <p:blipFill>
          <a:blip r:embed="rId3"/>
          <a:stretch>
            <a:fillRect/>
          </a:stretch>
        </p:blipFill>
        <p:spPr>
          <a:xfrm>
            <a:off x="6321855" y="1690688"/>
            <a:ext cx="5591175" cy="4619625"/>
          </a:xfrm>
          <a:prstGeom prst="rect">
            <a:avLst/>
          </a:prstGeom>
        </p:spPr>
      </p:pic>
      <p:pic>
        <p:nvPicPr>
          <p:cNvPr id="6" name="Imagen 5"/>
          <p:cNvPicPr>
            <a:picLocks noChangeAspect="1"/>
          </p:cNvPicPr>
          <p:nvPr/>
        </p:nvPicPr>
        <p:blipFill>
          <a:blip r:embed="rId4"/>
          <a:stretch>
            <a:fillRect/>
          </a:stretch>
        </p:blipFill>
        <p:spPr>
          <a:xfrm>
            <a:off x="464949" y="3879742"/>
            <a:ext cx="5631052" cy="1981200"/>
          </a:xfrm>
          <a:prstGeom prst="rect">
            <a:avLst/>
          </a:prstGeom>
        </p:spPr>
      </p:pic>
    </p:spTree>
    <p:extLst>
      <p:ext uri="{BB962C8B-B14F-4D97-AF65-F5344CB8AC3E}">
        <p14:creationId xmlns:p14="http://schemas.microsoft.com/office/powerpoint/2010/main" val="370002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(I)</a:t>
            </a:r>
            <a:endParaRPr lang="es-ES" dirty="0"/>
          </a:p>
        </p:txBody>
      </p:sp>
      <p:sp>
        <p:nvSpPr>
          <p:cNvPr id="3" name="Marcador de contenido 2"/>
          <p:cNvSpPr>
            <a:spLocks noGrp="1"/>
          </p:cNvSpPr>
          <p:nvPr>
            <p:ph idx="1"/>
          </p:nvPr>
        </p:nvSpPr>
        <p:spPr/>
        <p:txBody>
          <a:bodyPr>
            <a:normAutofit fontScale="92500" lnSpcReduction="20000"/>
          </a:bodyPr>
          <a:lstStyle/>
          <a:p>
            <a:r>
              <a:rPr lang="en-US" dirty="0" err="1"/>
              <a:t>Segun</a:t>
            </a:r>
            <a:r>
              <a:rPr lang="en-US" dirty="0"/>
              <a:t> el </a:t>
            </a:r>
            <a:r>
              <a:rPr lang="en-US" dirty="0" err="1"/>
              <a:t>flujo</a:t>
            </a:r>
            <a:r>
              <a:rPr lang="en-US" dirty="0"/>
              <a:t> de </a:t>
            </a:r>
            <a:r>
              <a:rPr lang="en-US" dirty="0" err="1"/>
              <a:t>trabajo</a:t>
            </a:r>
            <a:r>
              <a:rPr lang="en-US" dirty="0"/>
              <a:t> de </a:t>
            </a:r>
            <a:r>
              <a:rPr lang="en-US" dirty="0" err="1"/>
              <a:t>Git</a:t>
            </a:r>
            <a:r>
              <a:rPr lang="en-US" dirty="0"/>
              <a:t> para </a:t>
            </a:r>
            <a:r>
              <a:rPr lang="en-US" dirty="0" err="1"/>
              <a:t>llegar</a:t>
            </a:r>
            <a:r>
              <a:rPr lang="en-US" dirty="0"/>
              <a:t> </a:t>
            </a:r>
            <a:r>
              <a:rPr lang="en-US" dirty="0" err="1"/>
              <a:t>desde</a:t>
            </a:r>
            <a:r>
              <a:rPr lang="en-US" dirty="0"/>
              <a:t> el </a:t>
            </a:r>
            <a:r>
              <a:rPr lang="en-US" dirty="0" err="1"/>
              <a:t>espacio</a:t>
            </a:r>
            <a:r>
              <a:rPr lang="en-US" dirty="0"/>
              <a:t> de </a:t>
            </a:r>
            <a:r>
              <a:rPr lang="en-US" dirty="0" err="1"/>
              <a:t>trabajo</a:t>
            </a:r>
            <a:r>
              <a:rPr lang="en-US" dirty="0"/>
              <a:t> local hasta el </a:t>
            </a:r>
            <a:r>
              <a:rPr lang="en-US" dirty="0" err="1"/>
              <a:t>repositorio</a:t>
            </a:r>
            <a:r>
              <a:rPr lang="en-US" dirty="0"/>
              <a:t> remote </a:t>
            </a:r>
            <a:r>
              <a:rPr lang="en-US" dirty="0" err="1"/>
              <a:t>debemos</a:t>
            </a:r>
            <a:r>
              <a:rPr lang="en-US" dirty="0"/>
              <a:t> </a:t>
            </a:r>
            <a:r>
              <a:rPr lang="en-US" dirty="0" err="1"/>
              <a:t>seguir</a:t>
            </a:r>
            <a:r>
              <a:rPr lang="en-US" dirty="0"/>
              <a:t> </a:t>
            </a:r>
            <a:r>
              <a:rPr lang="en-US" dirty="0" err="1"/>
              <a:t>una</a:t>
            </a:r>
            <a:r>
              <a:rPr lang="en-US" dirty="0"/>
              <a:t> </a:t>
            </a:r>
            <a:r>
              <a:rPr lang="en-US" dirty="0" err="1"/>
              <a:t>secuancia</a:t>
            </a:r>
            <a:r>
              <a:rPr lang="en-US" dirty="0"/>
              <a:t> de </a:t>
            </a:r>
            <a:r>
              <a:rPr lang="en-US" dirty="0" err="1"/>
              <a:t>pasos</a:t>
            </a:r>
            <a:r>
              <a:rPr lang="en-US" dirty="0"/>
              <a:t>.</a:t>
            </a:r>
          </a:p>
          <a:p>
            <a:r>
              <a:rPr lang="en-US" dirty="0" err="1"/>
              <a:t>Sabemos</a:t>
            </a:r>
            <a:r>
              <a:rPr lang="en-US" dirty="0"/>
              <a:t> </a:t>
            </a:r>
            <a:r>
              <a:rPr lang="en-US" dirty="0" err="1"/>
              <a:t>que</a:t>
            </a:r>
            <a:r>
              <a:rPr lang="en-US" dirty="0"/>
              <a:t> para </a:t>
            </a:r>
            <a:r>
              <a:rPr lang="en-US" dirty="0" err="1"/>
              <a:t>generar</a:t>
            </a:r>
            <a:r>
              <a:rPr lang="en-US" dirty="0"/>
              <a:t> </a:t>
            </a:r>
            <a:r>
              <a:rPr lang="en-US" dirty="0" err="1"/>
              <a:t>las</a:t>
            </a:r>
            <a:r>
              <a:rPr lang="en-US" dirty="0"/>
              <a:t> </a:t>
            </a:r>
            <a:r>
              <a:rPr lang="en-US" dirty="0" err="1"/>
              <a:t>soluciones</a:t>
            </a:r>
            <a:r>
              <a:rPr lang="en-US" dirty="0"/>
              <a:t> a los </a:t>
            </a:r>
            <a:r>
              <a:rPr lang="en-US" dirty="0" err="1"/>
              <a:t>ejercicios</a:t>
            </a:r>
            <a:r>
              <a:rPr lang="en-US" dirty="0"/>
              <a:t> </a:t>
            </a:r>
            <a:r>
              <a:rPr lang="en-US" dirty="0" err="1"/>
              <a:t>propuestos</a:t>
            </a:r>
            <a:r>
              <a:rPr lang="en-US" dirty="0"/>
              <a:t>, </a:t>
            </a:r>
            <a:r>
              <a:rPr lang="en-US" dirty="0" err="1"/>
              <a:t>podremos</a:t>
            </a:r>
            <a:r>
              <a:rPr lang="en-US" dirty="0"/>
              <a:t> </a:t>
            </a:r>
            <a:r>
              <a:rPr lang="en-US" dirty="0" err="1"/>
              <a:t>estar</a:t>
            </a:r>
            <a:r>
              <a:rPr lang="en-US" dirty="0"/>
              <a:t> </a:t>
            </a:r>
            <a:r>
              <a:rPr lang="en-US" dirty="0" err="1"/>
              <a:t>trabajando</a:t>
            </a:r>
            <a:r>
              <a:rPr lang="en-US" dirty="0"/>
              <a:t> con </a:t>
            </a:r>
            <a:r>
              <a:rPr lang="en-US" i="1" dirty="0"/>
              <a:t>Eclipse</a:t>
            </a:r>
            <a:r>
              <a:rPr lang="en-US" dirty="0"/>
              <a:t>, </a:t>
            </a:r>
            <a:r>
              <a:rPr lang="en-US" i="1" dirty="0" err="1"/>
              <a:t>MySql</a:t>
            </a:r>
            <a:r>
              <a:rPr lang="en-US" i="1" dirty="0"/>
              <a:t> Workbench</a:t>
            </a:r>
            <a:r>
              <a:rPr lang="en-US" dirty="0"/>
              <a:t>, </a:t>
            </a:r>
            <a:r>
              <a:rPr lang="en-US" i="1" dirty="0"/>
              <a:t>Visual Studio</a:t>
            </a:r>
            <a:r>
              <a:rPr lang="en-US" dirty="0"/>
              <a:t> o </a:t>
            </a:r>
            <a:r>
              <a:rPr lang="en-US" dirty="0" err="1"/>
              <a:t>vuestro</a:t>
            </a:r>
            <a:r>
              <a:rPr lang="en-US" dirty="0"/>
              <a:t> editor de </a:t>
            </a:r>
            <a:r>
              <a:rPr lang="en-US" dirty="0" err="1"/>
              <a:t>texto</a:t>
            </a:r>
            <a:r>
              <a:rPr lang="en-US" dirty="0"/>
              <a:t> </a:t>
            </a:r>
            <a:r>
              <a:rPr lang="en-US" dirty="0" err="1"/>
              <a:t>preferido</a:t>
            </a:r>
            <a:r>
              <a:rPr lang="en-US" dirty="0"/>
              <a:t>. </a:t>
            </a:r>
            <a:r>
              <a:rPr lang="en-US" dirty="0" err="1"/>
              <a:t>Una</a:t>
            </a:r>
            <a:r>
              <a:rPr lang="en-US" dirty="0"/>
              <a:t> </a:t>
            </a:r>
            <a:r>
              <a:rPr lang="en-US" dirty="0" err="1"/>
              <a:t>vez</a:t>
            </a:r>
            <a:r>
              <a:rPr lang="en-US" dirty="0"/>
              <a:t> </a:t>
            </a:r>
            <a:r>
              <a:rPr lang="en-US" dirty="0" err="1"/>
              <a:t>que</a:t>
            </a:r>
            <a:r>
              <a:rPr lang="en-US" dirty="0"/>
              <a:t> </a:t>
            </a:r>
            <a:r>
              <a:rPr lang="es-ES" dirty="0"/>
              <a:t>hayáis</a:t>
            </a:r>
            <a:r>
              <a:rPr lang="en-US" dirty="0"/>
              <a:t> </a:t>
            </a:r>
            <a:r>
              <a:rPr lang="en-US" dirty="0" err="1"/>
              <a:t>terminado</a:t>
            </a:r>
            <a:r>
              <a:rPr lang="en-US" dirty="0"/>
              <a:t> la </a:t>
            </a:r>
            <a:r>
              <a:rPr lang="en-US" dirty="0" err="1"/>
              <a:t>resolución</a:t>
            </a:r>
            <a:r>
              <a:rPr lang="en-US" dirty="0"/>
              <a:t> del </a:t>
            </a:r>
            <a:r>
              <a:rPr lang="en-US" dirty="0" err="1"/>
              <a:t>ejercicio</a:t>
            </a:r>
            <a:r>
              <a:rPr lang="en-US" dirty="0"/>
              <a:t>, </a:t>
            </a:r>
            <a:r>
              <a:rPr lang="es-ES" dirty="0"/>
              <a:t>deberéis</a:t>
            </a:r>
            <a:r>
              <a:rPr lang="en-US" dirty="0"/>
              <a:t> </a:t>
            </a:r>
            <a:r>
              <a:rPr lang="es-ES" dirty="0"/>
              <a:t>coger</a:t>
            </a:r>
            <a:r>
              <a:rPr lang="en-US" dirty="0"/>
              <a:t> la </a:t>
            </a:r>
            <a:r>
              <a:rPr lang="en-US" dirty="0" err="1"/>
              <a:t>solución</a:t>
            </a:r>
            <a:r>
              <a:rPr lang="en-US" dirty="0"/>
              <a:t> (workspace de Eclipse o </a:t>
            </a:r>
            <a:r>
              <a:rPr lang="en-US" dirty="0" err="1"/>
              <a:t>carpeta</a:t>
            </a:r>
            <a:r>
              <a:rPr lang="en-US" dirty="0"/>
              <a:t> </a:t>
            </a:r>
            <a:r>
              <a:rPr lang="en-US" dirty="0" err="1"/>
              <a:t>src</a:t>
            </a:r>
            <a:r>
              <a:rPr lang="en-US" dirty="0"/>
              <a:t>, </a:t>
            </a:r>
            <a:r>
              <a:rPr lang="en-US" dirty="0" err="1"/>
              <a:t>como</a:t>
            </a:r>
            <a:r>
              <a:rPr lang="en-US" dirty="0"/>
              <a:t> </a:t>
            </a:r>
            <a:r>
              <a:rPr lang="es-ES" dirty="0"/>
              <a:t>veáis</a:t>
            </a:r>
            <a:r>
              <a:rPr lang="en-US" dirty="0"/>
              <a:t>, el </a:t>
            </a:r>
            <a:r>
              <a:rPr lang="en-US" dirty="0" err="1"/>
              <a:t>archivo</a:t>
            </a:r>
            <a:r>
              <a:rPr lang="en-US" dirty="0"/>
              <a:t> o </a:t>
            </a:r>
            <a:r>
              <a:rPr lang="en-US" dirty="0" err="1"/>
              <a:t>archivos</a:t>
            </a:r>
            <a:r>
              <a:rPr lang="en-US" dirty="0"/>
              <a:t> .</a:t>
            </a:r>
            <a:r>
              <a:rPr lang="en-US" dirty="0" err="1"/>
              <a:t>sql</a:t>
            </a:r>
            <a:r>
              <a:rPr lang="en-US" dirty="0"/>
              <a:t>, los html, los </a:t>
            </a:r>
            <a:r>
              <a:rPr lang="en-US" dirty="0" err="1"/>
              <a:t>css</a:t>
            </a:r>
            <a:r>
              <a:rPr lang="en-US" dirty="0"/>
              <a:t>, </a:t>
            </a:r>
            <a:r>
              <a:rPr lang="en-US" dirty="0" err="1"/>
              <a:t>js</a:t>
            </a:r>
            <a:r>
              <a:rPr lang="en-US" dirty="0"/>
              <a:t>, </a:t>
            </a:r>
            <a:r>
              <a:rPr lang="en-US" dirty="0" err="1"/>
              <a:t>etc</a:t>
            </a:r>
            <a:r>
              <a:rPr lang="en-US" dirty="0"/>
              <a:t>) y </a:t>
            </a:r>
            <a:r>
              <a:rPr lang="en-US" dirty="0" err="1"/>
              <a:t>copiarla</a:t>
            </a:r>
            <a:r>
              <a:rPr lang="en-US" dirty="0"/>
              <a:t> en </a:t>
            </a:r>
            <a:r>
              <a:rPr lang="en-US" dirty="0" err="1"/>
              <a:t>vuestra</a:t>
            </a:r>
            <a:r>
              <a:rPr lang="en-US" dirty="0"/>
              <a:t> </a:t>
            </a:r>
            <a:r>
              <a:rPr lang="en-US" dirty="0" err="1"/>
              <a:t>carpeta</a:t>
            </a:r>
            <a:r>
              <a:rPr lang="en-US" dirty="0"/>
              <a:t> de </a:t>
            </a:r>
            <a:r>
              <a:rPr lang="en-US" dirty="0" err="1"/>
              <a:t>soluciones</a:t>
            </a:r>
            <a:r>
              <a:rPr lang="en-US" dirty="0"/>
              <a:t> </a:t>
            </a:r>
            <a:r>
              <a:rPr lang="en-US" dirty="0" err="1"/>
              <a:t>según</a:t>
            </a:r>
            <a:r>
              <a:rPr lang="en-US" dirty="0"/>
              <a:t> el </a:t>
            </a:r>
            <a:r>
              <a:rPr lang="en-US" dirty="0" err="1"/>
              <a:t>módulo</a:t>
            </a:r>
            <a:r>
              <a:rPr lang="en-US" dirty="0"/>
              <a:t>, </a:t>
            </a:r>
            <a:r>
              <a:rPr lang="en-US" dirty="0" err="1"/>
              <a:t>dentro</a:t>
            </a:r>
            <a:r>
              <a:rPr lang="en-US" dirty="0"/>
              <a:t> del </a:t>
            </a:r>
            <a:r>
              <a:rPr lang="en-US" dirty="0" err="1"/>
              <a:t>espacio</a:t>
            </a:r>
            <a:r>
              <a:rPr lang="en-US" dirty="0"/>
              <a:t> de </a:t>
            </a:r>
            <a:r>
              <a:rPr lang="en-US" dirty="0" err="1"/>
              <a:t>trabajo</a:t>
            </a:r>
            <a:r>
              <a:rPr lang="en-US" dirty="0"/>
              <a:t> del </a:t>
            </a:r>
            <a:r>
              <a:rPr lang="en-US" dirty="0" err="1"/>
              <a:t>repositorio</a:t>
            </a:r>
            <a:r>
              <a:rPr lang="en-US" dirty="0"/>
              <a:t>. </a:t>
            </a:r>
          </a:p>
          <a:p>
            <a:r>
              <a:rPr lang="en-US" dirty="0" err="1"/>
              <a:t>Por</a:t>
            </a:r>
            <a:r>
              <a:rPr lang="en-US" dirty="0"/>
              <a:t> </a:t>
            </a:r>
            <a:r>
              <a:rPr lang="en-US" dirty="0" err="1"/>
              <a:t>ejemplo</a:t>
            </a:r>
            <a:r>
              <a:rPr lang="en-US" dirty="0"/>
              <a:t>, </a:t>
            </a:r>
            <a:r>
              <a:rPr lang="en-US" dirty="0" err="1"/>
              <a:t>si</a:t>
            </a:r>
            <a:r>
              <a:rPr lang="en-US" dirty="0"/>
              <a:t> el </a:t>
            </a:r>
            <a:r>
              <a:rPr lang="en-US" dirty="0" err="1"/>
              <a:t>alumno</a:t>
            </a:r>
            <a:r>
              <a:rPr lang="en-US" dirty="0"/>
              <a:t> </a:t>
            </a:r>
            <a:r>
              <a:rPr lang="en-US" i="1" dirty="0"/>
              <a:t>John Doe </a:t>
            </a:r>
            <a:r>
              <a:rPr lang="en-US" dirty="0"/>
              <a:t>genera  </a:t>
            </a:r>
            <a:r>
              <a:rPr lang="en-US" dirty="0" err="1"/>
              <a:t>una</a:t>
            </a:r>
            <a:r>
              <a:rPr lang="en-US" dirty="0"/>
              <a:t> </a:t>
            </a:r>
            <a:r>
              <a:rPr lang="en-US" dirty="0" err="1"/>
              <a:t>solución</a:t>
            </a:r>
            <a:r>
              <a:rPr lang="en-US" dirty="0"/>
              <a:t> para un </a:t>
            </a:r>
            <a:r>
              <a:rPr lang="en-US" dirty="0" err="1"/>
              <a:t>ejercicio</a:t>
            </a:r>
            <a:r>
              <a:rPr lang="en-US" dirty="0"/>
              <a:t> y </a:t>
            </a:r>
            <a:r>
              <a:rPr lang="en-US" dirty="0" err="1"/>
              <a:t>usa</a:t>
            </a:r>
            <a:r>
              <a:rPr lang="en-US" dirty="0"/>
              <a:t> Eclipse para </a:t>
            </a:r>
            <a:r>
              <a:rPr lang="en-US" dirty="0" err="1"/>
              <a:t>ello</a:t>
            </a:r>
            <a:r>
              <a:rPr lang="en-US" dirty="0"/>
              <a:t>, </a:t>
            </a:r>
            <a:r>
              <a:rPr lang="en-US" i="1" dirty="0"/>
              <a:t>John</a:t>
            </a:r>
            <a:r>
              <a:rPr lang="en-US" dirty="0"/>
              <a:t> </a:t>
            </a:r>
            <a:r>
              <a:rPr lang="en-US" dirty="0" err="1"/>
              <a:t>deberá</a:t>
            </a:r>
            <a:r>
              <a:rPr lang="en-US" dirty="0"/>
              <a:t> </a:t>
            </a:r>
            <a:r>
              <a:rPr lang="en-US" dirty="0" err="1"/>
              <a:t>copiar</a:t>
            </a:r>
            <a:r>
              <a:rPr lang="en-US" dirty="0"/>
              <a:t> el </a:t>
            </a:r>
            <a:r>
              <a:rPr lang="en-US" dirty="0" err="1"/>
              <a:t>proyecto</a:t>
            </a:r>
            <a:r>
              <a:rPr lang="en-US" dirty="0"/>
              <a:t> Eclipse (o la </a:t>
            </a:r>
            <a:r>
              <a:rPr lang="en-US" dirty="0" err="1"/>
              <a:t>carpeta</a:t>
            </a:r>
            <a:r>
              <a:rPr lang="en-US" dirty="0"/>
              <a:t> </a:t>
            </a:r>
            <a:r>
              <a:rPr lang="en-US" dirty="0" err="1"/>
              <a:t>src</a:t>
            </a:r>
            <a:r>
              <a:rPr lang="en-US" dirty="0"/>
              <a:t>) en el </a:t>
            </a:r>
            <a:r>
              <a:rPr lang="en-US" dirty="0" err="1"/>
              <a:t>espacio</a:t>
            </a:r>
            <a:r>
              <a:rPr lang="en-US" dirty="0"/>
              <a:t> de </a:t>
            </a:r>
            <a:r>
              <a:rPr lang="en-US" dirty="0" err="1"/>
              <a:t>trabajo</a:t>
            </a:r>
            <a:r>
              <a:rPr lang="en-US" dirty="0"/>
              <a:t> del </a:t>
            </a:r>
            <a:r>
              <a:rPr lang="en-US" b="1" dirty="0" err="1"/>
              <a:t>repositorio</a:t>
            </a:r>
            <a:r>
              <a:rPr lang="en-US" b="1" dirty="0"/>
              <a:t> local</a:t>
            </a:r>
            <a:r>
              <a:rPr lang="en-US" dirty="0"/>
              <a:t>, </a:t>
            </a:r>
            <a:r>
              <a:rPr lang="en-US" dirty="0" err="1"/>
              <a:t>más</a:t>
            </a:r>
            <a:r>
              <a:rPr lang="en-US" dirty="0"/>
              <a:t> </a:t>
            </a:r>
            <a:r>
              <a:rPr lang="en-US" dirty="0" err="1"/>
              <a:t>concretamente</a:t>
            </a:r>
            <a:r>
              <a:rPr lang="en-US" dirty="0"/>
              <a:t> en el path: </a:t>
            </a:r>
            <a:r>
              <a:rPr lang="en-US" b="1" dirty="0"/>
              <a:t>Repo/DAW_1_REPOSITORY/</a:t>
            </a:r>
            <a:r>
              <a:rPr lang="en-US" b="1" dirty="0" err="1"/>
              <a:t>Soluciones</a:t>
            </a:r>
            <a:r>
              <a:rPr lang="en-US" b="1" dirty="0"/>
              <a:t>/</a:t>
            </a:r>
            <a:r>
              <a:rPr lang="en-US" b="1" dirty="0" err="1"/>
              <a:t>Prog</a:t>
            </a:r>
            <a:r>
              <a:rPr lang="en-US" b="1" dirty="0"/>
              <a:t>/JOHNDOE</a:t>
            </a:r>
          </a:p>
        </p:txBody>
      </p:sp>
    </p:spTree>
    <p:extLst>
      <p:ext uri="{BB962C8B-B14F-4D97-AF65-F5344CB8AC3E}">
        <p14:creationId xmlns:p14="http://schemas.microsoft.com/office/powerpoint/2010/main" val="2184226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(II)</a:t>
            </a:r>
            <a:endParaRPr lang="es-ES" dirty="0"/>
          </a:p>
        </p:txBody>
      </p:sp>
      <p:sp>
        <p:nvSpPr>
          <p:cNvPr id="5" name="Marcador de contenido 4"/>
          <p:cNvSpPr>
            <a:spLocks noGrp="1"/>
          </p:cNvSpPr>
          <p:nvPr>
            <p:ph idx="1"/>
          </p:nvPr>
        </p:nvSpPr>
        <p:spPr>
          <a:xfrm>
            <a:off x="838200" y="1825625"/>
            <a:ext cx="10515600" cy="4745656"/>
          </a:xfrm>
        </p:spPr>
        <p:txBody>
          <a:bodyPr>
            <a:normAutofit fontScale="85000" lnSpcReduction="20000"/>
          </a:bodyPr>
          <a:lstStyle/>
          <a:p>
            <a:r>
              <a:rPr lang="en-US" dirty="0" err="1"/>
              <a:t>Ahora</a:t>
            </a:r>
            <a:r>
              <a:rPr lang="en-US" dirty="0"/>
              <a:t> </a:t>
            </a:r>
            <a:r>
              <a:rPr lang="en-US" dirty="0" err="1"/>
              <a:t>ya</a:t>
            </a:r>
            <a:r>
              <a:rPr lang="en-US" dirty="0"/>
              <a:t> </a:t>
            </a:r>
            <a:r>
              <a:rPr lang="en-US" dirty="0" err="1"/>
              <a:t>tenemos</a:t>
            </a:r>
            <a:r>
              <a:rPr lang="en-US" dirty="0"/>
              <a:t> la </a:t>
            </a:r>
            <a:r>
              <a:rPr lang="en-US" dirty="0" err="1"/>
              <a:t>solución</a:t>
            </a:r>
            <a:r>
              <a:rPr lang="en-US" dirty="0"/>
              <a:t> del </a:t>
            </a:r>
            <a:r>
              <a:rPr lang="en-US" dirty="0" err="1"/>
              <a:t>ejercicio</a:t>
            </a:r>
            <a:r>
              <a:rPr lang="en-US" dirty="0"/>
              <a:t> en la </a:t>
            </a:r>
            <a:r>
              <a:rPr lang="en-US" dirty="0" err="1"/>
              <a:t>carpeta</a:t>
            </a:r>
            <a:r>
              <a:rPr lang="en-US" dirty="0"/>
              <a:t> </a:t>
            </a:r>
            <a:r>
              <a:rPr lang="en-US" dirty="0" err="1"/>
              <a:t>adecuada</a:t>
            </a:r>
            <a:r>
              <a:rPr lang="en-US" dirty="0"/>
              <a:t> del </a:t>
            </a:r>
            <a:r>
              <a:rPr lang="en-US" dirty="0" err="1"/>
              <a:t>espacio</a:t>
            </a:r>
            <a:r>
              <a:rPr lang="en-US" dirty="0"/>
              <a:t> de </a:t>
            </a:r>
            <a:r>
              <a:rPr lang="en-US" dirty="0" err="1"/>
              <a:t>trabajo</a:t>
            </a:r>
            <a:r>
              <a:rPr lang="en-US" dirty="0"/>
              <a:t> del </a:t>
            </a:r>
            <a:r>
              <a:rPr lang="en-US" dirty="0" err="1"/>
              <a:t>repositorio</a:t>
            </a:r>
            <a:r>
              <a:rPr lang="en-US" dirty="0"/>
              <a:t>.</a:t>
            </a:r>
          </a:p>
          <a:p>
            <a:endParaRPr lang="en-US" dirty="0"/>
          </a:p>
          <a:p>
            <a:endParaRPr lang="en-US" dirty="0"/>
          </a:p>
          <a:p>
            <a:endParaRPr lang="en-US" dirty="0"/>
          </a:p>
          <a:p>
            <a:endParaRPr lang="en-US" dirty="0"/>
          </a:p>
          <a:p>
            <a:endParaRPr lang="en-US" dirty="0"/>
          </a:p>
          <a:p>
            <a:endParaRPr lang="en-US" dirty="0"/>
          </a:p>
          <a:p>
            <a:r>
              <a:rPr lang="en-US" dirty="0"/>
              <a:t>El </a:t>
            </a:r>
            <a:r>
              <a:rPr lang="en-US" dirty="0" err="1"/>
              <a:t>siguiente</a:t>
            </a:r>
            <a:r>
              <a:rPr lang="en-US" dirty="0"/>
              <a:t> </a:t>
            </a:r>
            <a:r>
              <a:rPr lang="en-US" dirty="0" err="1"/>
              <a:t>paso</a:t>
            </a:r>
            <a:r>
              <a:rPr lang="en-US" dirty="0"/>
              <a:t> </a:t>
            </a:r>
            <a:r>
              <a:rPr lang="en-US" dirty="0" err="1"/>
              <a:t>es</a:t>
            </a:r>
            <a:r>
              <a:rPr lang="en-US" dirty="0"/>
              <a:t> </a:t>
            </a:r>
            <a:r>
              <a:rPr lang="en-US" dirty="0" err="1"/>
              <a:t>añadir</a:t>
            </a:r>
            <a:r>
              <a:rPr lang="en-US" dirty="0"/>
              <a:t> los </a:t>
            </a:r>
            <a:r>
              <a:rPr lang="en-US" dirty="0" err="1"/>
              <a:t>nuevos</a:t>
            </a:r>
            <a:r>
              <a:rPr lang="en-US" dirty="0"/>
              <a:t> </a:t>
            </a:r>
            <a:r>
              <a:rPr lang="en-US" dirty="0" err="1"/>
              <a:t>recursos</a:t>
            </a:r>
            <a:r>
              <a:rPr lang="en-US" dirty="0"/>
              <a:t> no </a:t>
            </a:r>
            <a:r>
              <a:rPr lang="en-US" dirty="0" err="1"/>
              <a:t>versionados</a:t>
            </a:r>
            <a:r>
              <a:rPr lang="en-US" dirty="0"/>
              <a:t> </a:t>
            </a:r>
            <a:r>
              <a:rPr lang="en-US" dirty="0" err="1"/>
              <a:t>bajo</a:t>
            </a:r>
            <a:r>
              <a:rPr lang="en-US" dirty="0"/>
              <a:t> el control de </a:t>
            </a:r>
            <a:r>
              <a:rPr lang="en-US" dirty="0" err="1"/>
              <a:t>versiones</a:t>
            </a:r>
            <a:r>
              <a:rPr lang="en-US" dirty="0"/>
              <a:t> de </a:t>
            </a:r>
            <a:r>
              <a:rPr lang="en-US" dirty="0" err="1"/>
              <a:t>Git</a:t>
            </a:r>
            <a:r>
              <a:rPr lang="en-US" dirty="0"/>
              <a:t>, </a:t>
            </a:r>
            <a:r>
              <a:rPr lang="en-US" dirty="0" err="1"/>
              <a:t>es</a:t>
            </a:r>
            <a:r>
              <a:rPr lang="en-US" dirty="0"/>
              <a:t> </a:t>
            </a:r>
            <a:r>
              <a:rPr lang="en-US" dirty="0" err="1"/>
              <a:t>decir</a:t>
            </a:r>
            <a:r>
              <a:rPr lang="en-US" dirty="0"/>
              <a:t>, John </a:t>
            </a:r>
            <a:r>
              <a:rPr lang="en-US" dirty="0" err="1"/>
              <a:t>debe</a:t>
            </a:r>
            <a:r>
              <a:rPr lang="en-US" dirty="0"/>
              <a:t> </a:t>
            </a:r>
            <a:r>
              <a:rPr lang="en-US" dirty="0" err="1"/>
              <a:t>añadirlos</a:t>
            </a:r>
            <a:r>
              <a:rPr lang="en-US" dirty="0"/>
              <a:t> a la </a:t>
            </a:r>
            <a:r>
              <a:rPr lang="en-US" dirty="0" err="1"/>
              <a:t>zona</a:t>
            </a:r>
            <a:r>
              <a:rPr lang="en-US" dirty="0"/>
              <a:t> de </a:t>
            </a:r>
            <a:r>
              <a:rPr lang="en-US" b="1" dirty="0"/>
              <a:t>Staging</a:t>
            </a:r>
            <a:r>
              <a:rPr lang="en-US" dirty="0"/>
              <a:t>. Para </a:t>
            </a:r>
            <a:r>
              <a:rPr lang="en-US" dirty="0" err="1"/>
              <a:t>ello</a:t>
            </a:r>
            <a:r>
              <a:rPr lang="en-US" dirty="0"/>
              <a:t> John Doe </a:t>
            </a:r>
            <a:r>
              <a:rPr lang="en-US" dirty="0" err="1"/>
              <a:t>deberá</a:t>
            </a:r>
            <a:r>
              <a:rPr lang="en-US" dirty="0"/>
              <a:t> </a:t>
            </a:r>
            <a:r>
              <a:rPr lang="en-US" dirty="0" err="1"/>
              <a:t>hacer</a:t>
            </a:r>
            <a:r>
              <a:rPr lang="en-US" dirty="0"/>
              <a:t> click con el </a:t>
            </a:r>
            <a:r>
              <a:rPr lang="en-US" dirty="0" err="1"/>
              <a:t>botón</a:t>
            </a:r>
            <a:r>
              <a:rPr lang="en-US" dirty="0"/>
              <a:t> </a:t>
            </a:r>
            <a:r>
              <a:rPr lang="en-US" dirty="0" err="1"/>
              <a:t>derecho</a:t>
            </a:r>
            <a:r>
              <a:rPr lang="en-US" dirty="0"/>
              <a:t> del </a:t>
            </a:r>
            <a:r>
              <a:rPr lang="en-US" dirty="0" err="1"/>
              <a:t>ratón</a:t>
            </a:r>
            <a:r>
              <a:rPr lang="en-US" dirty="0"/>
              <a:t> </a:t>
            </a:r>
            <a:r>
              <a:rPr lang="en-US" dirty="0" err="1"/>
              <a:t>sobre</a:t>
            </a:r>
            <a:r>
              <a:rPr lang="en-US" dirty="0"/>
              <a:t> la </a:t>
            </a:r>
            <a:r>
              <a:rPr lang="en-US" dirty="0" err="1"/>
              <a:t>carpeta</a:t>
            </a:r>
            <a:r>
              <a:rPr lang="en-US" dirty="0"/>
              <a:t> </a:t>
            </a:r>
            <a:r>
              <a:rPr lang="en-US" b="1" dirty="0" err="1"/>
              <a:t>DemoGit</a:t>
            </a:r>
            <a:r>
              <a:rPr lang="en-US" dirty="0"/>
              <a:t> (La </a:t>
            </a:r>
            <a:r>
              <a:rPr lang="en-US" dirty="0" err="1"/>
              <a:t>solución</a:t>
            </a:r>
            <a:r>
              <a:rPr lang="en-US" dirty="0"/>
              <a:t> de John). En el </a:t>
            </a:r>
            <a:r>
              <a:rPr lang="en-US" dirty="0" err="1"/>
              <a:t>menú</a:t>
            </a:r>
            <a:r>
              <a:rPr lang="en-US" dirty="0"/>
              <a:t> contextual </a:t>
            </a:r>
            <a:r>
              <a:rPr lang="en-US" dirty="0" err="1"/>
              <a:t>elegir</a:t>
            </a:r>
            <a:r>
              <a:rPr lang="en-US" dirty="0"/>
              <a:t> </a:t>
            </a:r>
            <a:r>
              <a:rPr lang="en-US" i="1" dirty="0" err="1"/>
              <a:t>TortoiseGit</a:t>
            </a:r>
            <a:r>
              <a:rPr lang="en-US" dirty="0"/>
              <a:t> y de entre </a:t>
            </a:r>
            <a:r>
              <a:rPr lang="en-US" dirty="0" err="1"/>
              <a:t>todas</a:t>
            </a:r>
            <a:r>
              <a:rPr lang="en-US" dirty="0"/>
              <a:t> </a:t>
            </a:r>
            <a:r>
              <a:rPr lang="en-US" dirty="0" err="1"/>
              <a:t>las</a:t>
            </a:r>
            <a:r>
              <a:rPr lang="en-US" dirty="0"/>
              <a:t> </a:t>
            </a:r>
            <a:r>
              <a:rPr lang="en-US" dirty="0" err="1"/>
              <a:t>opciones</a:t>
            </a:r>
            <a:r>
              <a:rPr lang="en-US" dirty="0"/>
              <a:t> </a:t>
            </a:r>
            <a:r>
              <a:rPr lang="en-US" dirty="0" err="1"/>
              <a:t>elegir</a:t>
            </a:r>
            <a:r>
              <a:rPr lang="en-US" dirty="0"/>
              <a:t> </a:t>
            </a:r>
            <a:r>
              <a:rPr lang="en-US" i="1" dirty="0"/>
              <a:t>Add…</a:t>
            </a:r>
            <a:r>
              <a:rPr lang="en-US" dirty="0"/>
              <a:t> </a:t>
            </a:r>
            <a:r>
              <a:rPr lang="en-US" dirty="0" err="1"/>
              <a:t>aparecerá</a:t>
            </a:r>
            <a:r>
              <a:rPr lang="en-US" dirty="0"/>
              <a:t> un popup con los </a:t>
            </a:r>
            <a:r>
              <a:rPr lang="en-US" dirty="0" err="1"/>
              <a:t>recursos</a:t>
            </a:r>
            <a:r>
              <a:rPr lang="en-US" dirty="0"/>
              <a:t> </a:t>
            </a:r>
            <a:r>
              <a:rPr lang="en-US" dirty="0" err="1"/>
              <a:t>que</a:t>
            </a:r>
            <a:r>
              <a:rPr lang="en-US" dirty="0"/>
              <a:t> se </a:t>
            </a:r>
            <a:r>
              <a:rPr lang="en-US" dirty="0" err="1"/>
              <a:t>quieren</a:t>
            </a:r>
            <a:r>
              <a:rPr lang="en-US" dirty="0"/>
              <a:t> </a:t>
            </a:r>
            <a:r>
              <a:rPr lang="en-US" dirty="0" err="1"/>
              <a:t>versionar</a:t>
            </a:r>
            <a:r>
              <a:rPr lang="en-US" dirty="0"/>
              <a:t> </a:t>
            </a:r>
            <a:r>
              <a:rPr lang="en-US" dirty="0" err="1"/>
              <a:t>premarcados</a:t>
            </a:r>
            <a:r>
              <a:rPr lang="en-US" dirty="0"/>
              <a:t>.</a:t>
            </a:r>
          </a:p>
          <a:p>
            <a:endParaRPr lang="en-US" dirty="0"/>
          </a:p>
        </p:txBody>
      </p:sp>
      <p:pic>
        <p:nvPicPr>
          <p:cNvPr id="7" name="Imagen 6"/>
          <p:cNvPicPr>
            <a:picLocks noChangeAspect="1"/>
          </p:cNvPicPr>
          <p:nvPr/>
        </p:nvPicPr>
        <p:blipFill>
          <a:blip r:embed="rId2"/>
          <a:stretch>
            <a:fillRect/>
          </a:stretch>
        </p:blipFill>
        <p:spPr>
          <a:xfrm>
            <a:off x="1249228" y="2698158"/>
            <a:ext cx="4610100" cy="1771650"/>
          </a:xfrm>
          <a:prstGeom prst="rect">
            <a:avLst/>
          </a:prstGeom>
        </p:spPr>
      </p:pic>
    </p:spTree>
    <p:extLst>
      <p:ext uri="{BB962C8B-B14F-4D97-AF65-F5344CB8AC3E}">
        <p14:creationId xmlns:p14="http://schemas.microsoft.com/office/powerpoint/2010/main" val="3480375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(III)</a:t>
            </a:r>
            <a:endParaRPr lang="es-ES" dirty="0"/>
          </a:p>
        </p:txBody>
      </p:sp>
      <p:sp>
        <p:nvSpPr>
          <p:cNvPr id="8" name="Marcador de contenido 7"/>
          <p:cNvSpPr>
            <a:spLocks noGrp="1"/>
          </p:cNvSpPr>
          <p:nvPr>
            <p:ph idx="1"/>
          </p:nvPr>
        </p:nvSpPr>
        <p:spPr/>
        <p:txBody>
          <a:bodyPr/>
          <a:lstStyle/>
          <a:p>
            <a:endParaRPr lang="en-US" dirty="0"/>
          </a:p>
          <a:p>
            <a:endParaRPr lang="en-US" dirty="0"/>
          </a:p>
          <a:p>
            <a:endParaRPr lang="en-US" dirty="0"/>
          </a:p>
          <a:p>
            <a:pPr marL="0" indent="0">
              <a:buNone/>
            </a:pPr>
            <a:endParaRPr lang="en-US" dirty="0"/>
          </a:p>
          <a:p>
            <a:r>
              <a:rPr lang="en-US" dirty="0" err="1"/>
              <a:t>Hacer</a:t>
            </a:r>
            <a:r>
              <a:rPr lang="en-US" dirty="0"/>
              <a:t> click en le </a:t>
            </a:r>
            <a:r>
              <a:rPr lang="en-US" dirty="0" err="1"/>
              <a:t>botón</a:t>
            </a:r>
            <a:r>
              <a:rPr lang="en-US" dirty="0"/>
              <a:t> ok</a:t>
            </a:r>
          </a:p>
          <a:p>
            <a:r>
              <a:rPr lang="en-US" dirty="0"/>
              <a:t>Se </a:t>
            </a:r>
            <a:r>
              <a:rPr lang="en-US" dirty="0" err="1"/>
              <a:t>informa</a:t>
            </a:r>
            <a:r>
              <a:rPr lang="en-US" dirty="0"/>
              <a:t> </a:t>
            </a:r>
            <a:r>
              <a:rPr lang="en-US" dirty="0" err="1"/>
              <a:t>que</a:t>
            </a:r>
            <a:r>
              <a:rPr lang="en-US" dirty="0"/>
              <a:t> los </a:t>
            </a:r>
            <a:r>
              <a:rPr lang="en-US" dirty="0" err="1"/>
              <a:t>recursos</a:t>
            </a:r>
            <a:r>
              <a:rPr lang="en-US" dirty="0"/>
              <a:t> </a:t>
            </a:r>
            <a:r>
              <a:rPr lang="en-US" dirty="0" err="1"/>
              <a:t>han</a:t>
            </a:r>
            <a:r>
              <a:rPr lang="en-US" dirty="0"/>
              <a:t> </a:t>
            </a:r>
            <a:r>
              <a:rPr lang="en-US" dirty="0" err="1"/>
              <a:t>sido</a:t>
            </a:r>
            <a:r>
              <a:rPr lang="en-US" dirty="0"/>
              <a:t> </a:t>
            </a:r>
            <a:r>
              <a:rPr lang="en-US" dirty="0" err="1"/>
              <a:t>añadidos</a:t>
            </a:r>
            <a:r>
              <a:rPr lang="en-US" dirty="0"/>
              <a:t> al Sistema de </a:t>
            </a:r>
            <a:r>
              <a:rPr lang="en-US" dirty="0" err="1"/>
              <a:t>versionado</a:t>
            </a:r>
            <a:r>
              <a:rPr lang="en-US" dirty="0"/>
              <a:t>.</a:t>
            </a:r>
            <a:endParaRPr lang="es-ES" dirty="0"/>
          </a:p>
        </p:txBody>
      </p:sp>
      <p:pic>
        <p:nvPicPr>
          <p:cNvPr id="9" name="Marcador de contenido 6"/>
          <p:cNvPicPr>
            <a:picLocks noChangeAspect="1"/>
          </p:cNvPicPr>
          <p:nvPr/>
        </p:nvPicPr>
        <p:blipFill>
          <a:blip r:embed="rId2"/>
          <a:stretch>
            <a:fillRect/>
          </a:stretch>
        </p:blipFill>
        <p:spPr>
          <a:xfrm>
            <a:off x="5040822" y="1825627"/>
            <a:ext cx="4267200" cy="2095446"/>
          </a:xfrm>
          <a:prstGeom prst="rect">
            <a:avLst/>
          </a:prstGeom>
        </p:spPr>
      </p:pic>
      <p:pic>
        <p:nvPicPr>
          <p:cNvPr id="10" name="Imagen 9"/>
          <p:cNvPicPr>
            <a:picLocks noChangeAspect="1"/>
          </p:cNvPicPr>
          <p:nvPr/>
        </p:nvPicPr>
        <p:blipFill>
          <a:blip r:embed="rId3"/>
          <a:stretch>
            <a:fillRect/>
          </a:stretch>
        </p:blipFill>
        <p:spPr>
          <a:xfrm>
            <a:off x="838200" y="1825626"/>
            <a:ext cx="3913322" cy="2095446"/>
          </a:xfrm>
          <a:prstGeom prst="rect">
            <a:avLst/>
          </a:prstGeom>
        </p:spPr>
      </p:pic>
      <p:pic>
        <p:nvPicPr>
          <p:cNvPr id="11" name="Imagen 10"/>
          <p:cNvPicPr>
            <a:picLocks noChangeAspect="1"/>
          </p:cNvPicPr>
          <p:nvPr/>
        </p:nvPicPr>
        <p:blipFill>
          <a:blip r:embed="rId4"/>
          <a:stretch>
            <a:fillRect/>
          </a:stretch>
        </p:blipFill>
        <p:spPr>
          <a:xfrm>
            <a:off x="3326646" y="4912962"/>
            <a:ext cx="4499997" cy="1797805"/>
          </a:xfrm>
          <a:prstGeom prst="rect">
            <a:avLst/>
          </a:prstGeom>
        </p:spPr>
      </p:pic>
    </p:spTree>
    <p:extLst>
      <p:ext uri="{BB962C8B-B14F-4D97-AF65-F5344CB8AC3E}">
        <p14:creationId xmlns:p14="http://schemas.microsoft.com/office/powerpoint/2010/main" val="267829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(IV)</a:t>
            </a:r>
            <a:endParaRPr lang="es-ES" dirty="0"/>
          </a:p>
        </p:txBody>
      </p:sp>
      <p:sp>
        <p:nvSpPr>
          <p:cNvPr id="3" name="Marcador de contenido 2"/>
          <p:cNvSpPr>
            <a:spLocks noGrp="1"/>
          </p:cNvSpPr>
          <p:nvPr>
            <p:ph idx="1"/>
          </p:nvPr>
        </p:nvSpPr>
        <p:spPr/>
        <p:txBody>
          <a:bodyPr/>
          <a:lstStyle/>
          <a:p>
            <a:r>
              <a:rPr lang="en-US" dirty="0" err="1"/>
              <a:t>Podemos</a:t>
            </a:r>
            <a:r>
              <a:rPr lang="en-US" dirty="0"/>
              <a:t> </a:t>
            </a:r>
            <a:r>
              <a:rPr lang="en-US" dirty="0" err="1"/>
              <a:t>hacer</a:t>
            </a:r>
            <a:r>
              <a:rPr lang="en-US" dirty="0"/>
              <a:t> </a:t>
            </a:r>
            <a:r>
              <a:rPr lang="en-US" b="1" dirty="0"/>
              <a:t>commit</a:t>
            </a:r>
            <a:r>
              <a:rPr lang="en-US" dirty="0"/>
              <a:t> </a:t>
            </a:r>
            <a:r>
              <a:rPr lang="en-US" dirty="0" err="1"/>
              <a:t>desde</a:t>
            </a:r>
            <a:r>
              <a:rPr lang="en-US" dirty="0"/>
              <a:t> </a:t>
            </a:r>
            <a:r>
              <a:rPr lang="en-US" dirty="0" err="1"/>
              <a:t>esa</a:t>
            </a:r>
            <a:r>
              <a:rPr lang="en-US" dirty="0"/>
              <a:t> </a:t>
            </a:r>
            <a:r>
              <a:rPr lang="en-US" dirty="0" err="1"/>
              <a:t>misma</a:t>
            </a:r>
            <a:r>
              <a:rPr lang="en-US" dirty="0"/>
              <a:t> </a:t>
            </a:r>
            <a:r>
              <a:rPr lang="en-US" dirty="0" err="1"/>
              <a:t>ventana</a:t>
            </a:r>
            <a:r>
              <a:rPr lang="en-US" dirty="0"/>
              <a:t>. </a:t>
            </a:r>
            <a:r>
              <a:rPr lang="en-US" dirty="0" err="1"/>
              <a:t>Deberemos</a:t>
            </a:r>
            <a:r>
              <a:rPr lang="en-US" dirty="0"/>
              <a:t> </a:t>
            </a:r>
            <a:r>
              <a:rPr lang="en-US" dirty="0" err="1"/>
              <a:t>aportar</a:t>
            </a:r>
            <a:r>
              <a:rPr lang="en-US" dirty="0"/>
              <a:t> un </a:t>
            </a:r>
            <a:r>
              <a:rPr lang="en-US" dirty="0" err="1"/>
              <a:t>comentario</a:t>
            </a:r>
            <a:r>
              <a:rPr lang="en-US" dirty="0"/>
              <a:t> </a:t>
            </a:r>
            <a:r>
              <a:rPr lang="en-US" dirty="0" err="1"/>
              <a:t>explicativo</a:t>
            </a:r>
            <a:r>
              <a:rPr lang="en-US" dirty="0"/>
              <a:t> y se </a:t>
            </a:r>
            <a:r>
              <a:rPr lang="en-US" dirty="0" err="1"/>
              <a:t>vuelve</a:t>
            </a:r>
            <a:r>
              <a:rPr lang="en-US" dirty="0"/>
              <a:t> a </a:t>
            </a:r>
            <a:r>
              <a:rPr lang="en-US" dirty="0" err="1"/>
              <a:t>hacer</a:t>
            </a:r>
            <a:r>
              <a:rPr lang="en-US" dirty="0"/>
              <a:t> click </a:t>
            </a:r>
            <a:r>
              <a:rPr lang="en-US" dirty="0" err="1"/>
              <a:t>sobre</a:t>
            </a:r>
            <a:r>
              <a:rPr lang="en-US" dirty="0"/>
              <a:t> </a:t>
            </a:r>
            <a:r>
              <a:rPr lang="en-US" b="1" dirty="0"/>
              <a:t>commit</a:t>
            </a:r>
            <a:r>
              <a:rPr lang="en-US" dirty="0"/>
              <a:t>.</a:t>
            </a:r>
            <a:endParaRPr lang="es-ES" dirty="0"/>
          </a:p>
        </p:txBody>
      </p:sp>
      <p:pic>
        <p:nvPicPr>
          <p:cNvPr id="4" name="Imagen 3"/>
          <p:cNvPicPr>
            <a:picLocks noChangeAspect="1"/>
          </p:cNvPicPr>
          <p:nvPr/>
        </p:nvPicPr>
        <p:blipFill>
          <a:blip r:embed="rId2"/>
          <a:stretch>
            <a:fillRect/>
          </a:stretch>
        </p:blipFill>
        <p:spPr>
          <a:xfrm>
            <a:off x="1206123" y="3161653"/>
            <a:ext cx="3226392" cy="3423027"/>
          </a:xfrm>
          <a:prstGeom prst="rect">
            <a:avLst/>
          </a:prstGeom>
        </p:spPr>
      </p:pic>
      <p:pic>
        <p:nvPicPr>
          <p:cNvPr id="5" name="Imagen 4"/>
          <p:cNvPicPr>
            <a:picLocks noChangeAspect="1"/>
          </p:cNvPicPr>
          <p:nvPr/>
        </p:nvPicPr>
        <p:blipFill>
          <a:blip r:embed="rId3"/>
          <a:stretch>
            <a:fillRect/>
          </a:stretch>
        </p:blipFill>
        <p:spPr>
          <a:xfrm>
            <a:off x="5615553" y="3161652"/>
            <a:ext cx="5257800" cy="3423027"/>
          </a:xfrm>
          <a:prstGeom prst="rect">
            <a:avLst/>
          </a:prstGeom>
        </p:spPr>
      </p:pic>
    </p:spTree>
    <p:extLst>
      <p:ext uri="{BB962C8B-B14F-4D97-AF65-F5344CB8AC3E}">
        <p14:creationId xmlns:p14="http://schemas.microsoft.com/office/powerpoint/2010/main" val="235795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7F773-B4D1-0C4A-AA8C-97565384525C}"/>
              </a:ext>
            </a:extLst>
          </p:cNvPr>
          <p:cNvSpPr>
            <a:spLocks noGrp="1"/>
          </p:cNvSpPr>
          <p:nvPr>
            <p:ph type="title"/>
          </p:nvPr>
        </p:nvSpPr>
        <p:spPr/>
        <p:txBody>
          <a:bodyPr/>
          <a:lstStyle/>
          <a:p>
            <a:r>
              <a:rPr lang="es-ES" dirty="0"/>
              <a:t>Introducción a GIT</a:t>
            </a:r>
          </a:p>
        </p:txBody>
      </p:sp>
      <p:sp>
        <p:nvSpPr>
          <p:cNvPr id="3" name="Marcador de contenido 2">
            <a:extLst>
              <a:ext uri="{FF2B5EF4-FFF2-40B4-BE49-F238E27FC236}">
                <a16:creationId xmlns:a16="http://schemas.microsoft.com/office/drawing/2014/main" id="{7874EF05-F5D3-E04B-8C52-3EF4B34358D8}"/>
              </a:ext>
            </a:extLst>
          </p:cNvPr>
          <p:cNvSpPr>
            <a:spLocks noGrp="1"/>
          </p:cNvSpPr>
          <p:nvPr>
            <p:ph idx="1"/>
          </p:nvPr>
        </p:nvSpPr>
        <p:spPr/>
        <p:txBody>
          <a:bodyPr>
            <a:normAutofit/>
          </a:bodyPr>
          <a:lstStyle/>
          <a:p>
            <a:r>
              <a:rPr lang="es-ES" dirty="0" err="1"/>
              <a:t>Git</a:t>
            </a:r>
            <a:r>
              <a:rPr lang="es-ES" dirty="0"/>
              <a:t> es un sistema de </a:t>
            </a:r>
            <a:r>
              <a:rPr lang="es-ES" b="1" dirty="0"/>
              <a:t>control de versiones distribuido</a:t>
            </a:r>
            <a:r>
              <a:rPr lang="es-ES" dirty="0"/>
              <a:t>.</a:t>
            </a:r>
          </a:p>
          <a:p>
            <a:r>
              <a:rPr lang="es-ES" u="sng" dirty="0"/>
              <a:t>Control de versiones</a:t>
            </a:r>
            <a:r>
              <a:rPr lang="es-ES" dirty="0"/>
              <a:t>:</a:t>
            </a:r>
          </a:p>
          <a:p>
            <a:pPr lvl="1"/>
            <a:r>
              <a:rPr lang="es-ES" dirty="0"/>
              <a:t>Optimiza y agiliza el </a:t>
            </a:r>
            <a:r>
              <a:rPr lang="es-ES" b="1" dirty="0"/>
              <a:t>trabajo colaborativo</a:t>
            </a:r>
            <a:r>
              <a:rPr lang="es-ES" dirty="0"/>
              <a:t>.</a:t>
            </a:r>
          </a:p>
          <a:p>
            <a:pPr lvl="1"/>
            <a:r>
              <a:rPr lang="es-ES" b="1" dirty="0"/>
              <a:t>Gestiona los cambios</a:t>
            </a:r>
            <a:r>
              <a:rPr lang="es-ES" dirty="0"/>
              <a:t> llevados a cabo en los recursos de un proyecto por cada uno de los miembros del equipo.</a:t>
            </a:r>
          </a:p>
          <a:p>
            <a:r>
              <a:rPr lang="es-ES" u="sng" dirty="0"/>
              <a:t>Distribuido</a:t>
            </a:r>
            <a:r>
              <a:rPr lang="es-ES" dirty="0"/>
              <a:t>: </a:t>
            </a:r>
          </a:p>
          <a:p>
            <a:pPr lvl="1"/>
            <a:r>
              <a:rPr lang="es-ES" dirty="0"/>
              <a:t>A pesar de que puede existir una copia central repositorio del proyecto (</a:t>
            </a:r>
            <a:r>
              <a:rPr lang="es-ES" b="1" dirty="0"/>
              <a:t>repositorio remoto</a:t>
            </a:r>
            <a:r>
              <a:rPr lang="es-ES" dirty="0"/>
              <a:t>), quizás la característica más importante de </a:t>
            </a:r>
            <a:r>
              <a:rPr lang="es-ES" dirty="0" err="1"/>
              <a:t>Git</a:t>
            </a:r>
            <a:r>
              <a:rPr lang="es-ES" dirty="0"/>
              <a:t> es que cada uno de los miembros del equipo cuenta con una copia local (</a:t>
            </a:r>
            <a:r>
              <a:rPr lang="es-ES" b="1" dirty="0"/>
              <a:t>repositorio local</a:t>
            </a:r>
            <a:r>
              <a:rPr lang="es-ES" dirty="0"/>
              <a:t>) del repositorio remoto. Es por eso, que se dice que el repositorio se encuentra distribuido entre todos los componentes del equipo de trabajo.</a:t>
            </a:r>
          </a:p>
        </p:txBody>
      </p:sp>
    </p:spTree>
    <p:extLst>
      <p:ext uri="{BB962C8B-B14F-4D97-AF65-F5344CB8AC3E}">
        <p14:creationId xmlns:p14="http://schemas.microsoft.com/office/powerpoint/2010/main" val="2826509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(V)</a:t>
            </a:r>
            <a:endParaRPr lang="es-ES" dirty="0"/>
          </a:p>
        </p:txBody>
      </p:sp>
      <p:sp>
        <p:nvSpPr>
          <p:cNvPr id="3" name="Marcador de contenido 2"/>
          <p:cNvSpPr>
            <a:spLocks noGrp="1"/>
          </p:cNvSpPr>
          <p:nvPr>
            <p:ph idx="1"/>
          </p:nvPr>
        </p:nvSpPr>
        <p:spPr/>
        <p:txBody>
          <a:bodyPr/>
          <a:lstStyle/>
          <a:p>
            <a:r>
              <a:rPr lang="en-US" dirty="0"/>
              <a:t>Si </a:t>
            </a:r>
            <a:r>
              <a:rPr lang="en-US" dirty="0" err="1"/>
              <a:t>todo</a:t>
            </a:r>
            <a:r>
              <a:rPr lang="en-US" dirty="0"/>
              <a:t> ha </a:t>
            </a:r>
            <a:r>
              <a:rPr lang="en-US" dirty="0" err="1"/>
              <a:t>ido</a:t>
            </a:r>
            <a:r>
              <a:rPr lang="en-US" dirty="0"/>
              <a:t> </a:t>
            </a:r>
            <a:r>
              <a:rPr lang="en-US" dirty="0" err="1"/>
              <a:t>bien</a:t>
            </a:r>
            <a:r>
              <a:rPr lang="en-US" dirty="0"/>
              <a:t>, </a:t>
            </a:r>
            <a:r>
              <a:rPr lang="en-US" dirty="0" err="1"/>
              <a:t>tendremos</a:t>
            </a:r>
            <a:r>
              <a:rPr lang="en-US" dirty="0"/>
              <a:t> </a:t>
            </a:r>
            <a:r>
              <a:rPr lang="en-US" dirty="0" err="1"/>
              <a:t>ahora</a:t>
            </a:r>
            <a:r>
              <a:rPr lang="en-US" dirty="0"/>
              <a:t> el </a:t>
            </a:r>
            <a:r>
              <a:rPr lang="en-US" dirty="0" err="1"/>
              <a:t>nuevo</a:t>
            </a:r>
            <a:r>
              <a:rPr lang="en-US" dirty="0"/>
              <a:t> </a:t>
            </a:r>
            <a:r>
              <a:rPr lang="en-US" dirty="0" err="1"/>
              <a:t>recurso</a:t>
            </a:r>
            <a:r>
              <a:rPr lang="en-US" dirty="0"/>
              <a:t> en el </a:t>
            </a:r>
            <a:r>
              <a:rPr lang="en-US" b="1" dirty="0" err="1"/>
              <a:t>repositorio</a:t>
            </a:r>
            <a:r>
              <a:rPr lang="en-US" b="1" dirty="0"/>
              <a:t> local</a:t>
            </a:r>
            <a:r>
              <a:rPr lang="en-US" dirty="0"/>
              <a:t>, </a:t>
            </a:r>
            <a:r>
              <a:rPr lang="en-US" dirty="0" err="1"/>
              <a:t>que</a:t>
            </a:r>
            <a:r>
              <a:rPr lang="en-US" dirty="0"/>
              <a:t> </a:t>
            </a:r>
            <a:r>
              <a:rPr lang="en-US" dirty="0" err="1"/>
              <a:t>es</a:t>
            </a:r>
            <a:r>
              <a:rPr lang="en-US" dirty="0"/>
              <a:t> lo </a:t>
            </a:r>
            <a:r>
              <a:rPr lang="en-US" dirty="0" err="1"/>
              <a:t>que</a:t>
            </a:r>
            <a:r>
              <a:rPr lang="en-US" dirty="0"/>
              <a:t> </a:t>
            </a:r>
            <a:r>
              <a:rPr lang="en-US" dirty="0" err="1"/>
              <a:t>ocurre</a:t>
            </a:r>
            <a:r>
              <a:rPr lang="en-US" dirty="0"/>
              <a:t> </a:t>
            </a:r>
            <a:r>
              <a:rPr lang="en-US" dirty="0" err="1"/>
              <a:t>cuando</a:t>
            </a:r>
            <a:r>
              <a:rPr lang="en-US" dirty="0"/>
              <a:t> John </a:t>
            </a:r>
            <a:r>
              <a:rPr lang="en-US" dirty="0" err="1"/>
              <a:t>hace</a:t>
            </a:r>
            <a:r>
              <a:rPr lang="en-US" dirty="0"/>
              <a:t> commit. </a:t>
            </a:r>
            <a:r>
              <a:rPr lang="en-US" dirty="0" err="1"/>
              <a:t>Ahora</a:t>
            </a:r>
            <a:r>
              <a:rPr lang="en-US" dirty="0"/>
              <a:t> </a:t>
            </a:r>
            <a:r>
              <a:rPr lang="en-US" dirty="0" err="1"/>
              <a:t>deberemos</a:t>
            </a:r>
            <a:r>
              <a:rPr lang="en-US" dirty="0"/>
              <a:t> </a:t>
            </a:r>
            <a:r>
              <a:rPr lang="en-US" dirty="0" err="1"/>
              <a:t>subirlo</a:t>
            </a:r>
            <a:r>
              <a:rPr lang="en-US" dirty="0"/>
              <a:t> al </a:t>
            </a:r>
            <a:r>
              <a:rPr lang="en-US" dirty="0" err="1"/>
              <a:t>repositorio</a:t>
            </a:r>
            <a:r>
              <a:rPr lang="en-US" dirty="0"/>
              <a:t> </a:t>
            </a:r>
            <a:r>
              <a:rPr lang="en-US" dirty="0" err="1"/>
              <a:t>remoto</a:t>
            </a:r>
            <a:r>
              <a:rPr lang="en-US" dirty="0"/>
              <a:t>.</a:t>
            </a:r>
          </a:p>
          <a:p>
            <a:r>
              <a:rPr lang="en-US" dirty="0"/>
              <a:t>Para </a:t>
            </a:r>
            <a:r>
              <a:rPr lang="en-US" dirty="0" err="1"/>
              <a:t>ello</a:t>
            </a:r>
            <a:r>
              <a:rPr lang="en-US" dirty="0"/>
              <a:t>, en </a:t>
            </a:r>
            <a:r>
              <a:rPr lang="en-US" dirty="0" err="1"/>
              <a:t>esta</a:t>
            </a:r>
            <a:r>
              <a:rPr lang="en-US" dirty="0"/>
              <a:t> </a:t>
            </a:r>
            <a:r>
              <a:rPr lang="en-US" dirty="0" err="1"/>
              <a:t>misma</a:t>
            </a:r>
            <a:r>
              <a:rPr lang="en-US" dirty="0"/>
              <a:t> </a:t>
            </a:r>
            <a:r>
              <a:rPr lang="en-US" dirty="0" err="1"/>
              <a:t>ventana</a:t>
            </a:r>
            <a:r>
              <a:rPr lang="en-US" dirty="0"/>
              <a:t> </a:t>
            </a:r>
            <a:r>
              <a:rPr lang="en-US" dirty="0" err="1"/>
              <a:t>haremos</a:t>
            </a:r>
            <a:r>
              <a:rPr lang="en-US" dirty="0"/>
              <a:t> click </a:t>
            </a:r>
            <a:r>
              <a:rPr lang="en-US" dirty="0" err="1"/>
              <a:t>sobre</a:t>
            </a:r>
            <a:r>
              <a:rPr lang="en-US" dirty="0"/>
              <a:t> el </a:t>
            </a:r>
            <a:r>
              <a:rPr lang="en-US" dirty="0" err="1"/>
              <a:t>boton</a:t>
            </a:r>
            <a:r>
              <a:rPr lang="en-US" dirty="0"/>
              <a:t> </a:t>
            </a:r>
            <a:r>
              <a:rPr lang="en-US" b="1" dirty="0"/>
              <a:t>Push</a:t>
            </a:r>
            <a:r>
              <a:rPr lang="en-US" dirty="0"/>
              <a:t>. En la </a:t>
            </a:r>
            <a:r>
              <a:rPr lang="en-US" dirty="0" err="1"/>
              <a:t>siguiente</a:t>
            </a:r>
            <a:r>
              <a:rPr lang="en-US" dirty="0"/>
              <a:t> </a:t>
            </a:r>
            <a:r>
              <a:rPr lang="en-US" dirty="0" err="1"/>
              <a:t>ventana</a:t>
            </a:r>
            <a:r>
              <a:rPr lang="en-US" dirty="0"/>
              <a:t> </a:t>
            </a:r>
            <a:r>
              <a:rPr lang="en-US" dirty="0" err="1"/>
              <a:t>dejaremos</a:t>
            </a:r>
            <a:r>
              <a:rPr lang="en-US" dirty="0"/>
              <a:t> </a:t>
            </a:r>
            <a:r>
              <a:rPr lang="en-US" dirty="0" err="1"/>
              <a:t>todas</a:t>
            </a:r>
            <a:r>
              <a:rPr lang="en-US" dirty="0"/>
              <a:t> </a:t>
            </a:r>
            <a:r>
              <a:rPr lang="en-US" dirty="0" err="1"/>
              <a:t>las</a:t>
            </a:r>
            <a:r>
              <a:rPr lang="en-US" dirty="0"/>
              <a:t> </a:t>
            </a:r>
            <a:r>
              <a:rPr lang="en-US" dirty="0" err="1"/>
              <a:t>opciones</a:t>
            </a:r>
            <a:r>
              <a:rPr lang="en-US" dirty="0"/>
              <a:t> sin </a:t>
            </a:r>
            <a:r>
              <a:rPr lang="en-US" dirty="0" err="1"/>
              <a:t>modificar</a:t>
            </a:r>
            <a:r>
              <a:rPr lang="en-US" dirty="0"/>
              <a:t> y </a:t>
            </a:r>
            <a:r>
              <a:rPr lang="en-US" dirty="0" err="1"/>
              <a:t>hacemos</a:t>
            </a:r>
            <a:r>
              <a:rPr lang="en-US" dirty="0"/>
              <a:t> click </a:t>
            </a:r>
            <a:r>
              <a:rPr lang="en-US" dirty="0" err="1"/>
              <a:t>sobre</a:t>
            </a:r>
            <a:r>
              <a:rPr lang="en-US" dirty="0"/>
              <a:t> </a:t>
            </a:r>
            <a:r>
              <a:rPr lang="en-US" b="1" dirty="0"/>
              <a:t>ok</a:t>
            </a:r>
            <a:r>
              <a:rPr lang="en-US" dirty="0"/>
              <a:t>.</a:t>
            </a:r>
            <a:endParaRPr lang="es-ES" dirty="0"/>
          </a:p>
        </p:txBody>
      </p:sp>
      <p:pic>
        <p:nvPicPr>
          <p:cNvPr id="4" name="Imagen 3"/>
          <p:cNvPicPr>
            <a:picLocks noChangeAspect="1"/>
          </p:cNvPicPr>
          <p:nvPr/>
        </p:nvPicPr>
        <p:blipFill>
          <a:blip r:embed="rId2"/>
          <a:stretch>
            <a:fillRect/>
          </a:stretch>
        </p:blipFill>
        <p:spPr>
          <a:xfrm>
            <a:off x="5142853" y="4001293"/>
            <a:ext cx="2681208" cy="2647479"/>
          </a:xfrm>
          <a:prstGeom prst="rect">
            <a:avLst/>
          </a:prstGeom>
        </p:spPr>
      </p:pic>
    </p:spTree>
    <p:extLst>
      <p:ext uri="{BB962C8B-B14F-4D97-AF65-F5344CB8AC3E}">
        <p14:creationId xmlns:p14="http://schemas.microsoft.com/office/powerpoint/2010/main" val="342442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Subida</a:t>
            </a:r>
            <a:r>
              <a:rPr lang="en-US" dirty="0"/>
              <a:t> de </a:t>
            </a:r>
            <a:r>
              <a:rPr lang="en-US" dirty="0" err="1"/>
              <a:t>contenido</a:t>
            </a:r>
            <a:r>
              <a:rPr lang="en-US" dirty="0"/>
              <a:t> al </a:t>
            </a:r>
            <a:r>
              <a:rPr lang="en-US" dirty="0" err="1"/>
              <a:t>repositorio</a:t>
            </a:r>
            <a:r>
              <a:rPr lang="en-US" dirty="0"/>
              <a:t> (VI)</a:t>
            </a:r>
            <a:endParaRPr lang="es-ES" dirty="0"/>
          </a:p>
        </p:txBody>
      </p:sp>
      <p:sp>
        <p:nvSpPr>
          <p:cNvPr id="3" name="Marcador de contenido 2"/>
          <p:cNvSpPr>
            <a:spLocks noGrp="1"/>
          </p:cNvSpPr>
          <p:nvPr>
            <p:ph idx="1"/>
          </p:nvPr>
        </p:nvSpPr>
        <p:spPr>
          <a:xfrm>
            <a:off x="838200" y="1825624"/>
            <a:ext cx="10515600" cy="4351338"/>
          </a:xfrm>
        </p:spPr>
        <p:txBody>
          <a:bodyPr/>
          <a:lstStyle/>
          <a:p>
            <a:r>
              <a:rPr lang="en-US" dirty="0"/>
              <a:t>Hay </a:t>
            </a:r>
            <a:r>
              <a:rPr lang="en-US" dirty="0" err="1"/>
              <a:t>que</a:t>
            </a:r>
            <a:r>
              <a:rPr lang="en-US" dirty="0"/>
              <a:t> </a:t>
            </a:r>
            <a:r>
              <a:rPr lang="en-US" dirty="0" err="1"/>
              <a:t>tener</a:t>
            </a:r>
            <a:r>
              <a:rPr lang="en-US" dirty="0"/>
              <a:t> en </a:t>
            </a:r>
            <a:r>
              <a:rPr lang="en-US" dirty="0" err="1"/>
              <a:t>cuenta</a:t>
            </a:r>
            <a:r>
              <a:rPr lang="en-US" dirty="0"/>
              <a:t> </a:t>
            </a:r>
            <a:r>
              <a:rPr lang="en-US" dirty="0" err="1"/>
              <a:t>que</a:t>
            </a:r>
            <a:r>
              <a:rPr lang="en-US" dirty="0"/>
              <a:t> la </a:t>
            </a:r>
            <a:r>
              <a:rPr lang="en-US" dirty="0" err="1"/>
              <a:t>primera</a:t>
            </a:r>
            <a:r>
              <a:rPr lang="en-US" dirty="0"/>
              <a:t> </a:t>
            </a:r>
            <a:r>
              <a:rPr lang="en-US" dirty="0" err="1"/>
              <a:t>vez</a:t>
            </a:r>
            <a:r>
              <a:rPr lang="en-US" dirty="0"/>
              <a:t> </a:t>
            </a:r>
            <a:r>
              <a:rPr lang="en-US" dirty="0" err="1"/>
              <a:t>que</a:t>
            </a:r>
            <a:r>
              <a:rPr lang="en-US" dirty="0"/>
              <a:t> se </a:t>
            </a:r>
            <a:r>
              <a:rPr lang="en-US" dirty="0" err="1"/>
              <a:t>hace</a:t>
            </a:r>
            <a:r>
              <a:rPr lang="en-US" dirty="0"/>
              <a:t> un </a:t>
            </a:r>
            <a:r>
              <a:rPr lang="en-US" b="1" dirty="0"/>
              <a:t>push</a:t>
            </a:r>
            <a:r>
              <a:rPr lang="en-US" dirty="0"/>
              <a:t> </a:t>
            </a:r>
            <a:r>
              <a:rPr lang="en-US" dirty="0" err="1"/>
              <a:t>os</a:t>
            </a:r>
            <a:r>
              <a:rPr lang="en-US" dirty="0"/>
              <a:t> </a:t>
            </a:r>
            <a:r>
              <a:rPr lang="en-US" dirty="0" err="1"/>
              <a:t>debería</a:t>
            </a:r>
            <a:r>
              <a:rPr lang="en-US" dirty="0"/>
              <a:t> </a:t>
            </a:r>
            <a:r>
              <a:rPr lang="en-US" dirty="0" err="1"/>
              <a:t>pedir</a:t>
            </a:r>
            <a:r>
              <a:rPr lang="en-US" dirty="0"/>
              <a:t> los </a:t>
            </a:r>
            <a:r>
              <a:rPr lang="en-US" dirty="0" err="1"/>
              <a:t>datos</a:t>
            </a:r>
            <a:r>
              <a:rPr lang="en-US" dirty="0"/>
              <a:t> de </a:t>
            </a:r>
            <a:r>
              <a:rPr lang="en-US" dirty="0" err="1"/>
              <a:t>autenticación</a:t>
            </a:r>
            <a:r>
              <a:rPr lang="en-US" dirty="0"/>
              <a:t>, </a:t>
            </a:r>
            <a:r>
              <a:rPr lang="en-US" dirty="0" err="1"/>
              <a:t>por</a:t>
            </a:r>
            <a:r>
              <a:rPr lang="en-US" dirty="0"/>
              <a:t> lo </a:t>
            </a:r>
            <a:r>
              <a:rPr lang="en-US" dirty="0" err="1"/>
              <a:t>tanto</a:t>
            </a:r>
            <a:r>
              <a:rPr lang="en-US" dirty="0"/>
              <a:t> </a:t>
            </a:r>
            <a:r>
              <a:rPr lang="en-US" dirty="0" err="1"/>
              <a:t>deberéis</a:t>
            </a:r>
            <a:r>
              <a:rPr lang="en-US" dirty="0"/>
              <a:t> </a:t>
            </a:r>
            <a:r>
              <a:rPr lang="en-US" dirty="0" err="1"/>
              <a:t>introducir</a:t>
            </a:r>
            <a:r>
              <a:rPr lang="en-US" dirty="0"/>
              <a:t> </a:t>
            </a:r>
            <a:r>
              <a:rPr lang="en-US" dirty="0" err="1"/>
              <a:t>vuestro</a:t>
            </a:r>
            <a:r>
              <a:rPr lang="en-US" dirty="0"/>
              <a:t> </a:t>
            </a:r>
            <a:r>
              <a:rPr lang="en-US" dirty="0" err="1"/>
              <a:t>nombre</a:t>
            </a:r>
            <a:r>
              <a:rPr lang="en-US" dirty="0"/>
              <a:t> de </a:t>
            </a:r>
            <a:r>
              <a:rPr lang="en-US" dirty="0" err="1"/>
              <a:t>ususario</a:t>
            </a:r>
            <a:r>
              <a:rPr lang="en-US" dirty="0"/>
              <a:t> y la password </a:t>
            </a:r>
            <a:r>
              <a:rPr lang="en-US" dirty="0" err="1"/>
              <a:t>que</a:t>
            </a:r>
            <a:r>
              <a:rPr lang="en-US" dirty="0"/>
              <a:t> </a:t>
            </a:r>
            <a:r>
              <a:rPr lang="en-US" dirty="0" err="1"/>
              <a:t>usastéis</a:t>
            </a:r>
            <a:r>
              <a:rPr lang="en-US" dirty="0"/>
              <a:t> en </a:t>
            </a:r>
            <a:r>
              <a:rPr lang="en-US" dirty="0" err="1"/>
              <a:t>en</a:t>
            </a:r>
            <a:r>
              <a:rPr lang="en-US" dirty="0"/>
              <a:t> el </a:t>
            </a:r>
            <a:r>
              <a:rPr lang="en-US" dirty="0" err="1"/>
              <a:t>proceso</a:t>
            </a:r>
            <a:r>
              <a:rPr lang="en-US" dirty="0"/>
              <a:t> de </a:t>
            </a:r>
            <a:r>
              <a:rPr lang="en-US" dirty="0" err="1"/>
              <a:t>creación</a:t>
            </a:r>
            <a:r>
              <a:rPr lang="en-US" dirty="0"/>
              <a:t> de </a:t>
            </a:r>
            <a:r>
              <a:rPr lang="en-US" dirty="0" err="1"/>
              <a:t>vuestro</a:t>
            </a:r>
            <a:r>
              <a:rPr lang="en-US" dirty="0"/>
              <a:t> </a:t>
            </a:r>
            <a:r>
              <a:rPr lang="en-US" dirty="0" err="1"/>
              <a:t>cuenta</a:t>
            </a:r>
            <a:r>
              <a:rPr lang="en-US" dirty="0"/>
              <a:t> en </a:t>
            </a:r>
            <a:r>
              <a:rPr lang="en-US" dirty="0" err="1"/>
              <a:t>GitHub</a:t>
            </a:r>
            <a:r>
              <a:rPr lang="en-US" dirty="0"/>
              <a:t>.</a:t>
            </a:r>
          </a:p>
          <a:p>
            <a:r>
              <a:rPr lang="en-US" dirty="0"/>
              <a:t>Si </a:t>
            </a:r>
            <a:r>
              <a:rPr lang="en-US" dirty="0" err="1"/>
              <a:t>todo</a:t>
            </a:r>
            <a:r>
              <a:rPr lang="en-US" dirty="0"/>
              <a:t> ha </a:t>
            </a:r>
            <a:r>
              <a:rPr lang="en-US" dirty="0" err="1"/>
              <a:t>ido</a:t>
            </a:r>
            <a:r>
              <a:rPr lang="en-US" dirty="0"/>
              <a:t> </a:t>
            </a:r>
            <a:r>
              <a:rPr lang="en-US" dirty="0" err="1"/>
              <a:t>bien</a:t>
            </a:r>
            <a:r>
              <a:rPr lang="en-US" dirty="0"/>
              <a:t> </a:t>
            </a:r>
            <a:r>
              <a:rPr lang="en-US" dirty="0" err="1"/>
              <a:t>debería</a:t>
            </a:r>
            <a:r>
              <a:rPr lang="en-US" dirty="0"/>
              <a:t> </a:t>
            </a:r>
            <a:r>
              <a:rPr lang="en-US" dirty="0" err="1"/>
              <a:t>aparecer</a:t>
            </a:r>
            <a:r>
              <a:rPr lang="en-US" dirty="0"/>
              <a:t> </a:t>
            </a:r>
            <a:r>
              <a:rPr lang="en-US" dirty="0" err="1"/>
              <a:t>una</a:t>
            </a:r>
            <a:r>
              <a:rPr lang="en-US" dirty="0"/>
              <a:t> </a:t>
            </a:r>
            <a:r>
              <a:rPr lang="en-US" dirty="0" err="1"/>
              <a:t>ventana</a:t>
            </a:r>
            <a:r>
              <a:rPr lang="en-US" dirty="0"/>
              <a:t> </a:t>
            </a:r>
            <a:r>
              <a:rPr lang="en-US" dirty="0" err="1"/>
              <a:t>como</a:t>
            </a:r>
            <a:r>
              <a:rPr lang="en-US" dirty="0"/>
              <a:t> </a:t>
            </a:r>
            <a:r>
              <a:rPr lang="en-US" dirty="0" err="1"/>
              <a:t>esta</a:t>
            </a:r>
            <a:r>
              <a:rPr lang="en-US" dirty="0"/>
              <a:t>:</a:t>
            </a:r>
            <a:endParaRPr lang="es-ES" dirty="0"/>
          </a:p>
        </p:txBody>
      </p:sp>
      <p:pic>
        <p:nvPicPr>
          <p:cNvPr id="4" name="Imagen 3"/>
          <p:cNvPicPr>
            <a:picLocks noChangeAspect="1"/>
          </p:cNvPicPr>
          <p:nvPr/>
        </p:nvPicPr>
        <p:blipFill>
          <a:blip r:embed="rId2"/>
          <a:stretch>
            <a:fillRect/>
          </a:stretch>
        </p:blipFill>
        <p:spPr>
          <a:xfrm>
            <a:off x="2871304" y="4001293"/>
            <a:ext cx="5079328" cy="2446001"/>
          </a:xfrm>
          <a:prstGeom prst="rect">
            <a:avLst/>
          </a:prstGeom>
        </p:spPr>
      </p:pic>
    </p:spTree>
    <p:extLst>
      <p:ext uri="{BB962C8B-B14F-4D97-AF65-F5344CB8AC3E}">
        <p14:creationId xmlns:p14="http://schemas.microsoft.com/office/powerpoint/2010/main" val="3680945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Descarga</a:t>
            </a:r>
            <a:r>
              <a:rPr lang="en-US" dirty="0"/>
              <a:t> de </a:t>
            </a:r>
            <a:r>
              <a:rPr lang="en-US" dirty="0" err="1"/>
              <a:t>contenido</a:t>
            </a:r>
            <a:r>
              <a:rPr lang="en-US" dirty="0"/>
              <a:t> (I)</a:t>
            </a:r>
            <a:endParaRPr lang="es-ES" dirty="0"/>
          </a:p>
        </p:txBody>
      </p:sp>
      <p:sp>
        <p:nvSpPr>
          <p:cNvPr id="3" name="Marcador de contenido 2"/>
          <p:cNvSpPr>
            <a:spLocks noGrp="1"/>
          </p:cNvSpPr>
          <p:nvPr>
            <p:ph idx="1"/>
          </p:nvPr>
        </p:nvSpPr>
        <p:spPr/>
        <p:txBody>
          <a:bodyPr/>
          <a:lstStyle/>
          <a:p>
            <a:r>
              <a:rPr lang="es-ES" dirty="0"/>
              <a:t>Como ya hemos comentado podréis localizar tanto la teoría como los enunciados de los ejercicios en la carpeta correspondiente a cada módulo bajo la carpeta </a:t>
            </a:r>
            <a:r>
              <a:rPr lang="es-ES" b="1" dirty="0" err="1"/>
              <a:t>Doc</a:t>
            </a:r>
            <a:r>
              <a:rPr lang="es-ES" dirty="0"/>
              <a:t> del repositorio. Para ello, deberéis actualizar vuestro </a:t>
            </a:r>
            <a:r>
              <a:rPr lang="es-ES" b="1" dirty="0"/>
              <a:t>Repositorio Local</a:t>
            </a:r>
            <a:r>
              <a:rPr lang="es-ES" dirty="0"/>
              <a:t> y vuestro </a:t>
            </a:r>
            <a:r>
              <a:rPr lang="es-ES" b="1" dirty="0"/>
              <a:t>Espacio de Trabajo Local</a:t>
            </a:r>
            <a:r>
              <a:rPr lang="es-ES" dirty="0"/>
              <a:t>.</a:t>
            </a:r>
          </a:p>
          <a:p>
            <a:r>
              <a:rPr lang="es-ES" dirty="0"/>
              <a:t>La actualización de ambas áreas (Repo Local y Espacio de Trabajo Local) lo podemos hacer mediante la operación </a:t>
            </a:r>
            <a:r>
              <a:rPr lang="es-ES" b="1" dirty="0" err="1"/>
              <a:t>pull</a:t>
            </a:r>
            <a:r>
              <a:rPr lang="es-ES" dirty="0"/>
              <a:t>.</a:t>
            </a:r>
          </a:p>
          <a:p>
            <a:r>
              <a:rPr lang="es-ES" dirty="0"/>
              <a:t>Cada vez que queramos actualizarnos nos situaremos sobre la carpeta raíz de nuestro Espacio de Trabajo Local y haremos </a:t>
            </a:r>
            <a:r>
              <a:rPr lang="es-ES" dirty="0" err="1"/>
              <a:t>click</a:t>
            </a:r>
            <a:r>
              <a:rPr lang="es-ES" dirty="0"/>
              <a:t> con el botón derecho del ratón.</a:t>
            </a:r>
          </a:p>
        </p:txBody>
      </p:sp>
    </p:spTree>
    <p:extLst>
      <p:ext uri="{BB962C8B-B14F-4D97-AF65-F5344CB8AC3E}">
        <p14:creationId xmlns:p14="http://schemas.microsoft.com/office/powerpoint/2010/main" val="3256089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Descarga</a:t>
            </a:r>
            <a:r>
              <a:rPr lang="en-US" dirty="0"/>
              <a:t> de </a:t>
            </a:r>
            <a:r>
              <a:rPr lang="en-US" dirty="0" err="1"/>
              <a:t>contenido</a:t>
            </a:r>
            <a:r>
              <a:rPr lang="en-US" dirty="0"/>
              <a:t> (II)</a:t>
            </a:r>
            <a:endParaRPr lang="es-ES" dirty="0"/>
          </a:p>
        </p:txBody>
      </p:sp>
      <p:sp>
        <p:nvSpPr>
          <p:cNvPr id="3" name="Marcador de contenido 2"/>
          <p:cNvSpPr>
            <a:spLocks noGrp="1"/>
          </p:cNvSpPr>
          <p:nvPr>
            <p:ph idx="1"/>
          </p:nvPr>
        </p:nvSpPr>
        <p:spPr/>
        <p:txBody>
          <a:bodyPr/>
          <a:lstStyle/>
          <a:p>
            <a:r>
              <a:rPr lang="es-ES" dirty="0"/>
              <a:t>Deberéis elegir </a:t>
            </a:r>
            <a:r>
              <a:rPr lang="es-ES" dirty="0" err="1"/>
              <a:t>TortoiseGit</a:t>
            </a:r>
            <a:r>
              <a:rPr lang="es-ES" dirty="0"/>
              <a:t> y el </a:t>
            </a:r>
            <a:r>
              <a:rPr lang="es-ES" dirty="0" err="1"/>
              <a:t>el</a:t>
            </a:r>
            <a:r>
              <a:rPr lang="es-ES" dirty="0"/>
              <a:t> submenú elegir </a:t>
            </a:r>
            <a:r>
              <a:rPr lang="es-ES" dirty="0" err="1"/>
              <a:t>Pull</a:t>
            </a:r>
            <a:r>
              <a:rPr lang="es-ES" dirty="0"/>
              <a:t> …</a:t>
            </a:r>
          </a:p>
          <a:p>
            <a:endParaRPr lang="es-ES" dirty="0"/>
          </a:p>
        </p:txBody>
      </p:sp>
      <p:pic>
        <p:nvPicPr>
          <p:cNvPr id="4" name="Imagen 3"/>
          <p:cNvPicPr>
            <a:picLocks noChangeAspect="1"/>
          </p:cNvPicPr>
          <p:nvPr/>
        </p:nvPicPr>
        <p:blipFill>
          <a:blip r:embed="rId2"/>
          <a:stretch>
            <a:fillRect/>
          </a:stretch>
        </p:blipFill>
        <p:spPr>
          <a:xfrm>
            <a:off x="2108172" y="2349500"/>
            <a:ext cx="7324725" cy="3962400"/>
          </a:xfrm>
          <a:prstGeom prst="rect">
            <a:avLst/>
          </a:prstGeom>
        </p:spPr>
      </p:pic>
    </p:spTree>
    <p:extLst>
      <p:ext uri="{BB962C8B-B14F-4D97-AF65-F5344CB8AC3E}">
        <p14:creationId xmlns:p14="http://schemas.microsoft.com/office/powerpoint/2010/main" val="432449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Día</a:t>
            </a:r>
            <a:r>
              <a:rPr lang="en-US" dirty="0"/>
              <a:t> a </a:t>
            </a:r>
            <a:r>
              <a:rPr lang="en-US" dirty="0" err="1"/>
              <a:t>día</a:t>
            </a:r>
            <a:r>
              <a:rPr lang="en-US" dirty="0"/>
              <a:t> con </a:t>
            </a:r>
            <a:r>
              <a:rPr lang="en-US" dirty="0" err="1"/>
              <a:t>Git</a:t>
            </a:r>
            <a:r>
              <a:rPr lang="en-US" dirty="0"/>
              <a:t> – </a:t>
            </a:r>
            <a:r>
              <a:rPr lang="en-US" dirty="0" err="1"/>
              <a:t>Descarga</a:t>
            </a:r>
            <a:r>
              <a:rPr lang="en-US" dirty="0"/>
              <a:t> de </a:t>
            </a:r>
            <a:r>
              <a:rPr lang="en-US" dirty="0" err="1"/>
              <a:t>contenido</a:t>
            </a:r>
            <a:r>
              <a:rPr lang="en-US" dirty="0"/>
              <a:t> (III)</a:t>
            </a:r>
            <a:endParaRPr lang="es-ES" dirty="0"/>
          </a:p>
        </p:txBody>
      </p:sp>
      <p:sp>
        <p:nvSpPr>
          <p:cNvPr id="3" name="Marcador de contenido 2"/>
          <p:cNvSpPr>
            <a:spLocks noGrp="1"/>
          </p:cNvSpPr>
          <p:nvPr>
            <p:ph idx="1"/>
          </p:nvPr>
        </p:nvSpPr>
        <p:spPr/>
        <p:txBody>
          <a:bodyPr/>
          <a:lstStyle/>
          <a:p>
            <a:r>
              <a:rPr lang="es-ES" dirty="0"/>
              <a:t>En la siguiente ventana deberemos dejar todas las opciones tal como están y, pulsamos sobre el botón </a:t>
            </a:r>
            <a:r>
              <a:rPr lang="es-ES" b="1" dirty="0"/>
              <a:t>OK</a:t>
            </a:r>
            <a:r>
              <a:rPr lang="es-ES" dirty="0"/>
              <a:t>.</a:t>
            </a:r>
          </a:p>
          <a:p>
            <a:endParaRPr lang="es-ES" dirty="0"/>
          </a:p>
          <a:p>
            <a:endParaRPr lang="es-ES" dirty="0"/>
          </a:p>
          <a:p>
            <a:endParaRPr lang="es-ES" dirty="0"/>
          </a:p>
          <a:p>
            <a:endParaRPr lang="es-ES" dirty="0"/>
          </a:p>
          <a:p>
            <a:endParaRPr lang="es-ES" dirty="0"/>
          </a:p>
          <a:p>
            <a:r>
              <a:rPr lang="es-ES" dirty="0"/>
              <a:t>La siguiente ventana será como la siguiente:</a:t>
            </a:r>
          </a:p>
        </p:txBody>
      </p:sp>
      <p:pic>
        <p:nvPicPr>
          <p:cNvPr id="4" name="Imagen 3"/>
          <p:cNvPicPr>
            <a:picLocks noChangeAspect="1"/>
          </p:cNvPicPr>
          <p:nvPr/>
        </p:nvPicPr>
        <p:blipFill>
          <a:blip r:embed="rId2"/>
          <a:stretch>
            <a:fillRect/>
          </a:stretch>
        </p:blipFill>
        <p:spPr>
          <a:xfrm>
            <a:off x="1606335" y="2717155"/>
            <a:ext cx="4732472" cy="2568278"/>
          </a:xfrm>
          <a:prstGeom prst="rect">
            <a:avLst/>
          </a:prstGeom>
        </p:spPr>
      </p:pic>
      <p:pic>
        <p:nvPicPr>
          <p:cNvPr id="5" name="Imagen 4"/>
          <p:cNvPicPr>
            <a:picLocks noChangeAspect="1"/>
          </p:cNvPicPr>
          <p:nvPr/>
        </p:nvPicPr>
        <p:blipFill>
          <a:blip r:embed="rId3"/>
          <a:stretch>
            <a:fillRect/>
          </a:stretch>
        </p:blipFill>
        <p:spPr>
          <a:xfrm>
            <a:off x="7830680" y="4215539"/>
            <a:ext cx="3746553" cy="2402238"/>
          </a:xfrm>
          <a:prstGeom prst="rect">
            <a:avLst/>
          </a:prstGeom>
        </p:spPr>
      </p:pic>
    </p:spTree>
    <p:extLst>
      <p:ext uri="{BB962C8B-B14F-4D97-AF65-F5344CB8AC3E}">
        <p14:creationId xmlns:p14="http://schemas.microsoft.com/office/powerpoint/2010/main" val="794151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A11745-715C-5B4A-B4DE-735D9A88BE64}"/>
              </a:ext>
            </a:extLst>
          </p:cNvPr>
          <p:cNvSpPr>
            <a:spLocks noGrp="1"/>
          </p:cNvSpPr>
          <p:nvPr>
            <p:ph type="title"/>
          </p:nvPr>
        </p:nvSpPr>
        <p:spPr/>
        <p:txBody>
          <a:bodyPr/>
          <a:lstStyle/>
          <a:p>
            <a:r>
              <a:rPr lang="es-ES" dirty="0" err="1"/>
              <a:t>Webgrafía</a:t>
            </a:r>
            <a:endParaRPr lang="es-ES" dirty="0"/>
          </a:p>
        </p:txBody>
      </p:sp>
      <p:sp>
        <p:nvSpPr>
          <p:cNvPr id="3" name="Marcador de contenido 2">
            <a:extLst>
              <a:ext uri="{FF2B5EF4-FFF2-40B4-BE49-F238E27FC236}">
                <a16:creationId xmlns:a16="http://schemas.microsoft.com/office/drawing/2014/main" id="{33A3357A-29DB-034A-A0D8-5732C623032A}"/>
              </a:ext>
            </a:extLst>
          </p:cNvPr>
          <p:cNvSpPr>
            <a:spLocks noGrp="1"/>
          </p:cNvSpPr>
          <p:nvPr>
            <p:ph idx="1"/>
          </p:nvPr>
        </p:nvSpPr>
        <p:spPr/>
        <p:txBody>
          <a:bodyPr/>
          <a:lstStyle/>
          <a:p>
            <a:r>
              <a:rPr lang="es-ES" dirty="0">
                <a:hlinkClick r:id="rId2"/>
              </a:rPr>
              <a:t>https://git-scm.com/docs</a:t>
            </a:r>
            <a:endParaRPr lang="es-ES" dirty="0"/>
          </a:p>
          <a:p>
            <a:r>
              <a:rPr lang="es-ES" dirty="0">
                <a:hlinkClick r:id="rId3"/>
              </a:rPr>
              <a:t>https://tortoisesvn.net/docs/release/TortoiseSVN_es/</a:t>
            </a:r>
            <a:endParaRPr lang="es-ES" dirty="0"/>
          </a:p>
          <a:p>
            <a:r>
              <a:rPr lang="es-ES" dirty="0">
                <a:hlinkClick r:id="rId4"/>
              </a:rPr>
              <a:t>https://guides.github.com/</a:t>
            </a:r>
            <a:endParaRPr lang="es-ES" dirty="0"/>
          </a:p>
        </p:txBody>
      </p:sp>
    </p:spTree>
    <p:extLst>
      <p:ext uri="{BB962C8B-B14F-4D97-AF65-F5344CB8AC3E}">
        <p14:creationId xmlns:p14="http://schemas.microsoft.com/office/powerpoint/2010/main" val="22600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CB891-74A9-F643-AFE5-BC4B71D06AB1}"/>
              </a:ext>
            </a:extLst>
          </p:cNvPr>
          <p:cNvSpPr>
            <a:spLocks noGrp="1"/>
          </p:cNvSpPr>
          <p:nvPr>
            <p:ph type="title"/>
          </p:nvPr>
        </p:nvSpPr>
        <p:spPr>
          <a:xfrm>
            <a:off x="377371" y="18256"/>
            <a:ext cx="10976429" cy="1124464"/>
          </a:xfrm>
        </p:spPr>
        <p:txBody>
          <a:bodyPr/>
          <a:lstStyle/>
          <a:p>
            <a:r>
              <a:rPr lang="es-ES" dirty="0"/>
              <a:t>SVN Vs </a:t>
            </a:r>
            <a:r>
              <a:rPr lang="es-ES" dirty="0" err="1"/>
              <a:t>Git</a:t>
            </a:r>
            <a:endParaRPr lang="es-ES" dirty="0"/>
          </a:p>
        </p:txBody>
      </p:sp>
      <p:sp>
        <p:nvSpPr>
          <p:cNvPr id="3" name="Marcador de contenido 2">
            <a:extLst>
              <a:ext uri="{FF2B5EF4-FFF2-40B4-BE49-F238E27FC236}">
                <a16:creationId xmlns:a16="http://schemas.microsoft.com/office/drawing/2014/main" id="{38F39B69-4E11-034D-8CBC-B6C478C348CB}"/>
              </a:ext>
            </a:extLst>
          </p:cNvPr>
          <p:cNvSpPr>
            <a:spLocks noGrp="1"/>
          </p:cNvSpPr>
          <p:nvPr>
            <p:ph idx="1"/>
          </p:nvPr>
        </p:nvSpPr>
        <p:spPr>
          <a:xfrm>
            <a:off x="377371" y="943430"/>
            <a:ext cx="11480799" cy="5753932"/>
          </a:xfrm>
        </p:spPr>
        <p:txBody>
          <a:bodyPr>
            <a:normAutofit lnSpcReduction="10000"/>
          </a:bodyPr>
          <a:lstStyle/>
          <a:p>
            <a:r>
              <a:rPr lang="es-ES" dirty="0"/>
              <a:t>El propósito de </a:t>
            </a:r>
            <a:r>
              <a:rPr lang="es-ES" dirty="0" err="1"/>
              <a:t>Git</a:t>
            </a:r>
            <a:r>
              <a:rPr lang="es-ES" dirty="0"/>
              <a:t> es exactamente el mismo que el de SVN: </a:t>
            </a:r>
            <a:r>
              <a:rPr lang="es-ES" u="sng" dirty="0"/>
              <a:t>La gestión del versionado del código desarrollado por un equipo de trabajo</a:t>
            </a:r>
            <a:r>
              <a:rPr lang="es-ES" dirty="0"/>
              <a:t>. Por tanto, las operaciones que podíamos llevar a cabo con SVN, podremos seguir haciéndolas con </a:t>
            </a:r>
            <a:r>
              <a:rPr lang="es-ES" dirty="0" err="1"/>
              <a:t>Git</a:t>
            </a:r>
            <a:r>
              <a:rPr lang="es-ES" dirty="0"/>
              <a:t>.</a:t>
            </a:r>
          </a:p>
          <a:p>
            <a:r>
              <a:rPr lang="es-ES" dirty="0"/>
              <a:t>Sin embargo, existen </a:t>
            </a:r>
            <a:r>
              <a:rPr lang="es-ES" b="1" dirty="0"/>
              <a:t>2 diferencias sustanciales</a:t>
            </a:r>
            <a:r>
              <a:rPr lang="es-ES" dirty="0"/>
              <a:t> entre SVN y </a:t>
            </a:r>
            <a:r>
              <a:rPr lang="es-ES" dirty="0" err="1"/>
              <a:t>Git</a:t>
            </a:r>
            <a:r>
              <a:rPr lang="es-ES" dirty="0"/>
              <a:t> que acarrean implicaciones:</a:t>
            </a:r>
          </a:p>
          <a:p>
            <a:pPr lvl="1"/>
            <a:r>
              <a:rPr lang="es-ES" i="1" dirty="0"/>
              <a:t>Diferencia 1</a:t>
            </a:r>
            <a:r>
              <a:rPr lang="es-ES" dirty="0"/>
              <a:t>: Con </a:t>
            </a:r>
            <a:r>
              <a:rPr lang="es-ES" dirty="0" err="1"/>
              <a:t>Git</a:t>
            </a:r>
            <a:r>
              <a:rPr lang="es-ES" dirty="0"/>
              <a:t> cada miembro del equipo cuenta con una copia local del repositorio remoto.</a:t>
            </a:r>
          </a:p>
          <a:p>
            <a:pPr lvl="2"/>
            <a:r>
              <a:rPr lang="es-ES" dirty="0"/>
              <a:t>Aporta </a:t>
            </a:r>
            <a:r>
              <a:rPr lang="es-ES" b="1" dirty="0"/>
              <a:t>seguridad</a:t>
            </a:r>
            <a:r>
              <a:rPr lang="es-ES" dirty="0"/>
              <a:t> ya que en caso de caída del nodo central (remoto) cada desarrollador puede seguir trabajando con su repositorio local.</a:t>
            </a:r>
          </a:p>
          <a:p>
            <a:pPr lvl="2"/>
            <a:r>
              <a:rPr lang="es-ES" dirty="0"/>
              <a:t>Aporta </a:t>
            </a:r>
            <a:r>
              <a:rPr lang="es-ES" b="1" dirty="0"/>
              <a:t>complejidad</a:t>
            </a:r>
            <a:r>
              <a:rPr lang="es-ES" dirty="0"/>
              <a:t> en el modo de operación de </a:t>
            </a:r>
            <a:r>
              <a:rPr lang="es-ES" dirty="0" err="1"/>
              <a:t>Git</a:t>
            </a:r>
            <a:r>
              <a:rPr lang="es-ES" dirty="0"/>
              <a:t> (Aparecen elementos o etapas intermedias).</a:t>
            </a:r>
          </a:p>
          <a:p>
            <a:pPr lvl="1"/>
            <a:r>
              <a:rPr lang="es-ES" i="1" dirty="0"/>
              <a:t>Diferencia 2</a:t>
            </a:r>
            <a:r>
              <a:rPr lang="es-ES" dirty="0"/>
              <a:t>: Aparecen nuevas operaciones para interactuar con las etapas intermedias. Cambia la nomenclatura y significado de las operaciones que se pueden hacer con </a:t>
            </a:r>
            <a:r>
              <a:rPr lang="es-ES" dirty="0" err="1"/>
              <a:t>Git</a:t>
            </a:r>
            <a:r>
              <a:rPr lang="es-ES" dirty="0"/>
              <a:t>.</a:t>
            </a:r>
          </a:p>
          <a:p>
            <a:r>
              <a:rPr lang="es-ES" dirty="0"/>
              <a:t>Podemos ver </a:t>
            </a:r>
            <a:r>
              <a:rPr lang="es-ES" b="1" dirty="0" err="1"/>
              <a:t>Git</a:t>
            </a:r>
            <a:r>
              <a:rPr lang="es-ES" b="1" dirty="0"/>
              <a:t> como un </a:t>
            </a:r>
            <a:r>
              <a:rPr lang="es-ES" b="1" dirty="0" err="1"/>
              <a:t>superconjunto</a:t>
            </a:r>
            <a:r>
              <a:rPr lang="es-ES" b="1" dirty="0"/>
              <a:t> de SVN</a:t>
            </a:r>
            <a:r>
              <a:rPr lang="es-ES" dirty="0"/>
              <a:t>:</a:t>
            </a:r>
          </a:p>
        </p:txBody>
      </p:sp>
      <p:pic>
        <p:nvPicPr>
          <p:cNvPr id="4" name="Imagen 3">
            <a:extLst>
              <a:ext uri="{FF2B5EF4-FFF2-40B4-BE49-F238E27FC236}">
                <a16:creationId xmlns:a16="http://schemas.microsoft.com/office/drawing/2014/main" id="{FEFB0104-69DC-BE41-9705-90049C099B5A}"/>
              </a:ext>
            </a:extLst>
          </p:cNvPr>
          <p:cNvPicPr>
            <a:picLocks noChangeAspect="1"/>
          </p:cNvPicPr>
          <p:nvPr/>
        </p:nvPicPr>
        <p:blipFill>
          <a:blip r:embed="rId2"/>
          <a:stretch>
            <a:fillRect/>
          </a:stretch>
        </p:blipFill>
        <p:spPr>
          <a:xfrm>
            <a:off x="8332108" y="5572898"/>
            <a:ext cx="1552122" cy="1124463"/>
          </a:xfrm>
          <a:prstGeom prst="rect">
            <a:avLst/>
          </a:prstGeom>
        </p:spPr>
      </p:pic>
    </p:spTree>
    <p:extLst>
      <p:ext uri="{BB962C8B-B14F-4D97-AF65-F5344CB8AC3E}">
        <p14:creationId xmlns:p14="http://schemas.microsoft.com/office/powerpoint/2010/main" val="103721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1B861-0B13-6947-B4BF-78B66AE04556}"/>
              </a:ext>
            </a:extLst>
          </p:cNvPr>
          <p:cNvSpPr>
            <a:spLocks noGrp="1"/>
          </p:cNvSpPr>
          <p:nvPr>
            <p:ph type="title"/>
          </p:nvPr>
        </p:nvSpPr>
        <p:spPr/>
        <p:txBody>
          <a:bodyPr/>
          <a:lstStyle/>
          <a:p>
            <a:r>
              <a:rPr lang="es-ES" dirty="0"/>
              <a:t>SNV </a:t>
            </a:r>
            <a:r>
              <a:rPr lang="es-ES" dirty="0" err="1"/>
              <a:t>Workflow</a:t>
            </a:r>
            <a:r>
              <a:rPr lang="es-ES" dirty="0"/>
              <a:t> (I)</a:t>
            </a:r>
          </a:p>
        </p:txBody>
      </p:sp>
      <p:sp>
        <p:nvSpPr>
          <p:cNvPr id="7" name="Marcador de contenido 6">
            <a:extLst>
              <a:ext uri="{FF2B5EF4-FFF2-40B4-BE49-F238E27FC236}">
                <a16:creationId xmlns:a16="http://schemas.microsoft.com/office/drawing/2014/main" id="{F9C1480C-B48F-4943-9CEC-4DD0EBDFCA37}"/>
              </a:ext>
            </a:extLst>
          </p:cNvPr>
          <p:cNvSpPr>
            <a:spLocks noGrp="1"/>
          </p:cNvSpPr>
          <p:nvPr>
            <p:ph idx="1"/>
          </p:nvPr>
        </p:nvSpPr>
        <p:spPr/>
        <p:txBody>
          <a:bodyPr/>
          <a:lstStyle/>
          <a:p>
            <a:endParaRPr lang="es-ES"/>
          </a:p>
        </p:txBody>
      </p:sp>
      <p:pic>
        <p:nvPicPr>
          <p:cNvPr id="8" name="Imagen 7">
            <a:extLst>
              <a:ext uri="{FF2B5EF4-FFF2-40B4-BE49-F238E27FC236}">
                <a16:creationId xmlns:a16="http://schemas.microsoft.com/office/drawing/2014/main" id="{D3FC9033-7050-E349-8C2A-CC8CF5148AE4}"/>
              </a:ext>
            </a:extLst>
          </p:cNvPr>
          <p:cNvPicPr>
            <a:picLocks noChangeAspect="1"/>
          </p:cNvPicPr>
          <p:nvPr/>
        </p:nvPicPr>
        <p:blipFill>
          <a:blip r:embed="rId2"/>
          <a:stretch>
            <a:fillRect/>
          </a:stretch>
        </p:blipFill>
        <p:spPr>
          <a:xfrm>
            <a:off x="943430" y="1825625"/>
            <a:ext cx="10410370" cy="4351338"/>
          </a:xfrm>
          <a:prstGeom prst="rect">
            <a:avLst/>
          </a:prstGeom>
        </p:spPr>
      </p:pic>
    </p:spTree>
    <p:extLst>
      <p:ext uri="{BB962C8B-B14F-4D97-AF65-F5344CB8AC3E}">
        <p14:creationId xmlns:p14="http://schemas.microsoft.com/office/powerpoint/2010/main" val="281401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ED333-C74F-EB44-A953-29B8E56DB1D4}"/>
              </a:ext>
            </a:extLst>
          </p:cNvPr>
          <p:cNvSpPr>
            <a:spLocks noGrp="1"/>
          </p:cNvSpPr>
          <p:nvPr>
            <p:ph type="title"/>
          </p:nvPr>
        </p:nvSpPr>
        <p:spPr/>
        <p:txBody>
          <a:bodyPr/>
          <a:lstStyle/>
          <a:p>
            <a:r>
              <a:rPr lang="es-ES" dirty="0"/>
              <a:t>SVN </a:t>
            </a:r>
            <a:r>
              <a:rPr lang="es-ES" dirty="0" err="1"/>
              <a:t>Workflow</a:t>
            </a:r>
            <a:r>
              <a:rPr lang="es-ES" dirty="0"/>
              <a:t> (II)</a:t>
            </a:r>
          </a:p>
        </p:txBody>
      </p:sp>
      <p:sp>
        <p:nvSpPr>
          <p:cNvPr id="3" name="Marcador de contenido 2">
            <a:extLst>
              <a:ext uri="{FF2B5EF4-FFF2-40B4-BE49-F238E27FC236}">
                <a16:creationId xmlns:a16="http://schemas.microsoft.com/office/drawing/2014/main" id="{661572B6-B45C-B149-BA8C-018C3E527232}"/>
              </a:ext>
            </a:extLst>
          </p:cNvPr>
          <p:cNvSpPr>
            <a:spLocks noGrp="1"/>
          </p:cNvSpPr>
          <p:nvPr>
            <p:ph idx="1"/>
          </p:nvPr>
        </p:nvSpPr>
        <p:spPr/>
        <p:txBody>
          <a:bodyPr>
            <a:normAutofit fontScale="92500" lnSpcReduction="10000"/>
          </a:bodyPr>
          <a:lstStyle/>
          <a:p>
            <a:r>
              <a:rPr lang="es-ES" b="1" i="1" dirty="0" err="1"/>
              <a:t>Checkout</a:t>
            </a:r>
            <a:r>
              <a:rPr lang="es-ES" dirty="0"/>
              <a:t>: Operación que sólo se hace una vez al comienzo del trabajo con el repositorio remoto. Trae al espacio de trabajo local todos los recursos del repositorio remoto.</a:t>
            </a:r>
          </a:p>
          <a:p>
            <a:r>
              <a:rPr lang="es-ES" b="1" i="1" dirty="0" err="1"/>
              <a:t>Synchronize</a:t>
            </a:r>
            <a:r>
              <a:rPr lang="es-ES" dirty="0"/>
              <a:t>: Comparación de los cambios realizados en los recursos del espacio de trabajo local, con los posibles cambios realizados por otros desarrolladores y ya actualizados en el repositorio remoto.</a:t>
            </a:r>
          </a:p>
          <a:p>
            <a:r>
              <a:rPr lang="es-ES" b="1" i="1" dirty="0" err="1"/>
              <a:t>Update</a:t>
            </a:r>
            <a:r>
              <a:rPr lang="es-ES" dirty="0"/>
              <a:t>: Actualizar el espacio de trabajo local con los cambios realizados por otros desarrolladores que han actualizado el repositorio remoto. (Sólo si no hay conflictos!!!! En caso de conflictos, primero se deben resolver.) </a:t>
            </a:r>
          </a:p>
          <a:p>
            <a:r>
              <a:rPr lang="es-ES" b="1" i="1" dirty="0" err="1"/>
              <a:t>Commit</a:t>
            </a:r>
            <a:r>
              <a:rPr lang="es-ES" dirty="0"/>
              <a:t>: Llevar los cambios que tenemos en el espacio de trabajo local al repositorio remoto.</a:t>
            </a:r>
          </a:p>
        </p:txBody>
      </p:sp>
    </p:spTree>
    <p:extLst>
      <p:ext uri="{BB962C8B-B14F-4D97-AF65-F5344CB8AC3E}">
        <p14:creationId xmlns:p14="http://schemas.microsoft.com/office/powerpoint/2010/main" val="244953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4EE35-75F6-3644-83B5-852439BFF707}"/>
              </a:ext>
            </a:extLst>
          </p:cNvPr>
          <p:cNvSpPr>
            <a:spLocks noGrp="1"/>
          </p:cNvSpPr>
          <p:nvPr>
            <p:ph type="title"/>
          </p:nvPr>
        </p:nvSpPr>
        <p:spPr/>
        <p:txBody>
          <a:bodyPr/>
          <a:lstStyle/>
          <a:p>
            <a:r>
              <a:rPr lang="es-ES" dirty="0" err="1"/>
              <a:t>Git</a:t>
            </a:r>
            <a:r>
              <a:rPr lang="es-ES" dirty="0"/>
              <a:t> </a:t>
            </a:r>
            <a:r>
              <a:rPr lang="es-ES" dirty="0" err="1"/>
              <a:t>Workflow</a:t>
            </a:r>
            <a:r>
              <a:rPr lang="es-ES" dirty="0"/>
              <a:t> (I)</a:t>
            </a:r>
          </a:p>
        </p:txBody>
      </p:sp>
      <p:pic>
        <p:nvPicPr>
          <p:cNvPr id="4" name="Marcador de contenido 3">
            <a:extLst>
              <a:ext uri="{FF2B5EF4-FFF2-40B4-BE49-F238E27FC236}">
                <a16:creationId xmlns:a16="http://schemas.microsoft.com/office/drawing/2014/main" id="{D8A755D2-10DA-A040-80FE-DD02B377D1BD}"/>
              </a:ext>
            </a:extLst>
          </p:cNvPr>
          <p:cNvPicPr>
            <a:picLocks noGrp="1" noChangeAspect="1"/>
          </p:cNvPicPr>
          <p:nvPr>
            <p:ph idx="1"/>
          </p:nvPr>
        </p:nvPicPr>
        <p:blipFill>
          <a:blip r:embed="rId2"/>
          <a:stretch>
            <a:fillRect/>
          </a:stretch>
        </p:blipFill>
        <p:spPr>
          <a:xfrm>
            <a:off x="1872342" y="1494971"/>
            <a:ext cx="8084457" cy="4997904"/>
          </a:xfrm>
          <a:prstGeom prst="rect">
            <a:avLst/>
          </a:prstGeom>
        </p:spPr>
      </p:pic>
    </p:spTree>
    <p:extLst>
      <p:ext uri="{BB962C8B-B14F-4D97-AF65-F5344CB8AC3E}">
        <p14:creationId xmlns:p14="http://schemas.microsoft.com/office/powerpoint/2010/main" val="411142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256AB-8359-C447-81EC-44530FDDD827}"/>
              </a:ext>
            </a:extLst>
          </p:cNvPr>
          <p:cNvSpPr>
            <a:spLocks noGrp="1"/>
          </p:cNvSpPr>
          <p:nvPr>
            <p:ph type="title"/>
          </p:nvPr>
        </p:nvSpPr>
        <p:spPr/>
        <p:txBody>
          <a:bodyPr/>
          <a:lstStyle/>
          <a:p>
            <a:r>
              <a:rPr lang="es-ES" dirty="0" err="1"/>
              <a:t>Git</a:t>
            </a:r>
            <a:r>
              <a:rPr lang="es-ES" dirty="0"/>
              <a:t> </a:t>
            </a:r>
            <a:r>
              <a:rPr lang="es-ES" dirty="0" err="1"/>
              <a:t>Workflow</a:t>
            </a:r>
            <a:r>
              <a:rPr lang="es-ES" dirty="0"/>
              <a:t> (II)</a:t>
            </a:r>
          </a:p>
        </p:txBody>
      </p:sp>
      <p:sp>
        <p:nvSpPr>
          <p:cNvPr id="3" name="Marcador de contenido 2">
            <a:extLst>
              <a:ext uri="{FF2B5EF4-FFF2-40B4-BE49-F238E27FC236}">
                <a16:creationId xmlns:a16="http://schemas.microsoft.com/office/drawing/2014/main" id="{9A5AC220-3194-DE46-AC8E-B65B8203BCBC}"/>
              </a:ext>
            </a:extLst>
          </p:cNvPr>
          <p:cNvSpPr>
            <a:spLocks noGrp="1"/>
          </p:cNvSpPr>
          <p:nvPr>
            <p:ph idx="1"/>
          </p:nvPr>
        </p:nvSpPr>
        <p:spPr/>
        <p:txBody>
          <a:bodyPr>
            <a:normAutofit fontScale="92500" lnSpcReduction="10000"/>
          </a:bodyPr>
          <a:lstStyle/>
          <a:p>
            <a:r>
              <a:rPr lang="es-ES" dirty="0"/>
              <a:t>Comparando los 2 flujos de trabajo observamos que los elementos que coinciden son el </a:t>
            </a:r>
            <a:r>
              <a:rPr lang="es-ES" b="1" dirty="0"/>
              <a:t>Espacio de trabajo local</a:t>
            </a:r>
            <a:r>
              <a:rPr lang="es-ES" dirty="0"/>
              <a:t> y el </a:t>
            </a:r>
            <a:r>
              <a:rPr lang="es-ES" b="1" dirty="0"/>
              <a:t>Repositorio Remoto</a:t>
            </a:r>
            <a:r>
              <a:rPr lang="es-ES" dirty="0"/>
              <a:t>.</a:t>
            </a:r>
          </a:p>
          <a:p>
            <a:r>
              <a:rPr lang="es-ES" dirty="0"/>
              <a:t>Vemos igualmente que aparecen nuevas etapas o elementos intermedios en el </a:t>
            </a:r>
            <a:r>
              <a:rPr lang="es-ES" dirty="0" err="1"/>
              <a:t>workflow</a:t>
            </a:r>
            <a:r>
              <a:rPr lang="es-ES" dirty="0"/>
              <a:t> de </a:t>
            </a:r>
            <a:r>
              <a:rPr lang="es-ES" dirty="0" err="1"/>
              <a:t>Git</a:t>
            </a:r>
            <a:r>
              <a:rPr lang="es-ES" dirty="0"/>
              <a:t>. Las etapas intermedias corresponden a </a:t>
            </a:r>
            <a:r>
              <a:rPr lang="es-ES" b="1" dirty="0" err="1"/>
              <a:t>Staging</a:t>
            </a:r>
            <a:r>
              <a:rPr lang="es-ES" dirty="0"/>
              <a:t> y </a:t>
            </a:r>
            <a:r>
              <a:rPr lang="es-ES" b="1" dirty="0"/>
              <a:t>Repositorio Local</a:t>
            </a:r>
            <a:r>
              <a:rPr lang="es-ES" dirty="0"/>
              <a:t>.</a:t>
            </a:r>
          </a:p>
          <a:p>
            <a:r>
              <a:rPr lang="es-ES" i="1" dirty="0" err="1"/>
              <a:t>Staging</a:t>
            </a:r>
            <a:r>
              <a:rPr lang="es-ES" dirty="0"/>
              <a:t>: Cuando se hacen cambios o se crean nuevos recursos en el espacio de trabajo local se deben identificar antes de llevar a cabo cualquier otra operación (normalmente </a:t>
            </a:r>
            <a:r>
              <a:rPr lang="es-ES" i="1" dirty="0" err="1"/>
              <a:t>commit</a:t>
            </a:r>
            <a:r>
              <a:rPr lang="es-ES" dirty="0"/>
              <a:t>) con ellos. Para ello se usa el comando </a:t>
            </a:r>
            <a:r>
              <a:rPr lang="es-ES" i="1" dirty="0" err="1"/>
              <a:t>add</a:t>
            </a:r>
            <a:r>
              <a:rPr lang="es-ES" dirty="0"/>
              <a:t>.</a:t>
            </a:r>
          </a:p>
          <a:p>
            <a:r>
              <a:rPr lang="es-ES" i="1" dirty="0"/>
              <a:t>Repositorio Local: </a:t>
            </a:r>
            <a:r>
              <a:rPr lang="es-ES" dirty="0"/>
              <a:t>Es la copia que cada desarrollador tiene del repositorio remoto. Interactuaremos con él a través de los comandos </a:t>
            </a:r>
            <a:r>
              <a:rPr lang="es-ES" i="1" dirty="0" err="1"/>
              <a:t>commit</a:t>
            </a:r>
            <a:r>
              <a:rPr lang="es-ES" dirty="0"/>
              <a:t>, </a:t>
            </a:r>
            <a:r>
              <a:rPr lang="es-ES" i="1" dirty="0" err="1"/>
              <a:t>checkout</a:t>
            </a:r>
            <a:r>
              <a:rPr lang="es-ES" dirty="0"/>
              <a:t>, </a:t>
            </a:r>
            <a:r>
              <a:rPr lang="es-ES" i="1" dirty="0" err="1"/>
              <a:t>push</a:t>
            </a:r>
            <a:r>
              <a:rPr lang="es-ES" dirty="0"/>
              <a:t> y </a:t>
            </a:r>
            <a:r>
              <a:rPr lang="es-ES" i="1" dirty="0" err="1"/>
              <a:t>fetch</a:t>
            </a:r>
            <a:r>
              <a:rPr lang="es-ES" dirty="0"/>
              <a:t>.</a:t>
            </a:r>
            <a:endParaRPr lang="es-ES" i="1" dirty="0"/>
          </a:p>
        </p:txBody>
      </p:sp>
    </p:spTree>
    <p:extLst>
      <p:ext uri="{BB962C8B-B14F-4D97-AF65-F5344CB8AC3E}">
        <p14:creationId xmlns:p14="http://schemas.microsoft.com/office/powerpoint/2010/main" val="307121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87F01-EEE8-2445-A91B-EE37E4606D76}"/>
              </a:ext>
            </a:extLst>
          </p:cNvPr>
          <p:cNvSpPr>
            <a:spLocks noGrp="1"/>
          </p:cNvSpPr>
          <p:nvPr>
            <p:ph type="title"/>
          </p:nvPr>
        </p:nvSpPr>
        <p:spPr/>
        <p:txBody>
          <a:bodyPr/>
          <a:lstStyle/>
          <a:p>
            <a:r>
              <a:rPr lang="es-ES" dirty="0" err="1"/>
              <a:t>Git</a:t>
            </a:r>
            <a:r>
              <a:rPr lang="es-ES" dirty="0"/>
              <a:t> </a:t>
            </a:r>
            <a:r>
              <a:rPr lang="es-ES" dirty="0" err="1"/>
              <a:t>Workflow</a:t>
            </a:r>
            <a:r>
              <a:rPr lang="es-ES" dirty="0"/>
              <a:t> (III) - </a:t>
            </a:r>
            <a:r>
              <a:rPr lang="es-ES" dirty="0" err="1"/>
              <a:t>Operciones</a:t>
            </a:r>
            <a:endParaRPr lang="es-ES" dirty="0"/>
          </a:p>
        </p:txBody>
      </p:sp>
      <p:sp>
        <p:nvSpPr>
          <p:cNvPr id="3" name="Marcador de contenido 2">
            <a:extLst>
              <a:ext uri="{FF2B5EF4-FFF2-40B4-BE49-F238E27FC236}">
                <a16:creationId xmlns:a16="http://schemas.microsoft.com/office/drawing/2014/main" id="{B348A02E-CA74-0440-8D51-E2D6AAD8691A}"/>
              </a:ext>
            </a:extLst>
          </p:cNvPr>
          <p:cNvSpPr>
            <a:spLocks noGrp="1"/>
          </p:cNvSpPr>
          <p:nvPr>
            <p:ph idx="1"/>
          </p:nvPr>
        </p:nvSpPr>
        <p:spPr/>
        <p:txBody>
          <a:bodyPr>
            <a:normAutofit fontScale="85000" lnSpcReduction="10000"/>
          </a:bodyPr>
          <a:lstStyle/>
          <a:p>
            <a:r>
              <a:rPr lang="es-ES" dirty="0"/>
              <a:t>De entre todas las que aparecen en el diagrama anterior usaremos las siguientes:</a:t>
            </a:r>
          </a:p>
          <a:p>
            <a:r>
              <a:rPr lang="es-ES" b="1" i="1" dirty="0"/>
              <a:t>Clone</a:t>
            </a:r>
            <a:r>
              <a:rPr lang="es-ES" dirty="0"/>
              <a:t>: Lleva a cabo una copia del repositorio remoto al repositorio local. Esta operación sólo se debe hacer una vez al comienzo del trabajo con el repositorio remoto.</a:t>
            </a:r>
          </a:p>
          <a:p>
            <a:r>
              <a:rPr lang="es-ES" b="1" i="1" dirty="0" err="1"/>
              <a:t>Add</a:t>
            </a:r>
            <a:r>
              <a:rPr lang="es-ES" dirty="0"/>
              <a:t>: Añade o identifica los ficheros modificados en el espacio de trabajo local a la zona de </a:t>
            </a:r>
            <a:r>
              <a:rPr lang="es-ES" dirty="0" err="1"/>
              <a:t>staging</a:t>
            </a:r>
            <a:r>
              <a:rPr lang="es-ES" dirty="0"/>
              <a:t>. Esta operación se debe realizar antes de llevar a cabo el </a:t>
            </a:r>
            <a:r>
              <a:rPr lang="es-ES" dirty="0" err="1"/>
              <a:t>commit</a:t>
            </a:r>
            <a:r>
              <a:rPr lang="es-ES" dirty="0"/>
              <a:t>.</a:t>
            </a:r>
          </a:p>
          <a:p>
            <a:r>
              <a:rPr lang="es-ES" b="1" i="1" dirty="0" err="1"/>
              <a:t>Commit</a:t>
            </a:r>
            <a:r>
              <a:rPr lang="es-ES" dirty="0"/>
              <a:t>: Lleva los ficheros de la zona de </a:t>
            </a:r>
            <a:r>
              <a:rPr lang="es-ES" dirty="0" err="1"/>
              <a:t>staging</a:t>
            </a:r>
            <a:r>
              <a:rPr lang="es-ES" dirty="0"/>
              <a:t> al repositorio local.</a:t>
            </a:r>
          </a:p>
          <a:p>
            <a:r>
              <a:rPr lang="es-ES" b="1" i="1" dirty="0" err="1"/>
              <a:t>Checkout</a:t>
            </a:r>
            <a:r>
              <a:rPr lang="es-ES" dirty="0"/>
              <a:t>: Operación que actualiza el espacio de trabajo local con el contenido de repositorio local. Normalmente sólo se usa en los cambios de rama.</a:t>
            </a:r>
          </a:p>
          <a:p>
            <a:r>
              <a:rPr lang="es-ES" b="1" i="1" dirty="0" err="1"/>
              <a:t>Push</a:t>
            </a:r>
            <a:r>
              <a:rPr lang="es-ES" dirty="0"/>
              <a:t>: Actualiza el repositorio remoto con el contenido del repositorio local.</a:t>
            </a:r>
          </a:p>
          <a:p>
            <a:r>
              <a:rPr lang="es-ES" b="1" i="1" dirty="0" err="1"/>
              <a:t>Pull</a:t>
            </a:r>
            <a:r>
              <a:rPr lang="es-ES" dirty="0"/>
              <a:t>: Actualiza el repositorio local con el contenido del repositorio remoto.</a:t>
            </a:r>
          </a:p>
          <a:p>
            <a:endParaRPr lang="es-ES" dirty="0"/>
          </a:p>
        </p:txBody>
      </p:sp>
    </p:spTree>
    <p:extLst>
      <p:ext uri="{BB962C8B-B14F-4D97-AF65-F5344CB8AC3E}">
        <p14:creationId xmlns:p14="http://schemas.microsoft.com/office/powerpoint/2010/main" val="42433819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5923</TotalTime>
  <Words>2422</Words>
  <Application>Microsoft Macintosh PowerPoint</Application>
  <PresentationFormat>Panorámica</PresentationFormat>
  <Paragraphs>191</Paragraphs>
  <Slides>35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Calibri</vt:lpstr>
      <vt:lpstr>Calibri Light</vt:lpstr>
      <vt:lpstr>Tema de Office</vt:lpstr>
      <vt:lpstr>GIT – REPOSITORIO DISTRIBUIDO</vt:lpstr>
      <vt:lpstr>ÍNDICE DE CONTENIDOS</vt:lpstr>
      <vt:lpstr>Introducción a GIT</vt:lpstr>
      <vt:lpstr>SVN Vs Git</vt:lpstr>
      <vt:lpstr>SNV Workflow (I)</vt:lpstr>
      <vt:lpstr>SVN Workflow (II)</vt:lpstr>
      <vt:lpstr>Git Workflow (I)</vt:lpstr>
      <vt:lpstr>Git Workflow (II)</vt:lpstr>
      <vt:lpstr>Git Workflow (III) - Operciones</vt:lpstr>
      <vt:lpstr>Git Workflow (IV) - Ejerecicio</vt:lpstr>
      <vt:lpstr>Instalación de Git (I)</vt:lpstr>
      <vt:lpstr>Instalación de Git (II)</vt:lpstr>
      <vt:lpstr>Instalación de Git (III)</vt:lpstr>
      <vt:lpstr>Instalación de Git (IV)</vt:lpstr>
      <vt:lpstr>Instalación de Git (V)</vt:lpstr>
      <vt:lpstr>GitHub</vt:lpstr>
      <vt:lpstr>TortoiseGit – Instalación (I)</vt:lpstr>
      <vt:lpstr>TortoiseGit – Instalación (II)</vt:lpstr>
      <vt:lpstr>TortoiseGit – Instalación (III)</vt:lpstr>
      <vt:lpstr>Día a día con Git - Creación y descarga del repositorio remoto (I)</vt:lpstr>
      <vt:lpstr>Día a día con Git - Creación y descarga del repositorio remoto (II)</vt:lpstr>
      <vt:lpstr>Día a día con Git - Creación y descarga del repositorio remoto (III)</vt:lpstr>
      <vt:lpstr>Día a día con Git - Estructura del repositorio (I)</vt:lpstr>
      <vt:lpstr>Día a día con Git - Estructura del repositorio (II)</vt:lpstr>
      <vt:lpstr>Día a día con Git - Estructura del repositorio (III)</vt:lpstr>
      <vt:lpstr>Día a día con Git - Subida de contenido al repositorio (I)</vt:lpstr>
      <vt:lpstr>Día a día con Git - Subida de contenido al repositorio (II)</vt:lpstr>
      <vt:lpstr>Día a día con Git - Subida de contenido al repositorio (III)</vt:lpstr>
      <vt:lpstr>Día a día con Git - Subida de contenido al repositorio (IV)</vt:lpstr>
      <vt:lpstr>Día a día con Git - Subida de contenido al repositorio (V)</vt:lpstr>
      <vt:lpstr>Día a día con Git - Subida de contenido al repositorio (VI)</vt:lpstr>
      <vt:lpstr>Día a día con Git – Descarga de contenido (I)</vt:lpstr>
      <vt:lpstr>Día a día con Git – Descarga de contenido (II)</vt:lpstr>
      <vt:lpstr>Día a día con Git – Descarga de contenido (III)</vt:lpstr>
      <vt:lpstr>Webgrafía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Javier Alvarez</dc:creator>
  <cp:lastModifiedBy>Javier Alvarez</cp:lastModifiedBy>
  <cp:revision>40</cp:revision>
  <dcterms:created xsi:type="dcterms:W3CDTF">2020-03-11T10:27:36Z</dcterms:created>
  <dcterms:modified xsi:type="dcterms:W3CDTF">2020-03-16T08:46:01Z</dcterms:modified>
</cp:coreProperties>
</file>