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Bebas Neue"/>
      <p:regular r:id="rId26"/>
    </p:embeddedFont>
    <p:embeddedFont>
      <p:font typeface="DM Serif Display"/>
      <p:regular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ebasNeue-regular.fntdata"/><Relationship Id="rId25" Type="http://schemas.openxmlformats.org/officeDocument/2006/relationships/font" Target="fonts/Montserrat-boldItalic.fntdata"/><Relationship Id="rId28" Type="http://schemas.openxmlformats.org/officeDocument/2006/relationships/font" Target="fonts/DMSerifDisplay-italic.fntdata"/><Relationship Id="rId27" Type="http://schemas.openxmlformats.org/officeDocument/2006/relationships/font" Target="fonts/DMSerifDispl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59a038142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59a03814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59a03814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59a03814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59a03814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59a03814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59a038142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59a038142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59a038142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59a038142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59a038142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59a038142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59a038142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59a038142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59a03814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59a03814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59a03814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59a03814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59a03814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59a03814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9a03814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9a03814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59a03814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59a03814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59a03814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59a03814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59a03814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59a03814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59a038142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59a038142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5.png"/><Relationship Id="rId5"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32.png"/><Relationship Id="rId5"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31.png"/><Relationship Id="rId5" Type="http://schemas.openxmlformats.org/officeDocument/2006/relationships/image" Target="../media/image29.png"/><Relationship Id="rId6" Type="http://schemas.openxmlformats.org/officeDocument/2006/relationships/image" Target="../media/image26.png"/><Relationship Id="rId7"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21.png"/><Relationship Id="rId7"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900"/>
            <a:ext cx="9143999" cy="5145288"/>
          </a:xfrm>
          <a:prstGeom prst="rect">
            <a:avLst/>
          </a:prstGeom>
          <a:noFill/>
          <a:ln>
            <a:noFill/>
          </a:ln>
        </p:spPr>
      </p:pic>
      <p:sp>
        <p:nvSpPr>
          <p:cNvPr id="55" name="Google Shape;55;p13"/>
          <p:cNvSpPr txBox="1"/>
          <p:nvPr/>
        </p:nvSpPr>
        <p:spPr>
          <a:xfrm>
            <a:off x="265875" y="1114625"/>
            <a:ext cx="3588300" cy="2308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6900">
                <a:solidFill>
                  <a:schemeClr val="lt1"/>
                </a:solidFill>
                <a:latin typeface="DM Serif Display"/>
                <a:ea typeface="DM Serif Display"/>
                <a:cs typeface="DM Serif Display"/>
                <a:sym typeface="DM Serif Display"/>
              </a:rPr>
              <a:t>TELCO CHURN</a:t>
            </a:r>
            <a:endParaRPr sz="6900">
              <a:solidFill>
                <a:schemeClr val="lt1"/>
              </a:solidFill>
              <a:latin typeface="DM Serif Display"/>
              <a:ea typeface="DM Serif Display"/>
              <a:cs typeface="DM Serif Display"/>
              <a:sym typeface="DM Serif Display"/>
            </a:endParaRPr>
          </a:p>
        </p:txBody>
      </p:sp>
      <p:sp>
        <p:nvSpPr>
          <p:cNvPr id="56" name="Google Shape;56;p13"/>
          <p:cNvSpPr txBox="1"/>
          <p:nvPr/>
        </p:nvSpPr>
        <p:spPr>
          <a:xfrm>
            <a:off x="1496450" y="3582725"/>
            <a:ext cx="3707700" cy="127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 sz="900">
                <a:solidFill>
                  <a:schemeClr val="lt1"/>
                </a:solidFill>
                <a:latin typeface="Montserrat"/>
                <a:ea typeface="Montserrat"/>
                <a:cs typeface="Montserrat"/>
                <a:sym typeface="Montserrat"/>
              </a:rPr>
              <a:t>EQUIPO: </a:t>
            </a:r>
            <a:endParaRPr sz="900">
              <a:solidFill>
                <a:schemeClr val="lt1"/>
              </a:solidFill>
              <a:latin typeface="Montserrat"/>
              <a:ea typeface="Montserrat"/>
              <a:cs typeface="Montserrat"/>
              <a:sym typeface="Montserrat"/>
            </a:endParaRPr>
          </a:p>
          <a:p>
            <a:pPr indent="-285750" lvl="0" marL="457200" rtl="0" algn="l">
              <a:lnSpc>
                <a:spcPct val="115000"/>
              </a:lnSpc>
              <a:spcBef>
                <a:spcPts val="1200"/>
              </a:spcBef>
              <a:spcAft>
                <a:spcPts val="0"/>
              </a:spcAft>
              <a:buClr>
                <a:schemeClr val="lt1"/>
              </a:buClr>
              <a:buSzPts val="900"/>
              <a:buFont typeface="Montserrat"/>
              <a:buChar char="●"/>
            </a:pPr>
            <a:r>
              <a:rPr lang="es" sz="900">
                <a:solidFill>
                  <a:schemeClr val="lt1"/>
                </a:solidFill>
                <a:latin typeface="Montserrat"/>
                <a:ea typeface="Montserrat"/>
                <a:cs typeface="Montserrat"/>
                <a:sym typeface="Montserrat"/>
              </a:rPr>
              <a:t>LEANDRO MÁRQUEZ – DATA SCIENCE SPECIALIST </a:t>
            </a:r>
            <a:endParaRPr sz="900">
              <a:solidFill>
                <a:schemeClr val="lt1"/>
              </a:solidFill>
              <a:latin typeface="Montserrat"/>
              <a:ea typeface="Montserrat"/>
              <a:cs typeface="Montserrat"/>
              <a:sym typeface="Montserrat"/>
            </a:endParaRPr>
          </a:p>
          <a:p>
            <a:pPr indent="-285750" lvl="0" marL="457200" rtl="0" algn="l">
              <a:lnSpc>
                <a:spcPct val="115000"/>
              </a:lnSpc>
              <a:spcBef>
                <a:spcPts val="0"/>
              </a:spcBef>
              <a:spcAft>
                <a:spcPts val="0"/>
              </a:spcAft>
              <a:buClr>
                <a:schemeClr val="lt1"/>
              </a:buClr>
              <a:buSzPts val="900"/>
              <a:buFont typeface="Montserrat"/>
              <a:buChar char="●"/>
            </a:pPr>
            <a:r>
              <a:rPr lang="es" sz="900">
                <a:solidFill>
                  <a:schemeClr val="lt1"/>
                </a:solidFill>
                <a:latin typeface="Montserrat"/>
                <a:ea typeface="Montserrat"/>
                <a:cs typeface="Montserrat"/>
                <a:sym typeface="Montserrat"/>
              </a:rPr>
              <a:t>JAVIER GOHLKE – DATA SCIENCE SPECIALIST </a:t>
            </a:r>
            <a:endParaRPr sz="900">
              <a:solidFill>
                <a:schemeClr val="lt1"/>
              </a:solidFill>
              <a:latin typeface="Montserrat"/>
              <a:ea typeface="Montserrat"/>
              <a:cs typeface="Montserrat"/>
              <a:sym typeface="Montserrat"/>
            </a:endParaRPr>
          </a:p>
          <a:p>
            <a:pPr indent="-285750" lvl="0" marL="457200" rtl="0" algn="l">
              <a:lnSpc>
                <a:spcPct val="115000"/>
              </a:lnSpc>
              <a:spcBef>
                <a:spcPts val="0"/>
              </a:spcBef>
              <a:spcAft>
                <a:spcPts val="0"/>
              </a:spcAft>
              <a:buClr>
                <a:schemeClr val="lt1"/>
              </a:buClr>
              <a:buSzPts val="900"/>
              <a:buFont typeface="Montserrat"/>
              <a:buChar char="●"/>
            </a:pPr>
            <a:r>
              <a:rPr lang="es" sz="900">
                <a:solidFill>
                  <a:schemeClr val="lt1"/>
                </a:solidFill>
                <a:latin typeface="Montserrat"/>
                <a:ea typeface="Montserrat"/>
                <a:cs typeface="Montserrat"/>
                <a:sym typeface="Montserrat"/>
              </a:rPr>
              <a:t>FEDERICO MÁRQUEZ – DATA SCIENCE SPECIALIST</a:t>
            </a:r>
            <a:endParaRPr sz="900">
              <a:solidFill>
                <a:schemeClr val="lt1"/>
              </a:solidFill>
              <a:latin typeface="Montserrat"/>
              <a:ea typeface="Montserrat"/>
              <a:cs typeface="Montserrat"/>
              <a:sym typeface="Montserrat"/>
            </a:endParaRPr>
          </a:p>
          <a:p>
            <a:pPr indent="-285750" lvl="0" marL="457200" rtl="0" algn="l">
              <a:lnSpc>
                <a:spcPct val="115000"/>
              </a:lnSpc>
              <a:spcBef>
                <a:spcPts val="0"/>
              </a:spcBef>
              <a:spcAft>
                <a:spcPts val="0"/>
              </a:spcAft>
              <a:buClr>
                <a:schemeClr val="lt1"/>
              </a:buClr>
              <a:buSzPts val="900"/>
              <a:buFont typeface="Montserrat"/>
              <a:buChar char="●"/>
            </a:pPr>
            <a:r>
              <a:rPr lang="es" sz="900">
                <a:solidFill>
                  <a:schemeClr val="lt1"/>
                </a:solidFill>
                <a:latin typeface="Montserrat"/>
                <a:ea typeface="Montserrat"/>
                <a:cs typeface="Montserrat"/>
                <a:sym typeface="Montserrat"/>
              </a:rPr>
              <a:t>GUILLERMO FLORES – DATA SCIENCE SPECIALIST </a:t>
            </a:r>
            <a:endParaRPr sz="900">
              <a:solidFill>
                <a:schemeClr val="lt1"/>
              </a:solidFill>
              <a:latin typeface="Montserrat"/>
              <a:ea typeface="Montserrat"/>
              <a:cs typeface="Montserrat"/>
              <a:sym typeface="Montserrat"/>
            </a:endParaRPr>
          </a:p>
          <a:p>
            <a:pPr indent="-285750" lvl="0" marL="457200" rtl="0" algn="l">
              <a:lnSpc>
                <a:spcPct val="115000"/>
              </a:lnSpc>
              <a:spcBef>
                <a:spcPts val="0"/>
              </a:spcBef>
              <a:spcAft>
                <a:spcPts val="0"/>
              </a:spcAft>
              <a:buClr>
                <a:schemeClr val="lt1"/>
              </a:buClr>
              <a:buSzPts val="900"/>
              <a:buFont typeface="Montserrat"/>
              <a:buChar char="●"/>
            </a:pPr>
            <a:r>
              <a:rPr lang="es" sz="900">
                <a:solidFill>
                  <a:schemeClr val="lt1"/>
                </a:solidFill>
                <a:latin typeface="Montserrat"/>
                <a:ea typeface="Montserrat"/>
                <a:cs typeface="Montserrat"/>
                <a:sym typeface="Montserrat"/>
              </a:rPr>
              <a:t>FRANCISCO RIVEROS – DATA SCIENCE SPECIALIST</a:t>
            </a:r>
            <a:endParaRPr sz="9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2"/>
          <p:cNvPicPr preferRelativeResize="0"/>
          <p:nvPr/>
        </p:nvPicPr>
        <p:blipFill>
          <a:blip r:embed="rId3">
            <a:alphaModFix/>
          </a:blip>
          <a:stretch>
            <a:fillRect/>
          </a:stretch>
        </p:blipFill>
        <p:spPr>
          <a:xfrm>
            <a:off x="0" y="0"/>
            <a:ext cx="9199499" cy="5133763"/>
          </a:xfrm>
          <a:prstGeom prst="rect">
            <a:avLst/>
          </a:prstGeom>
          <a:noFill/>
          <a:ln>
            <a:noFill/>
          </a:ln>
        </p:spPr>
      </p:pic>
      <p:sp>
        <p:nvSpPr>
          <p:cNvPr id="138" name="Google Shape;138;p22"/>
          <p:cNvSpPr txBox="1"/>
          <p:nvPr/>
        </p:nvSpPr>
        <p:spPr>
          <a:xfrm>
            <a:off x="604325" y="185025"/>
            <a:ext cx="9199500" cy="800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4000">
                <a:solidFill>
                  <a:schemeClr val="lt1"/>
                </a:solidFill>
                <a:latin typeface="DM Serif Display"/>
                <a:ea typeface="DM Serif Display"/>
                <a:cs typeface="DM Serif Display"/>
                <a:sym typeface="DM Serif Display"/>
              </a:rPr>
              <a:t>Análisis Información de la cuenta</a:t>
            </a:r>
            <a:endParaRPr sz="4000">
              <a:solidFill>
                <a:schemeClr val="lt1"/>
              </a:solidFill>
              <a:latin typeface="DM Serif Display"/>
              <a:ea typeface="DM Serif Display"/>
              <a:cs typeface="DM Serif Display"/>
              <a:sym typeface="DM Serif Display"/>
            </a:endParaRPr>
          </a:p>
        </p:txBody>
      </p:sp>
      <p:sp>
        <p:nvSpPr>
          <p:cNvPr id="139" name="Google Shape;139;p22"/>
          <p:cNvSpPr txBox="1"/>
          <p:nvPr/>
        </p:nvSpPr>
        <p:spPr>
          <a:xfrm>
            <a:off x="509488" y="1822500"/>
            <a:ext cx="5224800" cy="7434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1200"/>
              </a:spcBef>
              <a:spcAft>
                <a:spcPts val="0"/>
              </a:spcAft>
              <a:buClr>
                <a:schemeClr val="lt1"/>
              </a:buClr>
              <a:buSzPts val="1100"/>
              <a:buFont typeface="Montserrat"/>
              <a:buChar char="●"/>
            </a:pPr>
            <a:r>
              <a:rPr lang="es" sz="1100">
                <a:solidFill>
                  <a:schemeClr val="lt1"/>
                </a:solidFill>
                <a:latin typeface="Montserrat"/>
                <a:ea typeface="Montserrat"/>
                <a:cs typeface="Montserrat"/>
                <a:sym typeface="Montserrat"/>
              </a:rPr>
              <a:t>CONTRATOS A CORTO PLAZO</a:t>
            </a:r>
            <a:endParaRPr sz="1100">
              <a:solidFill>
                <a:schemeClr val="lt1"/>
              </a:solidFill>
              <a:latin typeface="Montserrat"/>
              <a:ea typeface="Montserrat"/>
              <a:cs typeface="Montserrat"/>
              <a:sym typeface="Montserrat"/>
            </a:endParaRPr>
          </a:p>
          <a:p>
            <a:pPr indent="-298450" lvl="0" marL="457200" marR="0" rtl="0" algn="l">
              <a:lnSpc>
                <a:spcPct val="115000"/>
              </a:lnSpc>
              <a:spcBef>
                <a:spcPts val="0"/>
              </a:spcBef>
              <a:spcAft>
                <a:spcPts val="0"/>
              </a:spcAft>
              <a:buClr>
                <a:schemeClr val="lt1"/>
              </a:buClr>
              <a:buSzPts val="1100"/>
              <a:buFont typeface="Montserrat"/>
              <a:buChar char="●"/>
            </a:pPr>
            <a:r>
              <a:rPr lang="es" sz="1100">
                <a:solidFill>
                  <a:schemeClr val="lt1"/>
                </a:solidFill>
                <a:latin typeface="Montserrat"/>
                <a:ea typeface="Montserrat"/>
                <a:cs typeface="Montserrat"/>
                <a:sym typeface="Montserrat"/>
              </a:rPr>
              <a:t>PAGOS CON CHEQUES ELECTRÓNICOS</a:t>
            </a:r>
            <a:endParaRPr sz="1100">
              <a:solidFill>
                <a:schemeClr val="lt1"/>
              </a:solidFill>
              <a:latin typeface="Montserrat"/>
              <a:ea typeface="Montserrat"/>
              <a:cs typeface="Montserrat"/>
              <a:sym typeface="Montserrat"/>
            </a:endParaRPr>
          </a:p>
          <a:p>
            <a:pPr indent="-298450" lvl="0" marL="457200" marR="0" rtl="0" algn="l">
              <a:lnSpc>
                <a:spcPct val="115000"/>
              </a:lnSpc>
              <a:spcBef>
                <a:spcPts val="0"/>
              </a:spcBef>
              <a:spcAft>
                <a:spcPts val="0"/>
              </a:spcAft>
              <a:buClr>
                <a:schemeClr val="lt1"/>
              </a:buClr>
              <a:buSzPts val="1100"/>
              <a:buFont typeface="Montserrat"/>
              <a:buChar char="●"/>
            </a:pPr>
            <a:r>
              <a:rPr lang="es" sz="1100">
                <a:solidFill>
                  <a:schemeClr val="lt1"/>
                </a:solidFill>
                <a:latin typeface="Montserrat"/>
                <a:ea typeface="Montserrat"/>
                <a:cs typeface="Montserrat"/>
                <a:sym typeface="Montserrat"/>
              </a:rPr>
              <a:t>MONTOS ELEVADOS</a:t>
            </a:r>
            <a:endParaRPr sz="1100">
              <a:solidFill>
                <a:schemeClr val="lt1"/>
              </a:solidFill>
              <a:latin typeface="Montserrat"/>
              <a:ea typeface="Montserrat"/>
              <a:cs typeface="Montserrat"/>
              <a:sym typeface="Montserrat"/>
            </a:endParaRPr>
          </a:p>
        </p:txBody>
      </p:sp>
      <p:pic>
        <p:nvPicPr>
          <p:cNvPr id="140" name="Google Shape;140;p22"/>
          <p:cNvPicPr preferRelativeResize="0"/>
          <p:nvPr/>
        </p:nvPicPr>
        <p:blipFill>
          <a:blip r:embed="rId4">
            <a:alphaModFix/>
          </a:blip>
          <a:stretch>
            <a:fillRect/>
          </a:stretch>
        </p:blipFill>
        <p:spPr>
          <a:xfrm>
            <a:off x="1741600" y="1141500"/>
            <a:ext cx="914650" cy="524925"/>
          </a:xfrm>
          <a:prstGeom prst="rect">
            <a:avLst/>
          </a:prstGeom>
          <a:noFill/>
          <a:ln>
            <a:noFill/>
          </a:ln>
        </p:spPr>
      </p:pic>
      <p:pic>
        <p:nvPicPr>
          <p:cNvPr id="141" name="Google Shape;141;p22"/>
          <p:cNvPicPr preferRelativeResize="0"/>
          <p:nvPr/>
        </p:nvPicPr>
        <p:blipFill>
          <a:blip r:embed="rId5">
            <a:alphaModFix/>
          </a:blip>
          <a:stretch>
            <a:fillRect/>
          </a:stretch>
        </p:blipFill>
        <p:spPr>
          <a:xfrm>
            <a:off x="1061648" y="2995050"/>
            <a:ext cx="2140213" cy="1826150"/>
          </a:xfrm>
          <a:prstGeom prst="rect">
            <a:avLst/>
          </a:prstGeom>
          <a:noFill/>
          <a:ln>
            <a:noFill/>
          </a:ln>
        </p:spPr>
      </p:pic>
      <p:pic>
        <p:nvPicPr>
          <p:cNvPr id="142" name="Google Shape;142;p22"/>
          <p:cNvPicPr preferRelativeResize="0"/>
          <p:nvPr/>
        </p:nvPicPr>
        <p:blipFill>
          <a:blip r:embed="rId6">
            <a:alphaModFix/>
          </a:blip>
          <a:stretch>
            <a:fillRect/>
          </a:stretch>
        </p:blipFill>
        <p:spPr>
          <a:xfrm>
            <a:off x="4572000" y="994500"/>
            <a:ext cx="3297701" cy="1826150"/>
          </a:xfrm>
          <a:prstGeom prst="rect">
            <a:avLst/>
          </a:prstGeom>
          <a:noFill/>
          <a:ln>
            <a:noFill/>
          </a:ln>
        </p:spPr>
      </p:pic>
      <p:pic>
        <p:nvPicPr>
          <p:cNvPr id="143" name="Google Shape;143;p22"/>
          <p:cNvPicPr preferRelativeResize="0"/>
          <p:nvPr/>
        </p:nvPicPr>
        <p:blipFill>
          <a:blip r:embed="rId7">
            <a:alphaModFix/>
          </a:blip>
          <a:stretch>
            <a:fillRect/>
          </a:stretch>
        </p:blipFill>
        <p:spPr>
          <a:xfrm>
            <a:off x="4572000" y="3075625"/>
            <a:ext cx="3297700" cy="1826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3"/>
          <p:cNvPicPr preferRelativeResize="0"/>
          <p:nvPr/>
        </p:nvPicPr>
        <p:blipFill>
          <a:blip r:embed="rId3">
            <a:alphaModFix/>
          </a:blip>
          <a:stretch>
            <a:fillRect/>
          </a:stretch>
        </p:blipFill>
        <p:spPr>
          <a:xfrm>
            <a:off x="0" y="0"/>
            <a:ext cx="9144000" cy="5145747"/>
          </a:xfrm>
          <a:prstGeom prst="rect">
            <a:avLst/>
          </a:prstGeom>
          <a:noFill/>
          <a:ln>
            <a:noFill/>
          </a:ln>
        </p:spPr>
      </p:pic>
      <p:sp>
        <p:nvSpPr>
          <p:cNvPr id="149" name="Google Shape;149;p23"/>
          <p:cNvSpPr txBox="1"/>
          <p:nvPr/>
        </p:nvSpPr>
        <p:spPr>
          <a:xfrm>
            <a:off x="1074375" y="185025"/>
            <a:ext cx="9199500" cy="800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4000">
                <a:solidFill>
                  <a:schemeClr val="lt1"/>
                </a:solidFill>
                <a:latin typeface="DM Serif Display"/>
                <a:ea typeface="DM Serif Display"/>
                <a:cs typeface="DM Serif Display"/>
                <a:sym typeface="DM Serif Display"/>
              </a:rPr>
              <a:t>Modelos de machine Learning</a:t>
            </a:r>
            <a:endParaRPr sz="4000">
              <a:solidFill>
                <a:schemeClr val="lt1"/>
              </a:solidFill>
              <a:latin typeface="DM Serif Display"/>
              <a:ea typeface="DM Serif Display"/>
              <a:cs typeface="DM Serif Display"/>
              <a:sym typeface="DM Serif Display"/>
            </a:endParaRPr>
          </a:p>
        </p:txBody>
      </p:sp>
      <p:sp>
        <p:nvSpPr>
          <p:cNvPr id="150" name="Google Shape;150;p23"/>
          <p:cNvSpPr txBox="1"/>
          <p:nvPr/>
        </p:nvSpPr>
        <p:spPr>
          <a:xfrm>
            <a:off x="670688" y="1070450"/>
            <a:ext cx="5224800" cy="3540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1200"/>
              </a:spcBef>
              <a:spcAft>
                <a:spcPts val="1200"/>
              </a:spcAft>
              <a:buNone/>
            </a:pPr>
            <a:r>
              <a:rPr lang="es" sz="1100">
                <a:solidFill>
                  <a:schemeClr val="lt1"/>
                </a:solidFill>
                <a:latin typeface="Montserrat"/>
                <a:ea typeface="Montserrat"/>
                <a:cs typeface="Montserrat"/>
                <a:sym typeface="Montserrat"/>
              </a:rPr>
              <a:t>ALGORITMOS DE CLASIFICACIÓN PROPUESTOS:</a:t>
            </a:r>
            <a:endParaRPr sz="1100">
              <a:solidFill>
                <a:schemeClr val="lt1"/>
              </a:solidFill>
              <a:latin typeface="Montserrat"/>
              <a:ea typeface="Montserrat"/>
              <a:cs typeface="Montserrat"/>
              <a:sym typeface="Montserrat"/>
            </a:endParaRPr>
          </a:p>
        </p:txBody>
      </p:sp>
      <p:sp>
        <p:nvSpPr>
          <p:cNvPr id="151" name="Google Shape;151;p23"/>
          <p:cNvSpPr txBox="1"/>
          <p:nvPr/>
        </p:nvSpPr>
        <p:spPr>
          <a:xfrm>
            <a:off x="1266263" y="3404375"/>
            <a:ext cx="5224800" cy="3540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1200"/>
              </a:spcBef>
              <a:spcAft>
                <a:spcPts val="1200"/>
              </a:spcAft>
              <a:buNone/>
            </a:pPr>
            <a:r>
              <a:rPr lang="es" sz="1100">
                <a:solidFill>
                  <a:schemeClr val="lt1"/>
                </a:solidFill>
                <a:latin typeface="Montserrat"/>
                <a:ea typeface="Montserrat"/>
                <a:cs typeface="Montserrat"/>
                <a:sym typeface="Montserrat"/>
              </a:rPr>
              <a:t>Metodología: Estudio de porcentajes de Aciertos</a:t>
            </a:r>
            <a:endParaRPr sz="1100">
              <a:solidFill>
                <a:schemeClr val="lt1"/>
              </a:solidFill>
              <a:latin typeface="Montserrat"/>
              <a:ea typeface="Montserrat"/>
              <a:cs typeface="Montserrat"/>
              <a:sym typeface="Montserrat"/>
            </a:endParaRPr>
          </a:p>
        </p:txBody>
      </p:sp>
      <p:pic>
        <p:nvPicPr>
          <p:cNvPr id="152" name="Google Shape;152;p23"/>
          <p:cNvPicPr preferRelativeResize="0"/>
          <p:nvPr/>
        </p:nvPicPr>
        <p:blipFill>
          <a:blip r:embed="rId4">
            <a:alphaModFix/>
          </a:blip>
          <a:stretch>
            <a:fillRect/>
          </a:stretch>
        </p:blipFill>
        <p:spPr>
          <a:xfrm>
            <a:off x="1019963" y="1678288"/>
            <a:ext cx="695325" cy="561975"/>
          </a:xfrm>
          <a:prstGeom prst="rect">
            <a:avLst/>
          </a:prstGeom>
          <a:noFill/>
          <a:ln>
            <a:noFill/>
          </a:ln>
        </p:spPr>
      </p:pic>
      <p:pic>
        <p:nvPicPr>
          <p:cNvPr id="153" name="Google Shape;153;p23"/>
          <p:cNvPicPr preferRelativeResize="0"/>
          <p:nvPr/>
        </p:nvPicPr>
        <p:blipFill>
          <a:blip r:embed="rId4">
            <a:alphaModFix/>
          </a:blip>
          <a:stretch>
            <a:fillRect/>
          </a:stretch>
        </p:blipFill>
        <p:spPr>
          <a:xfrm>
            <a:off x="3030313" y="1678288"/>
            <a:ext cx="695325" cy="561975"/>
          </a:xfrm>
          <a:prstGeom prst="rect">
            <a:avLst/>
          </a:prstGeom>
          <a:noFill/>
          <a:ln>
            <a:noFill/>
          </a:ln>
        </p:spPr>
      </p:pic>
      <p:pic>
        <p:nvPicPr>
          <p:cNvPr id="154" name="Google Shape;154;p23"/>
          <p:cNvPicPr preferRelativeResize="0"/>
          <p:nvPr/>
        </p:nvPicPr>
        <p:blipFill>
          <a:blip r:embed="rId4">
            <a:alphaModFix/>
          </a:blip>
          <a:stretch>
            <a:fillRect/>
          </a:stretch>
        </p:blipFill>
        <p:spPr>
          <a:xfrm>
            <a:off x="5067213" y="1687338"/>
            <a:ext cx="695325" cy="561975"/>
          </a:xfrm>
          <a:prstGeom prst="rect">
            <a:avLst/>
          </a:prstGeom>
          <a:noFill/>
          <a:ln>
            <a:noFill/>
          </a:ln>
        </p:spPr>
      </p:pic>
      <p:pic>
        <p:nvPicPr>
          <p:cNvPr id="155" name="Google Shape;155;p23"/>
          <p:cNvPicPr preferRelativeResize="0"/>
          <p:nvPr/>
        </p:nvPicPr>
        <p:blipFill>
          <a:blip r:embed="rId4">
            <a:alphaModFix/>
          </a:blip>
          <a:stretch>
            <a:fillRect/>
          </a:stretch>
        </p:blipFill>
        <p:spPr>
          <a:xfrm>
            <a:off x="7153763" y="1687338"/>
            <a:ext cx="695325" cy="561975"/>
          </a:xfrm>
          <a:prstGeom prst="rect">
            <a:avLst/>
          </a:prstGeom>
          <a:noFill/>
          <a:ln>
            <a:noFill/>
          </a:ln>
        </p:spPr>
      </p:pic>
      <p:sp>
        <p:nvSpPr>
          <p:cNvPr id="156" name="Google Shape;156;p23"/>
          <p:cNvSpPr txBox="1"/>
          <p:nvPr/>
        </p:nvSpPr>
        <p:spPr>
          <a:xfrm>
            <a:off x="459150" y="2168100"/>
            <a:ext cx="1714200" cy="492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2000">
                <a:solidFill>
                  <a:schemeClr val="lt1"/>
                </a:solidFill>
                <a:latin typeface="DM Serif Display"/>
                <a:ea typeface="DM Serif Display"/>
                <a:cs typeface="DM Serif Display"/>
                <a:sym typeface="DM Serif Display"/>
              </a:rPr>
              <a:t>Decision Tree</a:t>
            </a:r>
            <a:endParaRPr sz="2000">
              <a:solidFill>
                <a:schemeClr val="lt1"/>
              </a:solidFill>
              <a:latin typeface="DM Serif Display"/>
              <a:ea typeface="DM Serif Display"/>
              <a:cs typeface="DM Serif Display"/>
              <a:sym typeface="DM Serif Display"/>
            </a:endParaRPr>
          </a:p>
        </p:txBody>
      </p:sp>
      <p:sp>
        <p:nvSpPr>
          <p:cNvPr id="157" name="Google Shape;157;p23"/>
          <p:cNvSpPr txBox="1"/>
          <p:nvPr/>
        </p:nvSpPr>
        <p:spPr>
          <a:xfrm>
            <a:off x="2315614" y="2168113"/>
            <a:ext cx="1922700" cy="492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2000">
                <a:solidFill>
                  <a:schemeClr val="lt1"/>
                </a:solidFill>
                <a:latin typeface="DM Serif Display"/>
                <a:ea typeface="DM Serif Display"/>
                <a:cs typeface="DM Serif Display"/>
                <a:sym typeface="DM Serif Display"/>
              </a:rPr>
              <a:t>Random Forest</a:t>
            </a:r>
            <a:endParaRPr sz="2000">
              <a:solidFill>
                <a:schemeClr val="lt1"/>
              </a:solidFill>
              <a:latin typeface="DM Serif Display"/>
              <a:ea typeface="DM Serif Display"/>
              <a:cs typeface="DM Serif Display"/>
              <a:sym typeface="DM Serif Display"/>
            </a:endParaRPr>
          </a:p>
        </p:txBody>
      </p:sp>
      <p:sp>
        <p:nvSpPr>
          <p:cNvPr id="158" name="Google Shape;158;p23"/>
          <p:cNvSpPr txBox="1"/>
          <p:nvPr/>
        </p:nvSpPr>
        <p:spPr>
          <a:xfrm>
            <a:off x="4277829" y="2168125"/>
            <a:ext cx="2213100" cy="492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2000">
                <a:solidFill>
                  <a:schemeClr val="lt1"/>
                </a:solidFill>
                <a:latin typeface="DM Serif Display"/>
                <a:ea typeface="DM Serif Display"/>
                <a:cs typeface="DM Serif Display"/>
                <a:sym typeface="DM Serif Display"/>
              </a:rPr>
              <a:t>K Near neighbors</a:t>
            </a:r>
            <a:endParaRPr sz="2000">
              <a:solidFill>
                <a:schemeClr val="lt1"/>
              </a:solidFill>
              <a:latin typeface="DM Serif Display"/>
              <a:ea typeface="DM Serif Display"/>
              <a:cs typeface="DM Serif Display"/>
              <a:sym typeface="DM Serif Display"/>
            </a:endParaRPr>
          </a:p>
        </p:txBody>
      </p:sp>
      <p:sp>
        <p:nvSpPr>
          <p:cNvPr id="159" name="Google Shape;159;p23"/>
          <p:cNvSpPr txBox="1"/>
          <p:nvPr/>
        </p:nvSpPr>
        <p:spPr>
          <a:xfrm>
            <a:off x="6182550" y="2171550"/>
            <a:ext cx="25059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1200"/>
              </a:spcBef>
              <a:spcAft>
                <a:spcPts val="1200"/>
              </a:spcAft>
              <a:buNone/>
            </a:pPr>
            <a:r>
              <a:rPr lang="es" sz="2000">
                <a:solidFill>
                  <a:schemeClr val="lt1"/>
                </a:solidFill>
                <a:latin typeface="DM Serif Display"/>
                <a:ea typeface="DM Serif Display"/>
                <a:cs typeface="DM Serif Display"/>
                <a:sym typeface="DM Serif Display"/>
              </a:rPr>
              <a:t>Support vector machines</a:t>
            </a:r>
            <a:endParaRPr sz="2000">
              <a:solidFill>
                <a:schemeClr val="lt1"/>
              </a:solidFill>
              <a:latin typeface="DM Serif Display"/>
              <a:ea typeface="DM Serif Display"/>
              <a:cs typeface="DM Serif Display"/>
              <a:sym typeface="DM Serif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4"/>
          <p:cNvPicPr preferRelativeResize="0"/>
          <p:nvPr/>
        </p:nvPicPr>
        <p:blipFill>
          <a:blip r:embed="rId3">
            <a:alphaModFix/>
          </a:blip>
          <a:stretch>
            <a:fillRect/>
          </a:stretch>
        </p:blipFill>
        <p:spPr>
          <a:xfrm>
            <a:off x="0" y="0"/>
            <a:ext cx="9361895" cy="5143500"/>
          </a:xfrm>
          <a:prstGeom prst="rect">
            <a:avLst/>
          </a:prstGeom>
          <a:noFill/>
          <a:ln>
            <a:noFill/>
          </a:ln>
        </p:spPr>
      </p:pic>
      <p:sp>
        <p:nvSpPr>
          <p:cNvPr id="165" name="Google Shape;165;p24"/>
          <p:cNvSpPr txBox="1"/>
          <p:nvPr/>
        </p:nvSpPr>
        <p:spPr>
          <a:xfrm>
            <a:off x="846075" y="574475"/>
            <a:ext cx="3438000" cy="800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4000">
                <a:solidFill>
                  <a:schemeClr val="lt1"/>
                </a:solidFill>
                <a:latin typeface="DM Serif Display"/>
                <a:ea typeface="DM Serif Display"/>
                <a:cs typeface="DM Serif Display"/>
                <a:sym typeface="DM Serif Display"/>
              </a:rPr>
              <a:t>Decision Tree</a:t>
            </a:r>
            <a:endParaRPr sz="4000">
              <a:solidFill>
                <a:schemeClr val="lt1"/>
              </a:solidFill>
              <a:latin typeface="DM Serif Display"/>
              <a:ea typeface="DM Serif Display"/>
              <a:cs typeface="DM Serif Display"/>
              <a:sym typeface="DM Serif Display"/>
            </a:endParaRPr>
          </a:p>
        </p:txBody>
      </p:sp>
      <p:sp>
        <p:nvSpPr>
          <p:cNvPr id="166" name="Google Shape;166;p24"/>
          <p:cNvSpPr txBox="1"/>
          <p:nvPr/>
        </p:nvSpPr>
        <p:spPr>
          <a:xfrm>
            <a:off x="2215875" y="3054450"/>
            <a:ext cx="2670000" cy="446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1700">
                <a:solidFill>
                  <a:schemeClr val="lt1"/>
                </a:solidFill>
                <a:latin typeface="DM Serif Display"/>
                <a:ea typeface="DM Serif Display"/>
                <a:cs typeface="DM Serif Display"/>
                <a:sym typeface="DM Serif Display"/>
              </a:rPr>
              <a:t>Set de </a:t>
            </a:r>
            <a:r>
              <a:rPr lang="es" sz="1700">
                <a:solidFill>
                  <a:schemeClr val="lt1"/>
                </a:solidFill>
                <a:latin typeface="DM Serif Display"/>
                <a:ea typeface="DM Serif Display"/>
                <a:cs typeface="DM Serif Display"/>
                <a:sym typeface="DM Serif Display"/>
              </a:rPr>
              <a:t>Entrenamiento</a:t>
            </a:r>
            <a:endParaRPr sz="1700">
              <a:solidFill>
                <a:schemeClr val="lt1"/>
              </a:solidFill>
              <a:latin typeface="DM Serif Display"/>
              <a:ea typeface="DM Serif Display"/>
              <a:cs typeface="DM Serif Display"/>
              <a:sym typeface="DM Serif Display"/>
            </a:endParaRPr>
          </a:p>
        </p:txBody>
      </p:sp>
      <p:sp>
        <p:nvSpPr>
          <p:cNvPr id="167" name="Google Shape;167;p24"/>
          <p:cNvSpPr txBox="1"/>
          <p:nvPr/>
        </p:nvSpPr>
        <p:spPr>
          <a:xfrm>
            <a:off x="6332500" y="3054450"/>
            <a:ext cx="2670000" cy="446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1700">
                <a:solidFill>
                  <a:schemeClr val="lt1"/>
                </a:solidFill>
                <a:latin typeface="DM Serif Display"/>
                <a:ea typeface="DM Serif Display"/>
                <a:cs typeface="DM Serif Display"/>
                <a:sym typeface="DM Serif Display"/>
              </a:rPr>
              <a:t>Set de </a:t>
            </a:r>
            <a:r>
              <a:rPr lang="es" sz="1700">
                <a:solidFill>
                  <a:schemeClr val="lt1"/>
                </a:solidFill>
                <a:latin typeface="DM Serif Display"/>
                <a:ea typeface="DM Serif Display"/>
                <a:cs typeface="DM Serif Display"/>
                <a:sym typeface="DM Serif Display"/>
              </a:rPr>
              <a:t>Evaluación</a:t>
            </a:r>
            <a:endParaRPr sz="1700">
              <a:solidFill>
                <a:schemeClr val="lt1"/>
              </a:solidFill>
              <a:latin typeface="DM Serif Display"/>
              <a:ea typeface="DM Serif Display"/>
              <a:cs typeface="DM Serif Display"/>
              <a:sym typeface="DM Serif Display"/>
            </a:endParaRPr>
          </a:p>
        </p:txBody>
      </p:sp>
      <p:pic>
        <p:nvPicPr>
          <p:cNvPr id="168" name="Google Shape;168;p24"/>
          <p:cNvPicPr preferRelativeResize="0"/>
          <p:nvPr/>
        </p:nvPicPr>
        <p:blipFill>
          <a:blip r:embed="rId4">
            <a:alphaModFix/>
          </a:blip>
          <a:stretch>
            <a:fillRect/>
          </a:stretch>
        </p:blipFill>
        <p:spPr>
          <a:xfrm>
            <a:off x="255028" y="2430475"/>
            <a:ext cx="1960850" cy="1996950"/>
          </a:xfrm>
          <a:prstGeom prst="rect">
            <a:avLst/>
          </a:prstGeom>
          <a:noFill/>
          <a:ln>
            <a:noFill/>
          </a:ln>
        </p:spPr>
      </p:pic>
      <p:pic>
        <p:nvPicPr>
          <p:cNvPr id="169" name="Google Shape;169;p24"/>
          <p:cNvPicPr preferRelativeResize="0"/>
          <p:nvPr/>
        </p:nvPicPr>
        <p:blipFill>
          <a:blip r:embed="rId5">
            <a:alphaModFix/>
          </a:blip>
          <a:stretch>
            <a:fillRect/>
          </a:stretch>
        </p:blipFill>
        <p:spPr>
          <a:xfrm>
            <a:off x="4650678" y="2481988"/>
            <a:ext cx="1808925" cy="189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a:blip r:embed="rId3">
            <a:alphaModFix/>
          </a:blip>
          <a:stretch>
            <a:fillRect/>
          </a:stretch>
        </p:blipFill>
        <p:spPr>
          <a:xfrm>
            <a:off x="0" y="0"/>
            <a:ext cx="9361895" cy="5143500"/>
          </a:xfrm>
          <a:prstGeom prst="rect">
            <a:avLst/>
          </a:prstGeom>
          <a:noFill/>
          <a:ln>
            <a:noFill/>
          </a:ln>
        </p:spPr>
      </p:pic>
      <p:sp>
        <p:nvSpPr>
          <p:cNvPr id="175" name="Google Shape;175;p25"/>
          <p:cNvSpPr txBox="1"/>
          <p:nvPr/>
        </p:nvSpPr>
        <p:spPr>
          <a:xfrm>
            <a:off x="846075" y="574475"/>
            <a:ext cx="4794300" cy="800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4000">
                <a:solidFill>
                  <a:schemeClr val="lt1"/>
                </a:solidFill>
                <a:latin typeface="DM Serif Display"/>
                <a:ea typeface="DM Serif Display"/>
                <a:cs typeface="DM Serif Display"/>
                <a:sym typeface="DM Serif Display"/>
              </a:rPr>
              <a:t>Random Forest</a:t>
            </a:r>
            <a:endParaRPr sz="4000">
              <a:solidFill>
                <a:schemeClr val="lt1"/>
              </a:solidFill>
              <a:latin typeface="DM Serif Display"/>
              <a:ea typeface="DM Serif Display"/>
              <a:cs typeface="DM Serif Display"/>
              <a:sym typeface="DM Serif Display"/>
            </a:endParaRPr>
          </a:p>
        </p:txBody>
      </p:sp>
      <p:sp>
        <p:nvSpPr>
          <p:cNvPr id="176" name="Google Shape;176;p25"/>
          <p:cNvSpPr txBox="1"/>
          <p:nvPr/>
        </p:nvSpPr>
        <p:spPr>
          <a:xfrm>
            <a:off x="2215875" y="3054450"/>
            <a:ext cx="2670000" cy="446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1700">
                <a:solidFill>
                  <a:schemeClr val="lt1"/>
                </a:solidFill>
                <a:latin typeface="DM Serif Display"/>
                <a:ea typeface="DM Serif Display"/>
                <a:cs typeface="DM Serif Display"/>
                <a:sym typeface="DM Serif Display"/>
              </a:rPr>
              <a:t>Set de Entrenamiento</a:t>
            </a:r>
            <a:endParaRPr sz="1700">
              <a:solidFill>
                <a:schemeClr val="lt1"/>
              </a:solidFill>
              <a:latin typeface="DM Serif Display"/>
              <a:ea typeface="DM Serif Display"/>
              <a:cs typeface="DM Serif Display"/>
              <a:sym typeface="DM Serif Display"/>
            </a:endParaRPr>
          </a:p>
        </p:txBody>
      </p:sp>
      <p:sp>
        <p:nvSpPr>
          <p:cNvPr id="177" name="Google Shape;177;p25"/>
          <p:cNvSpPr txBox="1"/>
          <p:nvPr/>
        </p:nvSpPr>
        <p:spPr>
          <a:xfrm>
            <a:off x="6332500" y="3054450"/>
            <a:ext cx="2670000" cy="446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1700">
                <a:solidFill>
                  <a:schemeClr val="lt1"/>
                </a:solidFill>
                <a:latin typeface="DM Serif Display"/>
                <a:ea typeface="DM Serif Display"/>
                <a:cs typeface="DM Serif Display"/>
                <a:sym typeface="DM Serif Display"/>
              </a:rPr>
              <a:t>Set de Evaluación</a:t>
            </a:r>
            <a:endParaRPr sz="1700">
              <a:solidFill>
                <a:schemeClr val="lt1"/>
              </a:solidFill>
              <a:latin typeface="DM Serif Display"/>
              <a:ea typeface="DM Serif Display"/>
              <a:cs typeface="DM Serif Display"/>
              <a:sym typeface="DM Serif Display"/>
            </a:endParaRPr>
          </a:p>
        </p:txBody>
      </p:sp>
      <p:pic>
        <p:nvPicPr>
          <p:cNvPr id="178" name="Google Shape;178;p25"/>
          <p:cNvPicPr preferRelativeResize="0"/>
          <p:nvPr/>
        </p:nvPicPr>
        <p:blipFill>
          <a:blip r:embed="rId4">
            <a:alphaModFix/>
          </a:blip>
          <a:stretch>
            <a:fillRect/>
          </a:stretch>
        </p:blipFill>
        <p:spPr>
          <a:xfrm>
            <a:off x="437775" y="2608913"/>
            <a:ext cx="1808925" cy="1640092"/>
          </a:xfrm>
          <a:prstGeom prst="rect">
            <a:avLst/>
          </a:prstGeom>
          <a:noFill/>
          <a:ln>
            <a:noFill/>
          </a:ln>
        </p:spPr>
      </p:pic>
      <p:pic>
        <p:nvPicPr>
          <p:cNvPr id="179" name="Google Shape;179;p25"/>
          <p:cNvPicPr preferRelativeResize="0"/>
          <p:nvPr/>
        </p:nvPicPr>
        <p:blipFill>
          <a:blip r:embed="rId5">
            <a:alphaModFix/>
          </a:blip>
          <a:stretch>
            <a:fillRect/>
          </a:stretch>
        </p:blipFill>
        <p:spPr>
          <a:xfrm>
            <a:off x="4595825" y="2447925"/>
            <a:ext cx="1808925" cy="1795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6"/>
          <p:cNvPicPr preferRelativeResize="0"/>
          <p:nvPr/>
        </p:nvPicPr>
        <p:blipFill>
          <a:blip r:embed="rId3">
            <a:alphaModFix/>
          </a:blip>
          <a:stretch>
            <a:fillRect/>
          </a:stretch>
        </p:blipFill>
        <p:spPr>
          <a:xfrm>
            <a:off x="0" y="0"/>
            <a:ext cx="9361895" cy="5143500"/>
          </a:xfrm>
          <a:prstGeom prst="rect">
            <a:avLst/>
          </a:prstGeom>
          <a:noFill/>
          <a:ln>
            <a:noFill/>
          </a:ln>
        </p:spPr>
      </p:pic>
      <p:sp>
        <p:nvSpPr>
          <p:cNvPr id="185" name="Google Shape;185;p26"/>
          <p:cNvSpPr txBox="1"/>
          <p:nvPr/>
        </p:nvSpPr>
        <p:spPr>
          <a:xfrm>
            <a:off x="846075" y="574475"/>
            <a:ext cx="53181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1200"/>
              </a:spcAft>
              <a:buNone/>
            </a:pPr>
            <a:r>
              <a:rPr lang="es" sz="4000">
                <a:solidFill>
                  <a:schemeClr val="lt1"/>
                </a:solidFill>
                <a:latin typeface="DM Serif Display"/>
                <a:ea typeface="DM Serif Display"/>
                <a:cs typeface="DM Serif Display"/>
                <a:sym typeface="DM Serif Display"/>
              </a:rPr>
              <a:t>K Near neighbors (KNN)</a:t>
            </a:r>
            <a:endParaRPr sz="4000">
              <a:solidFill>
                <a:schemeClr val="lt1"/>
              </a:solidFill>
              <a:latin typeface="DM Serif Display"/>
              <a:ea typeface="DM Serif Display"/>
              <a:cs typeface="DM Serif Display"/>
              <a:sym typeface="DM Serif Display"/>
            </a:endParaRPr>
          </a:p>
        </p:txBody>
      </p:sp>
      <p:sp>
        <p:nvSpPr>
          <p:cNvPr id="186" name="Google Shape;186;p26"/>
          <p:cNvSpPr txBox="1"/>
          <p:nvPr/>
        </p:nvSpPr>
        <p:spPr>
          <a:xfrm>
            <a:off x="2215875" y="3054450"/>
            <a:ext cx="2670000" cy="446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1700">
                <a:solidFill>
                  <a:schemeClr val="lt1"/>
                </a:solidFill>
                <a:latin typeface="DM Serif Display"/>
                <a:ea typeface="DM Serif Display"/>
                <a:cs typeface="DM Serif Display"/>
                <a:sym typeface="DM Serif Display"/>
              </a:rPr>
              <a:t>Set de Entrenamiento</a:t>
            </a:r>
            <a:endParaRPr sz="1700">
              <a:solidFill>
                <a:schemeClr val="lt1"/>
              </a:solidFill>
              <a:latin typeface="DM Serif Display"/>
              <a:ea typeface="DM Serif Display"/>
              <a:cs typeface="DM Serif Display"/>
              <a:sym typeface="DM Serif Display"/>
            </a:endParaRPr>
          </a:p>
        </p:txBody>
      </p:sp>
      <p:sp>
        <p:nvSpPr>
          <p:cNvPr id="187" name="Google Shape;187;p26"/>
          <p:cNvSpPr txBox="1"/>
          <p:nvPr/>
        </p:nvSpPr>
        <p:spPr>
          <a:xfrm>
            <a:off x="6332500" y="3054450"/>
            <a:ext cx="2670000" cy="446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1700">
                <a:solidFill>
                  <a:schemeClr val="lt1"/>
                </a:solidFill>
                <a:latin typeface="DM Serif Display"/>
                <a:ea typeface="DM Serif Display"/>
                <a:cs typeface="DM Serif Display"/>
                <a:sym typeface="DM Serif Display"/>
              </a:rPr>
              <a:t>Set de Evaluación</a:t>
            </a:r>
            <a:endParaRPr sz="1700">
              <a:solidFill>
                <a:schemeClr val="lt1"/>
              </a:solidFill>
              <a:latin typeface="DM Serif Display"/>
              <a:ea typeface="DM Serif Display"/>
              <a:cs typeface="DM Serif Display"/>
              <a:sym typeface="DM Serif Display"/>
            </a:endParaRPr>
          </a:p>
        </p:txBody>
      </p:sp>
      <p:pic>
        <p:nvPicPr>
          <p:cNvPr id="188" name="Google Shape;188;p26"/>
          <p:cNvPicPr preferRelativeResize="0"/>
          <p:nvPr/>
        </p:nvPicPr>
        <p:blipFill>
          <a:blip r:embed="rId4">
            <a:alphaModFix/>
          </a:blip>
          <a:stretch>
            <a:fillRect/>
          </a:stretch>
        </p:blipFill>
        <p:spPr>
          <a:xfrm>
            <a:off x="581600" y="2606076"/>
            <a:ext cx="1603025" cy="1615150"/>
          </a:xfrm>
          <a:prstGeom prst="rect">
            <a:avLst/>
          </a:prstGeom>
          <a:noFill/>
          <a:ln>
            <a:noFill/>
          </a:ln>
        </p:spPr>
      </p:pic>
      <p:pic>
        <p:nvPicPr>
          <p:cNvPr id="189" name="Google Shape;189;p26"/>
          <p:cNvPicPr preferRelativeResize="0"/>
          <p:nvPr/>
        </p:nvPicPr>
        <p:blipFill>
          <a:blip r:embed="rId5">
            <a:alphaModFix/>
          </a:blip>
          <a:stretch>
            <a:fillRect/>
          </a:stretch>
        </p:blipFill>
        <p:spPr>
          <a:xfrm>
            <a:off x="4724403" y="2546400"/>
            <a:ext cx="1603025" cy="1614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7"/>
          <p:cNvPicPr preferRelativeResize="0"/>
          <p:nvPr/>
        </p:nvPicPr>
        <p:blipFill>
          <a:blip r:embed="rId3">
            <a:alphaModFix/>
          </a:blip>
          <a:stretch>
            <a:fillRect/>
          </a:stretch>
        </p:blipFill>
        <p:spPr>
          <a:xfrm>
            <a:off x="120850" y="0"/>
            <a:ext cx="9361895" cy="5143500"/>
          </a:xfrm>
          <a:prstGeom prst="rect">
            <a:avLst/>
          </a:prstGeom>
          <a:noFill/>
          <a:ln>
            <a:noFill/>
          </a:ln>
        </p:spPr>
      </p:pic>
      <p:sp>
        <p:nvSpPr>
          <p:cNvPr id="195" name="Google Shape;195;p27"/>
          <p:cNvSpPr txBox="1"/>
          <p:nvPr/>
        </p:nvSpPr>
        <p:spPr>
          <a:xfrm>
            <a:off x="846075" y="574475"/>
            <a:ext cx="5183700" cy="1416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4000">
                <a:solidFill>
                  <a:schemeClr val="lt1"/>
                </a:solidFill>
                <a:latin typeface="DM Serif Display"/>
                <a:ea typeface="DM Serif Display"/>
                <a:cs typeface="DM Serif Display"/>
                <a:sym typeface="DM Serif Display"/>
              </a:rPr>
              <a:t>Support vector machines</a:t>
            </a:r>
            <a:endParaRPr sz="4000">
              <a:solidFill>
                <a:schemeClr val="lt1"/>
              </a:solidFill>
              <a:latin typeface="DM Serif Display"/>
              <a:ea typeface="DM Serif Display"/>
              <a:cs typeface="DM Serif Display"/>
              <a:sym typeface="DM Serif Display"/>
            </a:endParaRPr>
          </a:p>
        </p:txBody>
      </p:sp>
      <p:sp>
        <p:nvSpPr>
          <p:cNvPr id="196" name="Google Shape;196;p27"/>
          <p:cNvSpPr txBox="1"/>
          <p:nvPr/>
        </p:nvSpPr>
        <p:spPr>
          <a:xfrm>
            <a:off x="2403875" y="2945063"/>
            <a:ext cx="2670000" cy="446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1700">
                <a:solidFill>
                  <a:schemeClr val="lt1"/>
                </a:solidFill>
                <a:latin typeface="DM Serif Display"/>
                <a:ea typeface="DM Serif Display"/>
                <a:cs typeface="DM Serif Display"/>
                <a:sym typeface="DM Serif Display"/>
              </a:rPr>
              <a:t>Linear</a:t>
            </a:r>
            <a:endParaRPr sz="1700">
              <a:solidFill>
                <a:schemeClr val="lt1"/>
              </a:solidFill>
              <a:latin typeface="DM Serif Display"/>
              <a:ea typeface="DM Serif Display"/>
              <a:cs typeface="DM Serif Display"/>
              <a:sym typeface="DM Serif Display"/>
            </a:endParaRPr>
          </a:p>
        </p:txBody>
      </p:sp>
      <p:sp>
        <p:nvSpPr>
          <p:cNvPr id="197" name="Google Shape;197;p27"/>
          <p:cNvSpPr txBox="1"/>
          <p:nvPr/>
        </p:nvSpPr>
        <p:spPr>
          <a:xfrm>
            <a:off x="6474000" y="2945075"/>
            <a:ext cx="2670000" cy="446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1700">
                <a:solidFill>
                  <a:schemeClr val="lt1"/>
                </a:solidFill>
                <a:latin typeface="DM Serif Display"/>
                <a:ea typeface="DM Serif Display"/>
                <a:cs typeface="DM Serif Display"/>
                <a:sym typeface="DM Serif Display"/>
              </a:rPr>
              <a:t>Polinomial</a:t>
            </a:r>
            <a:endParaRPr sz="1700">
              <a:solidFill>
                <a:schemeClr val="lt1"/>
              </a:solidFill>
              <a:latin typeface="DM Serif Display"/>
              <a:ea typeface="DM Serif Display"/>
              <a:cs typeface="DM Serif Display"/>
              <a:sym typeface="DM Serif Display"/>
            </a:endParaRPr>
          </a:p>
        </p:txBody>
      </p:sp>
      <p:sp>
        <p:nvSpPr>
          <p:cNvPr id="198" name="Google Shape;198;p27"/>
          <p:cNvSpPr txBox="1"/>
          <p:nvPr/>
        </p:nvSpPr>
        <p:spPr>
          <a:xfrm>
            <a:off x="2403875" y="4119525"/>
            <a:ext cx="2670000" cy="446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1700">
                <a:solidFill>
                  <a:schemeClr val="lt1"/>
                </a:solidFill>
                <a:latin typeface="DM Serif Display"/>
                <a:ea typeface="DM Serif Display"/>
                <a:cs typeface="DM Serif Display"/>
                <a:sym typeface="DM Serif Display"/>
              </a:rPr>
              <a:t>Radial Basis</a:t>
            </a:r>
            <a:endParaRPr sz="1700">
              <a:solidFill>
                <a:schemeClr val="lt1"/>
              </a:solidFill>
              <a:latin typeface="DM Serif Display"/>
              <a:ea typeface="DM Serif Display"/>
              <a:cs typeface="DM Serif Display"/>
              <a:sym typeface="DM Serif Display"/>
            </a:endParaRPr>
          </a:p>
        </p:txBody>
      </p:sp>
      <p:sp>
        <p:nvSpPr>
          <p:cNvPr id="199" name="Google Shape;199;p27"/>
          <p:cNvSpPr txBox="1"/>
          <p:nvPr/>
        </p:nvSpPr>
        <p:spPr>
          <a:xfrm>
            <a:off x="6560800" y="4119513"/>
            <a:ext cx="2670000" cy="446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1700">
                <a:solidFill>
                  <a:schemeClr val="lt1"/>
                </a:solidFill>
                <a:latin typeface="DM Serif Display"/>
                <a:ea typeface="DM Serif Display"/>
                <a:cs typeface="DM Serif Display"/>
                <a:sym typeface="DM Serif Display"/>
              </a:rPr>
              <a:t>Sigmoid</a:t>
            </a:r>
            <a:endParaRPr sz="1700">
              <a:solidFill>
                <a:schemeClr val="lt1"/>
              </a:solidFill>
              <a:latin typeface="DM Serif Display"/>
              <a:ea typeface="DM Serif Display"/>
              <a:cs typeface="DM Serif Display"/>
              <a:sym typeface="DM Serif Display"/>
            </a:endParaRPr>
          </a:p>
        </p:txBody>
      </p:sp>
      <p:pic>
        <p:nvPicPr>
          <p:cNvPr id="200" name="Google Shape;200;p27"/>
          <p:cNvPicPr preferRelativeResize="0"/>
          <p:nvPr/>
        </p:nvPicPr>
        <p:blipFill>
          <a:blip r:embed="rId4">
            <a:alphaModFix/>
          </a:blip>
          <a:stretch>
            <a:fillRect/>
          </a:stretch>
        </p:blipFill>
        <p:spPr>
          <a:xfrm>
            <a:off x="870400" y="2558800"/>
            <a:ext cx="1279817" cy="1209375"/>
          </a:xfrm>
          <a:prstGeom prst="rect">
            <a:avLst/>
          </a:prstGeom>
          <a:noFill/>
          <a:ln>
            <a:noFill/>
          </a:ln>
        </p:spPr>
      </p:pic>
      <p:pic>
        <p:nvPicPr>
          <p:cNvPr id="201" name="Google Shape;201;p27"/>
          <p:cNvPicPr preferRelativeResize="0"/>
          <p:nvPr/>
        </p:nvPicPr>
        <p:blipFill>
          <a:blip r:embed="rId5">
            <a:alphaModFix/>
          </a:blip>
          <a:stretch>
            <a:fillRect/>
          </a:stretch>
        </p:blipFill>
        <p:spPr>
          <a:xfrm>
            <a:off x="4885878" y="2563574"/>
            <a:ext cx="1197750" cy="1209379"/>
          </a:xfrm>
          <a:prstGeom prst="rect">
            <a:avLst/>
          </a:prstGeom>
          <a:noFill/>
          <a:ln>
            <a:noFill/>
          </a:ln>
        </p:spPr>
      </p:pic>
      <p:pic>
        <p:nvPicPr>
          <p:cNvPr id="202" name="Google Shape;202;p27"/>
          <p:cNvPicPr preferRelativeResize="0"/>
          <p:nvPr/>
        </p:nvPicPr>
        <p:blipFill>
          <a:blip r:embed="rId6">
            <a:alphaModFix/>
          </a:blip>
          <a:stretch>
            <a:fillRect/>
          </a:stretch>
        </p:blipFill>
        <p:spPr>
          <a:xfrm>
            <a:off x="898978" y="3817471"/>
            <a:ext cx="1197750" cy="1209379"/>
          </a:xfrm>
          <a:prstGeom prst="rect">
            <a:avLst/>
          </a:prstGeom>
          <a:noFill/>
          <a:ln>
            <a:noFill/>
          </a:ln>
        </p:spPr>
      </p:pic>
      <p:pic>
        <p:nvPicPr>
          <p:cNvPr id="203" name="Google Shape;203;p27"/>
          <p:cNvPicPr preferRelativeResize="0"/>
          <p:nvPr/>
        </p:nvPicPr>
        <p:blipFill>
          <a:blip r:embed="rId7">
            <a:alphaModFix/>
          </a:blip>
          <a:stretch>
            <a:fillRect/>
          </a:stretch>
        </p:blipFill>
        <p:spPr>
          <a:xfrm>
            <a:off x="4881128" y="3820050"/>
            <a:ext cx="1197750" cy="1197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8"/>
          <p:cNvPicPr preferRelativeResize="0"/>
          <p:nvPr/>
        </p:nvPicPr>
        <p:blipFill>
          <a:blip r:embed="rId3">
            <a:alphaModFix/>
          </a:blip>
          <a:stretch>
            <a:fillRect/>
          </a:stretch>
        </p:blipFill>
        <p:spPr>
          <a:xfrm>
            <a:off x="0" y="0"/>
            <a:ext cx="9287873" cy="5143500"/>
          </a:xfrm>
          <a:prstGeom prst="rect">
            <a:avLst/>
          </a:prstGeom>
          <a:noFill/>
          <a:ln>
            <a:noFill/>
          </a:ln>
        </p:spPr>
      </p:pic>
      <p:sp>
        <p:nvSpPr>
          <p:cNvPr id="209" name="Google Shape;209;p28"/>
          <p:cNvSpPr txBox="1"/>
          <p:nvPr/>
        </p:nvSpPr>
        <p:spPr>
          <a:xfrm>
            <a:off x="846075" y="574475"/>
            <a:ext cx="5183700" cy="800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4000">
                <a:solidFill>
                  <a:schemeClr val="lt1"/>
                </a:solidFill>
                <a:latin typeface="DM Serif Display"/>
                <a:ea typeface="DM Serif Display"/>
                <a:cs typeface="DM Serif Display"/>
                <a:sym typeface="DM Serif Display"/>
              </a:rPr>
              <a:t>Conclusiones:</a:t>
            </a:r>
            <a:endParaRPr sz="4000">
              <a:solidFill>
                <a:schemeClr val="lt1"/>
              </a:solidFill>
              <a:latin typeface="DM Serif Display"/>
              <a:ea typeface="DM Serif Display"/>
              <a:cs typeface="DM Serif Display"/>
              <a:sym typeface="DM Serif Display"/>
            </a:endParaRPr>
          </a:p>
        </p:txBody>
      </p:sp>
      <p:sp>
        <p:nvSpPr>
          <p:cNvPr id="210" name="Google Shape;210;p28"/>
          <p:cNvSpPr txBox="1"/>
          <p:nvPr/>
        </p:nvSpPr>
        <p:spPr>
          <a:xfrm>
            <a:off x="1030900" y="2224475"/>
            <a:ext cx="6926400" cy="21495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None/>
            </a:pPr>
            <a:r>
              <a:rPr lang="es" sz="1300">
                <a:solidFill>
                  <a:schemeClr val="lt1"/>
                </a:solidFill>
                <a:latin typeface="Montserrat"/>
                <a:ea typeface="Montserrat"/>
                <a:cs typeface="Montserrat"/>
                <a:sym typeface="Montserrat"/>
              </a:rPr>
              <a:t>Un primer análisis de los datos nos permitió entender algunos indicadores que estarían relacionados a altas tasas de churn, cómo ser las personas mayores o solteros, tipos de contratos,montos y formas de cobro de los mismos. además de ver que los servicios de fibra óptica y soporte técnico tienen una gran oportunidad de mejora y de esta forma mejorar la experiencia del cliente.</a:t>
            </a:r>
            <a:endParaRPr sz="1300">
              <a:solidFill>
                <a:schemeClr val="lt1"/>
              </a:solidFill>
              <a:latin typeface="Montserrat"/>
              <a:ea typeface="Montserrat"/>
              <a:cs typeface="Montserrat"/>
              <a:sym typeface="Montserrat"/>
            </a:endParaRPr>
          </a:p>
          <a:p>
            <a:pPr indent="457200" lvl="0" marL="0" marR="0" rtl="0" algn="l">
              <a:lnSpc>
                <a:spcPct val="115000"/>
              </a:lnSpc>
              <a:spcBef>
                <a:spcPts val="1200"/>
              </a:spcBef>
              <a:spcAft>
                <a:spcPts val="1200"/>
              </a:spcAft>
              <a:buNone/>
            </a:pPr>
            <a:r>
              <a:rPr lang="es" sz="1300">
                <a:solidFill>
                  <a:schemeClr val="lt1"/>
                </a:solidFill>
                <a:latin typeface="Montserrat"/>
                <a:ea typeface="Montserrat"/>
                <a:cs typeface="Montserrat"/>
                <a:sym typeface="Montserrat"/>
              </a:rPr>
              <a:t>El diseño de un modelo de machine learning nos permitirá trabajar con datos nuevos y predecir si ciertos clientes pueden dejar la compañía con cierta confiabilidad y realizar acciones para retenerlos</a:t>
            </a:r>
            <a:endParaRPr sz="130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3999" cy="5145293"/>
          </a:xfrm>
          <a:prstGeom prst="rect">
            <a:avLst/>
          </a:prstGeom>
          <a:noFill/>
          <a:ln>
            <a:noFill/>
          </a:ln>
        </p:spPr>
      </p:pic>
      <p:sp>
        <p:nvSpPr>
          <p:cNvPr id="62" name="Google Shape;62;p14"/>
          <p:cNvSpPr txBox="1"/>
          <p:nvPr/>
        </p:nvSpPr>
        <p:spPr>
          <a:xfrm>
            <a:off x="6174500" y="0"/>
            <a:ext cx="757200" cy="83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s" sz="4200">
                <a:solidFill>
                  <a:schemeClr val="lt1"/>
                </a:solidFill>
                <a:latin typeface="DM Serif Display"/>
                <a:ea typeface="DM Serif Display"/>
                <a:cs typeface="DM Serif Display"/>
                <a:sym typeface="DM Serif Display"/>
              </a:rPr>
              <a:t>03</a:t>
            </a:r>
            <a:endParaRPr sz="4200">
              <a:solidFill>
                <a:schemeClr val="lt1"/>
              </a:solidFill>
              <a:latin typeface="DM Serif Display"/>
              <a:ea typeface="DM Serif Display"/>
              <a:cs typeface="DM Serif Display"/>
              <a:sym typeface="DM Serif Display"/>
            </a:endParaRPr>
          </a:p>
        </p:txBody>
      </p:sp>
      <p:sp>
        <p:nvSpPr>
          <p:cNvPr id="63" name="Google Shape;63;p14"/>
          <p:cNvSpPr txBox="1"/>
          <p:nvPr/>
        </p:nvSpPr>
        <p:spPr>
          <a:xfrm>
            <a:off x="5906150" y="626175"/>
            <a:ext cx="12939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s" sz="900">
                <a:solidFill>
                  <a:schemeClr val="lt1"/>
                </a:solidFill>
                <a:latin typeface="Montserrat"/>
                <a:ea typeface="Montserrat"/>
                <a:cs typeface="Montserrat"/>
                <a:sym typeface="Montserrat"/>
              </a:rPr>
              <a:t>PRESENTACION</a:t>
            </a:r>
            <a:endParaRPr sz="900">
              <a:solidFill>
                <a:schemeClr val="lt1"/>
              </a:solidFill>
              <a:latin typeface="Montserrat"/>
              <a:ea typeface="Montserrat"/>
              <a:cs typeface="Montserrat"/>
              <a:sym typeface="Montserrat"/>
            </a:endParaRPr>
          </a:p>
        </p:txBody>
      </p:sp>
      <p:sp>
        <p:nvSpPr>
          <p:cNvPr id="64" name="Google Shape;64;p14"/>
          <p:cNvSpPr txBox="1"/>
          <p:nvPr/>
        </p:nvSpPr>
        <p:spPr>
          <a:xfrm>
            <a:off x="6174500" y="796875"/>
            <a:ext cx="757200" cy="83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s" sz="4200">
                <a:solidFill>
                  <a:schemeClr val="lt1"/>
                </a:solidFill>
                <a:latin typeface="DM Serif Display"/>
                <a:ea typeface="DM Serif Display"/>
                <a:cs typeface="DM Serif Display"/>
                <a:sym typeface="DM Serif Display"/>
              </a:rPr>
              <a:t>06</a:t>
            </a:r>
            <a:endParaRPr sz="4200">
              <a:solidFill>
                <a:schemeClr val="lt1"/>
              </a:solidFill>
              <a:latin typeface="DM Serif Display"/>
              <a:ea typeface="DM Serif Display"/>
              <a:cs typeface="DM Serif Display"/>
              <a:sym typeface="DM Serif Display"/>
            </a:endParaRPr>
          </a:p>
        </p:txBody>
      </p:sp>
      <p:sp>
        <p:nvSpPr>
          <p:cNvPr id="65" name="Google Shape;65;p14"/>
          <p:cNvSpPr txBox="1"/>
          <p:nvPr/>
        </p:nvSpPr>
        <p:spPr>
          <a:xfrm>
            <a:off x="5906150" y="1410363"/>
            <a:ext cx="12939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s" sz="900">
                <a:solidFill>
                  <a:schemeClr val="lt1"/>
                </a:solidFill>
                <a:latin typeface="Montserrat"/>
                <a:ea typeface="Montserrat"/>
                <a:cs typeface="Montserrat"/>
                <a:sym typeface="Montserrat"/>
              </a:rPr>
              <a:t>OBJETIVOS</a:t>
            </a:r>
            <a:endParaRPr sz="900">
              <a:solidFill>
                <a:schemeClr val="lt1"/>
              </a:solidFill>
              <a:latin typeface="Montserrat"/>
              <a:ea typeface="Montserrat"/>
              <a:cs typeface="Montserrat"/>
              <a:sym typeface="Montserrat"/>
            </a:endParaRPr>
          </a:p>
        </p:txBody>
      </p:sp>
      <p:sp>
        <p:nvSpPr>
          <p:cNvPr id="66" name="Google Shape;66;p14"/>
          <p:cNvSpPr txBox="1"/>
          <p:nvPr/>
        </p:nvSpPr>
        <p:spPr>
          <a:xfrm>
            <a:off x="6174500" y="1547175"/>
            <a:ext cx="757200" cy="83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s" sz="4200">
                <a:solidFill>
                  <a:schemeClr val="lt1"/>
                </a:solidFill>
                <a:latin typeface="DM Serif Display"/>
                <a:ea typeface="DM Serif Display"/>
                <a:cs typeface="DM Serif Display"/>
                <a:sym typeface="DM Serif Display"/>
              </a:rPr>
              <a:t>07</a:t>
            </a:r>
            <a:endParaRPr sz="4200">
              <a:solidFill>
                <a:schemeClr val="lt1"/>
              </a:solidFill>
              <a:latin typeface="DM Serif Display"/>
              <a:ea typeface="DM Serif Display"/>
              <a:cs typeface="DM Serif Display"/>
              <a:sym typeface="DM Serif Display"/>
            </a:endParaRPr>
          </a:p>
        </p:txBody>
      </p:sp>
      <p:sp>
        <p:nvSpPr>
          <p:cNvPr id="67" name="Google Shape;67;p14"/>
          <p:cNvSpPr txBox="1"/>
          <p:nvPr/>
        </p:nvSpPr>
        <p:spPr>
          <a:xfrm>
            <a:off x="5427650" y="2194550"/>
            <a:ext cx="22509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s" sz="900">
                <a:solidFill>
                  <a:schemeClr val="lt1"/>
                </a:solidFill>
                <a:latin typeface="Montserrat"/>
                <a:ea typeface="Montserrat"/>
                <a:cs typeface="Montserrat"/>
                <a:sym typeface="Montserrat"/>
              </a:rPr>
              <a:t>CONFORMCION DE LOS DATOS</a:t>
            </a:r>
            <a:endParaRPr sz="900">
              <a:solidFill>
                <a:schemeClr val="lt1"/>
              </a:solidFill>
              <a:latin typeface="Montserrat"/>
              <a:ea typeface="Montserrat"/>
              <a:cs typeface="Montserrat"/>
              <a:sym typeface="Montserrat"/>
            </a:endParaRPr>
          </a:p>
        </p:txBody>
      </p:sp>
      <p:sp>
        <p:nvSpPr>
          <p:cNvPr id="68" name="Google Shape;68;p14"/>
          <p:cNvSpPr txBox="1"/>
          <p:nvPr/>
        </p:nvSpPr>
        <p:spPr>
          <a:xfrm>
            <a:off x="6174500" y="2344050"/>
            <a:ext cx="757200" cy="83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s" sz="4200">
                <a:solidFill>
                  <a:schemeClr val="lt1"/>
                </a:solidFill>
                <a:latin typeface="DM Serif Display"/>
                <a:ea typeface="DM Serif Display"/>
                <a:cs typeface="DM Serif Display"/>
                <a:sym typeface="DM Serif Display"/>
              </a:rPr>
              <a:t>08</a:t>
            </a:r>
            <a:endParaRPr sz="4200">
              <a:solidFill>
                <a:schemeClr val="lt1"/>
              </a:solidFill>
              <a:latin typeface="DM Serif Display"/>
              <a:ea typeface="DM Serif Display"/>
              <a:cs typeface="DM Serif Display"/>
              <a:sym typeface="DM Serif Display"/>
            </a:endParaRPr>
          </a:p>
        </p:txBody>
      </p:sp>
      <p:sp>
        <p:nvSpPr>
          <p:cNvPr id="69" name="Google Shape;69;p14"/>
          <p:cNvSpPr txBox="1"/>
          <p:nvPr/>
        </p:nvSpPr>
        <p:spPr>
          <a:xfrm>
            <a:off x="5574825" y="2966050"/>
            <a:ext cx="17724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s" sz="900">
                <a:solidFill>
                  <a:schemeClr val="lt1"/>
                </a:solidFill>
                <a:latin typeface="Montserrat"/>
                <a:ea typeface="Montserrat"/>
                <a:cs typeface="Montserrat"/>
                <a:sym typeface="Montserrat"/>
              </a:rPr>
              <a:t>ANALISIS DE LOS DATOS </a:t>
            </a:r>
            <a:endParaRPr sz="900">
              <a:solidFill>
                <a:schemeClr val="lt1"/>
              </a:solidFill>
              <a:latin typeface="Montserrat"/>
              <a:ea typeface="Montserrat"/>
              <a:cs typeface="Montserrat"/>
              <a:sym typeface="Montserrat"/>
            </a:endParaRPr>
          </a:p>
        </p:txBody>
      </p:sp>
      <p:sp>
        <p:nvSpPr>
          <p:cNvPr id="70" name="Google Shape;70;p14"/>
          <p:cNvSpPr txBox="1"/>
          <p:nvPr/>
        </p:nvSpPr>
        <p:spPr>
          <a:xfrm>
            <a:off x="6174500" y="3124200"/>
            <a:ext cx="757200" cy="83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s" sz="4200">
                <a:solidFill>
                  <a:schemeClr val="lt1"/>
                </a:solidFill>
                <a:latin typeface="DM Serif Display"/>
                <a:ea typeface="DM Serif Display"/>
                <a:cs typeface="DM Serif Display"/>
                <a:sym typeface="DM Serif Display"/>
              </a:rPr>
              <a:t>11</a:t>
            </a:r>
            <a:endParaRPr sz="4200">
              <a:solidFill>
                <a:schemeClr val="lt1"/>
              </a:solidFill>
              <a:latin typeface="DM Serif Display"/>
              <a:ea typeface="DM Serif Display"/>
              <a:cs typeface="DM Serif Display"/>
              <a:sym typeface="DM Serif Display"/>
            </a:endParaRPr>
          </a:p>
        </p:txBody>
      </p:sp>
      <p:sp>
        <p:nvSpPr>
          <p:cNvPr id="71" name="Google Shape;71;p14"/>
          <p:cNvSpPr txBox="1"/>
          <p:nvPr/>
        </p:nvSpPr>
        <p:spPr>
          <a:xfrm>
            <a:off x="5427650" y="3758738"/>
            <a:ext cx="22509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s" sz="900">
                <a:solidFill>
                  <a:schemeClr val="lt1"/>
                </a:solidFill>
                <a:latin typeface="Montserrat"/>
                <a:ea typeface="Montserrat"/>
                <a:cs typeface="Montserrat"/>
                <a:sym typeface="Montserrat"/>
              </a:rPr>
              <a:t>MODELOS DE MACHINE LEARNING</a:t>
            </a:r>
            <a:endParaRPr sz="900">
              <a:solidFill>
                <a:schemeClr val="lt1"/>
              </a:solidFill>
              <a:latin typeface="Montserrat"/>
              <a:ea typeface="Montserrat"/>
              <a:cs typeface="Montserrat"/>
              <a:sym typeface="Montserrat"/>
            </a:endParaRPr>
          </a:p>
        </p:txBody>
      </p:sp>
      <p:sp>
        <p:nvSpPr>
          <p:cNvPr id="72" name="Google Shape;72;p14"/>
          <p:cNvSpPr txBox="1"/>
          <p:nvPr/>
        </p:nvSpPr>
        <p:spPr>
          <a:xfrm>
            <a:off x="6174500" y="3921075"/>
            <a:ext cx="757200" cy="83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s" sz="4200">
                <a:solidFill>
                  <a:schemeClr val="lt1"/>
                </a:solidFill>
                <a:latin typeface="DM Serif Display"/>
                <a:ea typeface="DM Serif Display"/>
                <a:cs typeface="DM Serif Display"/>
                <a:sym typeface="DM Serif Display"/>
              </a:rPr>
              <a:t>16</a:t>
            </a:r>
            <a:endParaRPr sz="4200">
              <a:solidFill>
                <a:schemeClr val="lt1"/>
              </a:solidFill>
              <a:latin typeface="DM Serif Display"/>
              <a:ea typeface="DM Serif Display"/>
              <a:cs typeface="DM Serif Display"/>
              <a:sym typeface="DM Serif Display"/>
            </a:endParaRPr>
          </a:p>
        </p:txBody>
      </p:sp>
      <p:sp>
        <p:nvSpPr>
          <p:cNvPr id="73" name="Google Shape;73;p14"/>
          <p:cNvSpPr txBox="1"/>
          <p:nvPr/>
        </p:nvSpPr>
        <p:spPr>
          <a:xfrm>
            <a:off x="5906150" y="4547250"/>
            <a:ext cx="12939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s" sz="900">
                <a:solidFill>
                  <a:schemeClr val="lt1"/>
                </a:solidFill>
                <a:latin typeface="Montserrat"/>
                <a:ea typeface="Montserrat"/>
                <a:cs typeface="Montserrat"/>
                <a:sym typeface="Montserrat"/>
              </a:rPr>
              <a:t>CONCLUSIONES</a:t>
            </a:r>
            <a:endParaRPr sz="900">
              <a:solidFill>
                <a:schemeClr val="lt1"/>
              </a:solidFill>
              <a:latin typeface="Montserrat"/>
              <a:ea typeface="Montserrat"/>
              <a:cs typeface="Montserrat"/>
              <a:sym typeface="Montserrat"/>
            </a:endParaRPr>
          </a:p>
        </p:txBody>
      </p:sp>
      <p:sp>
        <p:nvSpPr>
          <p:cNvPr id="74" name="Google Shape;74;p14"/>
          <p:cNvSpPr txBox="1"/>
          <p:nvPr/>
        </p:nvSpPr>
        <p:spPr>
          <a:xfrm>
            <a:off x="1325400" y="1628175"/>
            <a:ext cx="3060900" cy="1569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4500">
                <a:solidFill>
                  <a:schemeClr val="lt1"/>
                </a:solidFill>
                <a:latin typeface="DM Serif Display"/>
                <a:ea typeface="DM Serif Display"/>
                <a:cs typeface="DM Serif Display"/>
                <a:sym typeface="DM Serif Display"/>
              </a:rPr>
              <a:t>Índice de contenidos</a:t>
            </a:r>
            <a:endParaRPr sz="4500">
              <a:solidFill>
                <a:schemeClr val="lt1"/>
              </a:solidFill>
              <a:latin typeface="DM Serif Display"/>
              <a:ea typeface="DM Serif Display"/>
              <a:cs typeface="DM Serif Display"/>
              <a:sym typeface="DM Serif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5"/>
          <p:cNvPicPr preferRelativeResize="0"/>
          <p:nvPr/>
        </p:nvPicPr>
        <p:blipFill>
          <a:blip r:embed="rId3">
            <a:alphaModFix/>
          </a:blip>
          <a:stretch>
            <a:fillRect/>
          </a:stretch>
        </p:blipFill>
        <p:spPr>
          <a:xfrm>
            <a:off x="0" y="0"/>
            <a:ext cx="9144000" cy="5177754"/>
          </a:xfrm>
          <a:prstGeom prst="rect">
            <a:avLst/>
          </a:prstGeom>
          <a:noFill/>
          <a:ln>
            <a:noFill/>
          </a:ln>
        </p:spPr>
      </p:pic>
      <p:sp>
        <p:nvSpPr>
          <p:cNvPr id="80" name="Google Shape;80;p15"/>
          <p:cNvSpPr txBox="1"/>
          <p:nvPr/>
        </p:nvSpPr>
        <p:spPr>
          <a:xfrm>
            <a:off x="2871600" y="413325"/>
            <a:ext cx="3612900" cy="800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4000">
                <a:solidFill>
                  <a:schemeClr val="lt1"/>
                </a:solidFill>
                <a:latin typeface="DM Serif Display"/>
                <a:ea typeface="DM Serif Display"/>
                <a:cs typeface="DM Serif Display"/>
                <a:sym typeface="DM Serif Display"/>
              </a:rPr>
              <a:t>Presentación</a:t>
            </a:r>
            <a:endParaRPr sz="4000">
              <a:solidFill>
                <a:schemeClr val="lt1"/>
              </a:solidFill>
              <a:latin typeface="DM Serif Display"/>
              <a:ea typeface="DM Serif Display"/>
              <a:cs typeface="DM Serif Display"/>
              <a:sym typeface="DM Serif Display"/>
            </a:endParaRPr>
          </a:p>
        </p:txBody>
      </p:sp>
      <p:sp>
        <p:nvSpPr>
          <p:cNvPr id="81" name="Google Shape;81;p15"/>
          <p:cNvSpPr txBox="1"/>
          <p:nvPr/>
        </p:nvSpPr>
        <p:spPr>
          <a:xfrm>
            <a:off x="536350" y="1647675"/>
            <a:ext cx="6926400" cy="1459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None/>
            </a:pPr>
            <a:r>
              <a:rPr lang="es" sz="1300">
                <a:solidFill>
                  <a:schemeClr val="lt1"/>
                </a:solidFill>
                <a:latin typeface="Montserrat"/>
                <a:ea typeface="Montserrat"/>
                <a:cs typeface="Montserrat"/>
                <a:sym typeface="Montserrat"/>
              </a:rPr>
              <a:t>¿POR QUE LOS CLIENTES QUIEREN DEJAR LA EMPRESA?</a:t>
            </a:r>
            <a:endParaRPr sz="1300">
              <a:solidFill>
                <a:schemeClr val="lt1"/>
              </a:solidFill>
              <a:latin typeface="Montserrat"/>
              <a:ea typeface="Montserrat"/>
              <a:cs typeface="Montserrat"/>
              <a:sym typeface="Montserrat"/>
            </a:endParaRPr>
          </a:p>
          <a:p>
            <a:pPr indent="0" lvl="0" marL="0" marR="0" rtl="0" algn="l">
              <a:lnSpc>
                <a:spcPct val="115000"/>
              </a:lnSpc>
              <a:spcBef>
                <a:spcPts val="1200"/>
              </a:spcBef>
              <a:spcAft>
                <a:spcPts val="1200"/>
              </a:spcAft>
              <a:buNone/>
            </a:pPr>
            <a:r>
              <a:rPr lang="es" sz="1300">
                <a:solidFill>
                  <a:schemeClr val="lt1"/>
                </a:solidFill>
                <a:latin typeface="Montserrat"/>
                <a:ea typeface="Montserrat"/>
                <a:cs typeface="Montserrat"/>
                <a:sym typeface="Montserrat"/>
              </a:rPr>
              <a:t>Hace 20 años los desafíos de las operadoras de telecomunicaciones eran bastantes simples, solo se tenían que preocupar que los clientes pudieran hacer llamadas y enviar mensajes de textos, asegurando estos dos servicios los clientes estaban bastantes conformes.</a:t>
            </a:r>
            <a:endParaRPr sz="1300">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6"/>
          <p:cNvPicPr preferRelativeResize="0"/>
          <p:nvPr/>
        </p:nvPicPr>
        <p:blipFill>
          <a:blip r:embed="rId3">
            <a:alphaModFix/>
          </a:blip>
          <a:stretch>
            <a:fillRect/>
          </a:stretch>
        </p:blipFill>
        <p:spPr>
          <a:xfrm>
            <a:off x="10350" y="0"/>
            <a:ext cx="9123285" cy="5143500"/>
          </a:xfrm>
          <a:prstGeom prst="rect">
            <a:avLst/>
          </a:prstGeom>
          <a:noFill/>
          <a:ln>
            <a:noFill/>
          </a:ln>
        </p:spPr>
      </p:pic>
      <p:sp>
        <p:nvSpPr>
          <p:cNvPr id="87" name="Google Shape;87;p16"/>
          <p:cNvSpPr txBox="1"/>
          <p:nvPr/>
        </p:nvSpPr>
        <p:spPr>
          <a:xfrm>
            <a:off x="567900" y="1305000"/>
            <a:ext cx="6926400" cy="25335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0"/>
              </a:spcAft>
              <a:buNone/>
            </a:pPr>
            <a:r>
              <a:rPr lang="es" sz="1300">
                <a:solidFill>
                  <a:schemeClr val="lt1"/>
                </a:solidFill>
                <a:latin typeface="Montserrat"/>
                <a:ea typeface="Montserrat"/>
                <a:cs typeface="Montserrat"/>
                <a:sym typeface="Montserrat"/>
              </a:rPr>
              <a:t>Con el tiempo llegaron nuevos servicios, tecnologías como 3G, LTE y el avance del uso de internet para el consumo masivo trajo aparejado nuevos desafíos a las TELCO, no solo a nivel Técnico sino también en cómo proveer un servicio al cliente que sea satisfactorio.</a:t>
            </a:r>
            <a:endParaRPr sz="1300">
              <a:solidFill>
                <a:schemeClr val="lt1"/>
              </a:solidFill>
              <a:latin typeface="Montserrat"/>
              <a:ea typeface="Montserrat"/>
              <a:cs typeface="Montserrat"/>
              <a:sym typeface="Montserrat"/>
            </a:endParaRPr>
          </a:p>
          <a:p>
            <a:pPr indent="457200" lvl="0" marL="0" marR="0" rtl="0" algn="l">
              <a:lnSpc>
                <a:spcPct val="115000"/>
              </a:lnSpc>
              <a:spcBef>
                <a:spcPts val="1200"/>
              </a:spcBef>
              <a:spcAft>
                <a:spcPts val="0"/>
              </a:spcAft>
              <a:buNone/>
            </a:pPr>
            <a:r>
              <a:rPr lang="es" sz="1300">
                <a:solidFill>
                  <a:schemeClr val="lt1"/>
                </a:solidFill>
                <a:latin typeface="Montserrat"/>
                <a:ea typeface="Montserrat"/>
                <a:cs typeface="Montserrat"/>
                <a:sym typeface="Montserrat"/>
              </a:rPr>
              <a:t>Actualmente la competencia en el mercado y las exigencias de los clientes es mucho mayor por lo que entender cuáles son las razones por las que un cliente deja la compañía son de gran valor. ya que como sabemos siempre es menos costoso retener un cliente existente que obtener uno nuevo.</a:t>
            </a:r>
            <a:endParaRPr sz="1300">
              <a:solidFill>
                <a:schemeClr val="lt1"/>
              </a:solidFill>
              <a:latin typeface="Montserrat"/>
              <a:ea typeface="Montserrat"/>
              <a:cs typeface="Montserrat"/>
              <a:sym typeface="Montserrat"/>
            </a:endParaRPr>
          </a:p>
          <a:p>
            <a:pPr indent="0" lvl="0" marL="0" marR="0" rtl="0" algn="l">
              <a:lnSpc>
                <a:spcPct val="115000"/>
              </a:lnSpc>
              <a:spcBef>
                <a:spcPts val="1200"/>
              </a:spcBef>
              <a:spcAft>
                <a:spcPts val="1200"/>
              </a:spcAft>
              <a:buNone/>
            </a:pPr>
            <a:r>
              <a:t/>
            </a:r>
            <a:endParaRPr sz="1300">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2871600" y="413325"/>
            <a:ext cx="3612900" cy="877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4500">
                <a:solidFill>
                  <a:schemeClr val="lt1"/>
                </a:solidFill>
                <a:latin typeface="DM Serif Display"/>
                <a:ea typeface="DM Serif Display"/>
                <a:cs typeface="DM Serif Display"/>
                <a:sym typeface="DM Serif Display"/>
              </a:rPr>
              <a:t>Presentación</a:t>
            </a:r>
            <a:endParaRPr sz="4500">
              <a:solidFill>
                <a:schemeClr val="lt1"/>
              </a:solidFill>
              <a:latin typeface="DM Serif Display"/>
              <a:ea typeface="DM Serif Display"/>
              <a:cs typeface="DM Serif Display"/>
              <a:sym typeface="DM Serif Display"/>
            </a:endParaRPr>
          </a:p>
        </p:txBody>
      </p:sp>
      <p:pic>
        <p:nvPicPr>
          <p:cNvPr id="93" name="Google Shape;93;p17"/>
          <p:cNvPicPr preferRelativeResize="0"/>
          <p:nvPr/>
        </p:nvPicPr>
        <p:blipFill>
          <a:blip r:embed="rId3">
            <a:alphaModFix/>
          </a:blip>
          <a:stretch>
            <a:fillRect/>
          </a:stretch>
        </p:blipFill>
        <p:spPr>
          <a:xfrm>
            <a:off x="0" y="-13950"/>
            <a:ext cx="9264175" cy="5252125"/>
          </a:xfrm>
          <a:prstGeom prst="rect">
            <a:avLst/>
          </a:prstGeom>
          <a:noFill/>
          <a:ln>
            <a:noFill/>
          </a:ln>
        </p:spPr>
      </p:pic>
      <p:sp>
        <p:nvSpPr>
          <p:cNvPr id="94" name="Google Shape;94;p17"/>
          <p:cNvSpPr txBox="1"/>
          <p:nvPr/>
        </p:nvSpPr>
        <p:spPr>
          <a:xfrm>
            <a:off x="520575" y="1553000"/>
            <a:ext cx="6926400" cy="1305300"/>
          </a:xfrm>
          <a:prstGeom prst="rect">
            <a:avLst/>
          </a:prstGeom>
          <a:noFill/>
          <a:ln>
            <a:noFill/>
          </a:ln>
        </p:spPr>
        <p:txBody>
          <a:bodyPr anchorCtr="0" anchor="t" bIns="91425" lIns="91425" spcFirstLastPara="1" rIns="91425" wrap="square" tIns="91425">
            <a:spAutoFit/>
          </a:bodyPr>
          <a:lstStyle/>
          <a:p>
            <a:pPr indent="457200" lvl="0" marL="0" marR="0" rtl="0" algn="l">
              <a:lnSpc>
                <a:spcPct val="115000"/>
              </a:lnSpc>
              <a:spcBef>
                <a:spcPts val="1200"/>
              </a:spcBef>
              <a:spcAft>
                <a:spcPts val="1200"/>
              </a:spcAft>
              <a:buNone/>
            </a:pPr>
            <a:r>
              <a:rPr lang="es" sz="1300">
                <a:solidFill>
                  <a:schemeClr val="lt1"/>
                </a:solidFill>
                <a:latin typeface="Montserrat"/>
                <a:ea typeface="Montserrat"/>
                <a:cs typeface="Montserrat"/>
                <a:sym typeface="Montserrat"/>
              </a:rPr>
              <a:t>La ciencia de datos nos permite resolver este problema, con el histórico de la información que tenemos de los suscriptores, hoy podemos entender mucho mejor el comportamiento que lleva a un cliente a plantearse un cambio de compañía, y llevar a cabo estrategias mucho más efectivas orientadas a la fidelización!.</a:t>
            </a:r>
            <a:endParaRPr sz="1300">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32100" y="0"/>
            <a:ext cx="9176100" cy="5177737"/>
          </a:xfrm>
          <a:prstGeom prst="rect">
            <a:avLst/>
          </a:prstGeom>
          <a:noFill/>
          <a:ln>
            <a:noFill/>
          </a:ln>
        </p:spPr>
      </p:pic>
      <p:sp>
        <p:nvSpPr>
          <p:cNvPr id="100" name="Google Shape;100;p18"/>
          <p:cNvSpPr txBox="1"/>
          <p:nvPr/>
        </p:nvSpPr>
        <p:spPr>
          <a:xfrm>
            <a:off x="1221250" y="375400"/>
            <a:ext cx="3612900" cy="800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4000">
                <a:solidFill>
                  <a:schemeClr val="lt1"/>
                </a:solidFill>
                <a:latin typeface="DM Serif Display"/>
                <a:ea typeface="DM Serif Display"/>
                <a:cs typeface="DM Serif Display"/>
                <a:sym typeface="DM Serif Display"/>
              </a:rPr>
              <a:t>Objetivos</a:t>
            </a:r>
            <a:endParaRPr sz="4000">
              <a:solidFill>
                <a:schemeClr val="lt1"/>
              </a:solidFill>
              <a:latin typeface="DM Serif Display"/>
              <a:ea typeface="DM Serif Display"/>
              <a:cs typeface="DM Serif Display"/>
              <a:sym typeface="DM Serif Display"/>
            </a:endParaRPr>
          </a:p>
        </p:txBody>
      </p:sp>
      <p:sp>
        <p:nvSpPr>
          <p:cNvPr id="101" name="Google Shape;101;p18"/>
          <p:cNvSpPr txBox="1"/>
          <p:nvPr/>
        </p:nvSpPr>
        <p:spPr>
          <a:xfrm>
            <a:off x="1404100" y="1734275"/>
            <a:ext cx="6926400" cy="1388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1200"/>
              </a:spcBef>
              <a:spcAft>
                <a:spcPts val="0"/>
              </a:spcAft>
              <a:buClr>
                <a:schemeClr val="lt1"/>
              </a:buClr>
              <a:buSzPts val="1200"/>
              <a:buFont typeface="Montserrat"/>
              <a:buChar char="●"/>
            </a:pPr>
            <a:r>
              <a:rPr lang="es" sz="1200">
                <a:solidFill>
                  <a:schemeClr val="lt1"/>
                </a:solidFill>
                <a:latin typeface="Montserrat"/>
                <a:ea typeface="Montserrat"/>
                <a:cs typeface="Montserrat"/>
                <a:sym typeface="Montserrat"/>
              </a:rPr>
              <a:t>EXISTEN PATRONES QUE NOS PERMITA PREDECIR SI EL CLIENTE VA A DEJAR LA COMPAÑÍA?</a:t>
            </a:r>
            <a:endParaRPr sz="1200">
              <a:solidFill>
                <a:schemeClr val="lt1"/>
              </a:solidFill>
              <a:latin typeface="Montserrat"/>
              <a:ea typeface="Montserrat"/>
              <a:cs typeface="Montserrat"/>
              <a:sym typeface="Montserrat"/>
            </a:endParaRPr>
          </a:p>
          <a:p>
            <a:pPr indent="-304800" lvl="0" marL="457200" marR="0" rtl="0" algn="l">
              <a:lnSpc>
                <a:spcPct val="115000"/>
              </a:lnSpc>
              <a:spcBef>
                <a:spcPts val="0"/>
              </a:spcBef>
              <a:spcAft>
                <a:spcPts val="0"/>
              </a:spcAft>
              <a:buClr>
                <a:schemeClr val="lt1"/>
              </a:buClr>
              <a:buSzPts val="1200"/>
              <a:buFont typeface="Montserrat"/>
              <a:buChar char="●"/>
            </a:pPr>
            <a:r>
              <a:rPr lang="es" sz="1200">
                <a:solidFill>
                  <a:schemeClr val="lt1"/>
                </a:solidFill>
                <a:latin typeface="Montserrat"/>
                <a:ea typeface="Montserrat"/>
                <a:cs typeface="Montserrat"/>
                <a:sym typeface="Montserrat"/>
              </a:rPr>
              <a:t>ES POSIBLE A PARTIR DE LAS CONCLUSIONES APLICAR UN PLAN DE ACCION PARA REDUCIR EL CHURN?</a:t>
            </a:r>
            <a:endParaRPr b="1" sz="1000">
              <a:solidFill>
                <a:srgbClr val="FFFFFF"/>
              </a:solidFill>
            </a:endParaRPr>
          </a:p>
          <a:p>
            <a:pPr indent="0" lvl="0" marL="0" marR="0" rtl="0" algn="l">
              <a:lnSpc>
                <a:spcPct val="115000"/>
              </a:lnSpc>
              <a:spcBef>
                <a:spcPts val="1200"/>
              </a:spcBef>
              <a:spcAft>
                <a:spcPts val="1200"/>
              </a:spcAft>
              <a:buNone/>
            </a:pPr>
            <a:r>
              <a:t/>
            </a:r>
            <a:endParaRPr sz="13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a:off x="0" y="-9913"/>
            <a:ext cx="9144000" cy="5163331"/>
          </a:xfrm>
          <a:prstGeom prst="rect">
            <a:avLst/>
          </a:prstGeom>
          <a:noFill/>
          <a:ln>
            <a:noFill/>
          </a:ln>
        </p:spPr>
      </p:pic>
      <p:sp>
        <p:nvSpPr>
          <p:cNvPr id="107" name="Google Shape;107;p19"/>
          <p:cNvSpPr txBox="1"/>
          <p:nvPr/>
        </p:nvSpPr>
        <p:spPr>
          <a:xfrm>
            <a:off x="1199125" y="0"/>
            <a:ext cx="6926400" cy="800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4000">
                <a:solidFill>
                  <a:schemeClr val="lt1"/>
                </a:solidFill>
                <a:latin typeface="DM Serif Display"/>
                <a:ea typeface="DM Serif Display"/>
                <a:cs typeface="DM Serif Display"/>
                <a:sym typeface="DM Serif Display"/>
              </a:rPr>
              <a:t>Conformación</a:t>
            </a:r>
            <a:r>
              <a:rPr lang="es" sz="4000">
                <a:solidFill>
                  <a:schemeClr val="lt1"/>
                </a:solidFill>
                <a:latin typeface="DM Serif Display"/>
                <a:ea typeface="DM Serif Display"/>
                <a:cs typeface="DM Serif Display"/>
                <a:sym typeface="DM Serif Display"/>
              </a:rPr>
              <a:t> de los datos</a:t>
            </a:r>
            <a:endParaRPr sz="4000">
              <a:solidFill>
                <a:schemeClr val="lt1"/>
              </a:solidFill>
              <a:latin typeface="DM Serif Display"/>
              <a:ea typeface="DM Serif Display"/>
              <a:cs typeface="DM Serif Display"/>
              <a:sym typeface="DM Serif Display"/>
            </a:endParaRPr>
          </a:p>
        </p:txBody>
      </p:sp>
      <p:sp>
        <p:nvSpPr>
          <p:cNvPr id="108" name="Google Shape;108;p19"/>
          <p:cNvSpPr txBox="1"/>
          <p:nvPr/>
        </p:nvSpPr>
        <p:spPr>
          <a:xfrm>
            <a:off x="2543700" y="1187450"/>
            <a:ext cx="1952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None/>
            </a:pPr>
            <a:r>
              <a:rPr lang="es" sz="1600">
                <a:solidFill>
                  <a:srgbClr val="00FFFF"/>
                </a:solidFill>
                <a:latin typeface="Bebas Neue"/>
                <a:ea typeface="Bebas Neue"/>
                <a:cs typeface="Bebas Neue"/>
                <a:sym typeface="Bebas Neue"/>
              </a:rPr>
              <a:t>INFORMACIÓN</a:t>
            </a:r>
            <a:r>
              <a:rPr lang="es" sz="1600">
                <a:solidFill>
                  <a:srgbClr val="00FFFF"/>
                </a:solidFill>
                <a:latin typeface="Bebas Neue"/>
                <a:ea typeface="Bebas Neue"/>
                <a:cs typeface="Bebas Neue"/>
                <a:sym typeface="Bebas Neue"/>
              </a:rPr>
              <a:t> </a:t>
            </a:r>
            <a:r>
              <a:rPr lang="es" sz="1600">
                <a:solidFill>
                  <a:srgbClr val="00FFFF"/>
                </a:solidFill>
                <a:latin typeface="Bebas Neue"/>
                <a:ea typeface="Bebas Neue"/>
                <a:cs typeface="Bebas Neue"/>
                <a:sym typeface="Bebas Neue"/>
              </a:rPr>
              <a:t>DEMOGRÁFICA</a:t>
            </a:r>
            <a:endParaRPr sz="1600">
              <a:solidFill>
                <a:srgbClr val="00FFFF"/>
              </a:solidFill>
              <a:latin typeface="Bebas Neue"/>
              <a:ea typeface="Bebas Neue"/>
              <a:cs typeface="Bebas Neue"/>
              <a:sym typeface="Bebas Neue"/>
            </a:endParaRPr>
          </a:p>
        </p:txBody>
      </p:sp>
      <p:sp>
        <p:nvSpPr>
          <p:cNvPr id="109" name="Google Shape;109;p19"/>
          <p:cNvSpPr txBox="1"/>
          <p:nvPr/>
        </p:nvSpPr>
        <p:spPr>
          <a:xfrm>
            <a:off x="3595950" y="1928800"/>
            <a:ext cx="1952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None/>
            </a:pPr>
            <a:r>
              <a:rPr lang="es" sz="1600">
                <a:solidFill>
                  <a:srgbClr val="00FFFF"/>
                </a:solidFill>
                <a:latin typeface="Bebas Neue"/>
                <a:ea typeface="Bebas Neue"/>
                <a:cs typeface="Bebas Neue"/>
                <a:sym typeface="Bebas Neue"/>
              </a:rPr>
              <a:t>SERVICIOS CONTRATADOS</a:t>
            </a:r>
            <a:endParaRPr sz="1600">
              <a:solidFill>
                <a:srgbClr val="00FFFF"/>
              </a:solidFill>
              <a:latin typeface="Bebas Neue"/>
              <a:ea typeface="Bebas Neue"/>
              <a:cs typeface="Bebas Neue"/>
              <a:sym typeface="Bebas Neue"/>
            </a:endParaRPr>
          </a:p>
        </p:txBody>
      </p:sp>
      <p:sp>
        <p:nvSpPr>
          <p:cNvPr id="110" name="Google Shape;110;p19"/>
          <p:cNvSpPr txBox="1"/>
          <p:nvPr/>
        </p:nvSpPr>
        <p:spPr>
          <a:xfrm>
            <a:off x="2543700" y="2578575"/>
            <a:ext cx="1952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None/>
            </a:pPr>
            <a:r>
              <a:rPr lang="es" sz="1600">
                <a:solidFill>
                  <a:srgbClr val="00FFFF"/>
                </a:solidFill>
                <a:latin typeface="Bebas Neue"/>
                <a:ea typeface="Bebas Neue"/>
                <a:cs typeface="Bebas Neue"/>
                <a:sym typeface="Bebas Neue"/>
              </a:rPr>
              <a:t>INFORMACIÓN DE LA CUENTA</a:t>
            </a:r>
            <a:endParaRPr sz="1600">
              <a:solidFill>
                <a:srgbClr val="00FFFF"/>
              </a:solidFill>
              <a:latin typeface="Bebas Neue"/>
              <a:ea typeface="Bebas Neue"/>
              <a:cs typeface="Bebas Neue"/>
              <a:sym typeface="Bebas Neue"/>
            </a:endParaRPr>
          </a:p>
        </p:txBody>
      </p:sp>
      <p:sp>
        <p:nvSpPr>
          <p:cNvPr id="111" name="Google Shape;111;p19"/>
          <p:cNvSpPr txBox="1"/>
          <p:nvPr/>
        </p:nvSpPr>
        <p:spPr>
          <a:xfrm>
            <a:off x="3595950" y="3319925"/>
            <a:ext cx="1952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None/>
            </a:pPr>
            <a:r>
              <a:rPr lang="es" sz="1600">
                <a:solidFill>
                  <a:srgbClr val="00FFFF"/>
                </a:solidFill>
                <a:latin typeface="Bebas Neue"/>
                <a:ea typeface="Bebas Neue"/>
                <a:cs typeface="Bebas Neue"/>
                <a:sym typeface="Bebas Neue"/>
              </a:rPr>
              <a:t>CHURN</a:t>
            </a:r>
            <a:endParaRPr sz="1600">
              <a:solidFill>
                <a:srgbClr val="00FFFF"/>
              </a:solidFill>
              <a:latin typeface="Bebas Neue"/>
              <a:ea typeface="Bebas Neue"/>
              <a:cs typeface="Bebas Neue"/>
              <a:sym typeface="Bebas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0"/>
          <p:cNvPicPr preferRelativeResize="0"/>
          <p:nvPr/>
        </p:nvPicPr>
        <p:blipFill>
          <a:blip r:embed="rId3">
            <a:alphaModFix/>
          </a:blip>
          <a:stretch>
            <a:fillRect/>
          </a:stretch>
        </p:blipFill>
        <p:spPr>
          <a:xfrm>
            <a:off x="0" y="-19501"/>
            <a:ext cx="9144000" cy="5124575"/>
          </a:xfrm>
          <a:prstGeom prst="rect">
            <a:avLst/>
          </a:prstGeom>
          <a:noFill/>
          <a:ln>
            <a:noFill/>
          </a:ln>
        </p:spPr>
      </p:pic>
      <p:sp>
        <p:nvSpPr>
          <p:cNvPr id="117" name="Google Shape;117;p20"/>
          <p:cNvSpPr txBox="1"/>
          <p:nvPr/>
        </p:nvSpPr>
        <p:spPr>
          <a:xfrm>
            <a:off x="846025" y="279025"/>
            <a:ext cx="6312000" cy="800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4000">
                <a:solidFill>
                  <a:schemeClr val="lt1"/>
                </a:solidFill>
                <a:latin typeface="DM Serif Display"/>
                <a:ea typeface="DM Serif Display"/>
                <a:cs typeface="DM Serif Display"/>
                <a:sym typeface="DM Serif Display"/>
              </a:rPr>
              <a:t>Análisis</a:t>
            </a:r>
            <a:r>
              <a:rPr lang="es" sz="4000">
                <a:solidFill>
                  <a:schemeClr val="lt1"/>
                </a:solidFill>
                <a:latin typeface="DM Serif Display"/>
                <a:ea typeface="DM Serif Display"/>
                <a:cs typeface="DM Serif Display"/>
                <a:sym typeface="DM Serif Display"/>
              </a:rPr>
              <a:t> </a:t>
            </a:r>
            <a:r>
              <a:rPr lang="es" sz="4000">
                <a:solidFill>
                  <a:schemeClr val="lt1"/>
                </a:solidFill>
                <a:latin typeface="DM Serif Display"/>
                <a:ea typeface="DM Serif Display"/>
                <a:cs typeface="DM Serif Display"/>
                <a:sym typeface="DM Serif Display"/>
              </a:rPr>
              <a:t>Demográfico</a:t>
            </a:r>
            <a:endParaRPr sz="4000">
              <a:solidFill>
                <a:schemeClr val="lt1"/>
              </a:solidFill>
              <a:latin typeface="DM Serif Display"/>
              <a:ea typeface="DM Serif Display"/>
              <a:cs typeface="DM Serif Display"/>
              <a:sym typeface="DM Serif Display"/>
            </a:endParaRPr>
          </a:p>
        </p:txBody>
      </p:sp>
      <p:sp>
        <p:nvSpPr>
          <p:cNvPr id="118" name="Google Shape;118;p20"/>
          <p:cNvSpPr txBox="1"/>
          <p:nvPr/>
        </p:nvSpPr>
        <p:spPr>
          <a:xfrm>
            <a:off x="3772900" y="3836675"/>
            <a:ext cx="5224800" cy="9990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1200"/>
              </a:spcBef>
              <a:spcAft>
                <a:spcPts val="0"/>
              </a:spcAft>
              <a:buClr>
                <a:schemeClr val="lt1"/>
              </a:buClr>
              <a:buSzPts val="1300"/>
              <a:buFont typeface="Montserrat"/>
              <a:buChar char="●"/>
            </a:pPr>
            <a:r>
              <a:rPr lang="es" sz="1300">
                <a:solidFill>
                  <a:schemeClr val="lt1"/>
                </a:solidFill>
                <a:latin typeface="Montserrat"/>
                <a:ea typeface="Montserrat"/>
                <a:cs typeface="Montserrat"/>
                <a:sym typeface="Montserrat"/>
              </a:rPr>
              <a:t>PERSONAS SIN PAREJA Y SIN HIJOS</a:t>
            </a:r>
            <a:endParaRPr sz="1300">
              <a:solidFill>
                <a:schemeClr val="lt1"/>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Montserrat"/>
              <a:buChar char="●"/>
            </a:pPr>
            <a:r>
              <a:rPr lang="es" sz="1300">
                <a:solidFill>
                  <a:schemeClr val="lt1"/>
                </a:solidFill>
                <a:latin typeface="Montserrat"/>
                <a:ea typeface="Montserrat"/>
                <a:cs typeface="Montserrat"/>
                <a:sym typeface="Montserrat"/>
              </a:rPr>
              <a:t>PERSONAS MAYORES</a:t>
            </a:r>
            <a:endParaRPr sz="1100">
              <a:solidFill>
                <a:srgbClr val="FFFFFF"/>
              </a:solidFill>
            </a:endParaRPr>
          </a:p>
          <a:p>
            <a:pPr indent="0" lvl="0" marL="0" marR="0" rtl="0" algn="l">
              <a:lnSpc>
                <a:spcPct val="115000"/>
              </a:lnSpc>
              <a:spcBef>
                <a:spcPts val="1200"/>
              </a:spcBef>
              <a:spcAft>
                <a:spcPts val="1200"/>
              </a:spcAft>
              <a:buNone/>
            </a:pPr>
            <a:r>
              <a:t/>
            </a:r>
            <a:endParaRPr sz="1300">
              <a:solidFill>
                <a:schemeClr val="lt1"/>
              </a:solidFill>
              <a:latin typeface="Montserrat"/>
              <a:ea typeface="Montserrat"/>
              <a:cs typeface="Montserrat"/>
              <a:sym typeface="Montserrat"/>
            </a:endParaRPr>
          </a:p>
        </p:txBody>
      </p:sp>
      <p:pic>
        <p:nvPicPr>
          <p:cNvPr id="119" name="Google Shape;119;p20"/>
          <p:cNvPicPr preferRelativeResize="0"/>
          <p:nvPr/>
        </p:nvPicPr>
        <p:blipFill>
          <a:blip r:embed="rId4">
            <a:alphaModFix/>
          </a:blip>
          <a:stretch>
            <a:fillRect/>
          </a:stretch>
        </p:blipFill>
        <p:spPr>
          <a:xfrm>
            <a:off x="536100" y="1335100"/>
            <a:ext cx="2372425" cy="1861125"/>
          </a:xfrm>
          <a:prstGeom prst="rect">
            <a:avLst/>
          </a:prstGeom>
          <a:noFill/>
          <a:ln>
            <a:noFill/>
          </a:ln>
        </p:spPr>
      </p:pic>
      <p:pic>
        <p:nvPicPr>
          <p:cNvPr id="120" name="Google Shape;120;p20"/>
          <p:cNvPicPr preferRelativeResize="0"/>
          <p:nvPr/>
        </p:nvPicPr>
        <p:blipFill>
          <a:blip r:embed="rId5">
            <a:alphaModFix/>
          </a:blip>
          <a:stretch>
            <a:fillRect/>
          </a:stretch>
        </p:blipFill>
        <p:spPr>
          <a:xfrm>
            <a:off x="3403125" y="1335100"/>
            <a:ext cx="2372425" cy="1824560"/>
          </a:xfrm>
          <a:prstGeom prst="rect">
            <a:avLst/>
          </a:prstGeom>
          <a:noFill/>
          <a:ln>
            <a:noFill/>
          </a:ln>
        </p:spPr>
      </p:pic>
      <p:pic>
        <p:nvPicPr>
          <p:cNvPr id="121" name="Google Shape;121;p20"/>
          <p:cNvPicPr preferRelativeResize="0"/>
          <p:nvPr/>
        </p:nvPicPr>
        <p:blipFill>
          <a:blip r:embed="rId6">
            <a:alphaModFix/>
          </a:blip>
          <a:stretch>
            <a:fillRect/>
          </a:stretch>
        </p:blipFill>
        <p:spPr>
          <a:xfrm>
            <a:off x="6241650" y="1325200"/>
            <a:ext cx="2351002" cy="1824550"/>
          </a:xfrm>
          <a:prstGeom prst="rect">
            <a:avLst/>
          </a:prstGeom>
          <a:noFill/>
          <a:ln>
            <a:noFill/>
          </a:ln>
        </p:spPr>
      </p:pic>
      <p:pic>
        <p:nvPicPr>
          <p:cNvPr id="122" name="Google Shape;122;p20"/>
          <p:cNvPicPr preferRelativeResize="0"/>
          <p:nvPr/>
        </p:nvPicPr>
        <p:blipFill>
          <a:blip r:embed="rId7">
            <a:alphaModFix/>
          </a:blip>
          <a:stretch>
            <a:fillRect/>
          </a:stretch>
        </p:blipFill>
        <p:spPr>
          <a:xfrm>
            <a:off x="2307738" y="3836675"/>
            <a:ext cx="1095375" cy="62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0" y="0"/>
            <a:ext cx="9143999" cy="5135159"/>
          </a:xfrm>
          <a:prstGeom prst="rect">
            <a:avLst/>
          </a:prstGeom>
          <a:noFill/>
          <a:ln>
            <a:noFill/>
          </a:ln>
        </p:spPr>
      </p:pic>
      <p:sp>
        <p:nvSpPr>
          <p:cNvPr id="128" name="Google Shape;128;p21"/>
          <p:cNvSpPr txBox="1"/>
          <p:nvPr/>
        </p:nvSpPr>
        <p:spPr>
          <a:xfrm>
            <a:off x="1020600" y="246400"/>
            <a:ext cx="6607200" cy="800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rPr lang="es" sz="4000">
                <a:solidFill>
                  <a:schemeClr val="lt1"/>
                </a:solidFill>
                <a:latin typeface="DM Serif Display"/>
                <a:ea typeface="DM Serif Display"/>
                <a:cs typeface="DM Serif Display"/>
                <a:sym typeface="DM Serif Display"/>
              </a:rPr>
              <a:t>Análisis</a:t>
            </a:r>
            <a:r>
              <a:rPr lang="es" sz="4000">
                <a:solidFill>
                  <a:schemeClr val="lt1"/>
                </a:solidFill>
                <a:latin typeface="DM Serif Display"/>
                <a:ea typeface="DM Serif Display"/>
                <a:cs typeface="DM Serif Display"/>
                <a:sym typeface="DM Serif Display"/>
              </a:rPr>
              <a:t> de Servicios</a:t>
            </a:r>
            <a:endParaRPr sz="4000">
              <a:solidFill>
                <a:schemeClr val="lt1"/>
              </a:solidFill>
              <a:latin typeface="DM Serif Display"/>
              <a:ea typeface="DM Serif Display"/>
              <a:cs typeface="DM Serif Display"/>
              <a:sym typeface="DM Serif Display"/>
            </a:endParaRPr>
          </a:p>
        </p:txBody>
      </p:sp>
      <p:sp>
        <p:nvSpPr>
          <p:cNvPr id="129" name="Google Shape;129;p21"/>
          <p:cNvSpPr txBox="1"/>
          <p:nvPr/>
        </p:nvSpPr>
        <p:spPr>
          <a:xfrm>
            <a:off x="3772888" y="3063225"/>
            <a:ext cx="5224800" cy="9990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1200"/>
              </a:spcBef>
              <a:spcAft>
                <a:spcPts val="0"/>
              </a:spcAft>
              <a:buClr>
                <a:schemeClr val="lt1"/>
              </a:buClr>
              <a:buSzPts val="1300"/>
              <a:buFont typeface="Montserrat"/>
              <a:buChar char="●"/>
            </a:pPr>
            <a:r>
              <a:rPr lang="es" sz="1300">
                <a:solidFill>
                  <a:schemeClr val="lt1"/>
                </a:solidFill>
                <a:latin typeface="Montserrat"/>
                <a:ea typeface="Montserrat"/>
                <a:cs typeface="Montserrat"/>
                <a:sym typeface="Montserrat"/>
              </a:rPr>
              <a:t>SIN SOPORTE TÉCNICO</a:t>
            </a:r>
            <a:endParaRPr sz="1300">
              <a:solidFill>
                <a:schemeClr val="lt1"/>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Montserrat"/>
              <a:buChar char="●"/>
            </a:pPr>
            <a:r>
              <a:rPr lang="es" sz="1300">
                <a:solidFill>
                  <a:schemeClr val="lt1"/>
                </a:solidFill>
                <a:latin typeface="Montserrat"/>
                <a:ea typeface="Montserrat"/>
                <a:cs typeface="Montserrat"/>
                <a:sym typeface="Montserrat"/>
              </a:rPr>
              <a:t>CON SERVICIO DE INTERNET POR FIBRA OPTICA</a:t>
            </a:r>
            <a:endParaRPr sz="1100">
              <a:solidFill>
                <a:srgbClr val="FFFFFF"/>
              </a:solidFill>
            </a:endParaRPr>
          </a:p>
          <a:p>
            <a:pPr indent="0" lvl="0" marL="0" marR="0" rtl="0" algn="l">
              <a:lnSpc>
                <a:spcPct val="115000"/>
              </a:lnSpc>
              <a:spcBef>
                <a:spcPts val="1200"/>
              </a:spcBef>
              <a:spcAft>
                <a:spcPts val="1200"/>
              </a:spcAft>
              <a:buNone/>
            </a:pPr>
            <a:r>
              <a:t/>
            </a:r>
            <a:endParaRPr sz="1300">
              <a:solidFill>
                <a:schemeClr val="lt1"/>
              </a:solidFill>
              <a:latin typeface="Montserrat"/>
              <a:ea typeface="Montserrat"/>
              <a:cs typeface="Montserrat"/>
              <a:sym typeface="Montserrat"/>
            </a:endParaRPr>
          </a:p>
        </p:txBody>
      </p:sp>
      <p:pic>
        <p:nvPicPr>
          <p:cNvPr id="130" name="Google Shape;130;p21"/>
          <p:cNvPicPr preferRelativeResize="0"/>
          <p:nvPr/>
        </p:nvPicPr>
        <p:blipFill>
          <a:blip r:embed="rId4">
            <a:alphaModFix/>
          </a:blip>
          <a:stretch>
            <a:fillRect/>
          </a:stretch>
        </p:blipFill>
        <p:spPr>
          <a:xfrm>
            <a:off x="5837600" y="1862550"/>
            <a:ext cx="1095375" cy="628650"/>
          </a:xfrm>
          <a:prstGeom prst="rect">
            <a:avLst/>
          </a:prstGeom>
          <a:noFill/>
          <a:ln>
            <a:noFill/>
          </a:ln>
        </p:spPr>
      </p:pic>
      <p:pic>
        <p:nvPicPr>
          <p:cNvPr id="131" name="Google Shape;131;p21"/>
          <p:cNvPicPr preferRelativeResize="0"/>
          <p:nvPr/>
        </p:nvPicPr>
        <p:blipFill>
          <a:blip r:embed="rId5">
            <a:alphaModFix/>
          </a:blip>
          <a:stretch>
            <a:fillRect/>
          </a:stretch>
        </p:blipFill>
        <p:spPr>
          <a:xfrm>
            <a:off x="352250" y="1181100"/>
            <a:ext cx="2723350" cy="1464500"/>
          </a:xfrm>
          <a:prstGeom prst="rect">
            <a:avLst/>
          </a:prstGeom>
          <a:noFill/>
          <a:ln>
            <a:noFill/>
          </a:ln>
        </p:spPr>
      </p:pic>
      <p:pic>
        <p:nvPicPr>
          <p:cNvPr id="132" name="Google Shape;132;p21"/>
          <p:cNvPicPr preferRelativeResize="0"/>
          <p:nvPr/>
        </p:nvPicPr>
        <p:blipFill>
          <a:blip r:embed="rId6">
            <a:alphaModFix/>
          </a:blip>
          <a:stretch>
            <a:fillRect/>
          </a:stretch>
        </p:blipFill>
        <p:spPr>
          <a:xfrm>
            <a:off x="352249" y="2900775"/>
            <a:ext cx="2723350" cy="152466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