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2C27B0-C370-461C-B74B-AB30E1B65D33}">
  <a:tblStyle styleId="{302C27B0-C370-461C-B74B-AB30E1B65D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5"/>
  </p:normalViewPr>
  <p:slideViewPr>
    <p:cSldViewPr snapToGrid="0">
      <p:cViewPr varScale="1">
        <p:scale>
          <a:sx n="144" d="100"/>
          <a:sy n="144" d="100"/>
        </p:scale>
        <p:origin x="192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5c2a58c4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5c2a58c4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4ffce10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4ffce10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c4ffce10b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c4ffce10b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4ffce10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4ffce10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4ffce10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4ffce10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4ffce10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4ffce10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4ffce1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4ffce1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4ffce1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4ffce1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5c2a58c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5c2a58c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51e267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51e267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51e267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51e267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5c2a58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5c2a58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Shuffleboard Pros</a:t>
            </a:r>
            <a:endParaRPr sz="48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HUDK 4050, GROUP 7.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K. David Pearce, Shu-Yi Hsu, Yiwei Qi, Joellyn Heng, Alysandra J. Zhang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Post-intervention data 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9524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{302C27B0-C370-461C-B74B-AB30E1B65D33}</a:tableStyleId>
              </a:tblPr>
              <a:tblGrid>
                <a:gridCol w="238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Averaged Max Acceleration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Averaged Score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David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2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Yiwei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-0.564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0.75</a:t>
                      </a:r>
                      <a:endParaRPr sz="15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Joellyn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-3.424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1.5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Alysandra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-1.826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Shu-Yi</a:t>
                      </a:r>
                      <a:endParaRPr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N/A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>
            <a:off x="7384750" y="2829400"/>
            <a:ext cx="268500" cy="309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7316350" y="2520100"/>
            <a:ext cx="413100" cy="1962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1383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1116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feature that differentiates scores seems to be </a:t>
            </a:r>
            <a:r>
              <a:rPr lang="en" sz="1200" b="1" i="1"/>
              <a:t>maximum acceleration.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i="1"/>
              <a:t>Higher maximum acceleration</a:t>
            </a:r>
            <a:r>
              <a:rPr lang="en" sz="1200"/>
              <a:t> of a shuffleboard disk push seems to suggest </a:t>
            </a:r>
            <a:r>
              <a:rPr lang="en" sz="1200" b="1" i="1"/>
              <a:t>higher score</a:t>
            </a:r>
            <a:r>
              <a:rPr lang="en" sz="1200"/>
              <a:t> per push on average.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intervention seems to have improved “novice” performance, but the effect of intervention was insignificant and mixed (e.g. for experts, lower max acceleration resulted in higher score).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Limitations: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are other variables involved that would affect scoring (e.g. configuration of the board, direction)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Small sample (n = 5) and Convenience sampling (e.g., group selection based on geodesic distance, approximating performance with highest scoring trial)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(According to Alysandra, the </a:t>
            </a:r>
            <a:r>
              <a:rPr lang="en" sz="1200" i="1"/>
              <a:t>“expert on a bad day”</a:t>
            </a:r>
            <a:r>
              <a:rPr lang="en" sz="1200"/>
              <a:t>) The shuffleboard table at </a:t>
            </a:r>
            <a:r>
              <a:rPr lang="en" sz="1200" i="1"/>
              <a:t>Bob’s Your Uncle</a:t>
            </a:r>
            <a:r>
              <a:rPr lang="en" sz="1200"/>
              <a:t> may have been crooked.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14888" y="4291550"/>
            <a:ext cx="7714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Gratitude to </a:t>
            </a:r>
            <a:r>
              <a:rPr lang="en" sz="1800" i="1">
                <a:latin typeface="Open Sans"/>
                <a:ea typeface="Open Sans"/>
                <a:cs typeface="Open Sans"/>
                <a:sym typeface="Open Sans"/>
              </a:rPr>
              <a:t>Bob’s Your Uncle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 i="1">
                <a:latin typeface="Open Sans"/>
                <a:ea typeface="Open Sans"/>
                <a:cs typeface="Open Sans"/>
                <a:sym typeface="Open Sans"/>
              </a:rPr>
              <a:t>NYC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and patrons for letting five graduate students take turns duct-taping themselves with the same smartphone, and then proceed to hog the shuffleboard for 3 hours.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624" y="88750"/>
            <a:ext cx="5772775" cy="38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295700" y="3916000"/>
            <a:ext cx="552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2400" i="1" baseline="-25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463" y="842500"/>
            <a:ext cx="5563071" cy="312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Q1: Is there a feature that differentiates between novice and expert shuffleboard players? If so, what?</a:t>
            </a:r>
            <a:endParaRPr sz="22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Q2: Will the intervention we implemented enable novices to improve upon their shuffleboard performance?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6149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Materials: Samsung Galaxy S10, Sensor Kinetics App Pro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standard-sized shuffleboard table at a bar in NYC called </a:t>
            </a:r>
            <a:r>
              <a:rPr lang="en" i="1"/>
              <a:t>Bob’s Your Uncle</a:t>
            </a:r>
            <a:endParaRPr i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duct tape to affix phone to dominant forearm to measure acceleration when playing shuffleboard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353" y="819750"/>
            <a:ext cx="1971000" cy="3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4555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Pre-intervention</a:t>
            </a:r>
            <a:r>
              <a:rPr lang="en" sz="1400"/>
              <a:t>: Participants (n=5) played game, and established “Expert” and “Novice” through Total score.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Determining intervention</a:t>
            </a:r>
            <a:r>
              <a:rPr lang="en" sz="1400"/>
              <a:t>: Identifying feature (independent variable) that differentiates </a:t>
            </a:r>
            <a:r>
              <a:rPr lang="en" sz="1400" i="1"/>
              <a:t>scores</a:t>
            </a:r>
            <a:r>
              <a:rPr lang="en" sz="1400"/>
              <a:t> (dependent variable).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Intervention applied</a:t>
            </a:r>
            <a:r>
              <a:rPr lang="en" sz="1400"/>
              <a:t>: Increasing peak Y-value per throw, i.e. </a:t>
            </a:r>
            <a:r>
              <a:rPr lang="en" sz="1400" i="1"/>
              <a:t>maximum acceleration</a:t>
            </a:r>
            <a:r>
              <a:rPr lang="en" sz="1400"/>
              <a:t> (independent variable).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Post-intervention</a:t>
            </a:r>
            <a:r>
              <a:rPr lang="en" sz="1400"/>
              <a:t>: Novices increased </a:t>
            </a:r>
            <a:r>
              <a:rPr lang="en" sz="1400" i="1"/>
              <a:t>maximum acceleration</a:t>
            </a:r>
            <a:r>
              <a:rPr lang="en" sz="1400"/>
              <a:t>, and </a:t>
            </a:r>
            <a:r>
              <a:rPr lang="en" sz="1400" i="1"/>
              <a:t>score </a:t>
            </a:r>
            <a:r>
              <a:rPr lang="en" sz="1400"/>
              <a:t>was re-evaluated. </a:t>
            </a:r>
            <a:endParaRPr sz="14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50" y="832925"/>
            <a:ext cx="2842164" cy="38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Pre-intervention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703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“Expert” vs “Novice” group were established through total scores.</a:t>
            </a:r>
            <a:endParaRPr sz="1400"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1618700" y="18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{302C27B0-C370-461C-B74B-AB30E1B65D33}</a:tableStyleId>
              </a:tblPr>
              <a:tblGrid>
                <a:gridCol w="10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Throw 1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Throw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Throw 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Throw 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Score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David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Yiwei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Joellyn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Alysandra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Shu-Yi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488075" y="2480625"/>
            <a:ext cx="1032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highlight>
                  <a:srgbClr val="999999"/>
                </a:highlight>
                <a:latin typeface="Open Sans"/>
                <a:ea typeface="Open Sans"/>
                <a:cs typeface="Open Sans"/>
                <a:sym typeface="Open Sans"/>
              </a:rPr>
              <a:t>*expert*</a:t>
            </a:r>
            <a:endParaRPr sz="1200" b="1">
              <a:solidFill>
                <a:srgbClr val="FFFF00"/>
              </a:solidFill>
              <a:highlight>
                <a:srgbClr val="99999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88075" y="4138425"/>
            <a:ext cx="1032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highlight>
                  <a:srgbClr val="999999"/>
                </a:highlight>
                <a:latin typeface="Open Sans"/>
                <a:ea typeface="Open Sans"/>
                <a:cs typeface="Open Sans"/>
                <a:sym typeface="Open Sans"/>
              </a:rPr>
              <a:t>*expert*</a:t>
            </a:r>
            <a:endParaRPr sz="1200" b="1">
              <a:solidFill>
                <a:srgbClr val="FFFF00"/>
              </a:solidFill>
              <a:highlight>
                <a:srgbClr val="99999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63375" y="3265425"/>
            <a:ext cx="881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novice</a:t>
            </a:r>
            <a:endParaRPr sz="12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63375" y="2917125"/>
            <a:ext cx="881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novice</a:t>
            </a:r>
            <a:endParaRPr sz="1200"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2000" y="3657825"/>
            <a:ext cx="1496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Expert </a:t>
            </a:r>
            <a:endParaRPr sz="12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but bad day</a:t>
            </a:r>
            <a:endParaRPr sz="12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54925" y="132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intervention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75" y="92770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648200" y="4179425"/>
            <a:ext cx="881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novice</a:t>
            </a:r>
            <a:endParaRPr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722875" y="2316875"/>
            <a:ext cx="881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novice</a:t>
            </a:r>
            <a:endParaRPr b="1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536775" y="2353500"/>
            <a:ext cx="1032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highlight>
                  <a:srgbClr val="999999"/>
                </a:highlight>
                <a:latin typeface="Open Sans"/>
                <a:ea typeface="Open Sans"/>
                <a:cs typeface="Open Sans"/>
                <a:sym typeface="Open Sans"/>
              </a:rPr>
              <a:t>*expert*</a:t>
            </a:r>
            <a:endParaRPr b="1">
              <a:solidFill>
                <a:srgbClr val="FFFF00"/>
              </a:solidFill>
              <a:highlight>
                <a:srgbClr val="99999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370125" y="4179425"/>
            <a:ext cx="1032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highlight>
                  <a:srgbClr val="999999"/>
                </a:highlight>
                <a:latin typeface="Open Sans"/>
                <a:ea typeface="Open Sans"/>
                <a:cs typeface="Open Sans"/>
                <a:sym typeface="Open Sans"/>
              </a:rPr>
              <a:t>*expert*</a:t>
            </a:r>
            <a:endParaRPr b="1">
              <a:solidFill>
                <a:srgbClr val="FFFF00"/>
              </a:solidFill>
              <a:highlight>
                <a:srgbClr val="99999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137925" y="2256725"/>
            <a:ext cx="1496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Expert </a:t>
            </a:r>
            <a:endParaRPr sz="12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but bad day</a:t>
            </a:r>
            <a:endParaRPr sz="12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900" y="3057525"/>
            <a:ext cx="2277099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4898300" cy="31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 idx="4294967295"/>
          </p:nvPr>
        </p:nvSpPr>
        <p:spPr>
          <a:xfrm>
            <a:off x="354925" y="132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intervention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652550" y="3743675"/>
            <a:ext cx="3816300" cy="1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The regression decision tree shows that a </a:t>
            </a:r>
            <a:r>
              <a:rPr lang="en" sz="1300" b="1"/>
              <a:t>higher </a:t>
            </a:r>
            <a:r>
              <a:rPr lang="en" sz="1300" b="1" i="1"/>
              <a:t>maximum acceleration </a:t>
            </a:r>
            <a:r>
              <a:rPr lang="en" sz="1300" b="1"/>
              <a:t>results in a higher mean </a:t>
            </a:r>
            <a:r>
              <a:rPr lang="en" sz="1300" b="1" i="1"/>
              <a:t>score </a:t>
            </a:r>
            <a:r>
              <a:rPr lang="en" sz="1300" i="1"/>
              <a:t>per throw</a:t>
            </a:r>
            <a:r>
              <a:rPr lang="en" sz="1300"/>
              <a:t> in the sample.</a:t>
            </a:r>
            <a:endParaRPr sz="13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475" y="978500"/>
            <a:ext cx="4027951" cy="251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>
            <a:spLocks noGrp="1"/>
          </p:cNvSpPr>
          <p:nvPr>
            <p:ph type="body" idx="4294967295"/>
          </p:nvPr>
        </p:nvSpPr>
        <p:spPr>
          <a:xfrm>
            <a:off x="4917475" y="3743675"/>
            <a:ext cx="3816300" cy="1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The K-means clustering shows that a </a:t>
            </a:r>
            <a:r>
              <a:rPr lang="en" sz="1300" b="1"/>
              <a:t>higher </a:t>
            </a:r>
            <a:r>
              <a:rPr lang="en" sz="1300" b="1" i="1"/>
              <a:t>maximum acceleration </a:t>
            </a:r>
            <a:r>
              <a:rPr lang="en" sz="1300"/>
              <a:t>results in </a:t>
            </a:r>
            <a:r>
              <a:rPr lang="en" sz="1300" b="1"/>
              <a:t>higher average </a:t>
            </a:r>
            <a:r>
              <a:rPr lang="en" sz="1300" b="1" i="1"/>
              <a:t>scores </a:t>
            </a:r>
            <a:r>
              <a:rPr lang="en" sz="1300" i="1"/>
              <a:t>per throw</a:t>
            </a:r>
            <a:r>
              <a:rPr lang="en" sz="1300"/>
              <a:t>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Intervention &amp; Post-intervention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140625" y="1297525"/>
            <a:ext cx="4707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the data, it is observed that </a:t>
            </a:r>
            <a:r>
              <a:rPr lang="en" sz="1400" b="1"/>
              <a:t>higher </a:t>
            </a:r>
            <a:r>
              <a:rPr lang="en" sz="1400" b="1" i="1"/>
              <a:t>maximum acceleration </a:t>
            </a:r>
            <a:r>
              <a:rPr lang="en" sz="1400"/>
              <a:t>generally results in a </a:t>
            </a:r>
            <a:r>
              <a:rPr lang="en" sz="1400" b="1"/>
              <a:t>higher mean </a:t>
            </a:r>
            <a:r>
              <a:rPr lang="en" sz="1400" b="1" i="1"/>
              <a:t>score.</a:t>
            </a:r>
            <a:r>
              <a:rPr lang="en" sz="1400"/>
              <a:t>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Apart from that, the established “experts” also gave one-on-one coaching for each “novice” on other techniques (e.g. force applied, direction and finesse).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receiving feedback, each member played three trials (4 pushes each). Similarly, the highest scoring trial was counted.</a:t>
            </a:r>
            <a:endParaRPr sz="14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525" y="1606700"/>
            <a:ext cx="4032524" cy="226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Pre-intervention data</a:t>
            </a:r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1587150" y="14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{302C27B0-C370-461C-B74B-AB30E1B65D33}</a:tableStyleId>
              </a:tblPr>
              <a:tblGrid>
                <a:gridCol w="238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Averaged Max Acceleration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Averaged Score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David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1.5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Yiwei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-0.834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0.75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Joellyn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-3.597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0.5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Alysandra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Shu-Yi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Google Shape;130;p21"/>
          <p:cNvSpPr/>
          <p:nvPr/>
        </p:nvSpPr>
        <p:spPr>
          <a:xfrm>
            <a:off x="836575" y="2654375"/>
            <a:ext cx="640500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/>
          <p:nvPr/>
        </p:nvSpPr>
        <p:spPr>
          <a:xfrm rot="-683276">
            <a:off x="113640" y="2314828"/>
            <a:ext cx="1166872" cy="32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Focus of intervention</a:t>
            </a:r>
            <a:endParaRPr sz="10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Macintosh PowerPoint</Application>
  <PresentationFormat>On-screen Show (16:9)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Economica</vt:lpstr>
      <vt:lpstr>Arial</vt:lpstr>
      <vt:lpstr>Open Sans</vt:lpstr>
      <vt:lpstr>Luxe</vt:lpstr>
      <vt:lpstr>Shuffleboard Pros</vt:lpstr>
      <vt:lpstr>Research Questions</vt:lpstr>
      <vt:lpstr>Logistics</vt:lpstr>
      <vt:lpstr>Research methods</vt:lpstr>
      <vt:lpstr>Pre-intervention</vt:lpstr>
      <vt:lpstr>Determining intervention</vt:lpstr>
      <vt:lpstr>Determining intervention</vt:lpstr>
      <vt:lpstr>Intervention &amp; Post-intervention</vt:lpstr>
      <vt:lpstr>Recall: Pre-intervention data</vt:lpstr>
      <vt:lpstr>Post-intervention data </vt:lpstr>
      <vt:lpstr>Conclusion</vt:lpstr>
      <vt:lpstr>Gratitude to Bob’s Your Uncle NYC and patrons for letting five graduate students take turns duct-taping themselves with the same smartphone, and then proceed to hog the shuffleboard for 3 hours.</vt:lpstr>
      <vt:lpstr>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Shuffleboard Pros</dc:title>
  <cp:lastModifiedBy>Kyle Pearce</cp:lastModifiedBy>
  <cp:revision>1</cp:revision>
  <dcterms:modified xsi:type="dcterms:W3CDTF">2020-01-24T16:40:00Z</dcterms:modified>
</cp:coreProperties>
</file>