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Hammersmith One"/>
      <p:regular r:id="rId36"/>
    </p:embeddedFont>
    <p:embeddedFont>
      <p:font typeface="Source Code Pro"/>
      <p:regular r:id="rId37"/>
      <p:bold r:id="rId38"/>
    </p:embeddedFont>
    <p:embeddedFont>
      <p:font typeface="Helvetica Neue"/>
      <p:regular r:id="rId39"/>
      <p:bold r:id="rId40"/>
      <p:italic r:id="rId41"/>
      <p:boldItalic r:id="rId42"/>
    </p:embeddedFont>
    <p:embeddedFont>
      <p:font typeface="Oswald"/>
      <p:regular r:id="rId43"/>
      <p:bold r:id="rId44"/>
    </p:embeddedFont>
    <p:embeddedFont>
      <p:font typeface="Comfortaa"/>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6.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8.xml"/><Relationship Id="rId44" Type="http://schemas.openxmlformats.org/officeDocument/2006/relationships/font" Target="fonts/Oswald-bold.fntdata"/><Relationship Id="rId21" Type="http://schemas.openxmlformats.org/officeDocument/2006/relationships/slide" Target="slides/slide17.xml"/><Relationship Id="rId43" Type="http://schemas.openxmlformats.org/officeDocument/2006/relationships/font" Target="fonts/Oswald-regular.fntdata"/><Relationship Id="rId24" Type="http://schemas.openxmlformats.org/officeDocument/2006/relationships/slide" Target="slides/slide20.xml"/><Relationship Id="rId46" Type="http://schemas.openxmlformats.org/officeDocument/2006/relationships/font" Target="fonts/Comfortaa-bold.fntdata"/><Relationship Id="rId23" Type="http://schemas.openxmlformats.org/officeDocument/2006/relationships/slide" Target="slides/slide19.xml"/><Relationship Id="rId45"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SourceCodePro-regular.fntdata"/><Relationship Id="rId14" Type="http://schemas.openxmlformats.org/officeDocument/2006/relationships/slide" Target="slides/slide10.xml"/><Relationship Id="rId36" Type="http://schemas.openxmlformats.org/officeDocument/2006/relationships/font" Target="fonts/HammersmithOne-regular.fntdata"/><Relationship Id="rId17" Type="http://schemas.openxmlformats.org/officeDocument/2006/relationships/slide" Target="slides/slide13.xml"/><Relationship Id="rId39" Type="http://schemas.openxmlformats.org/officeDocument/2006/relationships/font" Target="fonts/HelveticaNeue-regular.fntdata"/><Relationship Id="rId16" Type="http://schemas.openxmlformats.org/officeDocument/2006/relationships/slide" Target="slides/slide12.xml"/><Relationship Id="rId38" Type="http://schemas.openxmlformats.org/officeDocument/2006/relationships/font" Target="fonts/SourceCodePr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a3de93d5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a3de93d5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a3de93d5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a3de93d5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a3de93d5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a3de93d5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a3de93d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a3de93d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a3de93d5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a3de93d5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a3de93d5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a3de93d5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a3de93d5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a3de93d5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a3de93d5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a3de93d5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a3de93d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a3de93d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a3de93d5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a3de93d5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a3de93d5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a3de93d5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a3de93d5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a3de93d5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a3de93d5b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a3de93d5b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a3de93d5b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a3de93d5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a3de93d5b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a3de93d5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a3de93d5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a3de93d5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a3de93d5b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a3de93d5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a3de93d5b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a3de93d5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a3de93d5b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a3de93d5b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a3de93d5b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a3de93d5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a3de93d5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a3de93d5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a3de93d5b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a3de93d5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a3de93d5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a3de93d5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a3de93d5b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a3de93d5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a3de93d5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a3de93d5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a3de93d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a3de93d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a3de93d5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a3de93d5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a3de93d5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a3de93d5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a3de93d5b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a3de93d5b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a3de93d5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a3de93d5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30800" y="7136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Web Development</a:t>
            </a:r>
            <a:endParaRPr>
              <a:latin typeface="Hammersmith One"/>
              <a:ea typeface="Hammersmith One"/>
              <a:cs typeface="Hammersmith One"/>
              <a:sym typeface="Hammersmith One"/>
            </a:endParaRPr>
          </a:p>
        </p:txBody>
      </p:sp>
      <p:sp>
        <p:nvSpPr>
          <p:cNvPr id="63" name="Google Shape;63;p13"/>
          <p:cNvSpPr txBox="1"/>
          <p:nvPr>
            <p:ph idx="1" type="subTitle"/>
          </p:nvPr>
        </p:nvSpPr>
        <p:spPr>
          <a:xfrm>
            <a:off x="430800" y="339270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latin typeface="Helvetica Neue"/>
                <a:ea typeface="Helvetica Neue"/>
                <a:cs typeface="Helvetica Neue"/>
                <a:sym typeface="Helvetica Neue"/>
              </a:rPr>
              <a:t>Developing the Web</a:t>
            </a:r>
            <a:endParaRPr>
              <a:solidFill>
                <a:srgbClr val="B7B7B7"/>
              </a:solidFill>
              <a:latin typeface="Helvetica Neue"/>
              <a:ea typeface="Helvetica Neue"/>
              <a:cs typeface="Helvetica Neue"/>
              <a:sym typeface="Helvetica Neue"/>
            </a:endParaRPr>
          </a:p>
        </p:txBody>
      </p:sp>
      <p:sp>
        <p:nvSpPr>
          <p:cNvPr id="64" name="Google Shape;64;p13"/>
          <p:cNvSpPr txBox="1"/>
          <p:nvPr/>
        </p:nvSpPr>
        <p:spPr>
          <a:xfrm>
            <a:off x="3014250" y="4653300"/>
            <a:ext cx="3115500" cy="20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rgbClr val="FF9900"/>
                </a:solidFill>
              </a:rPr>
              <a:t>reach out to me on IG</a:t>
            </a:r>
            <a:r>
              <a:rPr i="1" lang="en">
                <a:solidFill>
                  <a:srgbClr val="FF9900"/>
                </a:solidFill>
              </a:rPr>
              <a:t> @bill.lliu</a:t>
            </a:r>
            <a:endParaRPr i="1">
              <a:solidFill>
                <a:srgbClr val="FF9900"/>
              </a:solidFill>
            </a:endParaRPr>
          </a:p>
        </p:txBody>
      </p:sp>
      <p:sp>
        <p:nvSpPr>
          <p:cNvPr id="65" name="Google Shape;65;p13"/>
          <p:cNvSpPr txBox="1"/>
          <p:nvPr/>
        </p:nvSpPr>
        <p:spPr>
          <a:xfrm>
            <a:off x="3014250" y="4857263"/>
            <a:ext cx="3115500" cy="2040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i="1" lang="en">
                <a:solidFill>
                  <a:srgbClr val="FF9900"/>
                </a:solidFill>
              </a:rPr>
              <a:t>- </a:t>
            </a:r>
            <a:r>
              <a:rPr i="1" lang="en">
                <a:solidFill>
                  <a:srgbClr val="FF9900"/>
                </a:solidFill>
              </a:rPr>
              <a:t>and linked in @ Bill Liu !!!</a:t>
            </a:r>
            <a:endParaRPr i="1">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What does HTML look like?</a:t>
            </a:r>
            <a:endParaRPr/>
          </a:p>
        </p:txBody>
      </p:sp>
      <p:sp>
        <p:nvSpPr>
          <p:cNvPr id="125" name="Google Shape;125;p22"/>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Defines the document as HTML5</a:t>
            </a:r>
            <a:endParaRPr/>
          </a:p>
        </p:txBody>
      </p:sp>
      <p:pic>
        <p:nvPicPr>
          <p:cNvPr id="126" name="Google Shape;126;p22"/>
          <p:cNvPicPr preferRelativeResize="0"/>
          <p:nvPr/>
        </p:nvPicPr>
        <p:blipFill>
          <a:blip r:embed="rId3">
            <a:alphaModFix/>
          </a:blip>
          <a:stretch>
            <a:fillRect/>
          </a:stretch>
        </p:blipFill>
        <p:spPr>
          <a:xfrm>
            <a:off x="4826835" y="1138125"/>
            <a:ext cx="3337840"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What does HTML look like?</a:t>
            </a:r>
            <a:endParaRPr>
              <a:latin typeface="Courier New"/>
              <a:ea typeface="Courier New"/>
              <a:cs typeface="Courier New"/>
              <a:sym typeface="Courier New"/>
            </a:endParaRPr>
          </a:p>
        </p:txBody>
      </p:sp>
      <p:sp>
        <p:nvSpPr>
          <p:cNvPr id="132" name="Google Shape;132;p23"/>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HTML element.</a:t>
            </a:r>
            <a:endParaRPr/>
          </a:p>
          <a:p>
            <a:pPr indent="0" lvl="0" marL="0" rtl="0" algn="l">
              <a:spcBef>
                <a:spcPts val="1600"/>
              </a:spcBef>
              <a:spcAft>
                <a:spcPts val="0"/>
              </a:spcAft>
              <a:buNone/>
            </a:pPr>
            <a:r>
              <a:rPr lang="en"/>
              <a:t>This element is the root element for an HTML page. Everything within the element will be used for the creation of the web page.</a:t>
            </a:r>
            <a:endParaRPr/>
          </a:p>
          <a:p>
            <a:pPr indent="0" lvl="0" marL="0" rtl="0" algn="l">
              <a:spcBef>
                <a:spcPts val="1600"/>
              </a:spcBef>
              <a:spcAft>
                <a:spcPts val="0"/>
              </a:spcAft>
              <a:buNone/>
            </a:pPr>
            <a:r>
              <a:rPr lang="en"/>
              <a:t>Each element usually comes with a pair of tags; a start tag and an end tag</a:t>
            </a:r>
            <a:endParaRPr/>
          </a:p>
          <a:p>
            <a:pPr indent="0" lvl="0" marL="0" rtl="0" algn="l">
              <a:spcBef>
                <a:spcPts val="1600"/>
              </a:spcBef>
              <a:spcAft>
                <a:spcPts val="1600"/>
              </a:spcAft>
              <a:buNone/>
            </a:pPr>
            <a:r>
              <a:rPr lang="en"/>
              <a:t>&lt;tagname&gt;conent goes here&lt;/tagname&gt;</a:t>
            </a:r>
            <a:endParaRPr/>
          </a:p>
        </p:txBody>
      </p:sp>
      <p:pic>
        <p:nvPicPr>
          <p:cNvPr id="133" name="Google Shape;133;p23"/>
          <p:cNvPicPr preferRelativeResize="0"/>
          <p:nvPr/>
        </p:nvPicPr>
        <p:blipFill>
          <a:blip r:embed="rId3">
            <a:alphaModFix/>
          </a:blip>
          <a:stretch>
            <a:fillRect/>
          </a:stretch>
        </p:blipFill>
        <p:spPr>
          <a:xfrm>
            <a:off x="4898175" y="1152475"/>
            <a:ext cx="3366325" cy="3416400"/>
          </a:xfrm>
          <a:prstGeom prst="rect">
            <a:avLst/>
          </a:prstGeom>
          <a:noFill/>
          <a:ln>
            <a:noFill/>
          </a:ln>
        </p:spPr>
      </p:pic>
      <p:pic>
        <p:nvPicPr>
          <p:cNvPr id="134" name="Google Shape;134;p23"/>
          <p:cNvPicPr preferRelativeResize="0"/>
          <p:nvPr/>
        </p:nvPicPr>
        <p:blipFill>
          <a:blip r:embed="rId4">
            <a:alphaModFix/>
          </a:blip>
          <a:stretch>
            <a:fillRect/>
          </a:stretch>
        </p:blipFill>
        <p:spPr>
          <a:xfrm>
            <a:off x="4898179" y="1152479"/>
            <a:ext cx="3366325" cy="34163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What does HTML look like?</a:t>
            </a:r>
            <a:endParaRPr>
              <a:latin typeface="Courier New"/>
              <a:ea typeface="Courier New"/>
              <a:cs typeface="Courier New"/>
              <a:sym typeface="Courier New"/>
            </a:endParaRPr>
          </a:p>
        </p:txBody>
      </p:sp>
      <p:sp>
        <p:nvSpPr>
          <p:cNvPr id="140" name="Google Shape;140;p24"/>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element contains metadata.</a:t>
            </a:r>
            <a:endParaRPr/>
          </a:p>
          <a:p>
            <a:pPr indent="0" lvl="0" marL="0" rtl="0" algn="l">
              <a:spcBef>
                <a:spcPts val="1600"/>
              </a:spcBef>
              <a:spcAft>
                <a:spcPts val="1600"/>
              </a:spcAft>
              <a:buNone/>
            </a:pPr>
            <a:r>
              <a:rPr lang="en"/>
              <a:t>Metadata is data about the HTML document, but is not shown on the webpage.</a:t>
            </a:r>
            <a:endParaRPr/>
          </a:p>
        </p:txBody>
      </p:sp>
      <p:pic>
        <p:nvPicPr>
          <p:cNvPr id="141" name="Google Shape;141;p24"/>
          <p:cNvPicPr preferRelativeResize="0"/>
          <p:nvPr/>
        </p:nvPicPr>
        <p:blipFill>
          <a:blip r:embed="rId3">
            <a:alphaModFix/>
          </a:blip>
          <a:stretch>
            <a:fillRect/>
          </a:stretch>
        </p:blipFill>
        <p:spPr>
          <a:xfrm>
            <a:off x="4898175" y="1152475"/>
            <a:ext cx="3366325" cy="3416400"/>
          </a:xfrm>
          <a:prstGeom prst="rect">
            <a:avLst/>
          </a:prstGeom>
          <a:noFill/>
          <a:ln>
            <a:noFill/>
          </a:ln>
        </p:spPr>
      </p:pic>
      <p:pic>
        <p:nvPicPr>
          <p:cNvPr id="142" name="Google Shape;142;p24"/>
          <p:cNvPicPr preferRelativeResize="0"/>
          <p:nvPr/>
        </p:nvPicPr>
        <p:blipFill>
          <a:blip r:embed="rId4">
            <a:alphaModFix/>
          </a:blip>
          <a:stretch>
            <a:fillRect/>
          </a:stretch>
        </p:blipFill>
        <p:spPr>
          <a:xfrm>
            <a:off x="4898179" y="1152479"/>
            <a:ext cx="3366325" cy="34163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What does HTML look like?</a:t>
            </a:r>
            <a:endParaRPr>
              <a:latin typeface="Courier New"/>
              <a:ea typeface="Courier New"/>
              <a:cs typeface="Courier New"/>
              <a:sym typeface="Courier New"/>
            </a:endParaRPr>
          </a:p>
        </p:txBody>
      </p:sp>
      <p:sp>
        <p:nvSpPr>
          <p:cNvPr id="148" name="Google Shape;148;p2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element is put within the &lt;head&gt; element.</a:t>
            </a:r>
            <a:endParaRPr/>
          </a:p>
          <a:p>
            <a:pPr indent="0" lvl="0" marL="0" rtl="0" algn="l">
              <a:spcBef>
                <a:spcPts val="1600"/>
              </a:spcBef>
              <a:spcAft>
                <a:spcPts val="1600"/>
              </a:spcAft>
              <a:buNone/>
            </a:pPr>
            <a:r>
              <a:rPr lang="en"/>
              <a:t>It defines the title of the webpage, and the title can be seen in the tab name for the web page.</a:t>
            </a:r>
            <a:endParaRPr/>
          </a:p>
        </p:txBody>
      </p:sp>
      <p:pic>
        <p:nvPicPr>
          <p:cNvPr id="149" name="Google Shape;149;p25"/>
          <p:cNvPicPr preferRelativeResize="0"/>
          <p:nvPr/>
        </p:nvPicPr>
        <p:blipFill>
          <a:blip r:embed="rId3">
            <a:alphaModFix/>
          </a:blip>
          <a:stretch>
            <a:fillRect/>
          </a:stretch>
        </p:blipFill>
        <p:spPr>
          <a:xfrm>
            <a:off x="4898175" y="1152475"/>
            <a:ext cx="3366325" cy="3416400"/>
          </a:xfrm>
          <a:prstGeom prst="rect">
            <a:avLst/>
          </a:prstGeom>
          <a:noFill/>
          <a:ln>
            <a:noFill/>
          </a:ln>
        </p:spPr>
      </p:pic>
      <p:pic>
        <p:nvPicPr>
          <p:cNvPr id="150" name="Google Shape;150;p25"/>
          <p:cNvPicPr preferRelativeResize="0"/>
          <p:nvPr/>
        </p:nvPicPr>
        <p:blipFill>
          <a:blip r:embed="rId4">
            <a:alphaModFix/>
          </a:blip>
          <a:stretch>
            <a:fillRect/>
          </a:stretch>
        </p:blipFill>
        <p:spPr>
          <a:xfrm>
            <a:off x="4898179" y="1152479"/>
            <a:ext cx="3366325" cy="34163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What does HTML look like?</a:t>
            </a:r>
            <a:endParaRPr>
              <a:latin typeface="Courier New"/>
              <a:ea typeface="Courier New"/>
              <a:cs typeface="Courier New"/>
              <a:sym typeface="Courier New"/>
            </a:endParaRPr>
          </a:p>
        </p:txBody>
      </p:sp>
      <p:sp>
        <p:nvSpPr>
          <p:cNvPr id="156" name="Google Shape;156;p26"/>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element contains the content that is visible on the web page.</a:t>
            </a:r>
            <a:endParaRPr/>
          </a:p>
        </p:txBody>
      </p:sp>
      <p:pic>
        <p:nvPicPr>
          <p:cNvPr id="157" name="Google Shape;157;p26"/>
          <p:cNvPicPr preferRelativeResize="0"/>
          <p:nvPr/>
        </p:nvPicPr>
        <p:blipFill>
          <a:blip r:embed="rId3">
            <a:alphaModFix/>
          </a:blip>
          <a:stretch>
            <a:fillRect/>
          </a:stretch>
        </p:blipFill>
        <p:spPr>
          <a:xfrm>
            <a:off x="4898175" y="1152475"/>
            <a:ext cx="3366325" cy="3416400"/>
          </a:xfrm>
          <a:prstGeom prst="rect">
            <a:avLst/>
          </a:prstGeom>
          <a:noFill/>
          <a:ln>
            <a:noFill/>
          </a:ln>
        </p:spPr>
      </p:pic>
      <p:pic>
        <p:nvPicPr>
          <p:cNvPr id="158" name="Google Shape;158;p26"/>
          <p:cNvPicPr preferRelativeResize="0"/>
          <p:nvPr/>
        </p:nvPicPr>
        <p:blipFill>
          <a:blip r:embed="rId4">
            <a:alphaModFix/>
          </a:blip>
          <a:stretch>
            <a:fillRect/>
          </a:stretch>
        </p:blipFill>
        <p:spPr>
          <a:xfrm>
            <a:off x="4898179" y="1152479"/>
            <a:ext cx="3366325" cy="34163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What does HTML look like?</a:t>
            </a:r>
            <a:endParaRPr>
              <a:latin typeface="Courier New"/>
              <a:ea typeface="Courier New"/>
              <a:cs typeface="Courier New"/>
              <a:sym typeface="Courier New"/>
            </a:endParaRPr>
          </a:p>
        </p:txBody>
      </p:sp>
      <p:sp>
        <p:nvSpPr>
          <p:cNvPr id="164" name="Google Shape;164;p2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element defines a large heading.</a:t>
            </a:r>
            <a:endParaRPr/>
          </a:p>
          <a:p>
            <a:pPr indent="0" lvl="0" marL="0" rtl="0" algn="l">
              <a:spcBef>
                <a:spcPts val="1600"/>
              </a:spcBef>
              <a:spcAft>
                <a:spcPts val="0"/>
              </a:spcAft>
              <a:buNone/>
            </a:pPr>
            <a:r>
              <a:rPr lang="en"/>
              <a:t>There are 6 types of headings, each numbered “h1” - “h6”. </a:t>
            </a:r>
            <a:endParaRPr/>
          </a:p>
          <a:p>
            <a:pPr indent="0" lvl="0" marL="0" rtl="0" algn="l">
              <a:spcBef>
                <a:spcPts val="1600"/>
              </a:spcBef>
              <a:spcAft>
                <a:spcPts val="1600"/>
              </a:spcAft>
              <a:buNone/>
            </a:pPr>
            <a:r>
              <a:rPr lang="en"/>
              <a:t>“h1” is the most important heading, and “h6” is the least important.</a:t>
            </a:r>
            <a:endParaRPr/>
          </a:p>
        </p:txBody>
      </p:sp>
      <p:pic>
        <p:nvPicPr>
          <p:cNvPr id="165" name="Google Shape;165;p27"/>
          <p:cNvPicPr preferRelativeResize="0"/>
          <p:nvPr/>
        </p:nvPicPr>
        <p:blipFill>
          <a:blip r:embed="rId3">
            <a:alphaModFix/>
          </a:blip>
          <a:stretch>
            <a:fillRect/>
          </a:stretch>
        </p:blipFill>
        <p:spPr>
          <a:xfrm>
            <a:off x="4898175" y="1152475"/>
            <a:ext cx="3366325" cy="3416400"/>
          </a:xfrm>
          <a:prstGeom prst="rect">
            <a:avLst/>
          </a:prstGeom>
          <a:noFill/>
          <a:ln>
            <a:noFill/>
          </a:ln>
        </p:spPr>
      </p:pic>
      <p:pic>
        <p:nvPicPr>
          <p:cNvPr id="166" name="Google Shape;166;p27"/>
          <p:cNvPicPr preferRelativeResize="0"/>
          <p:nvPr/>
        </p:nvPicPr>
        <p:blipFill>
          <a:blip r:embed="rId4">
            <a:alphaModFix/>
          </a:blip>
          <a:stretch>
            <a:fillRect/>
          </a:stretch>
        </p:blipFill>
        <p:spPr>
          <a:xfrm>
            <a:off x="4898179" y="1152479"/>
            <a:ext cx="3366325" cy="34163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What does HTML look like?</a:t>
            </a:r>
            <a:endParaRPr>
              <a:latin typeface="Courier New"/>
              <a:ea typeface="Courier New"/>
              <a:cs typeface="Courier New"/>
              <a:sym typeface="Courier New"/>
            </a:endParaRPr>
          </a:p>
        </p:txBody>
      </p:sp>
      <p:sp>
        <p:nvSpPr>
          <p:cNvPr id="172" name="Google Shape;172;p28"/>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element defines a paragraph.</a:t>
            </a:r>
            <a:endParaRPr/>
          </a:p>
          <a:p>
            <a:pPr indent="0" lvl="0" marL="0" rtl="0" algn="l">
              <a:spcBef>
                <a:spcPts val="1600"/>
              </a:spcBef>
              <a:spcAft>
                <a:spcPts val="1600"/>
              </a:spcAft>
              <a:buNone/>
            </a:pPr>
            <a:r>
              <a:rPr lang="en"/>
              <a:t>Paragraphs contain content written in regular font. </a:t>
            </a:r>
            <a:endParaRPr/>
          </a:p>
        </p:txBody>
      </p:sp>
      <p:pic>
        <p:nvPicPr>
          <p:cNvPr id="173" name="Google Shape;173;p28"/>
          <p:cNvPicPr preferRelativeResize="0"/>
          <p:nvPr/>
        </p:nvPicPr>
        <p:blipFill>
          <a:blip r:embed="rId3">
            <a:alphaModFix/>
          </a:blip>
          <a:stretch>
            <a:fillRect/>
          </a:stretch>
        </p:blipFill>
        <p:spPr>
          <a:xfrm>
            <a:off x="4898175" y="1152475"/>
            <a:ext cx="3366325" cy="3416400"/>
          </a:xfrm>
          <a:prstGeom prst="rect">
            <a:avLst/>
          </a:prstGeom>
          <a:noFill/>
          <a:ln>
            <a:noFill/>
          </a:ln>
        </p:spPr>
      </p:pic>
      <p:pic>
        <p:nvPicPr>
          <p:cNvPr id="174" name="Google Shape;174;p28"/>
          <p:cNvPicPr preferRelativeResize="0"/>
          <p:nvPr/>
        </p:nvPicPr>
        <p:blipFill>
          <a:blip r:embed="rId4">
            <a:alphaModFix/>
          </a:blip>
          <a:stretch>
            <a:fillRect/>
          </a:stretch>
        </p:blipFill>
        <p:spPr>
          <a:xfrm>
            <a:off x="4898179" y="1152479"/>
            <a:ext cx="3366325" cy="3416382"/>
          </a:xfrm>
          <a:prstGeom prst="rect">
            <a:avLst/>
          </a:prstGeom>
          <a:noFill/>
          <a:ln>
            <a:noFill/>
          </a:ln>
        </p:spPr>
      </p:pic>
      <p:sp>
        <p:nvSpPr>
          <p:cNvPr id="175" name="Google Shape;175;p28"/>
          <p:cNvSpPr txBox="1"/>
          <p:nvPr>
            <p:ph type="title"/>
          </p:nvPr>
        </p:nvSpPr>
        <p:spPr>
          <a:xfrm rot="804980">
            <a:off x="311760" y="1926442"/>
            <a:ext cx="8520630" cy="733399"/>
          </a:xfrm>
          <a:prstGeom prst="rect">
            <a:avLst/>
          </a:prstGeom>
          <a:solidFill>
            <a:srgbClr val="FF9B9B"/>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Courier New"/>
                <a:ea typeface="Courier New"/>
                <a:cs typeface="Courier New"/>
                <a:sym typeface="Courier New"/>
              </a:rPr>
              <a:t>Make sure you don’t have spelling errors!</a:t>
            </a:r>
            <a:endParaRPr b="1" sz="24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Executing a Website</a:t>
            </a:r>
            <a:endParaRPr>
              <a:latin typeface="Courier New"/>
              <a:ea typeface="Courier New"/>
              <a:cs typeface="Courier New"/>
              <a:sym typeface="Courier New"/>
            </a:endParaRPr>
          </a:p>
        </p:txBody>
      </p:sp>
      <p:sp>
        <p:nvSpPr>
          <p:cNvPr id="181" name="Google Shape;181;p29"/>
          <p:cNvSpPr txBox="1"/>
          <p:nvPr>
            <p:ph idx="1" type="body"/>
          </p:nvPr>
        </p:nvSpPr>
        <p:spPr>
          <a:xfrm>
            <a:off x="311700" y="1468825"/>
            <a:ext cx="4236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run the code created in Notepad++, simply </a:t>
            </a:r>
            <a:r>
              <a:rPr b="1" lang="en"/>
              <a:t>save</a:t>
            </a:r>
            <a:r>
              <a:rPr lang="en"/>
              <a:t> the project as a .html webpage, and open the file. A custom website will be created with all of the features your created code defined. The website can then be run anytime by opening the file.</a:t>
            </a:r>
            <a:endParaRPr/>
          </a:p>
        </p:txBody>
      </p:sp>
      <p:pic>
        <p:nvPicPr>
          <p:cNvPr descr="Image result for notepad++ save as" id="182" name="Google Shape;182;p29"/>
          <p:cNvPicPr preferRelativeResize="0"/>
          <p:nvPr/>
        </p:nvPicPr>
        <p:blipFill>
          <a:blip r:embed="rId3">
            <a:alphaModFix/>
          </a:blip>
          <a:stretch>
            <a:fillRect/>
          </a:stretch>
        </p:blipFill>
        <p:spPr>
          <a:xfrm>
            <a:off x="4548600" y="1302000"/>
            <a:ext cx="4432250" cy="326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Basic Syntax </a:t>
            </a:r>
            <a:endParaRPr>
              <a:latin typeface="Courier New"/>
              <a:ea typeface="Courier New"/>
              <a:cs typeface="Courier New"/>
              <a:sym typeface="Courier New"/>
            </a:endParaRPr>
          </a:p>
        </p:txBody>
      </p:sp>
      <p:sp>
        <p:nvSpPr>
          <p:cNvPr id="188" name="Google Shape;188;p3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is the “grammar” of your code. Proper syntax ensures your code runs smoothly and with no crashes.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Semicolons ( ; ) should be placed after every code line</a:t>
            </a:r>
            <a:endParaRPr/>
          </a:p>
          <a:p>
            <a:pPr indent="0" lvl="0" marL="0" rtl="0" algn="l">
              <a:spcBef>
                <a:spcPts val="1600"/>
              </a:spcBef>
              <a:spcAft>
                <a:spcPts val="0"/>
              </a:spcAft>
              <a:buNone/>
            </a:pPr>
            <a:r>
              <a:rPr lang="en"/>
              <a:t>You will know if something is a </a:t>
            </a:r>
            <a:r>
              <a:rPr b="1" lang="en"/>
              <a:t>function</a:t>
            </a:r>
            <a:r>
              <a:rPr lang="en"/>
              <a:t> if it lights up in a colour</a:t>
            </a:r>
            <a:endParaRPr/>
          </a:p>
          <a:p>
            <a:pPr indent="0" lvl="0" marL="0" rtl="0" algn="l">
              <a:spcBef>
                <a:spcPts val="1600"/>
              </a:spcBef>
              <a:spcAft>
                <a:spcPts val="1600"/>
              </a:spcAft>
              <a:buNone/>
            </a:pPr>
            <a:r>
              <a:rPr lang="en"/>
              <a:t>Tags are required to sort the different parts of your code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Web Design, HTML, and Javascript</a:t>
            </a:r>
            <a:endParaRPr>
              <a:latin typeface="Hammersmith One"/>
              <a:ea typeface="Hammersmith One"/>
              <a:cs typeface="Hammersmith One"/>
              <a:sym typeface="Hammersmith One"/>
            </a:endParaRPr>
          </a:p>
        </p:txBody>
      </p:sp>
      <p:sp>
        <p:nvSpPr>
          <p:cNvPr id="194" name="Google Shape;194;p31"/>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000000"/>
                </a:solidFill>
                <a:latin typeface="Hammersmith One"/>
                <a:ea typeface="Hammersmith One"/>
                <a:cs typeface="Hammersmith One"/>
                <a:sym typeface="Hammersmith One"/>
              </a:rPr>
              <a:t>Stylizing</a:t>
            </a:r>
            <a:endParaRPr sz="4800">
              <a:solidFill>
                <a:srgbClr val="000000"/>
              </a:solidFill>
              <a:latin typeface="Hammersmith One"/>
              <a:ea typeface="Hammersmith One"/>
              <a:cs typeface="Hammersmith One"/>
              <a:sym typeface="Hammersmith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latin typeface="Hammersmith One"/>
                <a:ea typeface="Hammersmith One"/>
                <a:cs typeface="Hammersmith One"/>
                <a:sym typeface="Hammersmith One"/>
              </a:rPr>
              <a:t>Introduction</a:t>
            </a:r>
            <a:endParaRPr b="1" sz="4800">
              <a:latin typeface="Hammersmith One"/>
              <a:ea typeface="Hammersmith One"/>
              <a:cs typeface="Hammersmith One"/>
              <a:sym typeface="Hammersmith On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Commenting</a:t>
            </a:r>
            <a:endParaRPr>
              <a:latin typeface="Hammersmith One"/>
              <a:ea typeface="Hammersmith One"/>
              <a:cs typeface="Hammersmith One"/>
              <a:sym typeface="Hammersmith One"/>
            </a:endParaRPr>
          </a:p>
        </p:txBody>
      </p:sp>
      <p:sp>
        <p:nvSpPr>
          <p:cNvPr id="200" name="Google Shape;200;p32"/>
          <p:cNvSpPr txBox="1"/>
          <p:nvPr>
            <p:ph idx="1" type="body"/>
          </p:nvPr>
        </p:nvSpPr>
        <p:spPr>
          <a:xfrm>
            <a:off x="311700" y="1468825"/>
            <a:ext cx="8520600" cy="32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Comments are notes written into the source code to help you.</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They are not displayed by the browser.</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To comment in HTML, use the following syntax:</a:t>
            </a:r>
            <a:endParaRPr>
              <a:latin typeface="Arial"/>
              <a:ea typeface="Arial"/>
              <a:cs typeface="Arial"/>
              <a:sym typeface="Arial"/>
            </a:endParaRPr>
          </a:p>
          <a:p>
            <a:pPr indent="0" lvl="0" marL="0" rtl="0" algn="ctr">
              <a:spcBef>
                <a:spcPts val="1600"/>
              </a:spcBef>
              <a:spcAft>
                <a:spcPts val="0"/>
              </a:spcAft>
              <a:buNone/>
            </a:pPr>
            <a:r>
              <a:t/>
            </a:r>
            <a:endParaRPr sz="1400">
              <a:solidFill>
                <a:srgbClr val="274E13"/>
              </a:solidFill>
              <a:latin typeface="Courier New"/>
              <a:ea typeface="Courier New"/>
              <a:cs typeface="Courier New"/>
              <a:sym typeface="Courier New"/>
            </a:endParaRPr>
          </a:p>
          <a:p>
            <a:pPr indent="0" lvl="0" marL="0" rtl="0" algn="ctr">
              <a:spcBef>
                <a:spcPts val="1600"/>
              </a:spcBef>
              <a:spcAft>
                <a:spcPts val="0"/>
              </a:spcAft>
              <a:buNone/>
            </a:pPr>
            <a:r>
              <a:rPr lang="en" sz="1400">
                <a:solidFill>
                  <a:srgbClr val="38761D"/>
                </a:solidFill>
              </a:rPr>
              <a:t>&lt;!-- Text Goes Here --&gt;</a:t>
            </a:r>
            <a:endParaRPr sz="1400">
              <a:solidFill>
                <a:srgbClr val="38761D"/>
              </a:solidFill>
            </a:endParaRPr>
          </a:p>
          <a:p>
            <a:pPr indent="0" lvl="0" marL="0" rtl="0" algn="ctr">
              <a:spcBef>
                <a:spcPts val="1600"/>
              </a:spcBef>
              <a:spcAft>
                <a:spcPts val="0"/>
              </a:spcAft>
              <a:buNone/>
            </a:pPr>
            <a:r>
              <a:rPr lang="en" sz="1400">
                <a:solidFill>
                  <a:srgbClr val="38761D"/>
                </a:solidFill>
              </a:rPr>
              <a:t>Or utilize // before your comment text</a:t>
            </a:r>
            <a:endParaRPr sz="1400">
              <a:solidFill>
                <a:srgbClr val="38761D"/>
              </a:solidFill>
            </a:endParaRPr>
          </a:p>
          <a:p>
            <a:pPr indent="0" lvl="0" marL="0" rtl="0" algn="ctr">
              <a:spcBef>
                <a:spcPts val="1600"/>
              </a:spcBef>
              <a:spcAft>
                <a:spcPts val="0"/>
              </a:spcAft>
              <a:buNone/>
            </a:pPr>
            <a:r>
              <a:t/>
            </a:r>
            <a:endParaRPr sz="1400">
              <a:solidFill>
                <a:srgbClr val="38761D"/>
              </a:solidFill>
            </a:endParaRPr>
          </a:p>
          <a:p>
            <a:pPr indent="0" lvl="0" marL="0" rtl="0" algn="ctr">
              <a:spcBef>
                <a:spcPts val="1600"/>
              </a:spcBef>
              <a:spcAft>
                <a:spcPts val="1600"/>
              </a:spcAft>
              <a:buNone/>
            </a:pPr>
            <a:r>
              <a:t/>
            </a:r>
            <a:endParaRPr sz="1400">
              <a:solidFill>
                <a:srgbClr val="274E13"/>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Bolding, Italicizing, Underlining</a:t>
            </a:r>
            <a:endParaRPr>
              <a:latin typeface="Hammersmith One"/>
              <a:ea typeface="Hammersmith One"/>
              <a:cs typeface="Hammersmith One"/>
              <a:sym typeface="Hammersmith One"/>
            </a:endParaRPr>
          </a:p>
        </p:txBody>
      </p:sp>
      <p:sp>
        <p:nvSpPr>
          <p:cNvPr id="206" name="Google Shape;206;p3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To </a:t>
            </a:r>
            <a:r>
              <a:rPr b="1" lang="en">
                <a:latin typeface="Arial"/>
                <a:ea typeface="Arial"/>
                <a:cs typeface="Arial"/>
                <a:sym typeface="Arial"/>
              </a:rPr>
              <a:t>bold </a:t>
            </a:r>
            <a:r>
              <a:rPr lang="en">
                <a:latin typeface="Arial"/>
                <a:ea typeface="Arial"/>
                <a:cs typeface="Arial"/>
                <a:sym typeface="Arial"/>
              </a:rPr>
              <a:t>text, use the </a:t>
            </a:r>
            <a:r>
              <a:rPr lang="en"/>
              <a:t>&lt;b&gt;</a:t>
            </a:r>
            <a:r>
              <a:rPr lang="en">
                <a:latin typeface="Arial"/>
                <a:ea typeface="Arial"/>
                <a:cs typeface="Arial"/>
                <a:sym typeface="Arial"/>
              </a:rPr>
              <a:t> and </a:t>
            </a:r>
            <a:r>
              <a:rPr lang="en"/>
              <a:t>&lt;/b&gt;</a:t>
            </a:r>
            <a:r>
              <a:rPr lang="en">
                <a:latin typeface="Arial"/>
                <a:ea typeface="Arial"/>
                <a:cs typeface="Arial"/>
                <a:sym typeface="Arial"/>
              </a:rPr>
              <a:t> tags.</a:t>
            </a:r>
            <a:endParaRPr>
              <a:latin typeface="Arial"/>
              <a:ea typeface="Arial"/>
              <a:cs typeface="Arial"/>
              <a:sym typeface="Arial"/>
            </a:endParaRPr>
          </a:p>
          <a:p>
            <a:pPr indent="0" lvl="0" marL="0" rtl="0" algn="ctr">
              <a:spcBef>
                <a:spcPts val="1600"/>
              </a:spcBef>
              <a:spcAft>
                <a:spcPts val="0"/>
              </a:spcAft>
              <a:buNone/>
            </a:pPr>
            <a:r>
              <a:rPr lang="en">
                <a:latin typeface="Arial"/>
                <a:ea typeface="Arial"/>
                <a:cs typeface="Arial"/>
                <a:sym typeface="Arial"/>
              </a:rPr>
              <a:t>To </a:t>
            </a:r>
            <a:r>
              <a:rPr i="1" lang="en">
                <a:latin typeface="Arial"/>
                <a:ea typeface="Arial"/>
                <a:cs typeface="Arial"/>
                <a:sym typeface="Arial"/>
              </a:rPr>
              <a:t>italicize </a:t>
            </a:r>
            <a:r>
              <a:rPr lang="en">
                <a:latin typeface="Arial"/>
                <a:ea typeface="Arial"/>
                <a:cs typeface="Arial"/>
                <a:sym typeface="Arial"/>
              </a:rPr>
              <a:t>text, use the </a:t>
            </a:r>
            <a:r>
              <a:rPr lang="en"/>
              <a:t>&lt;i&gt;</a:t>
            </a:r>
            <a:r>
              <a:rPr lang="en">
                <a:latin typeface="Arial"/>
                <a:ea typeface="Arial"/>
                <a:cs typeface="Arial"/>
                <a:sym typeface="Arial"/>
              </a:rPr>
              <a:t> and </a:t>
            </a:r>
            <a:r>
              <a:rPr lang="en"/>
              <a:t>&lt;/i&gt;</a:t>
            </a:r>
            <a:r>
              <a:rPr lang="en">
                <a:latin typeface="Arial"/>
                <a:ea typeface="Arial"/>
                <a:cs typeface="Arial"/>
                <a:sym typeface="Arial"/>
              </a:rPr>
              <a:t> tags.</a:t>
            </a:r>
            <a:endParaRPr>
              <a:latin typeface="Arial"/>
              <a:ea typeface="Arial"/>
              <a:cs typeface="Arial"/>
              <a:sym typeface="Arial"/>
            </a:endParaRPr>
          </a:p>
          <a:p>
            <a:pPr indent="0" lvl="0" marL="0" rtl="0" algn="ctr">
              <a:spcBef>
                <a:spcPts val="1600"/>
              </a:spcBef>
              <a:spcAft>
                <a:spcPts val="1600"/>
              </a:spcAft>
              <a:buNone/>
            </a:pPr>
            <a:r>
              <a:rPr lang="en">
                <a:latin typeface="Arial"/>
                <a:ea typeface="Arial"/>
                <a:cs typeface="Arial"/>
                <a:sym typeface="Arial"/>
              </a:rPr>
              <a:t>To </a:t>
            </a:r>
            <a:r>
              <a:rPr lang="en" u="sng">
                <a:latin typeface="Arial"/>
                <a:ea typeface="Arial"/>
                <a:cs typeface="Arial"/>
                <a:sym typeface="Arial"/>
              </a:rPr>
              <a:t>underline </a:t>
            </a:r>
            <a:r>
              <a:rPr lang="en">
                <a:latin typeface="Arial"/>
                <a:ea typeface="Arial"/>
                <a:cs typeface="Arial"/>
                <a:sym typeface="Arial"/>
              </a:rPr>
              <a:t>text use the </a:t>
            </a:r>
            <a:r>
              <a:rPr lang="en"/>
              <a:t>&lt;u&gt;</a:t>
            </a:r>
            <a:r>
              <a:rPr lang="en">
                <a:latin typeface="Arial"/>
                <a:ea typeface="Arial"/>
                <a:cs typeface="Arial"/>
                <a:sym typeface="Arial"/>
              </a:rPr>
              <a:t> and </a:t>
            </a:r>
            <a:r>
              <a:rPr lang="en"/>
              <a:t>&lt;/u&gt;</a:t>
            </a:r>
            <a:r>
              <a:rPr lang="en">
                <a:latin typeface="Arial"/>
                <a:ea typeface="Arial"/>
                <a:cs typeface="Arial"/>
                <a:sym typeface="Arial"/>
              </a:rPr>
              <a:t> tags.</a:t>
            </a:r>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Strong and Emphasis</a:t>
            </a:r>
            <a:endParaRPr>
              <a:latin typeface="Hammersmith One"/>
              <a:ea typeface="Hammersmith One"/>
              <a:cs typeface="Hammersmith One"/>
              <a:sym typeface="Hammersmith One"/>
            </a:endParaRPr>
          </a:p>
        </p:txBody>
      </p:sp>
      <p:sp>
        <p:nvSpPr>
          <p:cNvPr id="212" name="Google Shape;212;p3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&lt;strong&gt;</a:t>
            </a:r>
            <a:r>
              <a:rPr lang="en">
                <a:latin typeface="Arial"/>
                <a:ea typeface="Arial"/>
                <a:cs typeface="Arial"/>
                <a:sym typeface="Arial"/>
              </a:rPr>
              <a:t> and </a:t>
            </a:r>
            <a:r>
              <a:rPr lang="en"/>
              <a:t>&lt;/strong&gt;</a:t>
            </a:r>
            <a:r>
              <a:rPr lang="en">
                <a:latin typeface="Arial"/>
                <a:ea typeface="Arial"/>
                <a:cs typeface="Arial"/>
                <a:sym typeface="Arial"/>
              </a:rPr>
              <a:t> looks like </a:t>
            </a:r>
            <a:r>
              <a:rPr lang="en"/>
              <a:t>&lt;b&gt;</a:t>
            </a:r>
            <a:r>
              <a:rPr lang="en">
                <a:latin typeface="Arial"/>
                <a:ea typeface="Arial"/>
                <a:cs typeface="Arial"/>
                <a:sym typeface="Arial"/>
              </a:rPr>
              <a:t> and </a:t>
            </a:r>
            <a:r>
              <a:rPr lang="en"/>
              <a:t>&lt;/b&gt;</a:t>
            </a:r>
            <a:r>
              <a:rPr lang="en">
                <a:latin typeface="Arial"/>
                <a:ea typeface="Arial"/>
                <a:cs typeface="Arial"/>
                <a:sym typeface="Arial"/>
              </a:rPr>
              <a:t>, but it implies semantic importance.</a:t>
            </a:r>
            <a:endParaRPr>
              <a:latin typeface="Arial"/>
              <a:ea typeface="Arial"/>
              <a:cs typeface="Arial"/>
              <a:sym typeface="Arial"/>
            </a:endParaRPr>
          </a:p>
          <a:p>
            <a:pPr indent="0" lvl="0" marL="0" rtl="0" algn="l">
              <a:spcBef>
                <a:spcPts val="1600"/>
              </a:spcBef>
              <a:spcAft>
                <a:spcPts val="0"/>
              </a:spcAft>
              <a:buNone/>
            </a:pPr>
            <a:r>
              <a:rPr lang="en"/>
              <a:t>&lt;em&gt;</a:t>
            </a:r>
            <a:r>
              <a:rPr lang="en">
                <a:latin typeface="Arial"/>
                <a:ea typeface="Arial"/>
                <a:cs typeface="Arial"/>
                <a:sym typeface="Arial"/>
              </a:rPr>
              <a:t> and </a:t>
            </a:r>
            <a:r>
              <a:rPr lang="en"/>
              <a:t>&lt;/em&gt;</a:t>
            </a:r>
            <a:r>
              <a:rPr lang="en">
                <a:latin typeface="Arial"/>
                <a:ea typeface="Arial"/>
                <a:cs typeface="Arial"/>
                <a:sym typeface="Arial"/>
              </a:rPr>
              <a:t> looks like </a:t>
            </a:r>
            <a:r>
              <a:rPr lang="en"/>
              <a:t>&lt;i&gt;</a:t>
            </a:r>
            <a:r>
              <a:rPr lang="en">
                <a:latin typeface="Arial"/>
                <a:ea typeface="Arial"/>
                <a:cs typeface="Arial"/>
                <a:sym typeface="Arial"/>
              </a:rPr>
              <a:t> and </a:t>
            </a:r>
            <a:r>
              <a:rPr lang="en"/>
              <a:t>&lt;/i&gt;</a:t>
            </a:r>
            <a:r>
              <a:rPr lang="en">
                <a:latin typeface="Arial"/>
                <a:ea typeface="Arial"/>
                <a:cs typeface="Arial"/>
                <a:sym typeface="Arial"/>
              </a:rPr>
              <a:t>, but it implies semantic importance.</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rPr lang="en">
                <a:latin typeface="Arial"/>
                <a:ea typeface="Arial"/>
                <a:cs typeface="Arial"/>
                <a:sym typeface="Arial"/>
              </a:rPr>
              <a:t>Whenever you have important text that should be bolded or italicized, use the appropriate tags, as these tags mean that the text is “important”.</a:t>
            </a:r>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Other Tags</a:t>
            </a:r>
            <a:endParaRPr>
              <a:latin typeface="Hammersmith One"/>
              <a:ea typeface="Hammersmith One"/>
              <a:cs typeface="Hammersmith One"/>
              <a:sym typeface="Hammersmith One"/>
            </a:endParaRPr>
          </a:p>
        </p:txBody>
      </p:sp>
      <p:sp>
        <p:nvSpPr>
          <p:cNvPr id="218" name="Google Shape;218;p3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&lt;mark&gt;</a:t>
            </a:r>
            <a:r>
              <a:rPr lang="en">
                <a:latin typeface="Arial"/>
                <a:ea typeface="Arial"/>
                <a:cs typeface="Arial"/>
                <a:sym typeface="Arial"/>
              </a:rPr>
              <a:t> and </a:t>
            </a:r>
            <a:r>
              <a:rPr lang="en"/>
              <a:t>&lt;/mark&gt;</a:t>
            </a:r>
            <a:r>
              <a:rPr lang="en">
                <a:latin typeface="Arial"/>
                <a:ea typeface="Arial"/>
                <a:cs typeface="Arial"/>
                <a:sym typeface="Arial"/>
              </a:rPr>
              <a:t> - </a:t>
            </a:r>
            <a:r>
              <a:rPr lang="en">
                <a:solidFill>
                  <a:srgbClr val="000000"/>
                </a:solidFill>
                <a:highlight>
                  <a:srgbClr val="FFFF00"/>
                </a:highlight>
                <a:latin typeface="Arial"/>
                <a:ea typeface="Arial"/>
                <a:cs typeface="Arial"/>
                <a:sym typeface="Arial"/>
              </a:rPr>
              <a:t>Highlighted text</a:t>
            </a:r>
            <a:endParaRPr>
              <a:solidFill>
                <a:srgbClr val="000000"/>
              </a:solidFill>
              <a:highlight>
                <a:srgbClr val="FFFF00"/>
              </a:highlight>
              <a:latin typeface="Arial"/>
              <a:ea typeface="Arial"/>
              <a:cs typeface="Arial"/>
              <a:sym typeface="Arial"/>
            </a:endParaRPr>
          </a:p>
          <a:p>
            <a:pPr indent="0" lvl="0" marL="0" rtl="0" algn="ctr">
              <a:spcBef>
                <a:spcPts val="1600"/>
              </a:spcBef>
              <a:spcAft>
                <a:spcPts val="0"/>
              </a:spcAft>
              <a:buNone/>
            </a:pPr>
            <a:r>
              <a:rPr lang="en"/>
              <a:t>&lt;del&gt;</a:t>
            </a:r>
            <a:r>
              <a:rPr lang="en">
                <a:latin typeface="Arial"/>
                <a:ea typeface="Arial"/>
                <a:cs typeface="Arial"/>
                <a:sym typeface="Arial"/>
              </a:rPr>
              <a:t> and </a:t>
            </a:r>
            <a:r>
              <a:rPr lang="en"/>
              <a:t>&lt;/del&gt;</a:t>
            </a:r>
            <a:r>
              <a:rPr lang="en">
                <a:latin typeface="Arial"/>
                <a:ea typeface="Arial"/>
                <a:cs typeface="Arial"/>
                <a:sym typeface="Arial"/>
              </a:rPr>
              <a:t> - </a:t>
            </a:r>
            <a:r>
              <a:rPr lang="en" strike="sngStrike">
                <a:latin typeface="Arial"/>
                <a:ea typeface="Arial"/>
                <a:cs typeface="Arial"/>
                <a:sym typeface="Arial"/>
              </a:rPr>
              <a:t>Deleted</a:t>
            </a:r>
            <a:r>
              <a:rPr lang="en">
                <a:latin typeface="Arial"/>
                <a:ea typeface="Arial"/>
                <a:cs typeface="Arial"/>
                <a:sym typeface="Arial"/>
              </a:rPr>
              <a:t> text (Strikethrough)</a:t>
            </a:r>
            <a:endParaRPr>
              <a:latin typeface="Arial"/>
              <a:ea typeface="Arial"/>
              <a:cs typeface="Arial"/>
              <a:sym typeface="Arial"/>
            </a:endParaRPr>
          </a:p>
          <a:p>
            <a:pPr indent="0" lvl="0" marL="0" rtl="0" algn="ctr">
              <a:spcBef>
                <a:spcPts val="1600"/>
              </a:spcBef>
              <a:spcAft>
                <a:spcPts val="0"/>
              </a:spcAft>
              <a:buNone/>
            </a:pPr>
            <a:r>
              <a:rPr lang="en"/>
              <a:t>&lt;sub&gt;</a:t>
            </a:r>
            <a:r>
              <a:rPr lang="en">
                <a:latin typeface="Arial"/>
                <a:ea typeface="Arial"/>
                <a:cs typeface="Arial"/>
                <a:sym typeface="Arial"/>
              </a:rPr>
              <a:t> and </a:t>
            </a:r>
            <a:r>
              <a:rPr lang="en"/>
              <a:t>&lt;/sub&gt;</a:t>
            </a:r>
            <a:r>
              <a:rPr lang="en">
                <a:latin typeface="Arial"/>
                <a:ea typeface="Arial"/>
                <a:cs typeface="Arial"/>
                <a:sym typeface="Arial"/>
              </a:rPr>
              <a:t> - </a:t>
            </a:r>
            <a:r>
              <a:rPr baseline="-25000" lang="en">
                <a:latin typeface="Arial"/>
                <a:ea typeface="Arial"/>
                <a:cs typeface="Arial"/>
                <a:sym typeface="Arial"/>
              </a:rPr>
              <a:t>Subscripted</a:t>
            </a:r>
            <a:r>
              <a:rPr lang="en">
                <a:latin typeface="Arial"/>
                <a:ea typeface="Arial"/>
                <a:cs typeface="Arial"/>
                <a:sym typeface="Arial"/>
              </a:rPr>
              <a:t> text</a:t>
            </a:r>
            <a:endParaRPr>
              <a:latin typeface="Arial"/>
              <a:ea typeface="Arial"/>
              <a:cs typeface="Arial"/>
              <a:sym typeface="Arial"/>
            </a:endParaRPr>
          </a:p>
          <a:p>
            <a:pPr indent="0" lvl="0" marL="0" rtl="0" algn="ctr">
              <a:spcBef>
                <a:spcPts val="1600"/>
              </a:spcBef>
              <a:spcAft>
                <a:spcPts val="1600"/>
              </a:spcAft>
              <a:buNone/>
            </a:pPr>
            <a:r>
              <a:rPr lang="en"/>
              <a:t>&lt;sup&gt;</a:t>
            </a:r>
            <a:r>
              <a:rPr lang="en">
                <a:latin typeface="Arial"/>
                <a:ea typeface="Arial"/>
                <a:cs typeface="Arial"/>
                <a:sym typeface="Arial"/>
              </a:rPr>
              <a:t> and </a:t>
            </a:r>
            <a:r>
              <a:rPr lang="en"/>
              <a:t>&lt;/sup&gt;</a:t>
            </a:r>
            <a:r>
              <a:rPr lang="en">
                <a:latin typeface="Arial"/>
                <a:ea typeface="Arial"/>
                <a:cs typeface="Arial"/>
                <a:sym typeface="Arial"/>
              </a:rPr>
              <a:t> - </a:t>
            </a:r>
            <a:r>
              <a:rPr baseline="30000" lang="en">
                <a:latin typeface="Arial"/>
                <a:ea typeface="Arial"/>
                <a:cs typeface="Arial"/>
                <a:sym typeface="Arial"/>
              </a:rPr>
              <a:t>Superscripted</a:t>
            </a:r>
            <a:r>
              <a:rPr lang="en">
                <a:latin typeface="Arial"/>
                <a:ea typeface="Arial"/>
                <a:cs typeface="Arial"/>
                <a:sym typeface="Arial"/>
              </a:rPr>
              <a:t> text</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Attributes</a:t>
            </a:r>
            <a:endParaRPr>
              <a:latin typeface="Hammersmith One"/>
              <a:ea typeface="Hammersmith One"/>
              <a:cs typeface="Hammersmith One"/>
              <a:sym typeface="Hammersmith One"/>
            </a:endParaRPr>
          </a:p>
        </p:txBody>
      </p:sp>
      <p:sp>
        <p:nvSpPr>
          <p:cNvPr id="224" name="Google Shape;224;p3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Each element has various attributes that can be added to them.</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An attribute defines additional information about the element, allowing you to do things such as change the colour, font, size, and location of the text.</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All attributes are declared in the start tag of an element.</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ctr">
              <a:spcBef>
                <a:spcPts val="1600"/>
              </a:spcBef>
              <a:spcAft>
                <a:spcPts val="1600"/>
              </a:spcAft>
              <a:buNone/>
            </a:pPr>
            <a:r>
              <a:rPr lang="en">
                <a:solidFill>
                  <a:srgbClr val="0000FF"/>
                </a:solidFill>
              </a:rPr>
              <a:t>&lt;</a:t>
            </a:r>
            <a:r>
              <a:rPr lang="en">
                <a:solidFill>
                  <a:srgbClr val="980000"/>
                </a:solidFill>
              </a:rPr>
              <a:t>p</a:t>
            </a:r>
            <a:r>
              <a:rPr lang="en"/>
              <a:t> </a:t>
            </a:r>
            <a:r>
              <a:rPr lang="en">
                <a:solidFill>
                  <a:srgbClr val="FF0000"/>
                </a:solidFill>
              </a:rPr>
              <a:t>name</a:t>
            </a:r>
            <a:r>
              <a:rPr lang="en">
                <a:solidFill>
                  <a:srgbClr val="0000FF"/>
                </a:solidFill>
              </a:rPr>
              <a:t>=“value”&gt;</a:t>
            </a:r>
            <a:r>
              <a:rPr lang="en">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Stylizing Attributes</a:t>
            </a:r>
            <a:endParaRPr>
              <a:latin typeface="Hammersmith One"/>
              <a:ea typeface="Hammersmith One"/>
              <a:cs typeface="Hammersmith One"/>
              <a:sym typeface="Hammersmith One"/>
            </a:endParaRPr>
          </a:p>
        </p:txBody>
      </p:sp>
      <p:sp>
        <p:nvSpPr>
          <p:cNvPr id="230" name="Google Shape;230;p3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To change the style of something, we use the “style” attribute. The value of the attribute would contain specific properties that change the style of the content.</a:t>
            </a:r>
            <a:endParaRPr>
              <a:latin typeface="Arial"/>
              <a:ea typeface="Arial"/>
              <a:cs typeface="Arial"/>
              <a:sym typeface="Arial"/>
            </a:endParaRPr>
          </a:p>
          <a:p>
            <a:pPr indent="0" lvl="0" marL="0" rtl="0" algn="ctr">
              <a:spcBef>
                <a:spcPts val="1600"/>
              </a:spcBef>
              <a:spcAft>
                <a:spcPts val="0"/>
              </a:spcAft>
              <a:buNone/>
            </a:pPr>
            <a:r>
              <a:rPr lang="en">
                <a:latin typeface="Arial"/>
                <a:ea typeface="Arial"/>
                <a:cs typeface="Arial"/>
                <a:sym typeface="Arial"/>
              </a:rPr>
              <a:t>To change the text color, use the property: “color”                                                         </a:t>
            </a:r>
            <a:r>
              <a:rPr lang="en" sz="1400">
                <a:solidFill>
                  <a:srgbClr val="0000FF"/>
                </a:solidFill>
                <a:latin typeface="Arial"/>
                <a:ea typeface="Arial"/>
                <a:cs typeface="Arial"/>
                <a:sym typeface="Arial"/>
              </a:rPr>
              <a:t>&lt;</a:t>
            </a:r>
            <a:r>
              <a:rPr lang="en" sz="1400">
                <a:solidFill>
                  <a:srgbClr val="980000"/>
                </a:solidFill>
                <a:latin typeface="Arial"/>
                <a:ea typeface="Arial"/>
                <a:cs typeface="Arial"/>
                <a:sym typeface="Arial"/>
              </a:rPr>
              <a:t>p</a:t>
            </a:r>
            <a:r>
              <a:rPr lang="en" sz="1400">
                <a:latin typeface="Arial"/>
                <a:ea typeface="Arial"/>
                <a:cs typeface="Arial"/>
                <a:sym typeface="Arial"/>
              </a:rPr>
              <a:t> </a:t>
            </a:r>
            <a:r>
              <a:rPr lang="en" sz="1400">
                <a:solidFill>
                  <a:srgbClr val="FF0000"/>
                </a:solidFill>
                <a:latin typeface="Arial"/>
                <a:ea typeface="Arial"/>
                <a:cs typeface="Arial"/>
                <a:sym typeface="Arial"/>
              </a:rPr>
              <a:t>style</a:t>
            </a:r>
            <a:r>
              <a:rPr lang="en" sz="1400">
                <a:solidFill>
                  <a:srgbClr val="0000FF"/>
                </a:solidFill>
                <a:latin typeface="Arial"/>
                <a:ea typeface="Arial"/>
                <a:cs typeface="Arial"/>
                <a:sym typeface="Arial"/>
              </a:rPr>
              <a:t>=“color:red”&gt;</a:t>
            </a:r>
            <a:endParaRPr sz="1400">
              <a:solidFill>
                <a:srgbClr val="0000FF"/>
              </a:solidFill>
              <a:latin typeface="Arial"/>
              <a:ea typeface="Arial"/>
              <a:cs typeface="Arial"/>
              <a:sym typeface="Arial"/>
            </a:endParaRPr>
          </a:p>
          <a:p>
            <a:pPr indent="0" lvl="0" marL="0" rtl="0" algn="ctr">
              <a:spcBef>
                <a:spcPts val="1600"/>
              </a:spcBef>
              <a:spcAft>
                <a:spcPts val="0"/>
              </a:spcAft>
              <a:buNone/>
            </a:pPr>
            <a:r>
              <a:rPr lang="en">
                <a:latin typeface="Arial"/>
                <a:ea typeface="Arial"/>
                <a:cs typeface="Arial"/>
                <a:sym typeface="Arial"/>
              </a:rPr>
              <a:t>To change the font, use the property: “font-family”                                                  </a:t>
            </a:r>
            <a:r>
              <a:rPr lang="en" sz="1400">
                <a:solidFill>
                  <a:srgbClr val="0000FF"/>
                </a:solidFill>
                <a:latin typeface="Arial"/>
                <a:ea typeface="Arial"/>
                <a:cs typeface="Arial"/>
                <a:sym typeface="Arial"/>
              </a:rPr>
              <a:t>&lt;</a:t>
            </a:r>
            <a:r>
              <a:rPr lang="en" sz="1400">
                <a:solidFill>
                  <a:srgbClr val="980000"/>
                </a:solidFill>
                <a:latin typeface="Arial"/>
                <a:ea typeface="Arial"/>
                <a:cs typeface="Arial"/>
                <a:sym typeface="Arial"/>
              </a:rPr>
              <a:t>p</a:t>
            </a:r>
            <a:r>
              <a:rPr lang="en" sz="1400">
                <a:latin typeface="Arial"/>
                <a:ea typeface="Arial"/>
                <a:cs typeface="Arial"/>
                <a:sym typeface="Arial"/>
              </a:rPr>
              <a:t> </a:t>
            </a:r>
            <a:r>
              <a:rPr lang="en" sz="1400">
                <a:solidFill>
                  <a:srgbClr val="FF0000"/>
                </a:solidFill>
                <a:latin typeface="Arial"/>
                <a:ea typeface="Arial"/>
                <a:cs typeface="Arial"/>
                <a:sym typeface="Arial"/>
              </a:rPr>
              <a:t>style</a:t>
            </a:r>
            <a:r>
              <a:rPr lang="en" sz="1400">
                <a:solidFill>
                  <a:srgbClr val="0000FF"/>
                </a:solidFill>
                <a:latin typeface="Arial"/>
                <a:ea typeface="Arial"/>
                <a:cs typeface="Arial"/>
                <a:sym typeface="Arial"/>
              </a:rPr>
              <a:t>=“font-family:arial”&gt;</a:t>
            </a:r>
            <a:endParaRPr>
              <a:solidFill>
                <a:srgbClr val="0000FF"/>
              </a:solidFill>
              <a:latin typeface="Arial"/>
              <a:ea typeface="Arial"/>
              <a:cs typeface="Arial"/>
              <a:sym typeface="Arial"/>
            </a:endParaRPr>
          </a:p>
          <a:p>
            <a:pPr indent="0" lvl="0" marL="0" rtl="0" algn="ctr">
              <a:spcBef>
                <a:spcPts val="1600"/>
              </a:spcBef>
              <a:spcAft>
                <a:spcPts val="1600"/>
              </a:spcAft>
              <a:buNone/>
            </a:pPr>
            <a:r>
              <a:rPr lang="en">
                <a:latin typeface="Arial"/>
                <a:ea typeface="Arial"/>
                <a:cs typeface="Arial"/>
                <a:sym typeface="Arial"/>
              </a:rPr>
              <a:t>To change the background color, use the property: “background-color"                 </a:t>
            </a:r>
            <a:r>
              <a:rPr lang="en" sz="1400">
                <a:solidFill>
                  <a:srgbClr val="0000FF"/>
                </a:solidFill>
                <a:latin typeface="Arial"/>
                <a:ea typeface="Arial"/>
                <a:cs typeface="Arial"/>
                <a:sym typeface="Arial"/>
              </a:rPr>
              <a:t>&lt;</a:t>
            </a:r>
            <a:r>
              <a:rPr lang="en" sz="1400">
                <a:solidFill>
                  <a:srgbClr val="980000"/>
                </a:solidFill>
                <a:latin typeface="Arial"/>
                <a:ea typeface="Arial"/>
                <a:cs typeface="Arial"/>
                <a:sym typeface="Arial"/>
              </a:rPr>
              <a:t>p</a:t>
            </a:r>
            <a:r>
              <a:rPr lang="en" sz="1400">
                <a:latin typeface="Arial"/>
                <a:ea typeface="Arial"/>
                <a:cs typeface="Arial"/>
                <a:sym typeface="Arial"/>
              </a:rPr>
              <a:t> </a:t>
            </a:r>
            <a:r>
              <a:rPr lang="en" sz="1400">
                <a:solidFill>
                  <a:srgbClr val="FF0000"/>
                </a:solidFill>
                <a:latin typeface="Arial"/>
                <a:ea typeface="Arial"/>
                <a:cs typeface="Arial"/>
                <a:sym typeface="Arial"/>
              </a:rPr>
              <a:t>style</a:t>
            </a:r>
            <a:r>
              <a:rPr lang="en" sz="1400">
                <a:solidFill>
                  <a:srgbClr val="0000FF"/>
                </a:solidFill>
                <a:latin typeface="Arial"/>
                <a:ea typeface="Arial"/>
                <a:cs typeface="Arial"/>
                <a:sym typeface="Arial"/>
              </a:rPr>
              <a:t>=“background-color:lightblue”&gt;</a:t>
            </a:r>
            <a:endParaRPr>
              <a:solidFill>
                <a:srgbClr val="0000F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Links</a:t>
            </a:r>
            <a:endParaRPr>
              <a:latin typeface="Hammersmith One"/>
              <a:ea typeface="Hammersmith One"/>
              <a:cs typeface="Hammersmith One"/>
              <a:sym typeface="Hammersmith One"/>
            </a:endParaRPr>
          </a:p>
        </p:txBody>
      </p:sp>
      <p:sp>
        <p:nvSpPr>
          <p:cNvPr id="236" name="Google Shape;236;p3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Links in HTML act as hyperlinks, taking you to the linked website when clicked.</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The syntax to create a link is as follows:</a:t>
            </a:r>
            <a:endParaRPr>
              <a:latin typeface="Arial"/>
              <a:ea typeface="Arial"/>
              <a:cs typeface="Arial"/>
              <a:sym typeface="Arial"/>
            </a:endParaRPr>
          </a:p>
          <a:p>
            <a:pPr indent="0" lvl="0" marL="0" rtl="0" algn="ctr">
              <a:spcBef>
                <a:spcPts val="1600"/>
              </a:spcBef>
              <a:spcAft>
                <a:spcPts val="0"/>
              </a:spcAft>
              <a:buNone/>
            </a:pPr>
            <a:r>
              <a:rPr lang="en">
                <a:solidFill>
                  <a:srgbClr val="0000FF"/>
                </a:solidFill>
              </a:rPr>
              <a:t>&lt;</a:t>
            </a:r>
            <a:r>
              <a:rPr lang="en">
                <a:solidFill>
                  <a:srgbClr val="980000"/>
                </a:solidFill>
              </a:rPr>
              <a:t>a</a:t>
            </a:r>
            <a:r>
              <a:rPr lang="en"/>
              <a:t> </a:t>
            </a:r>
            <a:r>
              <a:rPr lang="en">
                <a:solidFill>
                  <a:srgbClr val="FF0000"/>
                </a:solidFill>
              </a:rPr>
              <a:t>href</a:t>
            </a:r>
            <a:r>
              <a:rPr lang="en">
                <a:solidFill>
                  <a:srgbClr val="0000FF"/>
                </a:solidFill>
              </a:rPr>
              <a:t>=“url”&gt;</a:t>
            </a:r>
            <a:r>
              <a:rPr lang="en">
                <a:solidFill>
                  <a:srgbClr val="000000"/>
                </a:solidFill>
              </a:rPr>
              <a:t>Text Here</a:t>
            </a:r>
            <a:r>
              <a:rPr lang="en">
                <a:solidFill>
                  <a:srgbClr val="0000FF"/>
                </a:solidFill>
              </a:rPr>
              <a:t>&lt;</a:t>
            </a:r>
            <a:r>
              <a:rPr lang="en">
                <a:solidFill>
                  <a:srgbClr val="980000"/>
                </a:solidFill>
              </a:rPr>
              <a:t>/a</a:t>
            </a:r>
            <a:r>
              <a:rPr lang="en">
                <a:solidFill>
                  <a:srgbClr val="0000FF"/>
                </a:solidFill>
              </a:rPr>
              <a:t>&gt;</a:t>
            </a:r>
            <a:endParaRPr>
              <a:solidFill>
                <a:srgbClr val="0000FF"/>
              </a:solidFill>
            </a:endParaRPr>
          </a:p>
          <a:p>
            <a:pPr indent="0" lvl="0" marL="0" rtl="0" algn="l">
              <a:spcBef>
                <a:spcPts val="1600"/>
              </a:spcBef>
              <a:spcAft>
                <a:spcPts val="0"/>
              </a:spcAft>
              <a:buNone/>
            </a:pPr>
            <a:r>
              <a:rPr lang="en">
                <a:solidFill>
                  <a:srgbClr val="000000"/>
                </a:solidFill>
                <a:latin typeface="Arial"/>
                <a:ea typeface="Arial"/>
                <a:cs typeface="Arial"/>
                <a:sym typeface="Arial"/>
              </a:rPr>
              <a:t>The href attribute is required, as it is the destination (the link can’t work without it).  The text between the start and end tags is what will be visible to the user.</a:t>
            </a:r>
            <a:endParaRPr>
              <a:solidFill>
                <a:srgbClr val="000000"/>
              </a:solidFill>
              <a:latin typeface="Arial"/>
              <a:ea typeface="Arial"/>
              <a:cs typeface="Arial"/>
              <a:sym typeface="Arial"/>
            </a:endParaRPr>
          </a:p>
          <a:p>
            <a:pPr indent="0" lvl="0" marL="0" rtl="0" algn="ctr">
              <a:spcBef>
                <a:spcPts val="1600"/>
              </a:spcBef>
              <a:spcAft>
                <a:spcPts val="1600"/>
              </a:spcAft>
              <a:buNone/>
            </a:pPr>
            <a:r>
              <a:rPr lang="en">
                <a:solidFill>
                  <a:srgbClr val="1155CC"/>
                </a:solidFill>
                <a:latin typeface="Arial"/>
                <a:ea typeface="Arial"/>
                <a:cs typeface="Arial"/>
                <a:sym typeface="Arial"/>
              </a:rPr>
              <a:t>Text Here</a:t>
            </a:r>
            <a:endParaRPr>
              <a:solidFill>
                <a:srgbClr val="1155CC"/>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Images </a:t>
            </a:r>
            <a:endParaRPr>
              <a:latin typeface="Hammersmith One"/>
              <a:ea typeface="Hammersmith One"/>
              <a:cs typeface="Hammersmith One"/>
              <a:sym typeface="Hammersmith One"/>
            </a:endParaRPr>
          </a:p>
        </p:txBody>
      </p:sp>
      <p:sp>
        <p:nvSpPr>
          <p:cNvPr id="242" name="Google Shape;242;p3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Images can be added to an HTML file using the &lt;img&gt; tag.                                The syntax to add an image is as follows:</a:t>
            </a:r>
            <a:endParaRPr>
              <a:latin typeface="Arial"/>
              <a:ea typeface="Arial"/>
              <a:cs typeface="Arial"/>
              <a:sym typeface="Arial"/>
            </a:endParaRPr>
          </a:p>
          <a:p>
            <a:pPr indent="0" lvl="0" marL="0" rtl="0" algn="ctr">
              <a:lnSpc>
                <a:spcPct val="100000"/>
              </a:lnSpc>
              <a:spcBef>
                <a:spcPts val="1600"/>
              </a:spcBef>
              <a:spcAft>
                <a:spcPts val="0"/>
              </a:spcAft>
              <a:buNone/>
            </a:pPr>
            <a:r>
              <a:rPr lang="en">
                <a:solidFill>
                  <a:srgbClr val="0000FF"/>
                </a:solidFill>
              </a:rPr>
              <a:t>&lt;</a:t>
            </a:r>
            <a:r>
              <a:rPr lang="en">
                <a:solidFill>
                  <a:srgbClr val="980000"/>
                </a:solidFill>
              </a:rPr>
              <a:t>img</a:t>
            </a:r>
            <a:r>
              <a:rPr lang="en"/>
              <a:t> </a:t>
            </a:r>
            <a:r>
              <a:rPr lang="en">
                <a:solidFill>
                  <a:srgbClr val="FF0000"/>
                </a:solidFill>
              </a:rPr>
              <a:t>src</a:t>
            </a:r>
            <a:r>
              <a:rPr lang="en">
                <a:solidFill>
                  <a:srgbClr val="0000FF"/>
                </a:solidFill>
              </a:rPr>
              <a:t>=“url” </a:t>
            </a:r>
            <a:r>
              <a:rPr lang="en">
                <a:solidFill>
                  <a:srgbClr val="FF0000"/>
                </a:solidFill>
              </a:rPr>
              <a:t>alt</a:t>
            </a:r>
            <a:r>
              <a:rPr lang="en">
                <a:solidFill>
                  <a:srgbClr val="0000FF"/>
                </a:solidFill>
              </a:rPr>
              <a:t>=“text” </a:t>
            </a:r>
            <a:r>
              <a:rPr lang="en">
                <a:solidFill>
                  <a:srgbClr val="FF0000"/>
                </a:solidFill>
              </a:rPr>
              <a:t>width</a:t>
            </a:r>
            <a:r>
              <a:rPr lang="en">
                <a:solidFill>
                  <a:srgbClr val="0000FF"/>
                </a:solidFill>
              </a:rPr>
              <a:t>=“100”</a:t>
            </a:r>
            <a:r>
              <a:rPr lang="en">
                <a:solidFill>
                  <a:srgbClr val="FF0000"/>
                </a:solidFill>
              </a:rPr>
              <a:t> length</a:t>
            </a:r>
            <a:r>
              <a:rPr lang="en">
                <a:solidFill>
                  <a:srgbClr val="0000FF"/>
                </a:solidFill>
              </a:rPr>
              <a:t>=“100”&gt;                                           </a:t>
            </a:r>
            <a:r>
              <a:rPr lang="en">
                <a:solidFill>
                  <a:srgbClr val="000000"/>
                </a:solidFill>
                <a:latin typeface="Arial"/>
                <a:ea typeface="Arial"/>
                <a:cs typeface="Arial"/>
                <a:sym typeface="Arial"/>
              </a:rPr>
              <a:t>OR                                                                                                                       </a:t>
            </a:r>
            <a:r>
              <a:rPr lang="en">
                <a:solidFill>
                  <a:srgbClr val="0000FF"/>
                </a:solidFill>
              </a:rPr>
              <a:t>&lt;</a:t>
            </a:r>
            <a:r>
              <a:rPr lang="en">
                <a:solidFill>
                  <a:srgbClr val="980000"/>
                </a:solidFill>
              </a:rPr>
              <a:t>img</a:t>
            </a:r>
            <a:r>
              <a:rPr lang="en"/>
              <a:t> </a:t>
            </a:r>
            <a:r>
              <a:rPr lang="en">
                <a:solidFill>
                  <a:srgbClr val="FF0000"/>
                </a:solidFill>
              </a:rPr>
              <a:t>src</a:t>
            </a:r>
            <a:r>
              <a:rPr lang="en">
                <a:solidFill>
                  <a:srgbClr val="0000FF"/>
                </a:solidFill>
              </a:rPr>
              <a:t>=“url” </a:t>
            </a:r>
            <a:r>
              <a:rPr lang="en">
                <a:solidFill>
                  <a:srgbClr val="FF0000"/>
                </a:solidFill>
              </a:rPr>
              <a:t>alt</a:t>
            </a:r>
            <a:r>
              <a:rPr lang="en">
                <a:solidFill>
                  <a:srgbClr val="0000FF"/>
                </a:solidFill>
              </a:rPr>
              <a:t>=“text” </a:t>
            </a:r>
            <a:r>
              <a:rPr lang="en">
                <a:solidFill>
                  <a:srgbClr val="FF0000"/>
                </a:solidFill>
              </a:rPr>
              <a:t>style</a:t>
            </a:r>
            <a:r>
              <a:rPr lang="en">
                <a:solidFill>
                  <a:srgbClr val="0000FF"/>
                </a:solidFill>
              </a:rPr>
              <a:t>=“width:100;length:100”&gt;</a:t>
            </a:r>
            <a:endParaRPr>
              <a:solidFill>
                <a:srgbClr val="0000FF"/>
              </a:solidFill>
            </a:endParaRPr>
          </a:p>
          <a:p>
            <a:pPr indent="0" lvl="0" marL="0" rtl="0" algn="l">
              <a:spcBef>
                <a:spcPts val="1600"/>
              </a:spcBef>
              <a:spcAft>
                <a:spcPts val="1600"/>
              </a:spcAft>
              <a:buNone/>
            </a:pPr>
            <a:r>
              <a:rPr lang="en">
                <a:latin typeface="Arial"/>
                <a:ea typeface="Arial"/>
                <a:cs typeface="Arial"/>
                <a:sym typeface="Arial"/>
              </a:rPr>
              <a:t>This will add the image at the given URL to the HTML file. The alt attribute allows you to show specific text to the user when the image can not be accessed at the URL The values for width and length of an image are always measured in pixels.</a:t>
            </a:r>
            <a:endParaRPr>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CSS</a:t>
            </a:r>
            <a:endParaRPr>
              <a:latin typeface="Hammersmith One"/>
              <a:ea typeface="Hammersmith One"/>
              <a:cs typeface="Hammersmith One"/>
              <a:sym typeface="Hammersmith One"/>
            </a:endParaRPr>
          </a:p>
        </p:txBody>
      </p:sp>
      <p:sp>
        <p:nvSpPr>
          <p:cNvPr id="248" name="Google Shape;248;p4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CSS (Cascading Style Sheets) defines how a document should be displayed on the screen.</a:t>
            </a:r>
            <a:endParaRPr>
              <a:latin typeface="Arial"/>
              <a:ea typeface="Arial"/>
              <a:cs typeface="Arial"/>
              <a:sym typeface="Arial"/>
            </a:endParaRPr>
          </a:p>
          <a:p>
            <a:pPr indent="0" lvl="0" marL="0" rtl="0" algn="l">
              <a:spcBef>
                <a:spcPts val="1600"/>
              </a:spcBef>
              <a:spcAft>
                <a:spcPts val="0"/>
              </a:spcAft>
              <a:buNone/>
            </a:pPr>
            <a:r>
              <a:rPr lang="en">
                <a:latin typeface="Arial"/>
                <a:ea typeface="Arial"/>
                <a:cs typeface="Arial"/>
                <a:sym typeface="Arial"/>
              </a:rPr>
              <a:t>CSS can be introduced in 3 different ways:</a:t>
            </a:r>
            <a:endParaRPr>
              <a:latin typeface="Arial"/>
              <a:ea typeface="Arial"/>
              <a:cs typeface="Arial"/>
              <a:sym typeface="Arial"/>
            </a:endParaRPr>
          </a:p>
          <a:p>
            <a:pPr indent="-342900" lvl="0" marL="914400" rtl="0" algn="l">
              <a:spcBef>
                <a:spcPts val="1600"/>
              </a:spcBef>
              <a:spcAft>
                <a:spcPts val="0"/>
              </a:spcAft>
              <a:buSzPts val="1800"/>
              <a:buFont typeface="Arial"/>
              <a:buAutoNum type="arabicPeriod"/>
            </a:pPr>
            <a:r>
              <a:rPr lang="en">
                <a:latin typeface="Arial"/>
                <a:ea typeface="Arial"/>
                <a:cs typeface="Arial"/>
                <a:sym typeface="Arial"/>
              </a:rPr>
              <a:t>Inline</a:t>
            </a:r>
            <a:endParaRPr>
              <a:latin typeface="Arial"/>
              <a:ea typeface="Arial"/>
              <a:cs typeface="Arial"/>
              <a:sym typeface="Arial"/>
            </a:endParaRPr>
          </a:p>
          <a:p>
            <a:pPr indent="-342900" lvl="0" marL="914400" rtl="0" algn="l">
              <a:spcBef>
                <a:spcPts val="0"/>
              </a:spcBef>
              <a:spcAft>
                <a:spcPts val="0"/>
              </a:spcAft>
              <a:buSzPts val="1800"/>
              <a:buFont typeface="Arial"/>
              <a:buAutoNum type="arabicPeriod"/>
            </a:pPr>
            <a:r>
              <a:rPr lang="en">
                <a:latin typeface="Arial"/>
                <a:ea typeface="Arial"/>
                <a:cs typeface="Arial"/>
                <a:sym typeface="Arial"/>
              </a:rPr>
              <a:t>Internal Style Sheet</a:t>
            </a:r>
            <a:endParaRPr>
              <a:latin typeface="Arial"/>
              <a:ea typeface="Arial"/>
              <a:cs typeface="Arial"/>
              <a:sym typeface="Arial"/>
            </a:endParaRPr>
          </a:p>
          <a:p>
            <a:pPr indent="-342900" lvl="0" marL="914400" rtl="0" algn="l">
              <a:spcBef>
                <a:spcPts val="0"/>
              </a:spcBef>
              <a:spcAft>
                <a:spcPts val="0"/>
              </a:spcAft>
              <a:buSzPts val="1800"/>
              <a:buFont typeface="Arial"/>
              <a:buAutoNum type="arabicPeriod"/>
            </a:pPr>
            <a:r>
              <a:rPr lang="en">
                <a:latin typeface="Arial"/>
                <a:ea typeface="Arial"/>
                <a:cs typeface="Arial"/>
                <a:sym typeface="Arial"/>
              </a:rPr>
              <a:t>External Style Sheet</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CSS - Inline</a:t>
            </a:r>
            <a:endParaRPr>
              <a:latin typeface="Hammersmith One"/>
              <a:ea typeface="Hammersmith One"/>
              <a:cs typeface="Hammersmith One"/>
              <a:sym typeface="Hammersmith One"/>
            </a:endParaRPr>
          </a:p>
        </p:txBody>
      </p:sp>
      <p:sp>
        <p:nvSpPr>
          <p:cNvPr id="254" name="Google Shape;254;p4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To change the style using the inline method, add the </a:t>
            </a:r>
            <a:r>
              <a:rPr lang="en">
                <a:solidFill>
                  <a:srgbClr val="FF0000"/>
                </a:solidFill>
              </a:rPr>
              <a:t>style</a:t>
            </a:r>
            <a:r>
              <a:rPr lang="en">
                <a:latin typeface="Arial"/>
                <a:ea typeface="Arial"/>
                <a:cs typeface="Arial"/>
                <a:sym typeface="Arial"/>
              </a:rPr>
              <a:t> attribute in the start tag of what you wish to change.</a:t>
            </a:r>
            <a:endParaRPr>
              <a:latin typeface="Arial"/>
              <a:ea typeface="Arial"/>
              <a:cs typeface="Arial"/>
              <a:sym typeface="Arial"/>
            </a:endParaRPr>
          </a:p>
          <a:p>
            <a:pPr indent="0" lvl="0" marL="0" rtl="0" algn="ctr">
              <a:spcBef>
                <a:spcPts val="1600"/>
              </a:spcBef>
              <a:spcAft>
                <a:spcPts val="0"/>
              </a:spcAft>
              <a:buNone/>
            </a:pPr>
            <a:r>
              <a:rPr lang="en">
                <a:solidFill>
                  <a:srgbClr val="0000FF"/>
                </a:solidFill>
              </a:rPr>
              <a:t>&lt;</a:t>
            </a:r>
            <a:r>
              <a:rPr lang="en">
                <a:solidFill>
                  <a:srgbClr val="980000"/>
                </a:solidFill>
              </a:rPr>
              <a:t>p</a:t>
            </a:r>
            <a:r>
              <a:rPr lang="en"/>
              <a:t> </a:t>
            </a:r>
            <a:r>
              <a:rPr lang="en">
                <a:solidFill>
                  <a:srgbClr val="FF0000"/>
                </a:solidFill>
              </a:rPr>
              <a:t>style</a:t>
            </a:r>
            <a:r>
              <a:rPr lang="en">
                <a:solidFill>
                  <a:srgbClr val="0000FF"/>
                </a:solidFill>
              </a:rPr>
              <a:t>=“color:blue;font-family:arial”&gt;</a:t>
            </a:r>
            <a:endParaRPr>
              <a:solidFill>
                <a:srgbClr val="0000FF"/>
              </a:solidFill>
            </a:endParaRPr>
          </a:p>
          <a:p>
            <a:pPr indent="0" lvl="0" marL="0" rtl="0" algn="l">
              <a:spcBef>
                <a:spcPts val="1600"/>
              </a:spcBef>
              <a:spcAft>
                <a:spcPts val="0"/>
              </a:spcAft>
              <a:buNone/>
            </a:pPr>
            <a:r>
              <a:rPr lang="en">
                <a:solidFill>
                  <a:srgbClr val="000000"/>
                </a:solidFill>
                <a:latin typeface="Arial"/>
                <a:ea typeface="Arial"/>
                <a:cs typeface="Arial"/>
                <a:sym typeface="Arial"/>
              </a:rPr>
              <a:t>Within the</a:t>
            </a:r>
            <a:r>
              <a:rPr lang="en">
                <a:solidFill>
                  <a:srgbClr val="000000"/>
                </a:solidFill>
              </a:rPr>
              <a:t> </a:t>
            </a:r>
            <a:r>
              <a:rPr lang="en">
                <a:solidFill>
                  <a:srgbClr val="FF0000"/>
                </a:solidFill>
              </a:rPr>
              <a:t>style </a:t>
            </a:r>
            <a:r>
              <a:rPr lang="en">
                <a:solidFill>
                  <a:srgbClr val="000000"/>
                </a:solidFill>
                <a:latin typeface="Arial"/>
                <a:ea typeface="Arial"/>
                <a:cs typeface="Arial"/>
                <a:sym typeface="Arial"/>
              </a:rPr>
              <a:t>attribute, we write the </a:t>
            </a:r>
            <a:r>
              <a:rPr i="1" lang="en">
                <a:solidFill>
                  <a:srgbClr val="000000"/>
                </a:solidFill>
                <a:latin typeface="Arial"/>
                <a:ea typeface="Arial"/>
                <a:cs typeface="Arial"/>
                <a:sym typeface="Arial"/>
              </a:rPr>
              <a:t>name</a:t>
            </a:r>
            <a:r>
              <a:rPr lang="en">
                <a:solidFill>
                  <a:srgbClr val="000000"/>
                </a:solidFill>
                <a:latin typeface="Arial"/>
                <a:ea typeface="Arial"/>
                <a:cs typeface="Arial"/>
                <a:sym typeface="Arial"/>
              </a:rPr>
              <a:t> of what we want to change, followed by the appropriate </a:t>
            </a:r>
            <a:r>
              <a:rPr i="1" lang="en">
                <a:solidFill>
                  <a:srgbClr val="000000"/>
                </a:solidFill>
                <a:latin typeface="Arial"/>
                <a:ea typeface="Arial"/>
                <a:cs typeface="Arial"/>
                <a:sym typeface="Arial"/>
              </a:rPr>
              <a:t>value</a:t>
            </a:r>
            <a:endParaRPr>
              <a:solidFill>
                <a:srgbClr val="000000"/>
              </a:solidFill>
              <a:latin typeface="Arial"/>
              <a:ea typeface="Arial"/>
              <a:cs typeface="Arial"/>
              <a:sym typeface="Arial"/>
            </a:endParaRPr>
          </a:p>
          <a:p>
            <a:pPr indent="0" lvl="0" marL="0" rtl="0" algn="l">
              <a:spcBef>
                <a:spcPts val="1600"/>
              </a:spcBef>
              <a:spcAft>
                <a:spcPts val="1600"/>
              </a:spcAft>
              <a:buNone/>
            </a:pPr>
            <a:r>
              <a:rPr lang="en">
                <a:solidFill>
                  <a:srgbClr val="000000"/>
                </a:solidFill>
                <a:latin typeface="Arial"/>
                <a:ea typeface="Arial"/>
                <a:cs typeface="Arial"/>
                <a:sym typeface="Arial"/>
              </a:rPr>
              <a:t>In this case, the name would be </a:t>
            </a:r>
            <a:r>
              <a:rPr lang="en">
                <a:solidFill>
                  <a:srgbClr val="0000FF"/>
                </a:solidFill>
              </a:rPr>
              <a:t>color </a:t>
            </a:r>
            <a:r>
              <a:rPr lang="en">
                <a:solidFill>
                  <a:srgbClr val="000000"/>
                </a:solidFill>
                <a:latin typeface="Arial"/>
                <a:ea typeface="Arial"/>
                <a:cs typeface="Arial"/>
                <a:sym typeface="Arial"/>
              </a:rPr>
              <a:t>and </a:t>
            </a:r>
            <a:r>
              <a:rPr lang="en">
                <a:solidFill>
                  <a:srgbClr val="0000FF"/>
                </a:solidFill>
              </a:rPr>
              <a:t>font-family</a:t>
            </a:r>
            <a:r>
              <a:rPr lang="en">
                <a:solidFill>
                  <a:srgbClr val="000000"/>
                </a:solidFill>
                <a:latin typeface="Arial"/>
                <a:ea typeface="Arial"/>
                <a:cs typeface="Arial"/>
                <a:sym typeface="Arial"/>
              </a:rPr>
              <a:t>, and the values are </a:t>
            </a:r>
            <a:r>
              <a:rPr lang="en">
                <a:solidFill>
                  <a:srgbClr val="0000FF"/>
                </a:solidFill>
              </a:rPr>
              <a:t>blue </a:t>
            </a:r>
            <a:r>
              <a:rPr lang="en">
                <a:solidFill>
                  <a:srgbClr val="000000"/>
                </a:solidFill>
                <a:latin typeface="Arial"/>
                <a:ea typeface="Arial"/>
                <a:cs typeface="Arial"/>
                <a:sym typeface="Arial"/>
              </a:rPr>
              <a:t>and </a:t>
            </a:r>
            <a:r>
              <a:rPr lang="en">
                <a:solidFill>
                  <a:srgbClr val="0000FF"/>
                </a:solidFill>
              </a:rPr>
              <a:t>arial.</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p:nvPr/>
        </p:nvSpPr>
        <p:spPr>
          <a:xfrm>
            <a:off x="3291600" y="197550"/>
            <a:ext cx="2560800" cy="2591400"/>
          </a:xfrm>
          <a:prstGeom prst="ellipse">
            <a:avLst/>
          </a:prstGeom>
          <a:solidFill>
            <a:srgbClr val="FF9DE3"/>
          </a:solidFill>
          <a:ln cap="flat" cmpd="sng" w="38100">
            <a:solidFill>
              <a:srgbClr val="AFF7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Comfortaa"/>
                <a:ea typeface="Comfortaa"/>
                <a:cs typeface="Comfortaa"/>
                <a:sym typeface="Comfortaa"/>
              </a:rPr>
              <a:t>WEBPAGE</a:t>
            </a:r>
            <a:endParaRPr b="1" sz="2400">
              <a:latin typeface="Comfortaa"/>
              <a:ea typeface="Comfortaa"/>
              <a:cs typeface="Comfortaa"/>
              <a:sym typeface="Comfortaa"/>
            </a:endParaRPr>
          </a:p>
        </p:txBody>
      </p:sp>
      <p:sp>
        <p:nvSpPr>
          <p:cNvPr id="76" name="Google Shape;76;p15"/>
          <p:cNvSpPr/>
          <p:nvPr/>
        </p:nvSpPr>
        <p:spPr>
          <a:xfrm>
            <a:off x="980025" y="2788850"/>
            <a:ext cx="1615500" cy="1578300"/>
          </a:xfrm>
          <a:prstGeom prst="ellipse">
            <a:avLst/>
          </a:prstGeom>
          <a:solidFill>
            <a:srgbClr val="FF8A8A"/>
          </a:solidFill>
          <a:ln cap="flat" cmpd="sng" w="19050">
            <a:solidFill>
              <a:srgbClr val="AFF7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latin typeface="Comfortaa"/>
                <a:ea typeface="Comfortaa"/>
                <a:cs typeface="Comfortaa"/>
                <a:sym typeface="Comfortaa"/>
              </a:rPr>
              <a:t>HTML</a:t>
            </a:r>
            <a:endParaRPr b="1" sz="2300">
              <a:latin typeface="Comfortaa"/>
              <a:ea typeface="Comfortaa"/>
              <a:cs typeface="Comfortaa"/>
              <a:sym typeface="Comfortaa"/>
            </a:endParaRPr>
          </a:p>
        </p:txBody>
      </p:sp>
      <p:sp>
        <p:nvSpPr>
          <p:cNvPr id="77" name="Google Shape;77;p15"/>
          <p:cNvSpPr/>
          <p:nvPr/>
        </p:nvSpPr>
        <p:spPr>
          <a:xfrm>
            <a:off x="3764250" y="3367650"/>
            <a:ext cx="1615500" cy="1578300"/>
          </a:xfrm>
          <a:prstGeom prst="ellipse">
            <a:avLst/>
          </a:prstGeom>
          <a:solidFill>
            <a:srgbClr val="92CAFF"/>
          </a:solidFill>
          <a:ln cap="flat" cmpd="sng" w="19050">
            <a:solidFill>
              <a:srgbClr val="AFF7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Comfortaa"/>
                <a:ea typeface="Comfortaa"/>
                <a:cs typeface="Comfortaa"/>
                <a:sym typeface="Comfortaa"/>
              </a:rPr>
              <a:t>CSS</a:t>
            </a:r>
            <a:endParaRPr b="1" sz="2400">
              <a:latin typeface="Comfortaa"/>
              <a:ea typeface="Comfortaa"/>
              <a:cs typeface="Comfortaa"/>
              <a:sym typeface="Comfortaa"/>
            </a:endParaRPr>
          </a:p>
        </p:txBody>
      </p:sp>
      <p:sp>
        <p:nvSpPr>
          <p:cNvPr id="78" name="Google Shape;78;p15"/>
          <p:cNvSpPr/>
          <p:nvPr/>
        </p:nvSpPr>
        <p:spPr>
          <a:xfrm>
            <a:off x="6548475" y="2788850"/>
            <a:ext cx="1615500" cy="1578300"/>
          </a:xfrm>
          <a:prstGeom prst="ellipse">
            <a:avLst/>
          </a:prstGeom>
          <a:solidFill>
            <a:srgbClr val="84FF8B"/>
          </a:solidFill>
          <a:ln cap="flat" cmpd="sng" w="19050">
            <a:solidFill>
              <a:srgbClr val="AFF7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Comfortaa"/>
                <a:ea typeface="Comfortaa"/>
                <a:cs typeface="Comfortaa"/>
                <a:sym typeface="Comfortaa"/>
              </a:rPr>
              <a:t>JS</a:t>
            </a:r>
            <a:endParaRPr b="1" sz="2400">
              <a:latin typeface="Comfortaa"/>
              <a:ea typeface="Comfortaa"/>
              <a:cs typeface="Comfortaa"/>
              <a:sym typeface="Comfortaa"/>
            </a:endParaRPr>
          </a:p>
        </p:txBody>
      </p:sp>
      <p:cxnSp>
        <p:nvCxnSpPr>
          <p:cNvPr id="79" name="Google Shape;79;p15"/>
          <p:cNvCxnSpPr>
            <a:stCxn id="76" idx="7"/>
            <a:endCxn id="75" idx="3"/>
          </p:cNvCxnSpPr>
          <p:nvPr/>
        </p:nvCxnSpPr>
        <p:spPr>
          <a:xfrm flipH="1" rot="10800000">
            <a:off x="2358941" y="2409487"/>
            <a:ext cx="1307700" cy="610500"/>
          </a:xfrm>
          <a:prstGeom prst="straightConnector1">
            <a:avLst/>
          </a:prstGeom>
          <a:noFill/>
          <a:ln cap="flat" cmpd="sng" w="38100">
            <a:solidFill>
              <a:srgbClr val="A580FF"/>
            </a:solidFill>
            <a:prstDash val="solid"/>
            <a:round/>
            <a:headEnd len="med" w="med" type="none"/>
            <a:tailEnd len="med" w="med" type="triangle"/>
          </a:ln>
        </p:spPr>
      </p:cxnSp>
      <p:cxnSp>
        <p:nvCxnSpPr>
          <p:cNvPr id="80" name="Google Shape;80;p15"/>
          <p:cNvCxnSpPr>
            <a:stCxn id="77" idx="0"/>
            <a:endCxn id="75" idx="4"/>
          </p:cNvCxnSpPr>
          <p:nvPr/>
        </p:nvCxnSpPr>
        <p:spPr>
          <a:xfrm rot="10800000">
            <a:off x="4572000" y="2788950"/>
            <a:ext cx="0" cy="578700"/>
          </a:xfrm>
          <a:prstGeom prst="straightConnector1">
            <a:avLst/>
          </a:prstGeom>
          <a:noFill/>
          <a:ln cap="flat" cmpd="sng" w="38100">
            <a:solidFill>
              <a:srgbClr val="A580FF"/>
            </a:solidFill>
            <a:prstDash val="solid"/>
            <a:round/>
            <a:headEnd len="med" w="med" type="none"/>
            <a:tailEnd len="med" w="med" type="triangle"/>
          </a:ln>
        </p:spPr>
      </p:cxnSp>
      <p:cxnSp>
        <p:nvCxnSpPr>
          <p:cNvPr id="81" name="Google Shape;81;p15"/>
          <p:cNvCxnSpPr>
            <a:stCxn id="78" idx="1"/>
            <a:endCxn id="75" idx="5"/>
          </p:cNvCxnSpPr>
          <p:nvPr/>
        </p:nvCxnSpPr>
        <p:spPr>
          <a:xfrm rot="10800000">
            <a:off x="5477359" y="2409487"/>
            <a:ext cx="1307700" cy="610500"/>
          </a:xfrm>
          <a:prstGeom prst="straightConnector1">
            <a:avLst/>
          </a:prstGeom>
          <a:noFill/>
          <a:ln cap="flat" cmpd="sng" w="38100">
            <a:solidFill>
              <a:srgbClr val="A580FF"/>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CSS - Colors</a:t>
            </a:r>
            <a:endParaRPr>
              <a:latin typeface="Hammersmith One"/>
              <a:ea typeface="Hammersmith One"/>
              <a:cs typeface="Hammersmith One"/>
              <a:sym typeface="Hammersmith One"/>
            </a:endParaRPr>
          </a:p>
        </p:txBody>
      </p:sp>
      <p:sp>
        <p:nvSpPr>
          <p:cNvPr id="260" name="Google Shape;260;p4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Colors can be referenced in one of three ways</a:t>
            </a:r>
            <a:endParaRPr>
              <a:latin typeface="Arial"/>
              <a:ea typeface="Arial"/>
              <a:cs typeface="Arial"/>
              <a:sym typeface="Arial"/>
            </a:endParaRPr>
          </a:p>
          <a:p>
            <a:pPr indent="-342900" lvl="0" marL="914400" rtl="0" algn="l">
              <a:spcBef>
                <a:spcPts val="1600"/>
              </a:spcBef>
              <a:spcAft>
                <a:spcPts val="0"/>
              </a:spcAft>
              <a:buSzPts val="1800"/>
              <a:buFont typeface="Arial"/>
              <a:buAutoNum type="arabicPeriod"/>
            </a:pPr>
            <a:r>
              <a:rPr lang="en">
                <a:latin typeface="Arial"/>
                <a:ea typeface="Arial"/>
                <a:cs typeface="Arial"/>
                <a:sym typeface="Arial"/>
              </a:rPr>
              <a:t>A name - “red”</a:t>
            </a:r>
            <a:endParaRPr>
              <a:latin typeface="Arial"/>
              <a:ea typeface="Arial"/>
              <a:cs typeface="Arial"/>
              <a:sym typeface="Arial"/>
            </a:endParaRPr>
          </a:p>
          <a:p>
            <a:pPr indent="-342900" lvl="0" marL="914400" rtl="0" algn="l">
              <a:spcBef>
                <a:spcPts val="0"/>
              </a:spcBef>
              <a:spcAft>
                <a:spcPts val="0"/>
              </a:spcAft>
              <a:buSzPts val="1800"/>
              <a:buFont typeface="Arial"/>
              <a:buAutoNum type="arabicPeriod"/>
            </a:pPr>
            <a:r>
              <a:rPr lang="en">
                <a:latin typeface="Arial"/>
                <a:ea typeface="Arial"/>
                <a:cs typeface="Arial"/>
                <a:sym typeface="Arial"/>
              </a:rPr>
              <a:t>A HEX value - “</a:t>
            </a:r>
            <a:r>
              <a:rPr lang="en">
                <a:solidFill>
                  <a:srgbClr val="FF0000"/>
                </a:solidFill>
                <a:latin typeface="Arial"/>
                <a:ea typeface="Arial"/>
                <a:cs typeface="Arial"/>
                <a:sym typeface="Arial"/>
              </a:rPr>
              <a:t>FF</a:t>
            </a:r>
            <a:r>
              <a:rPr lang="en">
                <a:solidFill>
                  <a:srgbClr val="00E100"/>
                </a:solidFill>
                <a:latin typeface="Arial"/>
                <a:ea typeface="Arial"/>
                <a:cs typeface="Arial"/>
                <a:sym typeface="Arial"/>
              </a:rPr>
              <a:t>00</a:t>
            </a:r>
            <a:r>
              <a:rPr lang="en">
                <a:solidFill>
                  <a:srgbClr val="0000FF"/>
                </a:solidFill>
                <a:latin typeface="Arial"/>
                <a:ea typeface="Arial"/>
                <a:cs typeface="Arial"/>
                <a:sym typeface="Arial"/>
              </a:rPr>
              <a:t>00</a:t>
            </a:r>
            <a:r>
              <a:rPr lang="en">
                <a:latin typeface="Arial"/>
                <a:ea typeface="Arial"/>
                <a:cs typeface="Arial"/>
                <a:sym typeface="Arial"/>
              </a:rPr>
              <a:t>”</a:t>
            </a:r>
            <a:endParaRPr>
              <a:latin typeface="Arial"/>
              <a:ea typeface="Arial"/>
              <a:cs typeface="Arial"/>
              <a:sym typeface="Arial"/>
            </a:endParaRPr>
          </a:p>
          <a:p>
            <a:pPr indent="-342900" lvl="0" marL="914400" rtl="0" algn="l">
              <a:spcBef>
                <a:spcPts val="0"/>
              </a:spcBef>
              <a:spcAft>
                <a:spcPts val="0"/>
              </a:spcAft>
              <a:buSzPts val="1800"/>
              <a:buFont typeface="Arial"/>
              <a:buAutoNum type="arabicPeriod"/>
            </a:pPr>
            <a:r>
              <a:rPr lang="en">
                <a:latin typeface="Arial"/>
                <a:ea typeface="Arial"/>
                <a:cs typeface="Arial"/>
                <a:sym typeface="Arial"/>
              </a:rPr>
              <a:t>An RGB value - “rgb(</a:t>
            </a:r>
            <a:r>
              <a:rPr lang="en">
                <a:solidFill>
                  <a:srgbClr val="FF0000"/>
                </a:solidFill>
                <a:latin typeface="Arial"/>
                <a:ea typeface="Arial"/>
                <a:cs typeface="Arial"/>
                <a:sym typeface="Arial"/>
              </a:rPr>
              <a:t>255</a:t>
            </a:r>
            <a:r>
              <a:rPr lang="en">
                <a:latin typeface="Arial"/>
                <a:ea typeface="Arial"/>
                <a:cs typeface="Arial"/>
                <a:sym typeface="Arial"/>
              </a:rPr>
              <a:t>,</a:t>
            </a:r>
            <a:r>
              <a:rPr lang="en">
                <a:solidFill>
                  <a:srgbClr val="00E100"/>
                </a:solidFill>
                <a:latin typeface="Arial"/>
                <a:ea typeface="Arial"/>
                <a:cs typeface="Arial"/>
                <a:sym typeface="Arial"/>
              </a:rPr>
              <a:t>0</a:t>
            </a:r>
            <a:r>
              <a:rPr lang="en">
                <a:latin typeface="Arial"/>
                <a:ea typeface="Arial"/>
                <a:cs typeface="Arial"/>
                <a:sym typeface="Arial"/>
              </a:rPr>
              <a:t>,</a:t>
            </a:r>
            <a:r>
              <a:rPr lang="en">
                <a:solidFill>
                  <a:srgbClr val="0000FF"/>
                </a:solidFill>
                <a:latin typeface="Arial"/>
                <a:ea typeface="Arial"/>
                <a:cs typeface="Arial"/>
                <a:sym typeface="Arial"/>
              </a:rPr>
              <a:t>0</a:t>
            </a:r>
            <a:r>
              <a:rPr lang="en">
                <a:latin typeface="Arial"/>
                <a:ea typeface="Arial"/>
                <a:cs typeface="Arial"/>
                <a:sym typeface="Arial"/>
              </a:rPr>
              <a:t>)</a:t>
            </a:r>
            <a:endParaRPr>
              <a:latin typeface="Arial"/>
              <a:ea typeface="Arial"/>
              <a:cs typeface="Arial"/>
              <a:sym typeface="Arial"/>
            </a:endParaRPr>
          </a:p>
          <a:p>
            <a:pPr indent="0" lvl="0" marL="0" rtl="0" algn="l">
              <a:spcBef>
                <a:spcPts val="1600"/>
              </a:spcBef>
              <a:spcAft>
                <a:spcPts val="1600"/>
              </a:spcAft>
              <a:buNone/>
            </a:pPr>
            <a:r>
              <a:rPr lang="en">
                <a:latin typeface="Arial"/>
                <a:ea typeface="Arial"/>
                <a:cs typeface="Arial"/>
                <a:sym typeface="Arial"/>
              </a:rPr>
              <a:t>To change the color of text you can use the color attribute, or in the style attribute, include “color:</a:t>
            </a:r>
            <a:r>
              <a:rPr lang="en" sz="1400">
                <a:latin typeface="Arial"/>
                <a:ea typeface="Arial"/>
                <a:cs typeface="Arial"/>
                <a:sym typeface="Arial"/>
              </a:rPr>
              <a:t> </a:t>
            </a:r>
            <a:r>
              <a:rPr lang="en" sz="1400" u="sng">
                <a:latin typeface="Arial"/>
                <a:ea typeface="Arial"/>
                <a:cs typeface="Arial"/>
                <a:sym typeface="Arial"/>
              </a:rPr>
              <a:t>insert color here</a:t>
            </a:r>
            <a:r>
              <a:rPr lang="en">
                <a:latin typeface="Arial"/>
                <a:ea typeface="Arial"/>
                <a:cs typeface="Arial"/>
                <a:sym typeface="Arial"/>
              </a:rPr>
              <a:t>”</a:t>
            </a:r>
            <a:endParaRPr>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Challenge Time!</a:t>
            </a:r>
            <a:endParaRPr>
              <a:latin typeface="Hammersmith One"/>
              <a:ea typeface="Hammersmith One"/>
              <a:cs typeface="Hammersmith One"/>
              <a:sym typeface="Hammersmith One"/>
            </a:endParaRPr>
          </a:p>
        </p:txBody>
      </p:sp>
      <p:sp>
        <p:nvSpPr>
          <p:cNvPr id="266" name="Google Shape;266;p4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Create a website that will contain the following in it:</a:t>
            </a:r>
            <a:endParaRPr>
              <a:latin typeface="Arial"/>
              <a:ea typeface="Arial"/>
              <a:cs typeface="Arial"/>
              <a:sym typeface="Arial"/>
            </a:endParaRPr>
          </a:p>
          <a:p>
            <a:pPr indent="-342900" lvl="0" marL="914400" rtl="0" algn="l">
              <a:spcBef>
                <a:spcPts val="1600"/>
              </a:spcBef>
              <a:spcAft>
                <a:spcPts val="0"/>
              </a:spcAft>
              <a:buSzPts val="1800"/>
              <a:buFont typeface="Arial"/>
              <a:buAutoNum type="arabicPeriod"/>
            </a:pPr>
            <a:r>
              <a:rPr lang="en">
                <a:latin typeface="Arial"/>
                <a:ea typeface="Arial"/>
                <a:cs typeface="Arial"/>
                <a:sym typeface="Arial"/>
              </a:rPr>
              <a:t>Comments before every starting tag</a:t>
            </a:r>
            <a:endParaRPr>
              <a:latin typeface="Arial"/>
              <a:ea typeface="Arial"/>
              <a:cs typeface="Arial"/>
              <a:sym typeface="Arial"/>
            </a:endParaRPr>
          </a:p>
          <a:p>
            <a:pPr indent="-342900" lvl="0" marL="914400" rtl="0" algn="l">
              <a:spcBef>
                <a:spcPts val="0"/>
              </a:spcBef>
              <a:spcAft>
                <a:spcPts val="0"/>
              </a:spcAft>
              <a:buSzPts val="1800"/>
              <a:buFont typeface="Arial"/>
              <a:buAutoNum type="arabicPeriod"/>
            </a:pPr>
            <a:r>
              <a:rPr lang="en">
                <a:latin typeface="Arial"/>
                <a:ea typeface="Arial"/>
                <a:cs typeface="Arial"/>
                <a:sym typeface="Arial"/>
              </a:rPr>
              <a:t>1 bolded and 1 strong word</a:t>
            </a:r>
            <a:endParaRPr>
              <a:latin typeface="Arial"/>
              <a:ea typeface="Arial"/>
              <a:cs typeface="Arial"/>
              <a:sym typeface="Arial"/>
            </a:endParaRPr>
          </a:p>
          <a:p>
            <a:pPr indent="-342900" lvl="0" marL="914400" rtl="0" algn="l">
              <a:spcBef>
                <a:spcPts val="0"/>
              </a:spcBef>
              <a:spcAft>
                <a:spcPts val="0"/>
              </a:spcAft>
              <a:buSzPts val="1800"/>
              <a:buFont typeface="Arial"/>
              <a:buAutoNum type="arabicPeriod"/>
            </a:pPr>
            <a:r>
              <a:rPr lang="en">
                <a:latin typeface="Arial"/>
                <a:ea typeface="Arial"/>
                <a:cs typeface="Arial"/>
                <a:sym typeface="Arial"/>
              </a:rPr>
              <a:t>1 italicized and 1 emphasized word</a:t>
            </a:r>
            <a:endParaRPr>
              <a:latin typeface="Arial"/>
              <a:ea typeface="Arial"/>
              <a:cs typeface="Arial"/>
              <a:sym typeface="Arial"/>
            </a:endParaRPr>
          </a:p>
          <a:p>
            <a:pPr indent="-342900" lvl="0" marL="914400" rtl="0" algn="l">
              <a:spcBef>
                <a:spcPts val="0"/>
              </a:spcBef>
              <a:spcAft>
                <a:spcPts val="0"/>
              </a:spcAft>
              <a:buSzPts val="1800"/>
              <a:buFont typeface="Arial"/>
              <a:buAutoNum type="arabicPeriod"/>
            </a:pPr>
            <a:r>
              <a:rPr lang="en">
                <a:latin typeface="Arial"/>
                <a:ea typeface="Arial"/>
                <a:cs typeface="Arial"/>
                <a:sym typeface="Arial"/>
              </a:rPr>
              <a:t>Text that has been changed with attributes</a:t>
            </a:r>
            <a:endParaRPr>
              <a:latin typeface="Arial"/>
              <a:ea typeface="Arial"/>
              <a:cs typeface="Arial"/>
              <a:sym typeface="Arial"/>
            </a:endParaRPr>
          </a:p>
          <a:p>
            <a:pPr indent="-342900" lvl="0" marL="914400" rtl="0" algn="l">
              <a:spcBef>
                <a:spcPts val="0"/>
              </a:spcBef>
              <a:spcAft>
                <a:spcPts val="0"/>
              </a:spcAft>
              <a:buSzPts val="1800"/>
              <a:buFont typeface="Arial"/>
              <a:buAutoNum type="arabicPeriod"/>
            </a:pPr>
            <a:r>
              <a:rPr lang="en">
                <a:latin typeface="Arial"/>
                <a:ea typeface="Arial"/>
                <a:cs typeface="Arial"/>
                <a:sym typeface="Arial"/>
              </a:rPr>
              <a:t>An image</a:t>
            </a:r>
            <a:endParaRPr>
              <a:latin typeface="Arial"/>
              <a:ea typeface="Arial"/>
              <a:cs typeface="Arial"/>
              <a:sym typeface="Arial"/>
            </a:endParaRPr>
          </a:p>
          <a:p>
            <a:pPr indent="-342900" lvl="0" marL="914400" rtl="0" algn="l">
              <a:spcBef>
                <a:spcPts val="0"/>
              </a:spcBef>
              <a:spcAft>
                <a:spcPts val="0"/>
              </a:spcAft>
              <a:buSzPts val="1800"/>
              <a:buFont typeface="Arial"/>
              <a:buAutoNum type="arabicPeriod"/>
            </a:pPr>
            <a:r>
              <a:rPr lang="en">
                <a:latin typeface="Arial"/>
                <a:ea typeface="Arial"/>
                <a:cs typeface="Arial"/>
                <a:sym typeface="Arial"/>
              </a:rPr>
              <a:t>At least 1 link</a:t>
            </a:r>
            <a:endParaRPr>
              <a:latin typeface="Arial"/>
              <a:ea typeface="Arial"/>
              <a:cs typeface="Arial"/>
              <a:sym typeface="Arial"/>
            </a:endParaRPr>
          </a:p>
          <a:p>
            <a:pPr indent="-342900" lvl="0" marL="914400" rtl="0" algn="l">
              <a:spcBef>
                <a:spcPts val="0"/>
              </a:spcBef>
              <a:spcAft>
                <a:spcPts val="0"/>
              </a:spcAft>
              <a:buSzPts val="1800"/>
              <a:buFont typeface="Arial"/>
              <a:buAutoNum type="arabicPeriod"/>
            </a:pPr>
            <a:r>
              <a:rPr lang="en">
                <a:latin typeface="Arial"/>
                <a:ea typeface="Arial"/>
                <a:cs typeface="Arial"/>
                <a:sym typeface="Arial"/>
              </a:rPr>
              <a:t>Change the background color of the body to light blue</a:t>
            </a:r>
            <a:endParaRPr>
              <a:latin typeface="Arial"/>
              <a:ea typeface="Arial"/>
              <a:cs typeface="Arial"/>
              <a:sym typeface="Arial"/>
            </a:endParaRPr>
          </a:p>
          <a:p>
            <a:pPr indent="-342900" lvl="0" marL="914400" rtl="0" algn="l">
              <a:spcBef>
                <a:spcPts val="0"/>
              </a:spcBef>
              <a:spcAft>
                <a:spcPts val="0"/>
              </a:spcAft>
              <a:buSzPts val="1800"/>
              <a:buFont typeface="Arial"/>
              <a:buAutoNum type="arabicPeriod"/>
            </a:pPr>
            <a:r>
              <a:rPr lang="en">
                <a:latin typeface="Arial"/>
                <a:ea typeface="Arial"/>
                <a:cs typeface="Arial"/>
                <a:sym typeface="Arial"/>
              </a:rPr>
              <a:t>Change the background color of the paragraphs to a matching color</a:t>
            </a:r>
            <a:endParaRPr>
              <a:latin typeface="Arial"/>
              <a:ea typeface="Arial"/>
              <a:cs typeface="Arial"/>
              <a:sym typeface="Arial"/>
            </a:endParaRPr>
          </a:p>
        </p:txBody>
      </p:sp>
      <p:sp>
        <p:nvSpPr>
          <p:cNvPr id="267" name="Google Shape;267;p43"/>
          <p:cNvSpPr txBox="1"/>
          <p:nvPr/>
        </p:nvSpPr>
        <p:spPr>
          <a:xfrm>
            <a:off x="6188000" y="2484925"/>
            <a:ext cx="2213700" cy="106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2"/>
                </a:solidFill>
                <a:latin typeface="Hammersmith One"/>
                <a:ea typeface="Hammersmith One"/>
                <a:cs typeface="Hammersmith One"/>
                <a:sym typeface="Hammersmith One"/>
              </a:rPr>
              <a:t>Questions?</a:t>
            </a:r>
            <a:endParaRPr sz="3000">
              <a:solidFill>
                <a:schemeClr val="dk2"/>
              </a:solidFill>
              <a:latin typeface="Hammersmith One"/>
              <a:ea typeface="Hammersmith One"/>
              <a:cs typeface="Hammersmith One"/>
              <a:sym typeface="Hammersmith One"/>
            </a:endParaRPr>
          </a:p>
        </p:txBody>
      </p:sp>
      <p:sp>
        <p:nvSpPr>
          <p:cNvPr id="268" name="Google Shape;268;p43"/>
          <p:cNvSpPr txBox="1"/>
          <p:nvPr/>
        </p:nvSpPr>
        <p:spPr>
          <a:xfrm>
            <a:off x="5976500" y="1291100"/>
            <a:ext cx="2636700" cy="12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2"/>
                </a:solidFill>
                <a:latin typeface="Hammersmith One"/>
                <a:ea typeface="Hammersmith One"/>
                <a:cs typeface="Hammersmith One"/>
                <a:sym typeface="Hammersmith One"/>
              </a:rPr>
              <a:t>Thank you for your time!</a:t>
            </a:r>
            <a:endParaRPr sz="3000">
              <a:solidFill>
                <a:schemeClr val="dk2"/>
              </a:solidFill>
              <a:latin typeface="Hammersmith One"/>
              <a:ea typeface="Hammersmith One"/>
              <a:cs typeface="Hammersmith One"/>
              <a:sym typeface="Hammersmith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latin typeface="Helvetica Neue"/>
                <a:ea typeface="Helvetica Neue"/>
                <a:cs typeface="Helvetica Neue"/>
                <a:sym typeface="Helvetica Neue"/>
              </a:rPr>
              <a:t>What are   </a:t>
            </a:r>
            <a:r>
              <a:rPr lang="en" u="sng">
                <a:latin typeface="Courier New"/>
                <a:ea typeface="Courier New"/>
                <a:cs typeface="Courier New"/>
                <a:sym typeface="Courier New"/>
              </a:rPr>
              <a:t>HTML, CSS, </a:t>
            </a:r>
            <a:r>
              <a:rPr lang="en" u="sng">
                <a:latin typeface="Helvetica Neue"/>
                <a:ea typeface="Helvetica Neue"/>
                <a:cs typeface="Helvetica Neue"/>
                <a:sym typeface="Helvetica Neue"/>
              </a:rPr>
              <a:t>and   </a:t>
            </a:r>
            <a:r>
              <a:rPr lang="en" u="sng">
                <a:latin typeface="Courier New"/>
                <a:ea typeface="Courier New"/>
                <a:cs typeface="Courier New"/>
                <a:sym typeface="Courier New"/>
              </a:rPr>
              <a:t>JS </a:t>
            </a:r>
            <a:r>
              <a:rPr lang="en" u="sng">
                <a:latin typeface="Helvetica Neue"/>
                <a:ea typeface="Helvetica Neue"/>
                <a:cs typeface="Helvetica Neue"/>
                <a:sym typeface="Helvetica Neue"/>
              </a:rPr>
              <a:t>?</a:t>
            </a:r>
            <a:endParaRPr u="sng">
              <a:latin typeface="Helvetica Neue"/>
              <a:ea typeface="Helvetica Neue"/>
              <a:cs typeface="Helvetica Neue"/>
              <a:sym typeface="Helvetica Neue"/>
            </a:endParaRPr>
          </a:p>
        </p:txBody>
      </p:sp>
      <p:sp>
        <p:nvSpPr>
          <p:cNvPr id="87" name="Google Shape;87;p16"/>
          <p:cNvSpPr txBox="1"/>
          <p:nvPr>
            <p:ph idx="1" type="body"/>
          </p:nvPr>
        </p:nvSpPr>
        <p:spPr>
          <a:xfrm>
            <a:off x="311700" y="1468825"/>
            <a:ext cx="8520600" cy="3551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u="sng">
                <a:latin typeface="Courier New"/>
                <a:ea typeface="Courier New"/>
                <a:cs typeface="Courier New"/>
                <a:sym typeface="Courier New"/>
              </a:rPr>
              <a:t>HTML (HyperText Markup Language)</a:t>
            </a:r>
            <a:r>
              <a:rPr lang="en" u="sng">
                <a:latin typeface="Helvetica Neue"/>
                <a:ea typeface="Helvetica Neue"/>
                <a:cs typeface="Helvetica Neue"/>
                <a:sym typeface="Helvetica Neue"/>
              </a:rPr>
              <a:t>:</a:t>
            </a:r>
            <a:r>
              <a:rPr lang="en">
                <a:latin typeface="Helvetica Neue"/>
                <a:ea typeface="Helvetica Neue"/>
                <a:cs typeface="Helvetica Neue"/>
                <a:sym typeface="Helvetica Neue"/>
              </a:rPr>
              <a:t> The “skeleton” of HTML-created websites, is a base structure and layout, used for </a:t>
            </a:r>
            <a:r>
              <a:rPr b="1" lang="en">
                <a:latin typeface="Helvetica Neue"/>
                <a:ea typeface="Helvetica Neue"/>
                <a:cs typeface="Helvetica Neue"/>
                <a:sym typeface="Helvetica Neue"/>
              </a:rPr>
              <a:t>website creation</a:t>
            </a:r>
            <a:endParaRPr>
              <a:latin typeface="Helvetica Neue"/>
              <a:ea typeface="Helvetica Neue"/>
              <a:cs typeface="Helvetica Neue"/>
              <a:sym typeface="Helvetica Neue"/>
            </a:endParaRPr>
          </a:p>
          <a:p>
            <a:pPr indent="0" lvl="0" marL="0" rtl="0" algn="l">
              <a:lnSpc>
                <a:spcPct val="150000"/>
              </a:lnSpc>
              <a:spcBef>
                <a:spcPts val="1600"/>
              </a:spcBef>
              <a:spcAft>
                <a:spcPts val="0"/>
              </a:spcAft>
              <a:buNone/>
            </a:pPr>
            <a:r>
              <a:rPr b="1" lang="en" u="sng">
                <a:latin typeface="Courier New"/>
                <a:ea typeface="Courier New"/>
                <a:cs typeface="Courier New"/>
                <a:sym typeface="Courier New"/>
              </a:rPr>
              <a:t>JS (Javascript)</a:t>
            </a:r>
            <a:r>
              <a:rPr b="1" i="1" lang="en" sz="1400" u="sng">
                <a:latin typeface="Helvetica Neue"/>
                <a:ea typeface="Helvetica Neue"/>
                <a:cs typeface="Helvetica Neue"/>
                <a:sym typeface="Helvetica Neue"/>
              </a:rPr>
              <a:t>- DIFFERENT FROM JAVA!</a:t>
            </a:r>
            <a:r>
              <a:rPr b="1" lang="en" u="sng">
                <a:latin typeface="Courier New"/>
                <a:ea typeface="Courier New"/>
                <a:cs typeface="Courier New"/>
                <a:sym typeface="Courier New"/>
              </a:rPr>
              <a:t>:</a:t>
            </a:r>
            <a:r>
              <a:rPr lang="en">
                <a:latin typeface="Helvetica Neue"/>
                <a:ea typeface="Helvetica Neue"/>
                <a:cs typeface="Helvetica Neue"/>
                <a:sym typeface="Helvetica Neue"/>
              </a:rPr>
              <a:t> The “blood” of HTML-created websites, allows for basic </a:t>
            </a:r>
            <a:r>
              <a:rPr b="1" lang="en">
                <a:latin typeface="Helvetica Neue"/>
                <a:ea typeface="Helvetica Neue"/>
                <a:cs typeface="Helvetica Neue"/>
                <a:sym typeface="Helvetica Neue"/>
              </a:rPr>
              <a:t>programs and functions</a:t>
            </a:r>
            <a:r>
              <a:rPr lang="en">
                <a:latin typeface="Helvetica Neue"/>
                <a:ea typeface="Helvetica Neue"/>
                <a:cs typeface="Helvetica Neue"/>
                <a:sym typeface="Helvetica Neue"/>
              </a:rPr>
              <a:t> to be created; also most universal of the three, as can be used cross-platforms</a:t>
            </a:r>
            <a:endParaRPr>
              <a:latin typeface="Helvetica Neue"/>
              <a:ea typeface="Helvetica Neue"/>
              <a:cs typeface="Helvetica Neue"/>
              <a:sym typeface="Helvetica Neue"/>
            </a:endParaRPr>
          </a:p>
          <a:p>
            <a:pPr indent="0" lvl="0" marL="0" rtl="0" algn="l">
              <a:lnSpc>
                <a:spcPct val="150000"/>
              </a:lnSpc>
              <a:spcBef>
                <a:spcPts val="1600"/>
              </a:spcBef>
              <a:spcAft>
                <a:spcPts val="1600"/>
              </a:spcAft>
              <a:buNone/>
            </a:pPr>
            <a:r>
              <a:rPr b="1" lang="en" u="sng">
                <a:latin typeface="Courier New"/>
                <a:ea typeface="Courier New"/>
                <a:cs typeface="Courier New"/>
                <a:sym typeface="Courier New"/>
              </a:rPr>
              <a:t>CSS (Cascading Style Sheet):</a:t>
            </a:r>
            <a:r>
              <a:rPr lang="en">
                <a:latin typeface="Helvetica Neue"/>
                <a:ea typeface="Helvetica Neue"/>
                <a:cs typeface="Helvetica Neue"/>
                <a:sym typeface="Helvetica Neue"/>
              </a:rPr>
              <a:t> The “flesh” of HTML-created websites, </a:t>
            </a:r>
            <a:r>
              <a:rPr lang="en">
                <a:latin typeface="Helvetica Neue"/>
                <a:ea typeface="Helvetica Neue"/>
                <a:cs typeface="Helvetica Neue"/>
                <a:sym typeface="Helvetica Neue"/>
              </a:rPr>
              <a:t>stylizes</a:t>
            </a:r>
            <a:r>
              <a:rPr lang="en">
                <a:latin typeface="Helvetica Neue"/>
                <a:ea typeface="Helvetica Neue"/>
                <a:cs typeface="Helvetica Neue"/>
                <a:sym typeface="Helvetica Neue"/>
              </a:rPr>
              <a:t> a bland website with a spectrum of unique colours, fonts, and layouts</a:t>
            </a:r>
            <a:endParaRPr>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10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10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1000"/>
                                        <p:tgtEl>
                                          <p:spTgt spid="8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266725"/>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Think of a Cake:</a:t>
            </a:r>
            <a:endParaRPr>
              <a:latin typeface="Hammersmith One"/>
              <a:ea typeface="Hammersmith One"/>
              <a:cs typeface="Hammersmith One"/>
              <a:sym typeface="Hammersmith One"/>
            </a:endParaRPr>
          </a:p>
        </p:txBody>
      </p:sp>
      <p:sp>
        <p:nvSpPr>
          <p:cNvPr id="93" name="Google Shape;93;p17"/>
          <p:cNvSpPr txBox="1"/>
          <p:nvPr>
            <p:ph idx="1" type="body"/>
          </p:nvPr>
        </p:nvSpPr>
        <p:spPr>
          <a:xfrm>
            <a:off x="311700" y="1400700"/>
            <a:ext cx="5530500" cy="33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HTML acts as the basic ingredients needed to make a bland, tasteless cake. You have a piece of bread.</a:t>
            </a:r>
            <a:endParaRPr sz="1400"/>
          </a:p>
          <a:p>
            <a:pPr indent="0" lvl="0" marL="0" rtl="0" algn="l">
              <a:spcBef>
                <a:spcPts val="1600"/>
              </a:spcBef>
              <a:spcAft>
                <a:spcPts val="0"/>
              </a:spcAft>
              <a:buNone/>
            </a:pPr>
            <a:r>
              <a:rPr lang="en" sz="1400"/>
              <a:t>Javascript acts as the additions that allow the cake to serve its purpose effectively, like the sugar and flavour. You now have a chocolate cake.</a:t>
            </a:r>
            <a:endParaRPr sz="1400"/>
          </a:p>
          <a:p>
            <a:pPr indent="0" lvl="0" marL="0" rtl="0" algn="l">
              <a:spcBef>
                <a:spcPts val="1600"/>
              </a:spcBef>
              <a:spcAft>
                <a:spcPts val="1600"/>
              </a:spcAft>
              <a:buNone/>
            </a:pPr>
            <a:r>
              <a:rPr lang="en" sz="1400"/>
              <a:t>CSS adds the touch-ups that are frostings, decorations, and patterns. You now have a beautiful gateau chocolat with flower patterns and frosted designs.</a:t>
            </a:r>
            <a:endParaRPr sz="1400"/>
          </a:p>
        </p:txBody>
      </p:sp>
      <p:pic>
        <p:nvPicPr>
          <p:cNvPr descr="Chocolate cake - Wikipedia" id="94" name="Google Shape;94;p17"/>
          <p:cNvPicPr preferRelativeResize="0"/>
          <p:nvPr/>
        </p:nvPicPr>
        <p:blipFill>
          <a:blip r:embed="rId3">
            <a:alphaModFix/>
          </a:blip>
          <a:stretch>
            <a:fillRect/>
          </a:stretch>
        </p:blipFill>
        <p:spPr>
          <a:xfrm>
            <a:off x="5974800" y="1321375"/>
            <a:ext cx="2857500" cy="285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Hammersmith One"/>
                <a:ea typeface="Hammersmith One"/>
                <a:cs typeface="Hammersmith One"/>
                <a:sym typeface="Hammersmith One"/>
              </a:rPr>
              <a:t>Examples of HTML/JS/CSS Success</a:t>
            </a:r>
            <a:endParaRPr>
              <a:latin typeface="Hammersmith One"/>
              <a:ea typeface="Hammersmith One"/>
              <a:cs typeface="Hammersmith One"/>
              <a:sym typeface="Hammersmith One"/>
            </a:endParaRPr>
          </a:p>
        </p:txBody>
      </p:sp>
      <p:sp>
        <p:nvSpPr>
          <p:cNvPr id="100" name="Google Shape;100;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ctr">
              <a:spcBef>
                <a:spcPts val="0"/>
              </a:spcBef>
              <a:spcAft>
                <a:spcPts val="0"/>
              </a:spcAft>
              <a:buSzPts val="1800"/>
              <a:buFont typeface="Courier New"/>
              <a:buChar char="●"/>
            </a:pPr>
            <a:r>
              <a:rPr lang="en">
                <a:latin typeface="Courier New"/>
                <a:ea typeface="Courier New"/>
                <a:cs typeface="Courier New"/>
                <a:sym typeface="Courier New"/>
              </a:rPr>
              <a:t>Cookie Clicker</a:t>
            </a:r>
            <a:endParaRPr>
              <a:latin typeface="Courier New"/>
              <a:ea typeface="Courier New"/>
              <a:cs typeface="Courier New"/>
              <a:sym typeface="Courier New"/>
            </a:endParaRPr>
          </a:p>
          <a:p>
            <a:pPr indent="-342900" lvl="0" marL="457200" rtl="0" algn="ctr">
              <a:spcBef>
                <a:spcPts val="0"/>
              </a:spcBef>
              <a:spcAft>
                <a:spcPts val="0"/>
              </a:spcAft>
              <a:buSzPts val="1800"/>
              <a:buFont typeface="Courier New"/>
              <a:buChar char="●"/>
            </a:pPr>
            <a:r>
              <a:rPr lang="en">
                <a:latin typeface="Courier New"/>
                <a:ea typeface="Courier New"/>
                <a:cs typeface="Courier New"/>
                <a:sym typeface="Courier New"/>
              </a:rPr>
              <a:t>RPG Maker</a:t>
            </a:r>
            <a:endParaRPr>
              <a:latin typeface="Courier New"/>
              <a:ea typeface="Courier New"/>
              <a:cs typeface="Courier New"/>
              <a:sym typeface="Courier New"/>
            </a:endParaRPr>
          </a:p>
          <a:p>
            <a:pPr indent="-342900" lvl="0" marL="457200" rtl="0" algn="ctr">
              <a:spcBef>
                <a:spcPts val="0"/>
              </a:spcBef>
              <a:spcAft>
                <a:spcPts val="0"/>
              </a:spcAft>
              <a:buSzPts val="1800"/>
              <a:buFont typeface="Courier New"/>
              <a:buChar char="●"/>
            </a:pPr>
            <a:r>
              <a:rPr lang="en">
                <a:latin typeface="Courier New"/>
                <a:ea typeface="Courier New"/>
                <a:cs typeface="Courier New"/>
                <a:sym typeface="Courier New"/>
              </a:rPr>
              <a:t>UNDERTALE</a:t>
            </a:r>
            <a:endParaRPr>
              <a:latin typeface="Courier New"/>
              <a:ea typeface="Courier New"/>
              <a:cs typeface="Courier New"/>
              <a:sym typeface="Courier New"/>
            </a:endParaRPr>
          </a:p>
          <a:p>
            <a:pPr indent="-342900" lvl="0" marL="457200" rtl="0" algn="ctr">
              <a:spcBef>
                <a:spcPts val="0"/>
              </a:spcBef>
              <a:spcAft>
                <a:spcPts val="0"/>
              </a:spcAft>
              <a:buSzPts val="1800"/>
              <a:buFont typeface="Courier New"/>
              <a:buChar char="●"/>
            </a:pPr>
            <a:r>
              <a:rPr lang="en">
                <a:latin typeface="Courier New"/>
                <a:ea typeface="Courier New"/>
                <a:cs typeface="Courier New"/>
                <a:sym typeface="Courier New"/>
              </a:rPr>
              <a:t>Oneshot</a:t>
            </a:r>
            <a:endParaRPr>
              <a:latin typeface="Courier New"/>
              <a:ea typeface="Courier New"/>
              <a:cs typeface="Courier New"/>
              <a:sym typeface="Courier New"/>
            </a:endParaRPr>
          </a:p>
          <a:p>
            <a:pPr indent="-342900" lvl="0" marL="457200" rtl="0" algn="ctr">
              <a:spcBef>
                <a:spcPts val="0"/>
              </a:spcBef>
              <a:spcAft>
                <a:spcPts val="0"/>
              </a:spcAft>
              <a:buSzPts val="1800"/>
              <a:buFont typeface="Courier New"/>
              <a:buChar char="●"/>
            </a:pPr>
            <a:r>
              <a:rPr lang="en">
                <a:latin typeface="Courier New"/>
                <a:ea typeface="Courier New"/>
                <a:cs typeface="Courier New"/>
                <a:sym typeface="Courier New"/>
              </a:rPr>
              <a:t>Hyper Light Drifter</a:t>
            </a:r>
            <a:endParaRPr>
              <a:latin typeface="Courier New"/>
              <a:ea typeface="Courier New"/>
              <a:cs typeface="Courier New"/>
              <a:sym typeface="Courier New"/>
            </a:endParaRPr>
          </a:p>
          <a:p>
            <a:pPr indent="-342900" lvl="0" marL="457200" rtl="0" algn="ctr">
              <a:spcBef>
                <a:spcPts val="0"/>
              </a:spcBef>
              <a:spcAft>
                <a:spcPts val="0"/>
              </a:spcAft>
              <a:buSzPts val="1800"/>
              <a:buFont typeface="Courier New"/>
              <a:buChar char="●"/>
            </a:pPr>
            <a:r>
              <a:rPr lang="en">
                <a:latin typeface="Courier New"/>
                <a:ea typeface="Courier New"/>
                <a:cs typeface="Courier New"/>
                <a:sym typeface="Courier New"/>
              </a:rPr>
              <a:t>Custom Websites</a:t>
            </a:r>
            <a:endParaRPr>
              <a:latin typeface="Courier New"/>
              <a:ea typeface="Courier New"/>
              <a:cs typeface="Courier New"/>
              <a:sym typeface="Courier New"/>
            </a:endParaRPr>
          </a:p>
          <a:p>
            <a:pPr indent="-342900" lvl="0" marL="457200" rtl="0" algn="ctr">
              <a:spcBef>
                <a:spcPts val="0"/>
              </a:spcBef>
              <a:spcAft>
                <a:spcPts val="0"/>
              </a:spcAft>
              <a:buSzPts val="1800"/>
              <a:buFont typeface="Courier New"/>
              <a:buChar char="●"/>
            </a:pPr>
            <a:r>
              <a:rPr lang="en">
                <a:latin typeface="Courier New"/>
                <a:ea typeface="Courier New"/>
                <a:cs typeface="Courier New"/>
                <a:sym typeface="Courier New"/>
              </a:rPr>
              <a:t>Custom Game Engines</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1000"/>
                                        <p:tgtEl>
                                          <p:spTgt spid="1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animEffect filter="fade" transition="in">
                                      <p:cBhvr>
                                        <p:cTn dur="1000"/>
                                        <p:tgtEl>
                                          <p:spTgt spid="10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Hammersmith One"/>
                <a:ea typeface="Hammersmith One"/>
                <a:cs typeface="Hammersmith One"/>
                <a:sym typeface="Hammersmith One"/>
              </a:rPr>
              <a:t>Basics</a:t>
            </a:r>
            <a:endParaRPr sz="4800">
              <a:latin typeface="Hammersmith One"/>
              <a:ea typeface="Hammersmith One"/>
              <a:cs typeface="Hammersmith One"/>
              <a:sym typeface="Hammersmith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213825"/>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latin typeface="Hammersmith One"/>
                <a:ea typeface="Hammersmith One"/>
                <a:cs typeface="Hammersmith One"/>
                <a:sym typeface="Hammersmith One"/>
              </a:rPr>
              <a:t>Notepad++</a:t>
            </a:r>
            <a:endParaRPr u="sng">
              <a:latin typeface="Hammersmith One"/>
              <a:ea typeface="Hammersmith One"/>
              <a:cs typeface="Hammersmith One"/>
              <a:sym typeface="Hammersmith One"/>
            </a:endParaRPr>
          </a:p>
        </p:txBody>
      </p:sp>
      <p:sp>
        <p:nvSpPr>
          <p:cNvPr id="111" name="Google Shape;111;p20"/>
          <p:cNvSpPr txBox="1"/>
          <p:nvPr>
            <p:ph idx="4294967295" type="body"/>
          </p:nvPr>
        </p:nvSpPr>
        <p:spPr>
          <a:xfrm>
            <a:off x="311700" y="857100"/>
            <a:ext cx="82155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latin typeface="Courier New"/>
                <a:ea typeface="Courier New"/>
                <a:cs typeface="Courier New"/>
                <a:sym typeface="Courier New"/>
              </a:rPr>
              <a:t>(but you can use anything) - the code is interpreted in a browser, meaning you can basically code on anything you want to</a:t>
            </a:r>
            <a:endParaRPr sz="1600">
              <a:latin typeface="Courier New"/>
              <a:ea typeface="Courier New"/>
              <a:cs typeface="Courier New"/>
              <a:sym typeface="Courier New"/>
            </a:endParaRPr>
          </a:p>
        </p:txBody>
      </p:sp>
      <p:pic>
        <p:nvPicPr>
          <p:cNvPr id="112" name="Google Shape;112;p20"/>
          <p:cNvPicPr preferRelativeResize="0"/>
          <p:nvPr/>
        </p:nvPicPr>
        <p:blipFill>
          <a:blip r:embed="rId3">
            <a:alphaModFix/>
          </a:blip>
          <a:stretch>
            <a:fillRect/>
          </a:stretch>
        </p:blipFill>
        <p:spPr>
          <a:xfrm>
            <a:off x="1966650" y="1672325"/>
            <a:ext cx="5210701" cy="331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some simple HTML code.</a:t>
            </a:r>
            <a:endParaRPr/>
          </a:p>
          <a:p>
            <a:pPr indent="0" lvl="0" marL="0" rtl="0" algn="l">
              <a:spcBef>
                <a:spcPts val="1600"/>
              </a:spcBef>
              <a:spcAft>
                <a:spcPts val="1600"/>
              </a:spcAft>
              <a:buNone/>
            </a:pPr>
            <a:r>
              <a:rPr lang="en"/>
              <a:t>HTML has many important aspects, so let’s break down each piece found in this example.</a:t>
            </a:r>
            <a:endParaRPr/>
          </a:p>
        </p:txBody>
      </p:sp>
      <p:pic>
        <p:nvPicPr>
          <p:cNvPr id="118" name="Google Shape;118;p21"/>
          <p:cNvPicPr preferRelativeResize="0"/>
          <p:nvPr/>
        </p:nvPicPr>
        <p:blipFill>
          <a:blip r:embed="rId3">
            <a:alphaModFix/>
          </a:blip>
          <a:stretch>
            <a:fillRect/>
          </a:stretch>
        </p:blipFill>
        <p:spPr>
          <a:xfrm>
            <a:off x="4898175" y="1152475"/>
            <a:ext cx="3366325" cy="3416400"/>
          </a:xfrm>
          <a:prstGeom prst="rect">
            <a:avLst/>
          </a:prstGeom>
          <a:noFill/>
          <a:ln>
            <a:noFill/>
          </a:ln>
        </p:spPr>
      </p:pic>
      <p:sp>
        <p:nvSpPr>
          <p:cNvPr id="119" name="Google Shape;119;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What does HTML look like?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