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88" r:id="rId10"/>
    <p:sldId id="304" r:id="rId11"/>
    <p:sldId id="264" r:id="rId12"/>
    <p:sldId id="270" r:id="rId13"/>
    <p:sldId id="307" r:id="rId14"/>
    <p:sldId id="265" r:id="rId15"/>
    <p:sldId id="308" r:id="rId16"/>
    <p:sldId id="310" r:id="rId17"/>
    <p:sldId id="266" r:id="rId18"/>
    <p:sldId id="309" r:id="rId19"/>
    <p:sldId id="267" r:id="rId20"/>
    <p:sldId id="268" r:id="rId21"/>
    <p:sldId id="269" r:id="rId22"/>
    <p:sldId id="390" r:id="rId23"/>
    <p:sldId id="311" r:id="rId24"/>
    <p:sldId id="306" r:id="rId25"/>
    <p:sldId id="315" r:id="rId26"/>
    <p:sldId id="316" r:id="rId27"/>
    <p:sldId id="281" r:id="rId28"/>
    <p:sldId id="298" r:id="rId29"/>
    <p:sldId id="300" r:id="rId30"/>
    <p:sldId id="301" r:id="rId31"/>
    <p:sldId id="296" r:id="rId32"/>
    <p:sldId id="293" r:id="rId33"/>
    <p:sldId id="282" r:id="rId34"/>
    <p:sldId id="271" r:id="rId35"/>
    <p:sldId id="272" r:id="rId36"/>
    <p:sldId id="312" r:id="rId37"/>
    <p:sldId id="283" r:id="rId38"/>
    <p:sldId id="273" r:id="rId39"/>
    <p:sldId id="274" r:id="rId40"/>
    <p:sldId id="317" r:id="rId41"/>
    <p:sldId id="30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87530" autoAdjust="0"/>
  </p:normalViewPr>
  <p:slideViewPr>
    <p:cSldViewPr snapToGrid="0">
      <p:cViewPr varScale="1">
        <p:scale>
          <a:sx n="97" d="100"/>
          <a:sy n="97" d="100"/>
        </p:scale>
        <p:origin x="16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9A1E-5CE5-41B4-8398-3E32F13582BC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1AAAA-690C-474E-AF26-1CE403491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74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53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5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40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Revisar las versiones disponibles e instalar la 2.7.2</a:t>
            </a:r>
          </a:p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89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47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Revisar las versiones disponibles e instalar la 2.6</a:t>
            </a:r>
          </a:p>
          <a:p>
            <a:r>
              <a:rPr lang="es-NI" dirty="0"/>
              <a:t>Crear un </a:t>
            </a:r>
            <a:r>
              <a:rPr lang="es-NI" dirty="0" err="1"/>
              <a:t>gemset</a:t>
            </a:r>
            <a:r>
              <a:rPr lang="es-NI" dirty="0"/>
              <a:t> llamado demo</a:t>
            </a:r>
          </a:p>
          <a:p>
            <a:r>
              <a:rPr lang="es-NI" dirty="0"/>
              <a:t>Cambiarse al nuevo </a:t>
            </a:r>
            <a:r>
              <a:rPr lang="es-NI" dirty="0" err="1"/>
              <a:t>gemset</a:t>
            </a:r>
            <a:endParaRPr lang="es-NI" dirty="0"/>
          </a:p>
          <a:p>
            <a:r>
              <a:rPr lang="es-NI" dirty="0"/>
              <a:t>Listas las genas instaladas en el </a:t>
            </a:r>
            <a:r>
              <a:rPr lang="es-NI" dirty="0" err="1"/>
              <a:t>gemset</a:t>
            </a:r>
            <a:r>
              <a:rPr lang="es-NI" dirty="0"/>
              <a:t> por defecto y el nuevo </a:t>
            </a:r>
            <a:r>
              <a:rPr lang="es-NI" dirty="0" err="1"/>
              <a:t>gemset</a:t>
            </a:r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98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Revisar las versiones disponibles e instalar la 2.6</a:t>
            </a:r>
          </a:p>
          <a:p>
            <a:r>
              <a:rPr lang="es-NI" dirty="0"/>
              <a:t>Crear un </a:t>
            </a:r>
            <a:r>
              <a:rPr lang="es-NI" dirty="0" err="1"/>
              <a:t>gemset</a:t>
            </a:r>
            <a:r>
              <a:rPr lang="es-NI" dirty="0"/>
              <a:t> llamado demo</a:t>
            </a:r>
          </a:p>
          <a:p>
            <a:r>
              <a:rPr lang="es-NI" dirty="0"/>
              <a:t>Cambiarse al nuevo </a:t>
            </a:r>
            <a:r>
              <a:rPr lang="es-NI" dirty="0" err="1"/>
              <a:t>gemset</a:t>
            </a:r>
            <a:endParaRPr lang="es-NI" dirty="0"/>
          </a:p>
          <a:p>
            <a:r>
              <a:rPr lang="es-NI" dirty="0"/>
              <a:t>Listas las genas instaladas en el </a:t>
            </a:r>
            <a:r>
              <a:rPr lang="es-NI" dirty="0" err="1"/>
              <a:t>gemset</a:t>
            </a:r>
            <a:r>
              <a:rPr lang="es-NI" dirty="0"/>
              <a:t> por defecto y el nuevo </a:t>
            </a:r>
            <a:r>
              <a:rPr lang="es-NI" dirty="0" err="1"/>
              <a:t>gemset</a:t>
            </a:r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95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Instalar </a:t>
            </a:r>
            <a:r>
              <a:rPr lang="es-NI" dirty="0" err="1"/>
              <a:t>rails</a:t>
            </a:r>
            <a:r>
              <a:rPr lang="es-NI" dirty="0"/>
              <a:t> en el </a:t>
            </a:r>
            <a:r>
              <a:rPr lang="es-NI" dirty="0" err="1"/>
              <a:t>gemset</a:t>
            </a:r>
            <a:r>
              <a:rPr lang="es-NI" dirty="0"/>
              <a:t> demo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9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D0F1-4DA3-43D5-AB81-DDE6C0FF9B14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31A3-9BB0-4743-86A1-0F138F0BB784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E3D-13BA-4155-B12E-E89B4ECB2E92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F70-E456-47A2-B8C6-847F1D08F4D8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DD0-0279-4CD5-89FC-F6E145104DEC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1AD-C21B-45DB-9200-AD9ADE20E8E5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6781-FCFC-4290-9C00-D1319D398B89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618F-EC8F-4C55-AB72-FA0C073EEBAB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43E01C9-EF4A-4894-812A-7E5A1937355A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0576E-D670-4A88-A9C1-7E799E120335}" type="datetime5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installer.org/" TargetMode="External"/><Relationship Id="rId2" Type="http://schemas.openxmlformats.org/officeDocument/2006/relationships/hyperlink" Target="https://www.ruby-lang.org/es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g"/><Relationship Id="rId4" Type="http://schemas.openxmlformats.org/officeDocument/2006/relationships/hyperlink" Target="https://rvm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vm.io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vm.io/interpret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vm.io/rvm/cl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Ruby_on_Rails" TargetMode="External"/><Relationship Id="rId2" Type="http://schemas.openxmlformats.org/officeDocument/2006/relationships/hyperlink" Target="https://es.wikipedia.org/wiki/David_Heinemeier_Hans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ubyonrails.org/" TargetMode="External"/><Relationship Id="rId2" Type="http://schemas.openxmlformats.org/officeDocument/2006/relationships/hyperlink" Target="http://www.rubyonrails.org.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rubyonrails.org/community/" TargetMode="External"/><Relationship Id="rId4" Type="http://schemas.openxmlformats.org/officeDocument/2006/relationships/hyperlink" Target="https://github.com/rails/rail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rubygem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gem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hyperlink" Target="https://linuxhint.com/install-sqlite-3-ubuntu-22-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ic.yarnpkg.com/lang/en/docs/install/#windows-stabl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odejs.org/es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bygems.org/gems/rails/versions/6.1.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jetbrains.com/rub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ohmyz.sh/" TargetMode="External"/><Relationship Id="rId4" Type="http://schemas.openxmlformats.org/officeDocument/2006/relationships/hyperlink" Target="https://howtoforge.es/como-instalar-y-utilizar-terminator-terminal-emulator-en-ubuntu-20-04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Yukihiro_Matsumoto" TargetMode="External"/><Relationship Id="rId2" Type="http://schemas.openxmlformats.org/officeDocument/2006/relationships/hyperlink" Target="https://www.ruby-lang.org/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ubyconference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lanetruby/awesome-rub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6BA30F7-1163-4E3B-9572-BD05D635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67887"/>
            <a:ext cx="9144000" cy="6096000"/>
          </a:xfrm>
          <a:prstGeom prst="rect">
            <a:avLst/>
          </a:prstGeom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7629-634D-46F8-8368-7CED9608E061}" type="datetime5">
              <a:rPr lang="en-US" sz="1000" smtClean="0"/>
              <a:t>25-Oct-22</a:t>
            </a:fld>
            <a:endParaRPr lang="en-US" sz="100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816769" y="3939927"/>
            <a:ext cx="7510462" cy="114935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>
                <a:latin typeface="+mn-lt"/>
              </a:rPr>
              <a:t>Creación de aplicaciones web con Ruby </a:t>
            </a:r>
            <a:r>
              <a:rPr lang="es-MX" sz="4000" b="1" dirty="0" err="1">
                <a:latin typeface="+mn-lt"/>
              </a:rPr>
              <a:t>On</a:t>
            </a:r>
            <a:r>
              <a:rPr lang="es-MX" sz="4000" b="1" dirty="0">
                <a:latin typeface="+mn-lt"/>
              </a:rPr>
              <a:t> </a:t>
            </a:r>
            <a:r>
              <a:rPr lang="es-MX" sz="4000" b="1" dirty="0" err="1">
                <a:latin typeface="+mn-lt"/>
              </a:rPr>
              <a:t>Rails</a:t>
            </a:r>
            <a:endParaRPr lang="es-MX" sz="40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33538" y="5199063"/>
            <a:ext cx="7510462" cy="1150937"/>
          </a:xfrm>
        </p:spPr>
        <p:txBody>
          <a:bodyPr>
            <a:normAutofit/>
          </a:bodyPr>
          <a:lstStyle/>
          <a:p>
            <a:r>
              <a:rPr lang="es-MX" sz="2000" b="1" dirty="0"/>
              <a:t>Ing. Juan Evangelista </a:t>
            </a:r>
            <a:r>
              <a:rPr lang="es-MX" b="1" dirty="0"/>
              <a:t>F</a:t>
            </a:r>
            <a:r>
              <a:rPr lang="es-MX" sz="2000" b="1" dirty="0"/>
              <a:t>letes garcia</a:t>
            </a:r>
          </a:p>
          <a:p>
            <a:r>
              <a:rPr lang="es-NI" dirty="0">
                <a:effectLst/>
              </a:rPr>
              <a:t>cursorubyonrails2022@gmail.com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6587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Características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Interpretado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No hay puntos y comas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Tipado dinámico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Orientado a objeto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Productivo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Se puede rescribir el lenguaje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Se usa principalmente para crear aplicaciones web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effectLst/>
              </a:rPr>
              <a:t>Case </a:t>
            </a:r>
            <a:r>
              <a:rPr lang="es-MX" sz="2400" dirty="0" err="1">
                <a:effectLst/>
              </a:rPr>
              <a:t>sensitive</a:t>
            </a:r>
            <a:endParaRPr lang="es-MX" sz="2400" dirty="0">
              <a:effectLst/>
            </a:endParaRPr>
          </a:p>
          <a:p>
            <a:pPr marL="0" indent="0">
              <a:buNone/>
            </a:pPr>
            <a:endParaRPr lang="es-MX" sz="2400" b="1" dirty="0">
              <a:effectLst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8AD2F4-4379-4283-B0E7-B9E2787D2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Instalando </a:t>
            </a:r>
            <a:r>
              <a:rPr lang="es-MX" b="1" dirty="0" err="1"/>
              <a:t>ruby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845734"/>
            <a:ext cx="4216977" cy="44598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800" b="1" dirty="0">
                <a:hlinkClick r:id="rId2"/>
              </a:rPr>
              <a:t>https://www.ruby-lang.org/es/downloads/</a:t>
            </a:r>
            <a:endParaRPr lang="es-MX" sz="2800" b="1" dirty="0"/>
          </a:p>
          <a:p>
            <a:pPr marL="0" indent="0">
              <a:buNone/>
            </a:pPr>
            <a:endParaRPr lang="es-MX" sz="2800" b="1" dirty="0"/>
          </a:p>
          <a:p>
            <a:pPr marL="0" indent="0">
              <a:buNone/>
            </a:pPr>
            <a:r>
              <a:rPr lang="es-MX" sz="2800" b="1" dirty="0"/>
              <a:t>Windows</a:t>
            </a:r>
          </a:p>
          <a:p>
            <a:r>
              <a:rPr lang="es-MX" sz="2800" dirty="0">
                <a:hlinkClick r:id="rId3"/>
              </a:rPr>
              <a:t>https://rubyinstaller.org/</a:t>
            </a:r>
            <a:endParaRPr lang="es-MX" sz="2800" dirty="0"/>
          </a:p>
          <a:p>
            <a:endParaRPr lang="es-MX" sz="2800" dirty="0"/>
          </a:p>
          <a:p>
            <a:pPr marL="0" indent="0">
              <a:buNone/>
            </a:pPr>
            <a:r>
              <a:rPr lang="es-MX" sz="2800" b="1" dirty="0"/>
              <a:t>Linux</a:t>
            </a:r>
          </a:p>
          <a:p>
            <a:r>
              <a:rPr lang="es-MX" sz="2800" dirty="0">
                <a:hlinkClick r:id="rId4"/>
              </a:rPr>
              <a:t>https://rvm.io/</a:t>
            </a:r>
            <a:endParaRPr lang="es-MX" sz="2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36" y="2060898"/>
            <a:ext cx="3863384" cy="38633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88C631-FFC9-4988-8DDA-6F13578DF7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2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F187E4E-89FF-46F3-BDF2-B68EF1A4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73D33C6-B1A6-4406-AAAD-8821E54FB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/>
          </a:solidFill>
        </p:spPr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7BE9795-1F88-420D-878D-842DF4AF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71" y="379209"/>
            <a:ext cx="4156657" cy="41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effectLst/>
              </a:rPr>
              <a:t>Que es RVM?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just"/>
            <a:r>
              <a:rPr lang="es-MX" sz="2400" dirty="0">
                <a:effectLst/>
              </a:rPr>
              <a:t>Ruby </a:t>
            </a:r>
            <a:r>
              <a:rPr lang="es-MX" sz="2400" dirty="0" err="1">
                <a:effectLst/>
              </a:rPr>
              <a:t>Version</a:t>
            </a:r>
            <a:r>
              <a:rPr lang="es-MX" sz="2400" dirty="0">
                <a:effectLst/>
              </a:rPr>
              <a:t> Manager, a menudo abreviado como RVM, es una plataforma de software diseñada para administrar múltiples instalaciones de Ruby en el mismo dispositivo.</a:t>
            </a:r>
          </a:p>
          <a:p>
            <a:pPr algn="just"/>
            <a:endParaRPr lang="es-MX" sz="2400" dirty="0">
              <a:effectLst/>
            </a:endParaRPr>
          </a:p>
          <a:p>
            <a:pPr algn="just"/>
            <a:r>
              <a:rPr lang="es-MX" sz="2400" dirty="0">
                <a:effectLst/>
              </a:rPr>
              <a:t>Todo el entorno de Ruby, incluido el intérprete de Ruby, </a:t>
            </a:r>
            <a:r>
              <a:rPr lang="es-MX" sz="2400" dirty="0" err="1">
                <a:effectLst/>
              </a:rPr>
              <a:t>RubyGems</a:t>
            </a:r>
            <a:r>
              <a:rPr lang="es-MX" sz="2400" dirty="0"/>
              <a:t> </a:t>
            </a:r>
            <a:r>
              <a:rPr lang="es-MX" sz="2400" dirty="0">
                <a:effectLst/>
              </a:rPr>
              <a:t>y la documentación, está particionado. Un desarrollador puede entonces cambiar entre las diferentes versiones para trabajar en varios proyectos con diferentes requisitos de versión.</a:t>
            </a:r>
          </a:p>
          <a:p>
            <a:pPr marL="0" indent="0" algn="just">
              <a:buNone/>
            </a:pPr>
            <a:endParaRPr lang="es-MX" sz="2400" dirty="0">
              <a:effectLst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8378CE-3953-45A6-9460-69EAD02EC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" y="139717"/>
            <a:ext cx="9024395" cy="612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3EB8A9-05A0-427B-B5C3-BD95A726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effectLst/>
              </a:rPr>
              <a:t>Configurar terminal para que inicie siempre RVM</a:t>
            </a:r>
            <a:endParaRPr lang="es-MX" b="1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535F93F-9FF6-411B-97B5-EF4BF1BE0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5" y="3031738"/>
            <a:ext cx="5152138" cy="329445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085DDF85-7D9B-47C8-BB99-7402EBC5A33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677163" y="1870959"/>
            <a:ext cx="6365741" cy="43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9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2357-497A-4AC2-A4B9-C7AB642B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Interpretes soportados por RVM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3B965-4098-453E-AC0C-2602D1CD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>
                <a:hlinkClick r:id="rId2"/>
              </a:rPr>
              <a:t>https://rvm.io/interpreters</a:t>
            </a:r>
            <a:endParaRPr lang="es-NI" dirty="0"/>
          </a:p>
          <a:p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73B4F-0304-409A-B76C-5B44D6D1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FE3246-9B09-4B0C-9E07-182ABF69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8" y="1024238"/>
            <a:ext cx="7209524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E92C-85B4-4B0A-9820-9CC83128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Instalando una versión de </a:t>
            </a:r>
            <a:r>
              <a:rPr lang="es-NI" dirty="0" err="1"/>
              <a:t>ruby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F1CFB-8167-4868-89B2-0D1DE01A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Cuando no se especifica una versión, RVM instalará la última versión estable del intérprete seleccionado</a:t>
            </a:r>
          </a:p>
          <a:p>
            <a:endParaRPr lang="es-MX" dirty="0">
              <a:effectLst/>
            </a:endParaRPr>
          </a:p>
          <a:p>
            <a:endParaRPr lang="es-MX" dirty="0">
              <a:effectLst/>
            </a:endParaRPr>
          </a:p>
          <a:p>
            <a:r>
              <a:rPr lang="es-MX" dirty="0">
                <a:effectLst/>
              </a:rPr>
              <a:t>Si omiten especificar el intérprete, RVM asumirá que desea instalar Ruby ​​MRI</a:t>
            </a:r>
          </a:p>
          <a:p>
            <a:endParaRPr lang="es-MX" dirty="0">
              <a:effectLst/>
            </a:endParaRPr>
          </a:p>
          <a:p>
            <a:endParaRPr lang="es-MX" dirty="0">
              <a:effectLst/>
            </a:endParaRPr>
          </a:p>
          <a:p>
            <a:endParaRPr lang="es-MX" dirty="0">
              <a:effectLst/>
            </a:endParaRPr>
          </a:p>
          <a:p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F9B646-C0D5-4542-97CB-2711F525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244606-0BEA-4AAF-934E-79C26C6C6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56126" b="-3746"/>
          <a:stretch/>
        </p:blipFill>
        <p:spPr>
          <a:xfrm>
            <a:off x="895839" y="2929001"/>
            <a:ext cx="3434711" cy="3952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87E99C-E2B3-4266-A8D3-95766601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39" y="4467315"/>
            <a:ext cx="351428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6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6655"/>
            <a:ext cx="8953500" cy="60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del curso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863384"/>
          </a:xfrm>
        </p:spPr>
        <p:txBody>
          <a:bodyPr>
            <a:normAutofit/>
          </a:bodyPr>
          <a:lstStyle/>
          <a:p>
            <a:r>
              <a:rPr lang="es-MX" sz="2400" dirty="0"/>
              <a:t>Facilitar los conocimientos necesarios para la creación de aplicaciones web utilizando el </a:t>
            </a:r>
            <a:r>
              <a:rPr lang="es-MX" sz="2400" dirty="0" err="1"/>
              <a:t>framework</a:t>
            </a:r>
            <a:r>
              <a:rPr lang="es-MX" sz="2400" dirty="0"/>
              <a:t> Ruby </a:t>
            </a:r>
            <a:r>
              <a:rPr lang="es-MX" sz="2400" dirty="0" err="1"/>
              <a:t>on</a:t>
            </a:r>
            <a:r>
              <a:rPr lang="es-MX" sz="2400" dirty="0"/>
              <a:t> </a:t>
            </a:r>
            <a:r>
              <a:rPr lang="es-MX" sz="2400" dirty="0" err="1"/>
              <a:t>Rails</a:t>
            </a:r>
            <a:r>
              <a:rPr lang="es-MX" sz="2400" dirty="0"/>
              <a:t>, esto se logrará aplicando la teoría de forma práctica con la creación de una aplicación web.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5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" y="123537"/>
            <a:ext cx="9047821" cy="612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1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9191"/>
            <a:ext cx="9020175" cy="6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7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3387090" cy="1450757"/>
          </a:xfrm>
        </p:spPr>
        <p:txBody>
          <a:bodyPr>
            <a:normAutofit/>
          </a:bodyPr>
          <a:lstStyle/>
          <a:p>
            <a:r>
              <a:rPr lang="es-MX" b="1" dirty="0" err="1"/>
              <a:t>G</a:t>
            </a:r>
            <a:r>
              <a:rPr lang="es-MX" b="1" dirty="0" err="1">
                <a:effectLst/>
              </a:rPr>
              <a:t>emsets</a:t>
            </a:r>
            <a:r>
              <a:rPr lang="es-MX" b="1" dirty="0"/>
              <a:t> </a:t>
            </a:r>
            <a:r>
              <a:rPr lang="es-MX" b="1" dirty="0">
                <a:effectLst/>
              </a:rPr>
              <a:t>con RVM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just"/>
            <a:r>
              <a:rPr lang="es-MX" dirty="0">
                <a:effectLst/>
              </a:rPr>
              <a:t>Un </a:t>
            </a:r>
            <a:r>
              <a:rPr lang="es-MX" dirty="0" err="1">
                <a:effectLst/>
              </a:rPr>
              <a:t>Gemset</a:t>
            </a:r>
            <a:r>
              <a:rPr lang="es-MX" dirty="0">
                <a:effectLst/>
              </a:rPr>
              <a:t> es una colección de gemas, que puedes administrar a través de RVM. RVM te permite crear estos paquetes de gemas, eliminarlos, pero sobre todo, moverte a través de ellos</a:t>
            </a:r>
          </a:p>
          <a:p>
            <a:pPr algn="just"/>
            <a:endParaRPr lang="es-MX" dirty="0">
              <a:effectLst/>
            </a:endParaRPr>
          </a:p>
          <a:p>
            <a:pPr algn="just"/>
            <a:r>
              <a:rPr lang="es-MX" dirty="0">
                <a:effectLst/>
              </a:rPr>
              <a:t>RVM te permite tener instaladas múltiples versiones de Ruby, este es tu primer acercamiento a los paquetes de gemas separados, ya que cada versión de Ruby instalada en tu computadora tendrá su propia carpeta global para las gemas que se instalen en dicha versión.</a:t>
            </a:r>
          </a:p>
          <a:p>
            <a:pPr algn="just"/>
            <a:r>
              <a:rPr lang="es-MX" dirty="0">
                <a:effectLst/>
              </a:rPr>
              <a:t>En la mayoría de los casos sin saber de la existencia de </a:t>
            </a:r>
            <a:r>
              <a:rPr lang="es-MX" dirty="0" err="1">
                <a:effectLst/>
              </a:rPr>
              <a:t>gemsets</a:t>
            </a:r>
            <a:r>
              <a:rPr lang="es-MX" dirty="0">
                <a:effectLst/>
              </a:rPr>
              <a:t>, manejar gemas separadas por versión de Ruby es suficiente</a:t>
            </a:r>
          </a:p>
          <a:p>
            <a:pPr marL="0" indent="0" algn="just">
              <a:buNone/>
            </a:pPr>
            <a:endParaRPr lang="es-MX" dirty="0">
              <a:effectLst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43DD89-B319-49DC-88A9-17EAFFBFD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595D5-C2E6-4FC1-900B-0837C528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Gemsets</a:t>
            </a:r>
            <a:endParaRPr lang="es-NI" b="1" dirty="0"/>
          </a:p>
        </p:txBody>
      </p:sp>
      <p:pic>
        <p:nvPicPr>
          <p:cNvPr id="2050" name="Picture 2" descr="How to use RVM as a Ruby Version Manager">
            <a:extLst>
              <a:ext uri="{FF2B5EF4-FFF2-40B4-BE49-F238E27FC236}">
                <a16:creationId xmlns:a16="http://schemas.microsoft.com/office/drawing/2014/main" id="{4F7FB401-9846-468B-BD8F-F2A70867F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2150012"/>
            <a:ext cx="7543800" cy="34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AC65D-7378-4108-9C59-40D9802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BD5957-9A74-4AEF-9494-7DDD3EA03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1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 PRACTICAR!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s-MX" b="1" dirty="0"/>
              <a:t>I</a:t>
            </a:r>
            <a:r>
              <a:rPr lang="es-MX" b="1" dirty="0">
                <a:effectLst/>
              </a:rPr>
              <a:t>nstalar otra versión de </a:t>
            </a:r>
            <a:r>
              <a:rPr lang="es-MX" b="1" dirty="0" err="1">
                <a:effectLst/>
              </a:rPr>
              <a:t>ruby</a:t>
            </a:r>
            <a:endParaRPr lang="es-MX" b="1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</a:t>
            </a:r>
            <a:r>
              <a:rPr lang="es-MX" dirty="0" err="1">
                <a:effectLst/>
              </a:rPr>
              <a:t>uby</a:t>
            </a:r>
            <a:r>
              <a:rPr lang="es-MX" dirty="0">
                <a:effectLst/>
              </a:rPr>
              <a:t> --</a:t>
            </a:r>
            <a:r>
              <a:rPr lang="es-MX" dirty="0" err="1">
                <a:effectLst/>
              </a:rPr>
              <a:t>version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effectLst/>
                <a:hlinkClick r:id="rId3"/>
              </a:rPr>
              <a:t>https://rvm.io/rvm/cli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>
                <a:effectLst/>
              </a:rPr>
              <a:t>rvm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list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>
                <a:effectLst/>
              </a:rPr>
              <a:t>rvm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list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known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>
                <a:effectLst/>
              </a:rPr>
              <a:t>rvm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install</a:t>
            </a:r>
            <a:r>
              <a:rPr lang="es-MX" dirty="0">
                <a:effectLst/>
              </a:rPr>
              <a:t> 2.7.2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>
                <a:effectLst/>
              </a:rPr>
              <a:t>rvm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list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>
                <a:effectLst/>
              </a:rPr>
              <a:t>rvm</a:t>
            </a:r>
            <a:r>
              <a:rPr lang="es-MX" dirty="0">
                <a:effectLst/>
              </a:rPr>
              <a:t> use 2.7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</a:t>
            </a:r>
            <a:r>
              <a:rPr lang="es-MX" dirty="0" err="1">
                <a:effectLst/>
              </a:rPr>
              <a:t>uby</a:t>
            </a:r>
            <a:r>
              <a:rPr lang="es-MX" dirty="0">
                <a:effectLst/>
              </a:rPr>
              <a:t> --</a:t>
            </a:r>
            <a:r>
              <a:rPr lang="es-MX" dirty="0" err="1">
                <a:effectLst/>
              </a:rPr>
              <a:t>version</a:t>
            </a:r>
            <a:endParaRPr lang="es-MX" dirty="0">
              <a:effectLst/>
            </a:endParaRPr>
          </a:p>
          <a:p>
            <a:pPr marL="0" indent="0">
              <a:buNone/>
            </a:pPr>
            <a:endParaRPr lang="es-MX" dirty="0">
              <a:effectLst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BD81B3-2FDE-4C22-8224-430E75472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 PRACTICAR!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s-MX" b="1" dirty="0">
                <a:effectLst/>
              </a:rPr>
              <a:t>Creación y uso de </a:t>
            </a:r>
            <a:r>
              <a:rPr lang="es-MX" b="1" dirty="0" err="1">
                <a:effectLst/>
              </a:rPr>
              <a:t>gemsets</a:t>
            </a:r>
            <a:endParaRPr lang="es-MX" b="1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</a:t>
            </a:r>
            <a:r>
              <a:rPr lang="es-MX" dirty="0" err="1">
                <a:effectLst/>
              </a:rPr>
              <a:t>vm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gemset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help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rvm</a:t>
            </a:r>
            <a:r>
              <a:rPr lang="es-MX" dirty="0"/>
              <a:t> </a:t>
            </a:r>
            <a:r>
              <a:rPr lang="es-MX" dirty="0" err="1">
                <a:effectLst/>
              </a:rPr>
              <a:t>gemset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list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rvm</a:t>
            </a:r>
            <a:r>
              <a:rPr lang="es-MX" dirty="0"/>
              <a:t> </a:t>
            </a:r>
            <a:r>
              <a:rPr lang="es-MX" dirty="0" err="1">
                <a:effectLst/>
              </a:rPr>
              <a:t>gemset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list_all</a:t>
            </a:r>
            <a:endParaRPr lang="es-MX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rvm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gemset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create</a:t>
            </a:r>
            <a:r>
              <a:rPr lang="es-MX" dirty="0">
                <a:effectLst/>
              </a:rPr>
              <a:t> demo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rvm</a:t>
            </a:r>
            <a:r>
              <a:rPr lang="es-MX" dirty="0"/>
              <a:t> </a:t>
            </a:r>
            <a:r>
              <a:rPr lang="es-MX" dirty="0" err="1">
                <a:effectLst/>
              </a:rPr>
              <a:t>gemset</a:t>
            </a:r>
            <a:r>
              <a:rPr lang="es-MX" dirty="0">
                <a:effectLst/>
              </a:rPr>
              <a:t> use demo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rvm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gemset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list_all</a:t>
            </a:r>
            <a:endParaRPr lang="es-MX" dirty="0">
              <a:effectLst/>
            </a:endParaRPr>
          </a:p>
          <a:p>
            <a:endParaRPr lang="es-MX" dirty="0">
              <a:effectLst/>
            </a:endParaRPr>
          </a:p>
          <a:p>
            <a:pPr marL="0" indent="0">
              <a:buNone/>
            </a:pPr>
            <a:endParaRPr lang="es-MX" dirty="0">
              <a:effectLst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2C6DC-12F9-4796-A17B-EF698059A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A3E34-A3EA-462C-8476-B9CE3883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4BAB11AA-67A8-4F8F-94CE-6699B0E2B7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688" b="9688"/>
          <a:stretch>
            <a:fillRect/>
          </a:stretch>
        </p:blipFill>
        <p:spPr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34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RAILS?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46E258-9005-4FA6-A655-7F18E5420E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88" y="131291"/>
            <a:ext cx="5010378" cy="46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RAILS?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NI" sz="2800" dirty="0"/>
              <a:t>Ruby </a:t>
            </a:r>
            <a:r>
              <a:rPr lang="es-NI" sz="2800" dirty="0" err="1"/>
              <a:t>on</a:t>
            </a:r>
            <a:r>
              <a:rPr lang="es-NI" sz="2800" dirty="0"/>
              <a:t> </a:t>
            </a:r>
            <a:r>
              <a:rPr lang="es-NI" sz="2800" dirty="0" err="1"/>
              <a:t>Rails</a:t>
            </a:r>
            <a:r>
              <a:rPr lang="es-NI" sz="2800" dirty="0"/>
              <a:t>, también conocido como </a:t>
            </a:r>
            <a:r>
              <a:rPr lang="es-NI" sz="2800" dirty="0" err="1"/>
              <a:t>RoR</a:t>
            </a:r>
            <a:r>
              <a:rPr lang="es-NI" sz="2800" dirty="0"/>
              <a:t> o </a:t>
            </a:r>
            <a:r>
              <a:rPr lang="es-NI" sz="2800" dirty="0" err="1"/>
              <a:t>Rails</a:t>
            </a:r>
            <a:r>
              <a:rPr lang="es-NI" sz="2800" dirty="0"/>
              <a:t>, es un </a:t>
            </a:r>
            <a:r>
              <a:rPr lang="es-NI" sz="2800" dirty="0" err="1"/>
              <a:t>framework</a:t>
            </a:r>
            <a:r>
              <a:rPr lang="es-NI" sz="2800" dirty="0"/>
              <a:t> de aplicaciones web de código abierto escrito en el lenguaje de programación Ruby, siguiendo el paradigma del patrón Modelo Vista Controlador (MVC)</a:t>
            </a:r>
          </a:p>
          <a:p>
            <a:pPr algn="just"/>
            <a:r>
              <a:rPr lang="es-NI" sz="2800" dirty="0"/>
              <a:t>Ruby </a:t>
            </a:r>
            <a:r>
              <a:rPr lang="es-NI" sz="2800" dirty="0" err="1"/>
              <a:t>on</a:t>
            </a:r>
            <a:r>
              <a:rPr lang="es-NI" sz="2800" dirty="0"/>
              <a:t> </a:t>
            </a:r>
            <a:r>
              <a:rPr lang="es-NI" sz="2800" dirty="0" err="1"/>
              <a:t>Rails</a:t>
            </a:r>
            <a:r>
              <a:rPr lang="es-NI" sz="2800" dirty="0"/>
              <a:t> fue escrito por </a:t>
            </a:r>
            <a:r>
              <a:rPr lang="es-NI" sz="2800" dirty="0">
                <a:hlinkClick r:id="rId2"/>
              </a:rPr>
              <a:t>David </a:t>
            </a:r>
            <a:r>
              <a:rPr lang="es-NI" sz="2800" dirty="0" err="1">
                <a:hlinkClick r:id="rId2"/>
              </a:rPr>
              <a:t>Heinemeier</a:t>
            </a:r>
            <a:r>
              <a:rPr lang="es-NI" sz="2800" dirty="0">
                <a:hlinkClick r:id="rId2"/>
              </a:rPr>
              <a:t> </a:t>
            </a:r>
            <a:r>
              <a:rPr lang="es-NI" sz="2800" dirty="0" err="1">
                <a:hlinkClick r:id="rId2"/>
              </a:rPr>
              <a:t>Hansson</a:t>
            </a:r>
            <a:r>
              <a:rPr lang="es-NI" sz="2800" dirty="0"/>
              <a:t> a partir de su trabajo en </a:t>
            </a:r>
            <a:r>
              <a:rPr lang="es-NI" sz="2800" dirty="0" err="1"/>
              <a:t>Basecamp</a:t>
            </a:r>
            <a:r>
              <a:rPr lang="es-NI" sz="2800" dirty="0"/>
              <a:t>, una herramienta de gestión de proyectos, por 37signals. Fue liberado al público por primera vez en julio de 2004</a:t>
            </a:r>
          </a:p>
          <a:p>
            <a:pPr algn="just"/>
            <a:r>
              <a:rPr lang="es-NI" dirty="0">
                <a:hlinkClick r:id="rId3"/>
              </a:rPr>
              <a:t>https://es.wikipedia.org/wiki/Ruby_on_Rails</a:t>
            </a:r>
            <a:endParaRPr lang="es-NI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06CEE9-EEB8-4994-A45C-24E251DC5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73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RAILS?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NI" sz="3600" b="1" dirty="0"/>
              <a:t>P</a:t>
            </a:r>
            <a:r>
              <a:rPr lang="es-NI" sz="3600" b="1" dirty="0">
                <a:effectLst/>
              </a:rPr>
              <a:t>rincipios fundamentales:</a:t>
            </a:r>
          </a:p>
          <a:p>
            <a:pPr marL="457200" indent="-457200">
              <a:buFont typeface="+mj-lt"/>
              <a:buAutoNum type="arabicPeriod"/>
            </a:pPr>
            <a:r>
              <a:rPr lang="es-NI" sz="2400" b="1" dirty="0" err="1">
                <a:effectLst/>
              </a:rPr>
              <a:t>Don't</a:t>
            </a:r>
            <a:r>
              <a:rPr lang="es-NI" sz="2400" b="1" dirty="0">
                <a:effectLst/>
              </a:rPr>
              <a:t> </a:t>
            </a:r>
            <a:r>
              <a:rPr lang="es-NI" sz="2400" b="1" dirty="0" err="1">
                <a:effectLst/>
              </a:rPr>
              <a:t>repeat</a:t>
            </a:r>
            <a:r>
              <a:rPr lang="es-NI" sz="2400" b="1" dirty="0">
                <a:effectLst/>
              </a:rPr>
              <a:t> </a:t>
            </a:r>
            <a:r>
              <a:rPr lang="es-NI" sz="2400" b="1" dirty="0" err="1">
                <a:effectLst/>
              </a:rPr>
              <a:t>yourself</a:t>
            </a:r>
            <a:r>
              <a:rPr lang="es-NI" sz="2400" b="1" dirty="0">
                <a:effectLst/>
              </a:rPr>
              <a:t>, DRY</a:t>
            </a:r>
          </a:p>
          <a:p>
            <a:pPr marL="457200" indent="-457200">
              <a:buFont typeface="+mj-lt"/>
              <a:buAutoNum type="arabicPeriod"/>
            </a:pPr>
            <a:r>
              <a:rPr lang="es-NI" sz="2400" b="1" dirty="0" err="1">
                <a:effectLst/>
              </a:rPr>
              <a:t>Convention</a:t>
            </a:r>
            <a:r>
              <a:rPr lang="es-NI" sz="2400" b="1" dirty="0">
                <a:effectLst/>
              </a:rPr>
              <a:t> </a:t>
            </a:r>
            <a:r>
              <a:rPr lang="es-NI" sz="2400" b="1" dirty="0" err="1">
                <a:effectLst/>
              </a:rPr>
              <a:t>over</a:t>
            </a:r>
            <a:r>
              <a:rPr lang="es-NI" sz="2400" b="1" dirty="0">
                <a:effectLst/>
              </a:rPr>
              <a:t> </a:t>
            </a:r>
            <a:r>
              <a:rPr lang="es-NI" sz="2400" b="1" dirty="0" err="1">
                <a:effectLst/>
              </a:rPr>
              <a:t>Configuration</a:t>
            </a:r>
            <a:endParaRPr lang="es-NI" sz="2400" b="1" dirty="0">
              <a:effectLst/>
            </a:endParaRPr>
          </a:p>
          <a:p>
            <a:pPr marL="0" indent="0">
              <a:buNone/>
            </a:pPr>
            <a:endParaRPr lang="es-NI" sz="2400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D6657C-D7A0-41DE-944A-0D10FA331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Horario y duración del curso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Horario</a:t>
            </a:r>
          </a:p>
          <a:p>
            <a:r>
              <a:rPr lang="es-MX" sz="2000" dirty="0"/>
              <a:t>Lunes a jueves: 4:00pm – 6:00pm</a:t>
            </a:r>
          </a:p>
          <a:p>
            <a:r>
              <a:rPr lang="es-MX" sz="2000" dirty="0"/>
              <a:t>Viernes: 2:00pm – 6:00pm</a:t>
            </a:r>
          </a:p>
          <a:p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Duración</a:t>
            </a:r>
          </a:p>
          <a:p>
            <a:r>
              <a:rPr lang="es-MX" sz="2000" dirty="0"/>
              <a:t>2 semanas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48" y="4255638"/>
            <a:ext cx="2071352" cy="20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RAILS?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NI" sz="2800" b="1" dirty="0">
                <a:hlinkClick r:id="rId2"/>
              </a:rPr>
              <a:t>http://www.rubyonrails.org.es/</a:t>
            </a:r>
            <a:endParaRPr lang="es-NI" sz="2800" b="1" dirty="0"/>
          </a:p>
          <a:p>
            <a:pPr marL="0" indent="0">
              <a:buNone/>
            </a:pPr>
            <a:r>
              <a:rPr lang="es-NI" sz="2800" b="1" dirty="0">
                <a:hlinkClick r:id="rId3"/>
              </a:rPr>
              <a:t>http://rubyonrails.org/</a:t>
            </a:r>
            <a:endParaRPr lang="es-NI" sz="2800" b="1" dirty="0"/>
          </a:p>
          <a:p>
            <a:pPr marL="0" indent="0">
              <a:buNone/>
            </a:pPr>
            <a:r>
              <a:rPr lang="es-NI" sz="2800" b="1" dirty="0">
                <a:hlinkClick r:id="rId4"/>
              </a:rPr>
              <a:t>https://github.com/rails/rails</a:t>
            </a:r>
            <a:endParaRPr lang="es-NI" sz="2800" b="1" dirty="0"/>
          </a:p>
          <a:p>
            <a:pPr marL="0" indent="0">
              <a:buNone/>
            </a:pPr>
            <a:endParaRPr lang="es-NI" sz="2800" b="1" dirty="0"/>
          </a:p>
          <a:p>
            <a:pPr marL="0" indent="0">
              <a:buNone/>
            </a:pPr>
            <a:r>
              <a:rPr lang="es-NI" sz="2800" b="1" dirty="0" err="1"/>
              <a:t>Rails</a:t>
            </a:r>
            <a:r>
              <a:rPr lang="es-NI" sz="2800" b="1" dirty="0"/>
              <a:t> </a:t>
            </a:r>
            <a:r>
              <a:rPr lang="es-NI" sz="2800" b="1" dirty="0" err="1"/>
              <a:t>core</a:t>
            </a:r>
            <a:r>
              <a:rPr lang="es-NI" sz="2800" b="1" dirty="0"/>
              <a:t> </a:t>
            </a:r>
            <a:r>
              <a:rPr lang="es-NI" sz="2800" b="1" dirty="0" err="1"/>
              <a:t>team</a:t>
            </a:r>
            <a:endParaRPr lang="es-NI" sz="2800" b="1" dirty="0"/>
          </a:p>
          <a:p>
            <a:pPr marL="0" indent="0">
              <a:buNone/>
            </a:pPr>
            <a:r>
              <a:rPr lang="es-NI" sz="2800" b="1" dirty="0">
                <a:hlinkClick r:id="rId5"/>
              </a:rPr>
              <a:t>http://rubyonrails.org/community/</a:t>
            </a:r>
            <a:endParaRPr lang="es-NI" sz="2800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42D3C1-4D4E-4599-ADA9-9D79A615E1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50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INSTALANDO RAILS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2870B0-4E80-4AA5-BB67-EB45FB40F8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A2E0BB-9B47-45E9-AE3D-28B061BDC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514671"/>
            <a:ext cx="9167010" cy="36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56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INSTALANDO RAILS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s-MX" sz="2400" dirty="0"/>
              <a:t>Para instalar </a:t>
            </a:r>
            <a:r>
              <a:rPr lang="es-MX" sz="2400" dirty="0" err="1"/>
              <a:t>rails</a:t>
            </a:r>
            <a:r>
              <a:rPr lang="es-MX" sz="2400" dirty="0"/>
              <a:t> primero hay que instalar </a:t>
            </a:r>
            <a:r>
              <a:rPr lang="es-MX" sz="2400" dirty="0" err="1"/>
              <a:t>rubygems</a:t>
            </a:r>
            <a:endParaRPr lang="es-MX" sz="2400" dirty="0"/>
          </a:p>
          <a:p>
            <a:r>
              <a:rPr lang="es-MX" sz="2400" dirty="0">
                <a:hlinkClick r:id="rId2"/>
              </a:rPr>
              <a:t>https://rubygems.org/</a:t>
            </a: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Windows</a:t>
            </a:r>
          </a:p>
          <a:p>
            <a:r>
              <a:rPr lang="es-MX" sz="2400" dirty="0"/>
              <a:t>si utilizamos </a:t>
            </a:r>
            <a:r>
              <a:rPr lang="es-MX" sz="2400" dirty="0" err="1"/>
              <a:t>rubyinstaller</a:t>
            </a:r>
            <a:r>
              <a:rPr lang="es-MX" sz="2400" dirty="0"/>
              <a:t> hay que instalarlo manualmente.</a:t>
            </a:r>
          </a:p>
          <a:p>
            <a:pPr marL="0" indent="0">
              <a:buNone/>
            </a:pPr>
            <a:r>
              <a:rPr lang="es-MX" sz="2400" b="1" dirty="0"/>
              <a:t>Linux</a:t>
            </a:r>
          </a:p>
          <a:p>
            <a:r>
              <a:rPr lang="es-MX" sz="2400" dirty="0"/>
              <a:t>Al momento de instalar </a:t>
            </a:r>
            <a:r>
              <a:rPr lang="es-MX" sz="2400" dirty="0" err="1"/>
              <a:t>ruby</a:t>
            </a:r>
            <a:r>
              <a:rPr lang="es-MX" sz="2400" dirty="0"/>
              <a:t> con </a:t>
            </a:r>
            <a:r>
              <a:rPr lang="es-MX" sz="2400" dirty="0" err="1"/>
              <a:t>rvm</a:t>
            </a:r>
            <a:r>
              <a:rPr lang="es-MX" sz="2400" dirty="0"/>
              <a:t> se instala </a:t>
            </a:r>
            <a:r>
              <a:rPr lang="es-MX" sz="2400" dirty="0" err="1"/>
              <a:t>rubygems</a:t>
            </a:r>
            <a:r>
              <a:rPr lang="es-MX" sz="2400" dirty="0"/>
              <a:t> :D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73" y="363348"/>
            <a:ext cx="1297267" cy="12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5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INSTALANDO RAILS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hlinkClick r:id="rId3"/>
              </a:rPr>
              <a:t>https://guides.rubyonrails.org/v6.1/getting_started.html#creating-a-new-rails-project-installing-rails</a:t>
            </a:r>
          </a:p>
          <a:p>
            <a:pPr marL="0" indent="0">
              <a:buNone/>
            </a:pPr>
            <a:endParaRPr lang="es-MX" sz="2400" dirty="0">
              <a:hlinkClick r:id="rId3"/>
            </a:endParaRPr>
          </a:p>
          <a:p>
            <a:pPr marL="0" indent="0">
              <a:buNone/>
            </a:pPr>
            <a:r>
              <a:rPr lang="es-MX" sz="2400" dirty="0">
                <a:hlinkClick r:id="rId3"/>
              </a:rPr>
              <a:t>https://rubygems.org/</a:t>
            </a: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gem </a:t>
            </a:r>
            <a:r>
              <a:rPr lang="es-MX" sz="2400" b="1" dirty="0" err="1"/>
              <a:t>install</a:t>
            </a:r>
            <a:r>
              <a:rPr lang="es-MX" sz="2400" b="1" dirty="0"/>
              <a:t> </a:t>
            </a:r>
            <a:r>
              <a:rPr lang="es-MX" sz="2400" b="1" dirty="0" err="1"/>
              <a:t>rails</a:t>
            </a:r>
            <a:r>
              <a:rPr lang="es-MX" sz="2400" b="1" dirty="0"/>
              <a:t> -v 6.1.7</a:t>
            </a:r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539804-B0DA-40FD-877E-C373F4F87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5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52"/>
            <a:ext cx="9144000" cy="61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9"/>
            <a:ext cx="9144000" cy="61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7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7EF2-BED6-41E9-93F7-8BE1FE77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Instalación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B6544-2314-4F79-A1AE-ECD6AB35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Sqlite3</a:t>
            </a:r>
          </a:p>
          <a:p>
            <a:r>
              <a:rPr lang="es-NI" dirty="0">
                <a:hlinkClick r:id="rId2"/>
              </a:rPr>
              <a:t>https://linuxhint.com/install-sqlite-3-ubuntu-22-04/</a:t>
            </a:r>
            <a:endParaRPr lang="es-NI" dirty="0"/>
          </a:p>
          <a:p>
            <a:endParaRPr lang="es-NI" dirty="0"/>
          </a:p>
          <a:p>
            <a:r>
              <a:rPr lang="es-NI" dirty="0" err="1"/>
              <a:t>Nodejs</a:t>
            </a:r>
            <a:endParaRPr lang="es-NI" dirty="0"/>
          </a:p>
          <a:p>
            <a:r>
              <a:rPr lang="es-MX" dirty="0">
                <a:hlinkClick r:id="rId3"/>
              </a:rPr>
              <a:t>https://nodejs.org/es/</a:t>
            </a:r>
            <a:endParaRPr lang="es-NI" dirty="0"/>
          </a:p>
          <a:p>
            <a:endParaRPr lang="es-NI" dirty="0"/>
          </a:p>
          <a:p>
            <a:r>
              <a:rPr lang="es-NI" dirty="0" err="1"/>
              <a:t>Yarn</a:t>
            </a:r>
            <a:endParaRPr lang="es-NI" dirty="0"/>
          </a:p>
          <a:p>
            <a:r>
              <a:rPr lang="es-NI" dirty="0">
                <a:hlinkClick r:id="rId4"/>
              </a:rPr>
              <a:t>https://classic.yarnpkg.com/lang/en/docs/install/#windows-stable</a:t>
            </a:r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07F0B2-3ADA-4F19-9912-57D3BBA1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73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Instalando </a:t>
            </a:r>
            <a:r>
              <a:rPr lang="es-MX" b="1" dirty="0" err="1"/>
              <a:t>nodejs</a:t>
            </a:r>
            <a:endParaRPr lang="es-MX" b="1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D6AC8D03-7DD5-4FDD-9B9A-5563661BC8C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contenido 2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800" dirty="0">
                <a:hlinkClick r:id="rId2"/>
              </a:rPr>
              <a:t>https://nodejs.org/es/</a:t>
            </a:r>
            <a:endParaRPr lang="es-MX" sz="2800" dirty="0"/>
          </a:p>
          <a:p>
            <a:endParaRPr lang="es-MX" sz="2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77" y="968619"/>
            <a:ext cx="4863800" cy="29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3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73"/>
            <a:ext cx="9144000" cy="61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88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88"/>
            <a:ext cx="9144000" cy="61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Contenido del curso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s-MX" sz="2000" dirty="0"/>
              <a:t>1. Introducción al lenguaje de programación </a:t>
            </a:r>
            <a:r>
              <a:rPr lang="es-MX" sz="2000" dirty="0" err="1"/>
              <a:t>ruby</a:t>
            </a:r>
            <a:endParaRPr lang="es-MX" sz="2000" dirty="0"/>
          </a:p>
          <a:p>
            <a:r>
              <a:rPr lang="es-MX" sz="2000" dirty="0"/>
              <a:t>2. Clases, Objetos, y Variables</a:t>
            </a:r>
          </a:p>
          <a:p>
            <a:r>
              <a:rPr lang="es-MX" sz="2000" dirty="0"/>
              <a:t>3. Estructuras de control</a:t>
            </a:r>
          </a:p>
          <a:p>
            <a:r>
              <a:rPr lang="es-MX" sz="2000" dirty="0"/>
              <a:t>4. Contenedores, bloques e iteradores</a:t>
            </a:r>
          </a:p>
          <a:p>
            <a:r>
              <a:rPr lang="es-MX" sz="2000" dirty="0"/>
              <a:t>5. Introducción Ruby </a:t>
            </a:r>
            <a:r>
              <a:rPr lang="es-MX" sz="2000" dirty="0" err="1"/>
              <a:t>on</a:t>
            </a:r>
            <a:r>
              <a:rPr lang="es-MX" sz="2000" dirty="0"/>
              <a:t> </a:t>
            </a:r>
            <a:r>
              <a:rPr lang="es-MX" sz="2000" dirty="0" err="1"/>
              <a:t>Rails</a:t>
            </a:r>
            <a:endParaRPr lang="es-MX" sz="2000" dirty="0"/>
          </a:p>
          <a:p>
            <a:r>
              <a:rPr lang="es-MX" sz="2000" dirty="0"/>
              <a:t>6. Instalación del motor de bases de datos</a:t>
            </a:r>
          </a:p>
          <a:p>
            <a:r>
              <a:rPr lang="es-MX" sz="2000" dirty="0"/>
              <a:t>7. Configurando el entorno de desarrollo</a:t>
            </a:r>
          </a:p>
          <a:p>
            <a:r>
              <a:rPr lang="es-MX" sz="2000" dirty="0"/>
              <a:t>8. Arquitectura de aplicaciones </a:t>
            </a:r>
            <a:r>
              <a:rPr lang="es-MX" sz="2000" dirty="0" err="1"/>
              <a:t>Rails</a:t>
            </a:r>
            <a:endParaRPr lang="es-MX" sz="20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AC119BD-A41F-43A0-940B-C782D3E29F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9. </a:t>
            </a:r>
            <a:r>
              <a:rPr lang="es-MX" dirty="0" err="1"/>
              <a:t>ActiveRecord</a:t>
            </a:r>
            <a:r>
              <a:rPr lang="es-MX" dirty="0"/>
              <a:t> y Migraciones</a:t>
            </a:r>
          </a:p>
          <a:p>
            <a:r>
              <a:rPr lang="es-MX" dirty="0"/>
              <a:t>10. Controladores y Rutas</a:t>
            </a:r>
          </a:p>
          <a:p>
            <a:r>
              <a:rPr lang="es-MX" dirty="0"/>
              <a:t>11. Vistas y </a:t>
            </a:r>
            <a:r>
              <a:rPr lang="es-MX" dirty="0" err="1"/>
              <a:t>helpers</a:t>
            </a:r>
            <a:endParaRPr lang="es-MX" dirty="0"/>
          </a:p>
          <a:p>
            <a:r>
              <a:rPr lang="es-MX" dirty="0"/>
              <a:t>12. Creando aplicación de tienda(La </a:t>
            </a:r>
            <a:r>
              <a:rPr lang="es-MX" dirty="0" err="1"/>
              <a:t>Ventecita</a:t>
            </a:r>
            <a:r>
              <a:rPr lang="es-MX" dirty="0"/>
              <a:t>)</a:t>
            </a:r>
          </a:p>
          <a:p>
            <a:r>
              <a:rPr lang="es-MX" dirty="0"/>
              <a:t>13 </a:t>
            </a:r>
            <a:r>
              <a:rPr lang="es-MX" dirty="0" err="1"/>
              <a:t>Testing</a:t>
            </a:r>
            <a:r>
              <a:rPr lang="es-MX" dirty="0"/>
              <a:t> con </a:t>
            </a:r>
            <a:r>
              <a:rPr lang="es-MX" dirty="0" err="1"/>
              <a:t>RSpec</a:t>
            </a:r>
            <a:endParaRPr lang="es-MX" dirty="0"/>
          </a:p>
          <a:p>
            <a:endParaRPr lang="es-NI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48" y="4229100"/>
            <a:ext cx="2071352" cy="20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15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C3A3D-B295-4A8B-8F63-946ADE9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 PRACTICAR!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06C0C-E830-4805-937E-F86A9B21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NI" dirty="0"/>
              <a:t>Instalar la versión </a:t>
            </a:r>
            <a:r>
              <a:rPr lang="es-NI" b="1" dirty="0">
                <a:effectLst/>
                <a:hlinkClick r:id="rId2"/>
              </a:rPr>
              <a:t>6.1.6</a:t>
            </a:r>
            <a:r>
              <a:rPr lang="es-NI" b="1" dirty="0">
                <a:effectLst/>
              </a:rPr>
              <a:t> </a:t>
            </a:r>
            <a:r>
              <a:rPr lang="es-NI" dirty="0">
                <a:effectLst/>
              </a:rPr>
              <a:t>de </a:t>
            </a:r>
            <a:r>
              <a:rPr lang="es-NI" dirty="0" err="1">
                <a:effectLst/>
              </a:rPr>
              <a:t>rails</a:t>
            </a:r>
            <a:r>
              <a:rPr lang="es-NI" dirty="0">
                <a:effectLst/>
              </a:rPr>
              <a:t> en el </a:t>
            </a:r>
            <a:r>
              <a:rPr lang="es-NI" dirty="0" err="1">
                <a:effectLst/>
              </a:rPr>
              <a:t>gemset</a:t>
            </a:r>
            <a:r>
              <a:rPr lang="es-NI" dirty="0">
                <a:effectLst/>
              </a:rPr>
              <a:t> demo</a:t>
            </a:r>
          </a:p>
          <a:p>
            <a:pPr marL="457200" indent="-457200">
              <a:buFont typeface="+mj-lt"/>
              <a:buAutoNum type="arabicPeriod"/>
            </a:pPr>
            <a:r>
              <a:rPr lang="es-NI" dirty="0">
                <a:effectLst/>
              </a:rPr>
              <a:t>Verificar si actualmente se está utilizando el </a:t>
            </a:r>
            <a:r>
              <a:rPr lang="es-NI" dirty="0" err="1">
                <a:effectLst/>
              </a:rPr>
              <a:t>gemset</a:t>
            </a:r>
            <a:r>
              <a:rPr lang="es-NI" dirty="0">
                <a:effectLst/>
              </a:rPr>
              <a:t> demo en la versión 2.7.2 de </a:t>
            </a:r>
            <a:r>
              <a:rPr lang="es-NI" dirty="0" err="1">
                <a:effectLst/>
              </a:rPr>
              <a:t>ruby</a:t>
            </a:r>
            <a:r>
              <a:rPr lang="es-NI" dirty="0">
                <a:effectLst/>
              </a:rPr>
              <a:t>, si no es así cambiarse a ese </a:t>
            </a:r>
            <a:r>
              <a:rPr lang="es-NI" dirty="0" err="1">
                <a:effectLst/>
              </a:rPr>
              <a:t>gemset</a:t>
            </a:r>
            <a:endParaRPr lang="es-NI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NI" dirty="0">
                <a:effectLst/>
              </a:rPr>
              <a:t>Buscar en la web de </a:t>
            </a:r>
            <a:r>
              <a:rPr lang="es-NI" dirty="0" err="1">
                <a:effectLst/>
              </a:rPr>
              <a:t>rubygems</a:t>
            </a:r>
            <a:r>
              <a:rPr lang="es-NI" dirty="0">
                <a:effectLst/>
              </a:rPr>
              <a:t> la versión requerida de </a:t>
            </a:r>
            <a:r>
              <a:rPr lang="es-NI" dirty="0" err="1">
                <a:effectLst/>
              </a:rPr>
              <a:t>rails</a:t>
            </a:r>
            <a:endParaRPr lang="es-NI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s-NI" dirty="0">
                <a:effectLst/>
              </a:rPr>
              <a:t>Copiar el comando de instalación y ejecutar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04C6B-086E-408B-BD82-1DD86C59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5B31A0-D8F7-4975-9CB8-4E3794B8B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2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IDE para </a:t>
            </a:r>
            <a:r>
              <a:rPr lang="es-MX" b="1" dirty="0" err="1"/>
              <a:t>Rails</a:t>
            </a:r>
            <a:r>
              <a:rPr lang="es-MX" b="1" dirty="0"/>
              <a:t> y </a:t>
            </a:r>
            <a:br>
              <a:rPr lang="es-MX" b="1" dirty="0"/>
            </a:br>
            <a:r>
              <a:rPr lang="es-MX" b="1" dirty="0"/>
              <a:t>configuraciones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8675" y="1737360"/>
            <a:ext cx="7543801" cy="453861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b="1" dirty="0" err="1"/>
              <a:t>RubyMine</a:t>
            </a:r>
            <a:endParaRPr lang="es-MX" sz="2400" b="1" dirty="0"/>
          </a:p>
          <a:p>
            <a:pPr marL="0" indent="0">
              <a:buNone/>
            </a:pPr>
            <a:r>
              <a:rPr lang="es-MX" sz="2400" b="1" dirty="0">
                <a:hlinkClick r:id="rId2"/>
              </a:rPr>
              <a:t>https://www.jetbrains.com/ruby/</a:t>
            </a:r>
            <a:endParaRPr lang="es-MX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NI" b="1" dirty="0">
                <a:effectLst/>
              </a:rPr>
              <a:t>Visual Studio </a:t>
            </a:r>
            <a:r>
              <a:rPr lang="es-NI" b="1" dirty="0" err="1">
                <a:effectLst/>
              </a:rPr>
              <a:t>Code</a:t>
            </a:r>
            <a:endParaRPr lang="es-NI" b="1" dirty="0">
              <a:effectLst/>
            </a:endParaRPr>
          </a:p>
          <a:p>
            <a:pPr marL="0" indent="0">
              <a:buNone/>
            </a:pPr>
            <a:r>
              <a:rPr lang="es-MX" sz="2400" b="1" dirty="0">
                <a:hlinkClick r:id="rId3"/>
              </a:rPr>
              <a:t>https://code.visualstudio.com/download</a:t>
            </a:r>
            <a:endParaRPr lang="es-MX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 err="1"/>
              <a:t>Terminator</a:t>
            </a:r>
            <a:endParaRPr lang="es-MX" sz="2400" b="1" dirty="0"/>
          </a:p>
          <a:p>
            <a:pPr marL="0" indent="0">
              <a:buNone/>
            </a:pPr>
            <a:r>
              <a:rPr lang="es-MX" sz="2400" b="1" dirty="0">
                <a:hlinkClick r:id="rId4"/>
              </a:rPr>
              <a:t>https://howtoforge.es/como-instalar-y-utilizar-terminator-terminal-emulator-en-ubuntu-20-04/</a:t>
            </a:r>
            <a:endParaRPr lang="es-MX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/>
              <a:t>oh-</a:t>
            </a:r>
            <a:r>
              <a:rPr lang="es-MX" sz="2400" b="1" dirty="0" err="1"/>
              <a:t>my</a:t>
            </a:r>
            <a:r>
              <a:rPr lang="es-MX" sz="2400" b="1" dirty="0"/>
              <a:t>-</a:t>
            </a:r>
            <a:r>
              <a:rPr lang="es-MX" sz="2400" b="1" dirty="0" err="1"/>
              <a:t>zsh</a:t>
            </a:r>
            <a:endParaRPr lang="es-MX" sz="2400" b="1" dirty="0"/>
          </a:p>
          <a:p>
            <a:pPr marL="0" indent="0">
              <a:buNone/>
            </a:pPr>
            <a:r>
              <a:rPr lang="es-MX" sz="2400" b="1" dirty="0">
                <a:hlinkClick r:id="rId5"/>
              </a:rPr>
              <a:t>https://ohmyz.sh/</a:t>
            </a: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753C44-3880-4D22-9825-B4C80A8C57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Evaluación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800" dirty="0">
                <a:effectLst/>
              </a:rPr>
              <a:t>Proyecto Final 100%</a:t>
            </a:r>
          </a:p>
          <a:p>
            <a:endParaRPr lang="es-MX" sz="2800" dirty="0">
              <a:effectLst/>
            </a:endParaRPr>
          </a:p>
          <a:p>
            <a:pPr marL="0" indent="0">
              <a:buNone/>
            </a:pPr>
            <a:r>
              <a:rPr lang="es-MX" sz="2000" dirty="0">
                <a:effectLst/>
              </a:rPr>
              <a:t>Nota mínima para pasar 80%</a:t>
            </a:r>
            <a:endParaRPr lang="es-MX" sz="200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22959" y="6492875"/>
            <a:ext cx="1854203" cy="365125"/>
          </a:xfrm>
        </p:spPr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83" y="1252258"/>
            <a:ext cx="4441128" cy="47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Qué es Ruby?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8B15E4A1-179D-4C3E-81D7-C214CF6DAA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7" b="14067"/>
          <a:stretch>
            <a:fillRect/>
          </a:stretch>
        </p:blipFill>
        <p:spPr>
          <a:xfrm>
            <a:off x="0" y="247650"/>
            <a:ext cx="9144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4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Ruby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MX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/>
              </a:rPr>
              <a:t>https://www.ruby-lang.org/es/</a:t>
            </a:r>
            <a:endParaRPr lang="es-MX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algn="just"/>
            <a:r>
              <a:rPr lang="es-MX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Ruby es un lenguaje de programación multiplataforma, interpretado y orientado a objetos, fue creado por el programador japonés </a:t>
            </a:r>
            <a:r>
              <a:rPr lang="es-MX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Yukihiro</a:t>
            </a:r>
            <a:r>
              <a:rPr lang="es-MX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 "</a:t>
            </a:r>
            <a:r>
              <a:rPr lang="es-MX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Matz</a:t>
            </a:r>
            <a:r>
              <a:rPr lang="es-MX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" </a:t>
            </a:r>
            <a:r>
              <a:rPr lang="es-MX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Matsumoto</a:t>
            </a:r>
            <a:r>
              <a:rPr lang="es-MX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en 1993, y lo presentó públicamente en 1995. 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18480B-C9D5-4074-BCF9-6E1FD1A7B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Ruby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just"/>
            <a:r>
              <a:rPr lang="es-MX" sz="2800" dirty="0">
                <a:effectLst/>
              </a:rPr>
              <a:t>Desde su liberación pública en 1995, Ruby ha atraído devotos desarrolladores de todo el mundo, en el año 2004 hubo un boom debido a </a:t>
            </a:r>
            <a:r>
              <a:rPr lang="es-MX" sz="2800" dirty="0" err="1">
                <a:effectLst/>
              </a:rPr>
              <a:t>ruby</a:t>
            </a:r>
            <a:r>
              <a:rPr lang="es-MX" sz="2800" dirty="0">
                <a:effectLst/>
              </a:rPr>
              <a:t> </a:t>
            </a:r>
            <a:r>
              <a:rPr lang="es-MX" sz="2800" dirty="0" err="1">
                <a:effectLst/>
              </a:rPr>
              <a:t>on</a:t>
            </a:r>
            <a:r>
              <a:rPr lang="es-MX" sz="2800" dirty="0">
                <a:effectLst/>
              </a:rPr>
              <a:t> </a:t>
            </a:r>
            <a:r>
              <a:rPr lang="es-MX" sz="2800" dirty="0" err="1">
                <a:effectLst/>
              </a:rPr>
              <a:t>rails</a:t>
            </a:r>
            <a:r>
              <a:rPr lang="es-MX" sz="2800" dirty="0">
                <a:effectLst/>
              </a:rPr>
              <a:t>, en el 2006 Ruby alcanzó reconocimiento masivo, formándose grupos de usuarios activos en las ciudades más importantes del mundo y llenando las capacidades de las </a:t>
            </a:r>
            <a:r>
              <a:rPr lang="es-MX" sz="2800" dirty="0">
                <a:effectLst/>
                <a:hlinkClick r:id="rId2"/>
              </a:rPr>
              <a:t>conferencias relacionadas a Ruby</a:t>
            </a:r>
            <a:r>
              <a:rPr lang="es-MX" sz="2800" dirty="0">
                <a:effectLst/>
              </a:rPr>
              <a:t>.</a:t>
            </a:r>
          </a:p>
          <a:p>
            <a:pPr algn="just"/>
            <a:r>
              <a:rPr lang="es-MX" sz="2800" dirty="0">
                <a:effectLst/>
              </a:rPr>
              <a:t>Ruby es totalmente libre. No sólo gratis, sino también libre para usarlo, copiarlo, modificarlo y distribuirlo.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E979AA-7783-4483-BCEA-27EF46326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Interpretes </a:t>
            </a:r>
            <a:r>
              <a:rPr lang="es-MX" b="1" dirty="0" err="1"/>
              <a:t>ruby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endParaRPr lang="es-NI" b="1" dirty="0">
              <a:effectLst/>
            </a:endParaRPr>
          </a:p>
          <a:p>
            <a:r>
              <a:rPr lang="es-NI" b="1" dirty="0">
                <a:effectLst/>
              </a:rPr>
              <a:t>Interprete oficial</a:t>
            </a:r>
          </a:p>
          <a:p>
            <a:r>
              <a:rPr lang="es-NI" b="1" dirty="0">
                <a:effectLst/>
              </a:rPr>
              <a:t>MRI</a:t>
            </a:r>
            <a:r>
              <a:rPr lang="es-NI" dirty="0">
                <a:effectLst/>
              </a:rPr>
              <a:t> (“</a:t>
            </a:r>
            <a:r>
              <a:rPr lang="es-NI" dirty="0" err="1">
                <a:effectLst/>
              </a:rPr>
              <a:t>Matz’s</a:t>
            </a:r>
            <a:r>
              <a:rPr lang="es-NI" dirty="0">
                <a:effectLst/>
              </a:rPr>
              <a:t> Ruby </a:t>
            </a:r>
            <a:r>
              <a:rPr lang="es-NI" dirty="0" err="1">
                <a:effectLst/>
              </a:rPr>
              <a:t>Interpreter</a:t>
            </a:r>
            <a:r>
              <a:rPr lang="es-NI" dirty="0">
                <a:effectLst/>
              </a:rPr>
              <a:t>”)</a:t>
            </a:r>
          </a:p>
          <a:p>
            <a:endParaRPr lang="es-NI" sz="2400" b="1" dirty="0">
              <a:effectLst/>
            </a:endParaRPr>
          </a:p>
          <a:p>
            <a:r>
              <a:rPr lang="es-NI" sz="2400" b="1" dirty="0">
                <a:effectLst/>
              </a:rPr>
              <a:t>Lista completa de interpretes</a:t>
            </a:r>
          </a:p>
          <a:p>
            <a:r>
              <a:rPr lang="es-MX" sz="2400" b="1" dirty="0">
                <a:effectLst/>
                <a:hlinkClick r:id="rId2"/>
              </a:rPr>
              <a:t>https://github.com/planetruby/awesome-rubies</a:t>
            </a:r>
            <a:endParaRPr lang="es-MX" sz="2400" b="1" dirty="0">
              <a:effectLst/>
            </a:endParaRPr>
          </a:p>
          <a:p>
            <a:endParaRPr lang="es-MX" sz="2400" b="1" dirty="0">
              <a:effectLst/>
            </a:endParaRPr>
          </a:p>
          <a:p>
            <a:pPr marL="0" indent="0">
              <a:buNone/>
            </a:pPr>
            <a:endParaRPr lang="es-MX" sz="2400" b="1" dirty="0">
              <a:effectLst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25-Oct-22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DE24E2-093A-4516-9F52-1313EEFE5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4314</TotalTime>
  <Words>1179</Words>
  <Application>Microsoft Office PowerPoint</Application>
  <PresentationFormat>Presentación en pantalla (4:3)</PresentationFormat>
  <Paragraphs>215</Paragraphs>
  <Slides>41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Retrospección</vt:lpstr>
      <vt:lpstr>Creación de aplicaciones web con Ruby On Rails</vt:lpstr>
      <vt:lpstr>Objetivo del curso</vt:lpstr>
      <vt:lpstr>Horario y duración del curso</vt:lpstr>
      <vt:lpstr>Contenido del curso</vt:lpstr>
      <vt:lpstr>Evaluación</vt:lpstr>
      <vt:lpstr>Qué es Ruby?</vt:lpstr>
      <vt:lpstr>Ruby</vt:lpstr>
      <vt:lpstr>Ruby</vt:lpstr>
      <vt:lpstr>Interpretes ruby</vt:lpstr>
      <vt:lpstr>Características</vt:lpstr>
      <vt:lpstr>Instalando ruby</vt:lpstr>
      <vt:lpstr>Presentación de PowerPoint</vt:lpstr>
      <vt:lpstr>Que es RVM?</vt:lpstr>
      <vt:lpstr>Presentación de PowerPoint</vt:lpstr>
      <vt:lpstr>Configurar terminal para que inicie siempre RVM</vt:lpstr>
      <vt:lpstr>Interpretes soportados por RVM</vt:lpstr>
      <vt:lpstr>Presentación de PowerPoint</vt:lpstr>
      <vt:lpstr>Instalando una versión de ruby</vt:lpstr>
      <vt:lpstr>Presentación de PowerPoint</vt:lpstr>
      <vt:lpstr>Presentación de PowerPoint</vt:lpstr>
      <vt:lpstr>Presentación de PowerPoint</vt:lpstr>
      <vt:lpstr>Gemsets con RVM</vt:lpstr>
      <vt:lpstr>Gemsets</vt:lpstr>
      <vt:lpstr>A PRACTICAR!</vt:lpstr>
      <vt:lpstr>A PRACTICAR!</vt:lpstr>
      <vt:lpstr>Presentación de PowerPoint</vt:lpstr>
      <vt:lpstr>RAILS?</vt:lpstr>
      <vt:lpstr>RAILS?</vt:lpstr>
      <vt:lpstr>RAILS?</vt:lpstr>
      <vt:lpstr>RAILS?</vt:lpstr>
      <vt:lpstr>INSTALANDO RAILS</vt:lpstr>
      <vt:lpstr>INSTALANDO RAILS</vt:lpstr>
      <vt:lpstr>INSTALANDO RAILS</vt:lpstr>
      <vt:lpstr>Presentación de PowerPoint</vt:lpstr>
      <vt:lpstr>Presentación de PowerPoint</vt:lpstr>
      <vt:lpstr>Instalación de dependencias</vt:lpstr>
      <vt:lpstr>Instalando nodejs</vt:lpstr>
      <vt:lpstr>Presentación de PowerPoint</vt:lpstr>
      <vt:lpstr>Presentación de PowerPoint</vt:lpstr>
      <vt:lpstr>A PRACTICAR!</vt:lpstr>
      <vt:lpstr>IDE para Rails y  configuraciones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Juan Evangelista Fletes Garcia</dc:creator>
  <cp:lastModifiedBy>Juan Fletes</cp:lastModifiedBy>
  <cp:revision>462</cp:revision>
  <dcterms:created xsi:type="dcterms:W3CDTF">2016-11-23T20:06:56Z</dcterms:created>
  <dcterms:modified xsi:type="dcterms:W3CDTF">2022-10-25T15:26:58Z</dcterms:modified>
</cp:coreProperties>
</file>