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32"/>
  </p:notesMasterIdLst>
  <p:sldIdLst>
    <p:sldId id="279" r:id="rId2"/>
    <p:sldId id="315" r:id="rId3"/>
    <p:sldId id="282" r:id="rId4"/>
    <p:sldId id="283" r:id="rId5"/>
    <p:sldId id="284" r:id="rId6"/>
    <p:sldId id="285" r:id="rId7"/>
    <p:sldId id="286" r:id="rId8"/>
    <p:sldId id="316" r:id="rId9"/>
    <p:sldId id="288" r:id="rId10"/>
    <p:sldId id="289" r:id="rId11"/>
    <p:sldId id="297" r:id="rId12"/>
    <p:sldId id="291" r:id="rId13"/>
    <p:sldId id="292" r:id="rId14"/>
    <p:sldId id="295" r:id="rId15"/>
    <p:sldId id="296" r:id="rId16"/>
    <p:sldId id="317" r:id="rId17"/>
    <p:sldId id="300" r:id="rId18"/>
    <p:sldId id="301" r:id="rId19"/>
    <p:sldId id="304" r:id="rId20"/>
    <p:sldId id="299" r:id="rId21"/>
    <p:sldId id="308" r:id="rId22"/>
    <p:sldId id="305" r:id="rId23"/>
    <p:sldId id="306" r:id="rId24"/>
    <p:sldId id="309" r:id="rId25"/>
    <p:sldId id="310" r:id="rId26"/>
    <p:sldId id="312" r:id="rId27"/>
    <p:sldId id="302" r:id="rId28"/>
    <p:sldId id="314" r:id="rId29"/>
    <p:sldId id="318" r:id="rId30"/>
    <p:sldId id="319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865" autoAdjust="0"/>
  </p:normalViewPr>
  <p:slideViewPr>
    <p:cSldViewPr snapToGrid="0">
      <p:cViewPr varScale="1">
        <p:scale>
          <a:sx n="93" d="100"/>
          <a:sy n="93" d="100"/>
        </p:scale>
        <p:origin x="20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927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4175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113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167334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913665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858515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45771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321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endParaRPr lang="es-ES" sz="1100" dirty="0"/>
          </a:p>
          <a:p>
            <a:pPr marL="6858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endParaRPr lang="es-ES" sz="1100" dirty="0"/>
          </a:p>
          <a:p>
            <a:pPr marL="6858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endParaRPr lang="es-ES" sz="11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324544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 algn="l">
              <a:buFont typeface="Arial" panose="020B0604020202020204" pitchFamily="34" charset="0"/>
              <a:buNone/>
            </a:pPr>
            <a:r>
              <a:rPr lang="es-ES" sz="1100" dirty="0"/>
              <a:t>En este caso lanzamos un comando que me muestra los procesos ejecutándose, por tanto no es un proceso que se inicie y termine si no que esta en constante ejecución por lo que el contenedor permanecerá arrancado, para detenerlo </a:t>
            </a:r>
            <a:r>
              <a:rPr lang="es-ES" sz="1100" dirty="0" err="1"/>
              <a:t>ctrl</a:t>
            </a:r>
            <a:r>
              <a:rPr lang="es-ES" sz="1100" dirty="0"/>
              <a:t>-c</a:t>
            </a:r>
          </a:p>
        </p:txBody>
      </p:sp>
    </p:spTree>
    <p:extLst>
      <p:ext uri="{BB962C8B-B14F-4D97-AF65-F5344CB8AC3E}">
        <p14:creationId xmlns:p14="http://schemas.microsoft.com/office/powerpoint/2010/main" val="670931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 algn="l">
              <a:buFont typeface="Arial" panose="020B0604020202020204" pitchFamily="34" charset="0"/>
              <a:buNone/>
            </a:pP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2698204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026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9361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 algn="l">
              <a:buFont typeface="Arial" panose="020B0604020202020204" pitchFamily="34" charset="0"/>
              <a:buNone/>
            </a:pP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106435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 algn="l">
              <a:buFont typeface="Arial" panose="020B0604020202020204" pitchFamily="34" charset="0"/>
              <a:buNone/>
            </a:pPr>
            <a:r>
              <a:rPr lang="es-ES" sz="1100" dirty="0"/>
              <a:t>IP dentro de la red de Docker</a:t>
            </a:r>
          </a:p>
        </p:txBody>
      </p:sp>
    </p:spTree>
    <p:extLst>
      <p:ext uri="{BB962C8B-B14F-4D97-AF65-F5344CB8AC3E}">
        <p14:creationId xmlns:p14="http://schemas.microsoft.com/office/powerpoint/2010/main" val="1033540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 algn="l">
              <a:buFont typeface="Arial" panose="020B0604020202020204" pitchFamily="34" charset="0"/>
              <a:buNone/>
            </a:pP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2827518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 algn="l">
              <a:buFont typeface="Arial" panose="020B0604020202020204" pitchFamily="34" charset="0"/>
              <a:buNone/>
            </a:pP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1620994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 algn="l">
              <a:buFont typeface="Arial" panose="020B0604020202020204" pitchFamily="34" charset="0"/>
              <a:buNone/>
            </a:pP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095239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 algn="l">
              <a:buFont typeface="Arial" panose="020B0604020202020204" pitchFamily="34" charset="0"/>
              <a:buNone/>
            </a:pP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365541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 algn="l">
              <a:buFont typeface="Arial" panose="020B0604020202020204" pitchFamily="34" charset="0"/>
              <a:buNone/>
            </a:pP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2475449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 algn="l">
              <a:buFont typeface="Arial" panose="020B0604020202020204" pitchFamily="34" charset="0"/>
              <a:buNone/>
            </a:pP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20252770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357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9993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 algn="l">
              <a:buFont typeface="Arial" panose="020B0604020202020204" pitchFamily="34" charset="0"/>
              <a:buNone/>
            </a:pP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573626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506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3755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2539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6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87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9902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epcoding.io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epcoding.io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keepcoding.io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epcoding.io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eepcoding.io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pertur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1164431" y="800100"/>
            <a:ext cx="69804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1179695" y="2650331"/>
            <a:ext cx="7307100" cy="17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4585097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2" name="Google Shape;22;p2" descr="Logo keepcoding nuevo solo círculo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incipio capítulo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314450" y="2028825"/>
            <a:ext cx="74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314450" y="2593181"/>
            <a:ext cx="74724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tandar Vacía">
  <p:cSld name="Estandar Vacía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33" name="Google Shape;33;p4" descr="Logo keepcoding nuevo solo círculo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acia con Imagen de fondo">
  <p:cSld name="Vacia con Imagen de fondo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00" cy="1735800"/>
          </a:xfrm>
          <a:prstGeom prst="rect">
            <a:avLst/>
          </a:prstGeom>
          <a:noFill/>
          <a:ln>
            <a:noFill/>
          </a:ln>
          <a:effectLst>
            <a:outerShdw blurRad="38100" dist="508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51425" rIns="51425" bIns="5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Helvetica Neue"/>
              <a:buNone/>
              <a:defRPr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41" name="Google Shape;41;p5" descr="Logo keepcoding nuevo solo círculo 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tándar Título+Texto">
  <p:cSld name="Estándar Título+Text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321469" y="228600"/>
            <a:ext cx="235800" cy="2358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578644" y="107156"/>
            <a:ext cx="78366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700"/>
              <a:buFont typeface="Helvetica Neue"/>
              <a:buNone/>
              <a:defRPr sz="27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592931" y="785813"/>
            <a:ext cx="78366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"/>
              <a:buChar char="&gt;"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"/>
              <a:buChar char="•"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"/>
              <a:buChar char="‣"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"/>
              <a:buChar char="๏"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51" name="Google Shape;51;p6" descr="Logo keepcoding nuevo solo círculo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acias">
  <p:cSld name="Gracia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371" y="1803797"/>
            <a:ext cx="91296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5400"/>
              <a:buFont typeface="Helvetica Neue"/>
              <a:buNone/>
            </a:pPr>
            <a:r>
              <a:rPr lang="es" sz="54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GRACIAS</a:t>
            </a:r>
            <a:endParaRPr sz="80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500"/>
              <a:buFont typeface="Helvetica Neue"/>
              <a:buNone/>
            </a:pPr>
            <a:r>
              <a:rPr lang="es" sz="25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www.keepcoding.io</a:t>
            </a:r>
            <a:endParaRPr sz="800"/>
          </a:p>
        </p:txBody>
      </p:sp>
      <p:sp>
        <p:nvSpPr>
          <p:cNvPr id="55" name="Google Shape;55;p7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2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60" name="Google Shape;60;p7" descr="Logo keepcoding nuevo solo círculo 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51425" tIns="51425" rIns="51425" bIns="5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51425" tIns="51425" rIns="51425" bIns="5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8575" tIns="28575" rIns="28575" bIns="2857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keepcoding.io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5831" y="2171700"/>
            <a:ext cx="328500" cy="3285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9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314450" y="2028825"/>
            <a:ext cx="74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314450" y="2593181"/>
            <a:ext cx="74724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4" name="Google Shape;14;p1" descr="Logo keepcoding nuevo solo círculo (1)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793" y="3442252"/>
            <a:ext cx="7045536" cy="792600"/>
          </a:xfrm>
        </p:spPr>
        <p:txBody>
          <a:bodyPr/>
          <a:lstStyle/>
          <a:p>
            <a:pPr algn="l"/>
            <a:r>
              <a:rPr lang="es-ES" sz="4000" dirty="0"/>
              <a:t>3. Empezando con Docker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pic>
        <p:nvPicPr>
          <p:cNvPr id="4" name="Picture 4" descr="Resultado de imagen de docker">
            <a:extLst>
              <a:ext uri="{FF2B5EF4-FFF2-40B4-BE49-F238E27FC236}">
                <a16:creationId xmlns:a16="http://schemas.microsoft.com/office/drawing/2014/main" id="{2BA80EAA-920A-4B76-9C21-BE9048BC6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97" y="791850"/>
            <a:ext cx="5765006" cy="19580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445329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3.2 Imágenes y contenedores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427343" y="1063635"/>
            <a:ext cx="2828774" cy="25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Imágenes: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2000" dirty="0" err="1"/>
              <a:t>Pull</a:t>
            </a:r>
            <a:endParaRPr lang="es-ES" sz="2000" dirty="0"/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2000" dirty="0" err="1"/>
              <a:t>Push</a:t>
            </a:r>
            <a:endParaRPr lang="es-ES" sz="2000" dirty="0"/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2000" dirty="0" err="1"/>
              <a:t>Build</a:t>
            </a:r>
            <a:endParaRPr lang="es-ES" sz="2000" dirty="0"/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2000" dirty="0" err="1"/>
              <a:t>Save</a:t>
            </a:r>
            <a:endParaRPr lang="es-ES" sz="2000" dirty="0"/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2000" dirty="0"/>
              <a:t>Load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E79A828-33C9-4798-BDBE-9B8D9AA8F49F}"/>
              </a:ext>
            </a:extLst>
          </p:cNvPr>
          <p:cNvSpPr txBox="1"/>
          <p:nvPr/>
        </p:nvSpPr>
        <p:spPr>
          <a:xfrm>
            <a:off x="2229079" y="4339677"/>
            <a:ext cx="4846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Fuente: https://blog.avanttic.com/2017/03/30/docker-imagenes-y-vida-de-los-contenedores/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85DDC7CD-41C6-4892-BCCE-55AEC6DCB036}"/>
              </a:ext>
            </a:extLst>
          </p:cNvPr>
          <p:cNvSpPr txBox="1">
            <a:spLocks/>
          </p:cNvSpPr>
          <p:nvPr/>
        </p:nvSpPr>
        <p:spPr>
          <a:xfrm>
            <a:off x="4738580" y="1063634"/>
            <a:ext cx="2828774" cy="25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Contenedores: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2000" dirty="0"/>
              <a:t>Run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2000" dirty="0"/>
              <a:t>Stop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2000" dirty="0" err="1"/>
              <a:t>Restart</a:t>
            </a:r>
            <a:endParaRPr lang="es-ES" sz="2000" dirty="0"/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2000" dirty="0" err="1"/>
              <a:t>Inspect</a:t>
            </a:r>
            <a:endParaRPr lang="es-ES" sz="2000" dirty="0"/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2000" dirty="0" err="1"/>
              <a:t>Stats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50681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3. Empezando con Docker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26445" y="919979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Comandos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Imágenes y contenedores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b="1" dirty="0"/>
              <a:t>Docker Store-Docker Hub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Comandos para contenedores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Arrancar contenedores</a:t>
            </a:r>
            <a:endParaRPr lang="es-ES" sz="2400" dirty="0"/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Listado de contenedores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Comando </a:t>
            </a:r>
            <a:r>
              <a:rPr lang="es-ES" sz="1100" dirty="0" err="1"/>
              <a:t>inspect</a:t>
            </a:r>
            <a:endParaRPr lang="es-ES" sz="1100" dirty="0"/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Como eliminar contenedores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Acceso a logs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Copiar de ficheros del contenedor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Ejecutar comandos del contenedor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Obtener estadísticas del contenedor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Comando </a:t>
            </a:r>
            <a:r>
              <a:rPr lang="es-ES" sz="1100" dirty="0" err="1"/>
              <a:t>system</a:t>
            </a:r>
            <a:r>
              <a:rPr lang="es-ES" sz="1100" dirty="0"/>
              <a:t> </a:t>
            </a:r>
            <a:r>
              <a:rPr lang="es-ES" sz="1100" dirty="0" err="1"/>
              <a:t>prune</a:t>
            </a:r>
            <a:endParaRPr lang="es-ES" sz="24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800" dirty="0"/>
              <a:t>Comandos para imágenes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Eliminar imágenes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Guardar y cargar imágenes</a:t>
            </a:r>
          </a:p>
        </p:txBody>
      </p:sp>
    </p:spTree>
    <p:extLst>
      <p:ext uri="{BB962C8B-B14F-4D97-AF65-F5344CB8AC3E}">
        <p14:creationId xmlns:p14="http://schemas.microsoft.com/office/powerpoint/2010/main" val="336766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3.3 Docker Store-Docker Hub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427342" y="1063635"/>
            <a:ext cx="5729915" cy="25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¿De donde se descargan la </a:t>
            </a:r>
            <a:r>
              <a:rPr lang="es-ES" sz="2000" dirty="0" err="1"/>
              <a:t>imagenes</a:t>
            </a:r>
            <a:r>
              <a:rPr lang="es-ES" sz="2000" dirty="0"/>
              <a:t>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9223861-F3A1-4250-B16C-7B7E96DBA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989" y="1534052"/>
            <a:ext cx="5877099" cy="299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97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3.3 Docker Store-Docker Hub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427342" y="1063635"/>
            <a:ext cx="5729915" cy="25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Usando el terminal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&gt;</a:t>
            </a:r>
            <a:r>
              <a:rPr lang="es-ES" sz="2000" dirty="0" err="1"/>
              <a:t>docker</a:t>
            </a:r>
            <a:r>
              <a:rPr lang="es-ES" sz="2000" dirty="0"/>
              <a:t> </a:t>
            </a:r>
            <a:r>
              <a:rPr lang="es-ES" sz="2000" dirty="0" err="1"/>
              <a:t>search</a:t>
            </a:r>
            <a:r>
              <a:rPr lang="es-ES" sz="2000" dirty="0"/>
              <a:t> </a:t>
            </a:r>
            <a:r>
              <a:rPr lang="es-ES" sz="2000" dirty="0" err="1"/>
              <a:t>ubuntu</a:t>
            </a:r>
            <a:endParaRPr lang="es-ES" sz="20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664E19E-B1B5-4858-B9E8-856B217D8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342" y="2423808"/>
            <a:ext cx="7340138" cy="200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25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3.3 Docker Store-Docker Hub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427342" y="1063635"/>
            <a:ext cx="5729915" cy="25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Versiones especificas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Listar imágenes descargadas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664E19E-B1B5-4858-B9E8-856B217D8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342" y="2423808"/>
            <a:ext cx="7340138" cy="200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29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3.3 Docker Store-Docker Hub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427342" y="1063635"/>
            <a:ext cx="5729915" cy="25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Versiones especificas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Listar imágenes descargadas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2B49AFB-9D1D-47F0-A988-B6AECF470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1209675"/>
            <a:ext cx="76866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3. Empezando con Docker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26445" y="919979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Comandos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Imágenes y contenedores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Docker Store-Docker Hub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b="1" dirty="0"/>
              <a:t>Comandos para contenedores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Arrancar contenedores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Listado de contenedores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Comando </a:t>
            </a:r>
            <a:r>
              <a:rPr lang="es-ES" sz="1100" dirty="0" err="1"/>
              <a:t>inspect</a:t>
            </a:r>
            <a:endParaRPr lang="es-ES" sz="1100" dirty="0"/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Como eliminar contenedores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Acceso a logs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Copiar de ficheros del contenedor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Ejecutar comandos del contenedor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Obtener estadísticas del contenedor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Comando </a:t>
            </a:r>
            <a:r>
              <a:rPr lang="es-ES" sz="1100" dirty="0" err="1"/>
              <a:t>system</a:t>
            </a:r>
            <a:r>
              <a:rPr lang="es-ES" sz="1100" dirty="0"/>
              <a:t> </a:t>
            </a:r>
            <a:r>
              <a:rPr lang="es-ES" sz="1100" dirty="0" err="1"/>
              <a:t>prune</a:t>
            </a:r>
            <a:endParaRPr lang="es-ES" sz="24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800" dirty="0"/>
              <a:t>Comandos para imágenes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Eliminar imágenes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Guardar y cargar imágenes</a:t>
            </a:r>
          </a:p>
        </p:txBody>
      </p:sp>
    </p:spTree>
    <p:extLst>
      <p:ext uri="{BB962C8B-B14F-4D97-AF65-F5344CB8AC3E}">
        <p14:creationId xmlns:p14="http://schemas.microsoft.com/office/powerpoint/2010/main" val="4151996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3.4 Comandos para contenedores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427342" y="781986"/>
            <a:ext cx="5729915" cy="282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800" dirty="0" err="1"/>
              <a:t>docker</a:t>
            </a:r>
            <a:r>
              <a:rPr lang="es-ES" sz="1800" dirty="0"/>
              <a:t> container run –</a:t>
            </a:r>
            <a:r>
              <a:rPr lang="es-ES" sz="1800" dirty="0" err="1"/>
              <a:t>help</a:t>
            </a:r>
            <a:endParaRPr lang="es-ES" sz="18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800" dirty="0" err="1"/>
              <a:t>docker</a:t>
            </a:r>
            <a:r>
              <a:rPr lang="es-ES" sz="1800" dirty="0"/>
              <a:t> container run centos:7 </a:t>
            </a:r>
            <a:r>
              <a:rPr lang="es-ES" sz="1800" dirty="0" err="1"/>
              <a:t>ls</a:t>
            </a:r>
            <a:r>
              <a:rPr lang="es-ES" sz="1800" dirty="0"/>
              <a:t> –</a:t>
            </a:r>
            <a:r>
              <a:rPr lang="es-ES" sz="1800" dirty="0" err="1"/>
              <a:t>ltr</a:t>
            </a:r>
            <a:r>
              <a:rPr lang="es-ES" sz="1800" dirty="0"/>
              <a:t> /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800" dirty="0" err="1"/>
              <a:t>docker</a:t>
            </a:r>
            <a:r>
              <a:rPr lang="es-ES" sz="1800" dirty="0"/>
              <a:t> container run centos:6 </a:t>
            </a:r>
            <a:r>
              <a:rPr lang="es-ES" sz="1800" dirty="0" err="1"/>
              <a:t>ls</a:t>
            </a:r>
            <a:r>
              <a:rPr lang="es-ES" sz="1800" dirty="0"/>
              <a:t> -</a:t>
            </a:r>
            <a:r>
              <a:rPr lang="es-ES" sz="1800" dirty="0" err="1"/>
              <a:t>ltr</a:t>
            </a:r>
            <a:endParaRPr lang="es-ES" sz="1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C726C6D-7CA8-45CE-A6BF-863A6F7E8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070" y="1363374"/>
            <a:ext cx="70485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25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3.4 Comandos para contenedores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427342" y="781986"/>
            <a:ext cx="6877073" cy="282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 run centos:7 top –b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800" dirty="0" err="1"/>
              <a:t>Parametro</a:t>
            </a:r>
            <a:r>
              <a:rPr lang="es-ES" sz="1800" dirty="0"/>
              <a:t> “</a:t>
            </a:r>
            <a:r>
              <a:rPr lang="es-ES" sz="1800" dirty="0" err="1"/>
              <a:t>detach</a:t>
            </a:r>
            <a:r>
              <a:rPr lang="es-ES" sz="1800" dirty="0"/>
              <a:t>”. Hace que los procesos se ejecuten en segundo plano y me muestre solo un id único del contenedor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run centos:7 top –b o &gt;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–d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run centos:7 top –b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run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–-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mycentos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centos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504515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3.3 Comandos para contenedores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427342" y="781986"/>
            <a:ext cx="6877073" cy="350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800" dirty="0"/>
              <a:t>Listado de contenedores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SzPct val="100000"/>
              <a:buFont typeface="Arial" panose="020B0604020202020204" pitchFamily="34" charset="0"/>
              <a:buChar char="•"/>
            </a:pPr>
            <a:r>
              <a:rPr lang="es-ES" sz="1800" dirty="0"/>
              <a:t>Mostrar contenedores activos</a:t>
            </a:r>
          </a:p>
          <a:p>
            <a:pPr marL="228600" indent="0" algn="l">
              <a:buSzPct val="100000"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&gt;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SzPct val="100000"/>
              <a:buFont typeface="Courier New" panose="02070309020205020404" pitchFamily="49" charset="0"/>
              <a:buChar char="o"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285750" algn="l">
              <a:buSzPct val="100000"/>
              <a:buFont typeface="Arial" panose="020B0604020202020204" pitchFamily="34" charset="0"/>
              <a:buChar char="•"/>
            </a:pPr>
            <a:r>
              <a:rPr lang="es-ES" sz="1800" dirty="0"/>
              <a:t>Mostrar ayuda de listado de contenedores 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&gt;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SzPct val="100000"/>
              <a:buFont typeface="Courier New" panose="02070309020205020404" pitchFamily="49" charset="0"/>
              <a:buChar char="o"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285750" algn="l">
              <a:buSzPct val="100000"/>
              <a:buFont typeface="Arial" panose="020B0604020202020204" pitchFamily="34" charset="0"/>
              <a:buChar char="•"/>
            </a:pPr>
            <a:r>
              <a:rPr lang="es-ES" sz="1800" dirty="0"/>
              <a:t>Mostrar todos contenedores </a:t>
            </a: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 algn="l">
              <a:buSzPct val="100000"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&gt;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–a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80709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3. Empezando con Docker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26445" y="919979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b="1" dirty="0"/>
              <a:t>Comandos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Imágenes y contenedores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Docker Store-Docker Hub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Comandos para contenedores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Arrancar contenedores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Listado de contenedores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Comando </a:t>
            </a:r>
            <a:r>
              <a:rPr lang="es-ES" sz="1100" dirty="0" err="1"/>
              <a:t>inspect</a:t>
            </a:r>
            <a:endParaRPr lang="es-ES" sz="1100" dirty="0"/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Como eliminar contenedores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Acceso a logs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Copiar de ficheros del contenedor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Ejecutar comandos del contenedor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Obtener estadísticas del contenedor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Comando </a:t>
            </a:r>
            <a:r>
              <a:rPr lang="es-ES" sz="1100" dirty="0" err="1"/>
              <a:t>system</a:t>
            </a:r>
            <a:r>
              <a:rPr lang="es-ES" sz="1100" dirty="0"/>
              <a:t> </a:t>
            </a:r>
            <a:r>
              <a:rPr lang="es-ES" sz="1100" dirty="0" err="1"/>
              <a:t>prune</a:t>
            </a:r>
            <a:endParaRPr lang="es-ES" sz="11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800" dirty="0"/>
              <a:t>Comandos para imágenes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Eliminar imágenes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Guardar y cargar imágenes</a:t>
            </a:r>
          </a:p>
        </p:txBody>
      </p:sp>
    </p:spTree>
    <p:extLst>
      <p:ext uri="{BB962C8B-B14F-4D97-AF65-F5344CB8AC3E}">
        <p14:creationId xmlns:p14="http://schemas.microsoft.com/office/powerpoint/2010/main" val="3608291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3. Empezando con Docker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26445" y="919979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b="1" dirty="0"/>
              <a:t>Ejercicio 1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2000" dirty="0"/>
              <a:t>Descargar la imagen de NGINX (servidor web) en su ultima versión.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2000" dirty="0"/>
              <a:t>Ejecutar el contenedor en “segundo plano” para poder acceder al servidor por el puerto 80 de nuestro navegador. (investigar)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2000" dirty="0"/>
              <a:t>Acceder desde un navegador a </a:t>
            </a:r>
            <a:r>
              <a:rPr lang="es-ES" sz="2000" dirty="0">
                <a:hlinkClick r:id="rId3"/>
              </a:rPr>
              <a:t>http://localhost:80</a:t>
            </a:r>
            <a:endParaRPr lang="es-ES" sz="2000" dirty="0"/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2000" dirty="0"/>
              <a:t>Ejecutar otro contenedor en esta ocasión para acceder por el puerto 8081 de nuestro navegador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2000" dirty="0"/>
              <a:t>Listar los contenedores activos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428566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3.4 Comandos para contenedores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427342" y="781986"/>
            <a:ext cx="6877073" cy="282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just">
              <a:buFont typeface="Arial" panose="020B0604020202020204" pitchFamily="34" charset="0"/>
              <a:buChar char="•"/>
            </a:pPr>
            <a:r>
              <a:rPr lang="es-ES" sz="1800" dirty="0"/>
              <a:t>Comando </a:t>
            </a:r>
            <a:r>
              <a:rPr lang="es-ES" sz="1800" b="1" dirty="0" err="1"/>
              <a:t>inspect</a:t>
            </a:r>
            <a:endParaRPr lang="es-ES" sz="1800" b="1" dirty="0"/>
          </a:p>
          <a:p>
            <a:pPr marL="685800" indent="-457200" algn="just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228600" indent="0" algn="just"/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nombreContenedor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idContenedor</a:t>
            </a:r>
            <a:r>
              <a:rPr lang="es-ES" sz="1800" dirty="0"/>
              <a:t>, muestra </a:t>
            </a:r>
            <a:r>
              <a:rPr lang="es-ES" sz="1800" dirty="0" err="1"/>
              <a:t>json</a:t>
            </a:r>
            <a:r>
              <a:rPr lang="es-ES" sz="1800" dirty="0"/>
              <a:t> con más detalles del contenedor</a:t>
            </a:r>
          </a:p>
          <a:p>
            <a:pPr marL="1143000" lvl="1" indent="-457200" algn="just">
              <a:buSzPct val="100000"/>
              <a:buFont typeface="Courier New" panose="02070309020205020404" pitchFamily="49" charset="0"/>
              <a:buChar char="o"/>
            </a:pPr>
            <a:r>
              <a:rPr lang="es-ES" sz="1800" dirty="0"/>
              <a:t>Se pueden ver variables de entorno usadas en el contenedor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9AE5A1D-79F6-40C2-B313-1E29A02C7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96" y="2902289"/>
            <a:ext cx="67341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32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3.4 Comandos para contenedores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427342" y="781986"/>
            <a:ext cx="6877073" cy="282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 puede ver la configuración de red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61012D-9328-47DC-B591-B69FB2249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810" y="1231916"/>
            <a:ext cx="5106462" cy="340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16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3.4 Comandos para contenedores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427342" y="781986"/>
            <a:ext cx="6877073" cy="282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800" dirty="0"/>
              <a:t>Se puede obtener únicamente la información que nos interesa usando </a:t>
            </a:r>
            <a:r>
              <a:rPr lang="es-ES" sz="1800" dirty="0" err="1"/>
              <a:t>inspect</a:t>
            </a:r>
            <a:r>
              <a:rPr lang="es-ES" sz="1800" dirty="0"/>
              <a:t> con el formato de salida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='{{.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}}' &lt;contenedor&gt;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='{{.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NetworkSettings.SandboxKey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}}' &lt;contenedor&gt;</a:t>
            </a:r>
          </a:p>
          <a:p>
            <a:pPr marL="228600" indent="0" algn="l"/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='{{.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NetworkSettings.IPAddress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}}’ &lt;contenedor&gt;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817536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3.4 Comandos para contenedores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427342" y="781986"/>
            <a:ext cx="6877073" cy="282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800" u="sng" dirty="0"/>
              <a:t>Parar y arrancar contenedores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0" lvl="1" indent="-457200" algn="l">
              <a:buFont typeface="Arial" panose="020B0604020202020204" pitchFamily="34" charset="0"/>
              <a:buChar char="•"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 stop contenedor (se para pero no se borra)</a:t>
            </a:r>
          </a:p>
          <a:p>
            <a:pPr marL="1143000" lvl="1" indent="-457200" algn="l">
              <a:buFont typeface="Arial" panose="020B0604020202020204" pitchFamily="34" charset="0"/>
              <a:buChar char="•"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0" lvl="1" indent="-457200" algn="l">
              <a:buFont typeface="Arial" panose="020B0604020202020204" pitchFamily="34" charset="0"/>
              <a:buChar char="•"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contenedor, vuelve a arrancarlo si estaba parado</a:t>
            </a:r>
          </a:p>
          <a:p>
            <a:pPr marL="1143000" lvl="1" indent="-457200" algn="l">
              <a:buFont typeface="Arial" panose="020B0604020202020204" pitchFamily="34" charset="0"/>
              <a:buChar char="•"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0" lvl="1" indent="-457200" algn="l">
              <a:buFont typeface="Arial" panose="020B0604020202020204" pitchFamily="34" charset="0"/>
              <a:buChar char="•"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 pueden detener varios contenedores a la vez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0" lvl="1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stop `docker container ls -q` 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lista todos los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ids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de los contenedores y los borra</a:t>
            </a: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4019204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3.4 Comandos para contenedores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427342" y="781986"/>
            <a:ext cx="6877073" cy="282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800" u="sng" dirty="0"/>
              <a:t>Borrando contenedores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u="sng" dirty="0"/>
          </a:p>
          <a:p>
            <a:pPr marL="228600" indent="0" algn="l"/>
            <a:r>
              <a:rPr lang="es-ES" sz="1800" dirty="0"/>
              <a:t>Comando </a:t>
            </a:r>
            <a:r>
              <a:rPr lang="es-ES" sz="1800" dirty="0" err="1"/>
              <a:t>rm</a:t>
            </a:r>
            <a:r>
              <a:rPr lang="es-ES" sz="1800" dirty="0"/>
              <a:t> - Borrar contenedores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0" lvl="1" indent="-457200" algn="l">
              <a:buFont typeface="Arial" panose="020B0604020202020204" pitchFamily="34" charset="0"/>
              <a:buChar char="•"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contenedor</a:t>
            </a:r>
          </a:p>
          <a:p>
            <a:pPr marL="1143000" lvl="1" indent="-457200" algn="l">
              <a:buFont typeface="Arial" panose="020B0604020202020204" pitchFamily="34" charset="0"/>
              <a:buChar char="•"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–f </a:t>
            </a:r>
            <a:r>
              <a:rPr lang="es-ES" sz="1800" dirty="0"/>
              <a:t>borra contenedor aunque no este parado</a:t>
            </a:r>
          </a:p>
          <a:p>
            <a:pPr marL="1143000" lvl="1" indent="-457200" algn="l">
              <a:buFont typeface="Arial" panose="020B0604020202020204" pitchFamily="34" charset="0"/>
              <a:buChar char="•"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&gt;Docker container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–v contenedor, </a:t>
            </a:r>
            <a:r>
              <a:rPr lang="es-ES" sz="1800" dirty="0"/>
              <a:t>borra el contenedor y sus volúmenes (en ocasiones la </a:t>
            </a:r>
            <a:r>
              <a:rPr lang="es-ES" sz="1800" dirty="0" err="1"/>
              <a:t>info</a:t>
            </a:r>
            <a:r>
              <a:rPr lang="es-ES" sz="1800" dirty="0"/>
              <a:t> se almacena en volúmenes para que aunque se borre el contenedor la información persista, como por ejemplo lo datos de una </a:t>
            </a:r>
            <a:r>
              <a:rPr lang="es-ES" sz="1800" dirty="0" err="1"/>
              <a:t>bbdd</a:t>
            </a:r>
            <a:r>
              <a:rPr lang="es-ES" sz="1800" dirty="0"/>
              <a:t>)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780354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3.4 Comandos para contenedores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427342" y="806924"/>
            <a:ext cx="6877073" cy="282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Comando </a:t>
            </a:r>
            <a:r>
              <a:rPr lang="es-E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Ejecutar comandos dentro del contenedor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0" lvl="1" indent="-457200" algn="l">
              <a:buFont typeface="Arial" panose="020B0604020202020204" pitchFamily="34" charset="0"/>
              <a:buChar char="•"/>
            </a:pPr>
            <a:r>
              <a:rPr lang="es-ES" sz="1800" dirty="0"/>
              <a:t>&gt;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contenedor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>
                <a:sym typeface="Wingdings" panose="05000000000000000000" pitchFamily="2" charset="2"/>
              </a:rPr>
              <a:t> Lista los ficheros y directorios del contenedor</a:t>
            </a:r>
          </a:p>
          <a:p>
            <a:pPr marL="1143000" lvl="1" indent="-457200" algn="l">
              <a:buFont typeface="Arial" panose="020B0604020202020204" pitchFamily="34" charset="0"/>
              <a:buChar char="•"/>
            </a:pPr>
            <a:endParaRPr lang="es-ES" sz="1800" dirty="0">
              <a:sym typeface="Wingdings" panose="05000000000000000000" pitchFamily="2" charset="2"/>
            </a:endParaRPr>
          </a:p>
          <a:p>
            <a:pPr marL="1143000" lvl="1" indent="-457200" algn="l">
              <a:buFont typeface="Arial" panose="020B0604020202020204" pitchFamily="34" charset="0"/>
              <a:buChar char="•"/>
            </a:pPr>
            <a:r>
              <a:rPr lang="es-ES" sz="1800" dirty="0">
                <a:sym typeface="Wingdings" panose="05000000000000000000" pitchFamily="2" charset="2"/>
              </a:rPr>
              <a:t>&gt;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docker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exec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-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contenedor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sh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1800" dirty="0">
                <a:sym typeface="Wingdings" panose="05000000000000000000" pitchFamily="2" charset="2"/>
              </a:rPr>
              <a:t> activa Shell dentro del contenedor y es como si estuviera dentro de él y podremos ejecutar comandos dentro</a:t>
            </a:r>
            <a:endParaRPr lang="es-ES" sz="18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076291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3.4 Comandos para contenedores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427342" y="781986"/>
            <a:ext cx="6877073" cy="282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Comando </a:t>
            </a:r>
            <a:r>
              <a:rPr lang="es-ES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s-ES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28600" indent="0"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 algn="l"/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Copiar ficheros del contenedor a local</a:t>
            </a:r>
          </a:p>
          <a:p>
            <a:pPr marL="228600" indent="0" algn="l"/>
            <a:endParaRPr lang="es-ES" sz="1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contenedor:/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/tune2fs ./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1426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3.4 Comandos para contenedores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427342" y="806924"/>
            <a:ext cx="6877073" cy="282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Comando </a:t>
            </a:r>
            <a:r>
              <a:rPr lang="es-E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Estadisticas</a:t>
            </a: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0" lvl="1" indent="-457200" algn="l">
              <a:buFont typeface="Arial" panose="020B0604020202020204" pitchFamily="34" charset="0"/>
              <a:buChar char="•"/>
            </a:pPr>
            <a:r>
              <a:rPr lang="es-ES" sz="1800" dirty="0"/>
              <a:t>&gt;</a:t>
            </a:r>
            <a:r>
              <a:rPr lang="es-ES" sz="1800" dirty="0" err="1"/>
              <a:t>docker</a:t>
            </a:r>
            <a:r>
              <a:rPr lang="es-ES" sz="1800" dirty="0"/>
              <a:t> </a:t>
            </a:r>
            <a:r>
              <a:rPr lang="es-ES" sz="1800" dirty="0" err="1"/>
              <a:t>stats</a:t>
            </a:r>
            <a:r>
              <a:rPr lang="es-ES" sz="1800" dirty="0"/>
              <a:t> contenedor</a:t>
            </a:r>
          </a:p>
          <a:p>
            <a:pPr marL="1143000" lvl="1" indent="-45720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Comando </a:t>
            </a:r>
            <a:r>
              <a:rPr lang="es-E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prune</a:t>
            </a:r>
            <a:endParaRPr lang="es-E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Sirve para borrar, se usa en local nunca en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borra contenedores parados, imágenes y volúmenes que no se usen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0" lvl="1" indent="-457200" algn="l">
              <a:buFont typeface="Arial" panose="020B0604020202020204" pitchFamily="34" charset="0"/>
              <a:buChar char="•"/>
            </a:pPr>
            <a:r>
              <a:rPr lang="es-ES" sz="1800" dirty="0"/>
              <a:t>&gt;</a:t>
            </a:r>
            <a:r>
              <a:rPr lang="es-ES" sz="1800" dirty="0" err="1"/>
              <a:t>docker</a:t>
            </a:r>
            <a:r>
              <a:rPr lang="es-ES" sz="1800" dirty="0"/>
              <a:t>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prune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396222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3. Empezando con Docker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26445" y="919979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Comandos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Imágenes y contenedores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Docker Store-Docker Hub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Comandos para contenedores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Arrancar contenedores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Listado de contenedores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Comando </a:t>
            </a:r>
            <a:r>
              <a:rPr lang="es-ES" sz="1100" dirty="0" err="1"/>
              <a:t>inspect</a:t>
            </a:r>
            <a:endParaRPr lang="es-ES" sz="1100" dirty="0"/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Como eliminar contenedores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Acceso a logs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Copiar de ficheros del contenedor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Ejecutar comandos del contenedor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Obtener estadísticas del contenedor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Comando </a:t>
            </a:r>
            <a:r>
              <a:rPr lang="es-ES" sz="1100" dirty="0" err="1"/>
              <a:t>system</a:t>
            </a:r>
            <a:r>
              <a:rPr lang="es-ES" sz="1100" dirty="0"/>
              <a:t> </a:t>
            </a:r>
            <a:r>
              <a:rPr lang="es-ES" sz="1100" dirty="0" err="1"/>
              <a:t>prune</a:t>
            </a:r>
            <a:endParaRPr lang="es-ES" sz="24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800" b="1" dirty="0"/>
              <a:t>Comandos para imágenes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Eliminar imágenes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Guardar y cargar imágenes</a:t>
            </a:r>
          </a:p>
        </p:txBody>
      </p:sp>
    </p:spTree>
    <p:extLst>
      <p:ext uri="{BB962C8B-B14F-4D97-AF65-F5344CB8AC3E}">
        <p14:creationId xmlns:p14="http://schemas.microsoft.com/office/powerpoint/2010/main" val="146376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3.1 Comandos Docker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452281" y="1063634"/>
            <a:ext cx="7018387" cy="347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just">
              <a:buFont typeface="Arial" panose="020B0604020202020204" pitchFamily="34" charset="0"/>
              <a:buChar char="•"/>
            </a:pPr>
            <a:r>
              <a:rPr lang="es-ES" sz="2000" dirty="0"/>
              <a:t>Siempre que queramos ejecutar una sentencia con Docker vamos a escribir la palabra </a:t>
            </a:r>
            <a:r>
              <a:rPr lang="es-ES" sz="2000" b="1" dirty="0" err="1"/>
              <a:t>docker</a:t>
            </a:r>
            <a:r>
              <a:rPr lang="es-ES" sz="2000" dirty="0"/>
              <a:t> seguida de un comando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1143000" lvl="1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&gt;</a:t>
            </a:r>
            <a:r>
              <a:rPr lang="es-ES" sz="2000" b="1" i="1" dirty="0" err="1"/>
              <a:t>docker</a:t>
            </a:r>
            <a:r>
              <a:rPr lang="es-ES" sz="2000" b="1" i="1" dirty="0"/>
              <a:t> </a:t>
            </a:r>
            <a:r>
              <a:rPr lang="es-ES" sz="2000" b="1" i="1" dirty="0" err="1"/>
              <a:t>help</a:t>
            </a:r>
            <a:r>
              <a:rPr lang="es-ES" sz="2000" b="1" i="1" dirty="0"/>
              <a:t> </a:t>
            </a:r>
            <a:r>
              <a:rPr lang="es-ES" sz="2000" dirty="0">
                <a:sym typeface="Wingdings" panose="05000000000000000000" pitchFamily="2" charset="2"/>
              </a:rPr>
              <a:t> Muestra toda la lista de comandos disponibles</a:t>
            </a:r>
            <a:endParaRPr lang="es-ES" sz="2000" dirty="0"/>
          </a:p>
          <a:p>
            <a:pPr marL="1143000" lvl="1" indent="-4572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1143000" lvl="1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&gt;</a:t>
            </a:r>
            <a:r>
              <a:rPr lang="es-ES" sz="2000" b="1" i="1" dirty="0" err="1"/>
              <a:t>docker</a:t>
            </a:r>
            <a:r>
              <a:rPr lang="es-ES" sz="2000" b="1" i="1" dirty="0"/>
              <a:t> </a:t>
            </a:r>
            <a:r>
              <a:rPr lang="es-ES" sz="2000" b="1" i="1" dirty="0" err="1"/>
              <a:t>help</a:t>
            </a:r>
            <a:r>
              <a:rPr lang="es-ES" sz="2000" b="1" i="1" dirty="0"/>
              <a:t> | more </a:t>
            </a:r>
            <a:r>
              <a:rPr lang="es-ES" sz="2000" dirty="0">
                <a:sym typeface="Wingdings" panose="05000000000000000000" pitchFamily="2" charset="2"/>
              </a:rPr>
              <a:t> Muestra toda la lista de comandos disponibles pero podemos ir avanzando</a:t>
            </a:r>
            <a:endParaRPr lang="es-ES" sz="2000" dirty="0"/>
          </a:p>
          <a:p>
            <a:pPr marL="1143000" lvl="1" indent="-457200" algn="l">
              <a:buFont typeface="Arial" panose="020B0604020202020204" pitchFamily="34" charset="0"/>
              <a:buChar char="•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487913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3.5 Comandos para imágenes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427342" y="806924"/>
            <a:ext cx="6877073" cy="3107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ayuda para salvar imágenes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ayuda para cargar imágenes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load –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–-output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fichero_generado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imagen:label</a:t>
            </a: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800" dirty="0"/>
              <a:t>&gt;</a:t>
            </a:r>
            <a:r>
              <a:rPr lang="es-ES" sz="1800" dirty="0" err="1"/>
              <a:t>docker</a:t>
            </a:r>
            <a:r>
              <a:rPr lang="es-ES" sz="1800" dirty="0"/>
              <a:t> </a:t>
            </a:r>
            <a:r>
              <a:rPr lang="es-ES" sz="1800" dirty="0" err="1"/>
              <a:t>image</a:t>
            </a:r>
            <a:r>
              <a:rPr lang="es-ES" sz="1800" dirty="0"/>
              <a:t> </a:t>
            </a:r>
            <a:r>
              <a:rPr lang="es-ES" sz="1800" dirty="0" err="1"/>
              <a:t>rm</a:t>
            </a:r>
            <a:r>
              <a:rPr lang="es-ES" sz="1800" dirty="0"/>
              <a:t> </a:t>
            </a:r>
            <a:r>
              <a:rPr lang="es-E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imagen:label</a:t>
            </a:r>
            <a:endParaRPr lang="es-E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load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fichero_generado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7497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3.1 Comandos Docker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763912" y="909522"/>
            <a:ext cx="7018387" cy="347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143000" lvl="1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Administradores de comandos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123B0A8-C028-41E3-B17A-A2499810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522" y="1456949"/>
            <a:ext cx="4814955" cy="322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8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3.1 Comandos Docker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014315" y="919796"/>
            <a:ext cx="7018387" cy="347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143000" lvl="1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Comandos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3B5E5F-7F2B-4DC9-9850-AD77C7843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930" y="1445815"/>
            <a:ext cx="5617769" cy="302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0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3.1 Comandos Docker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014315" y="930070"/>
            <a:ext cx="7018387" cy="347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En 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s-ES" sz="2000" dirty="0"/>
              <a:t>, Storage Driver: Como se almacenan las distintas capas del sistema de ficheros, hay muchos pero overlay2 es el que recomienda Docker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CC1484-7E99-4F1C-86BA-6F7E83646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212" y="2118893"/>
            <a:ext cx="4916159" cy="209453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568A16F-2603-43EF-9E1E-44E6F54CF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917" y="3318722"/>
            <a:ext cx="44577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4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3.1 Comandos Docker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B8831B-92C2-4D5C-A355-52591F1DE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024" y="833468"/>
            <a:ext cx="4889338" cy="358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2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3. Empezando con Docker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26445" y="919979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Comandos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b="1" dirty="0"/>
              <a:t>Imágenes y contenedores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Docker Store-Docker Hub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Comandos para contenedores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Arrancar contenedores</a:t>
            </a:r>
            <a:endParaRPr lang="es-ES" sz="2400" dirty="0"/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Listado de contenedores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Comando </a:t>
            </a:r>
            <a:r>
              <a:rPr lang="es-ES" sz="1100" dirty="0" err="1"/>
              <a:t>inspect</a:t>
            </a:r>
            <a:endParaRPr lang="es-ES" sz="1100" dirty="0"/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Como eliminar contenedores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Acceso a logs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Copiar de ficheros del contenedor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Ejecutar comandos del contenedor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Obtener estadísticas del contenedor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Comando </a:t>
            </a:r>
            <a:r>
              <a:rPr lang="es-ES" sz="1100" dirty="0" err="1"/>
              <a:t>system</a:t>
            </a:r>
            <a:r>
              <a:rPr lang="es-ES" sz="1100" dirty="0"/>
              <a:t> </a:t>
            </a:r>
            <a:r>
              <a:rPr lang="es-ES" sz="1100" dirty="0" err="1"/>
              <a:t>prune</a:t>
            </a:r>
            <a:endParaRPr lang="es-ES" sz="24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1800" dirty="0"/>
              <a:t>Comandos para imágenes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Eliminar imágenes</a:t>
            </a:r>
          </a:p>
          <a:p>
            <a:pPr marL="1600200" lvl="2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1100" dirty="0"/>
              <a:t>Guardar y cargar imágenes</a:t>
            </a:r>
          </a:p>
        </p:txBody>
      </p:sp>
    </p:spTree>
    <p:extLst>
      <p:ext uri="{BB962C8B-B14F-4D97-AF65-F5344CB8AC3E}">
        <p14:creationId xmlns:p14="http://schemas.microsoft.com/office/powerpoint/2010/main" val="145882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3.2 Imágenes y contenedores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150706" y="803824"/>
            <a:ext cx="7295023" cy="3734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2000" dirty="0"/>
          </a:p>
        </p:txBody>
      </p:sp>
      <p:pic>
        <p:nvPicPr>
          <p:cNvPr id="1026" name="Picture 2" descr="vida1">
            <a:extLst>
              <a:ext uri="{FF2B5EF4-FFF2-40B4-BE49-F238E27FC236}">
                <a16:creationId xmlns:a16="http://schemas.microsoft.com/office/drawing/2014/main" id="{E90B3B18-58AF-44F8-A233-3065E62B5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896" y="982401"/>
            <a:ext cx="6164642" cy="3178697"/>
          </a:xfrm>
          <a:prstGeom prst="rect">
            <a:avLst/>
          </a:prstGeo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E79A828-33C9-4798-BDBE-9B8D9AA8F49F}"/>
              </a:ext>
            </a:extLst>
          </p:cNvPr>
          <p:cNvSpPr txBox="1"/>
          <p:nvPr/>
        </p:nvSpPr>
        <p:spPr>
          <a:xfrm>
            <a:off x="2229079" y="4175353"/>
            <a:ext cx="4846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Fuente: https://blog.avanttic.com/2017/03/30/docker-imagenes-y-vida-de-los-contenedores/</a:t>
            </a:r>
          </a:p>
        </p:txBody>
      </p:sp>
    </p:spTree>
    <p:extLst>
      <p:ext uri="{BB962C8B-B14F-4D97-AF65-F5344CB8AC3E}">
        <p14:creationId xmlns:p14="http://schemas.microsoft.com/office/powerpoint/2010/main" val="283047091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27865</TotalTime>
  <Words>1077</Words>
  <Application>Microsoft Office PowerPoint</Application>
  <PresentationFormat>Presentación en pantalla (16:9)</PresentationFormat>
  <Paragraphs>316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Arial</vt:lpstr>
      <vt:lpstr>Courier New</vt:lpstr>
      <vt:lpstr>Gill Sans</vt:lpstr>
      <vt:lpstr>Helvetica Neue</vt:lpstr>
      <vt:lpstr>Wingdings</vt:lpstr>
      <vt:lpstr>White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Luis Llorente Perales</dc:creator>
  <cp:lastModifiedBy>Jose Luis Llorente Perales</cp:lastModifiedBy>
  <cp:revision>157</cp:revision>
  <dcterms:created xsi:type="dcterms:W3CDTF">2018-08-29T15:22:39Z</dcterms:created>
  <dcterms:modified xsi:type="dcterms:W3CDTF">2018-10-19T15:56:58Z</dcterms:modified>
</cp:coreProperties>
</file>