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2"/>
  </p:notesMasterIdLst>
  <p:sldIdLst>
    <p:sldId id="395" r:id="rId2"/>
    <p:sldId id="435" r:id="rId3"/>
    <p:sldId id="440" r:id="rId4"/>
    <p:sldId id="441" r:id="rId5"/>
    <p:sldId id="442" r:id="rId6"/>
    <p:sldId id="443" r:id="rId7"/>
    <p:sldId id="437" r:id="rId8"/>
    <p:sldId id="444" r:id="rId9"/>
    <p:sldId id="446" r:id="rId10"/>
    <p:sldId id="490" r:id="rId11"/>
    <p:sldId id="436" r:id="rId12"/>
    <p:sldId id="445" r:id="rId13"/>
    <p:sldId id="447" r:id="rId14"/>
    <p:sldId id="448" r:id="rId15"/>
    <p:sldId id="449" r:id="rId16"/>
    <p:sldId id="450" r:id="rId17"/>
    <p:sldId id="451" r:id="rId18"/>
    <p:sldId id="452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38" r:id="rId28"/>
    <p:sldId id="459" r:id="rId29"/>
    <p:sldId id="460" r:id="rId30"/>
    <p:sldId id="462" r:id="rId31"/>
    <p:sldId id="461" r:id="rId32"/>
    <p:sldId id="463" r:id="rId33"/>
    <p:sldId id="439" r:id="rId34"/>
    <p:sldId id="453" r:id="rId35"/>
    <p:sldId id="454" r:id="rId36"/>
    <p:sldId id="455" r:id="rId37"/>
    <p:sldId id="456" r:id="rId38"/>
    <p:sldId id="457" r:id="rId39"/>
    <p:sldId id="458" r:id="rId40"/>
    <p:sldId id="434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58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u="sng" dirty="0"/>
              <a:t>¿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14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775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01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8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55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8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837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8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616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78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799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954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006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47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41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929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613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92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018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595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>
            <a:extLst>
              <a:ext uri="{FF2B5EF4-FFF2-40B4-BE49-F238E27FC236}">
                <a16:creationId xmlns:a16="http://schemas.microsoft.com/office/drawing/2014/main" id="{B3D63D28-E03B-44CC-99B1-36920EF45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159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>
            <a:extLst>
              <a:ext uri="{FF2B5EF4-FFF2-40B4-BE49-F238E27FC236}">
                <a16:creationId xmlns:a16="http://schemas.microsoft.com/office/drawing/2014/main" id="{D13DC005-FE6B-4C46-9A73-FA8567EE5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concepto de integración continua es muy amplio, </a:t>
            </a:r>
            <a:endParaRPr lang="es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>
            <a:extLst>
              <a:ext uri="{FF2B5EF4-FFF2-40B4-BE49-F238E27FC236}">
                <a16:creationId xmlns:a16="http://schemas.microsoft.com/office/drawing/2014/main" id="{B25BB958-4AA6-40A9-9AED-BAF25C8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testeo de aplicaciones ha sido tradicionalmente tedioso ya que la ejecución de nuestra aplicación requiere de la instalación de sus dependencias, y además puede necesitar componentes externos como bases de datos. Sabemos que Docker soluciona estos problemas, y que gracias a la herramienta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docker-compose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es prácticamente trivial el proceso de ejecución de una aplicación en local.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Pues bien, estas ideas pueden ser aplicadas al proceso de testeo de una aplicación. Lo primero que tenemos que hacer es 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dockerizar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nuestros scripts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de tal manera que podamos ejecutarlos haciendo uso de 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docker-compose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 igual que hacemos con cualquier otra imagen de Docker.</a:t>
            </a:r>
          </a:p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enfoque para la ejecución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basado en Docker y Docker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Compose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presenta las siguientes ventajas:</a:t>
            </a:r>
          </a:p>
          <a:p>
            <a:pPr lvl="1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Ligero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Docker es ligero, por lo que el fichero 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docker-compose.yml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puede contener tantos servicios como sea necesario y podrá ser ejecutado en una sola máquina. Esto permite la ejecución de entornos complejos para pruebas de integración y aceptación.</a:t>
            </a:r>
          </a:p>
          <a:p>
            <a:pPr lvl="1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Portable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gracias a que el proceso está basado en Docker y Docker es portable, la ejecución de pruebas puede realizarse en cualquier máquina, independientemente de su sistema operativo o el hardware interno.</a:t>
            </a:r>
          </a:p>
          <a:p>
            <a:pPr lvl="1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Inmutable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gracias a que Docker es inmutable, la imagen creada y validada por los procesos de integración continua, va a correr de la misma manera en nuestros servidores de producción.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399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968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986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768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724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594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77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49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9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246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26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56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4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7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6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docker-swarm-visualizer/archive/master.zi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841" y="1930379"/>
            <a:ext cx="8520600" cy="792600"/>
          </a:xfrm>
        </p:spPr>
        <p:txBody>
          <a:bodyPr/>
          <a:lstStyle/>
          <a:p>
            <a:pPr algn="l"/>
            <a:r>
              <a:rPr lang="es-ES" sz="4000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99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8.2 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¿Qué es y por qué necesitaríamos de un orquestador?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¿Qué orquestadores hay?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 err="1"/>
              <a:t>Swarm</a:t>
            </a:r>
            <a:endParaRPr lang="es-ES" sz="2400" dirty="0"/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 err="1"/>
              <a:t>Mesos</a:t>
            </a:r>
            <a:endParaRPr lang="es-ES" sz="2400" dirty="0"/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 err="1"/>
              <a:t>Kubernete</a:t>
            </a:r>
            <a:endParaRPr lang="es-ES" sz="2400" dirty="0"/>
          </a:p>
          <a:p>
            <a:pPr marL="1143000" lvl="1" indent="-457200" algn="l">
              <a:buSzPct val="100000"/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400" dirty="0"/>
              <a:t>¿Cuál es el mejor?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0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Docker en </a:t>
            </a:r>
            <a:r>
              <a:rPr lang="es-ES" sz="2400" b="1" dirty="0" err="1"/>
              <a:t>Cluster</a:t>
            </a:r>
            <a:r>
              <a:rPr lang="es-ES" sz="2400" b="1" dirty="0"/>
              <a:t> - Docker </a:t>
            </a:r>
            <a:r>
              <a:rPr lang="es-ES" sz="2400" b="1" dirty="0" err="1"/>
              <a:t>Swarm</a:t>
            </a:r>
            <a:endParaRPr lang="es-ES" sz="24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 Integración continua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Seguridad en Docker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6722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Solución open </a:t>
            </a:r>
            <a:r>
              <a:rPr lang="es-ES" sz="2400" dirty="0" err="1">
                <a:sym typeface="Arial"/>
              </a:rPr>
              <a:t>source</a:t>
            </a:r>
            <a:r>
              <a:rPr lang="es-ES" sz="2400" dirty="0">
                <a:sym typeface="Arial"/>
              </a:rPr>
              <a:t> de Docker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685800" lvl="1" indent="0" algn="l"/>
            <a:r>
              <a:rPr lang="es-E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https://docs.docker.com/v17.09/engine/swarm/images/swarm-diagram.png</a:t>
            </a:r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7652" name="Picture 4" descr="Swarm mode cluster">
            <a:extLst>
              <a:ext uri="{FF2B5EF4-FFF2-40B4-BE49-F238E27FC236}">
                <a16:creationId xmlns:a16="http://schemas.microsoft.com/office/drawing/2014/main" id="{C9DF4425-17DB-47D7-82A8-7F36BA39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16" y="1271551"/>
            <a:ext cx="7006975" cy="297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Características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Administración de clústeres integrada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Diseño descentralizado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Modelo de servicio declarativo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Escalado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Conciliación del estado deseado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Red </a:t>
            </a:r>
            <a:r>
              <a:rPr lang="es-ES" sz="2000" dirty="0" err="1">
                <a:sym typeface="Arial"/>
              </a:rPr>
              <a:t>multi-host</a:t>
            </a: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Detección de servicios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Equilibrio de carga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Actualizaciones continuas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13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Componentes y propiedades de </a:t>
            </a:r>
            <a:r>
              <a:rPr lang="es-ES" sz="2400" dirty="0" err="1">
                <a:sym typeface="Arial"/>
              </a:rPr>
              <a:t>Swarm</a:t>
            </a: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Nodos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/>
              <a:t>Servicios y tareas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endParaRPr lang="es-ES" sz="2400" dirty="0"/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/>
              <a:t>Balanceo de carga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2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u="sng" dirty="0">
                <a:sym typeface="Arial"/>
              </a:rPr>
              <a:t>Nodos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FE15CF-C7D4-43B2-80CD-E8B317D45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6" y="1357626"/>
            <a:ext cx="6353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u="sng" dirty="0">
                <a:sym typeface="Arial"/>
              </a:rPr>
              <a:t>Servicios y Tareas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endParaRPr lang="es-ES" sz="1200" u="sng" dirty="0">
              <a:sym typeface="Arial"/>
            </a:endParaRPr>
          </a:p>
          <a:p>
            <a:pPr marL="228600" indent="0" algn="l"/>
            <a:r>
              <a:rPr lang="es-ES" sz="900" dirty="0">
                <a:sym typeface="Arial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sym typeface="Arial"/>
              </a:rPr>
              <a:t>https://docs.docker.com/v17.09/engine/swarm/images/services-diagram.png</a:t>
            </a:r>
            <a:endParaRPr lang="es-ES" sz="1400" dirty="0">
              <a:solidFill>
                <a:schemeClr val="bg1">
                  <a:lumMod val="75000"/>
                </a:schemeClr>
              </a:solidFill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770" name="Picture 2" descr="services diagram">
            <a:extLst>
              <a:ext uri="{FF2B5EF4-FFF2-40B4-BE49-F238E27FC236}">
                <a16:creationId xmlns:a16="http://schemas.microsoft.com/office/drawing/2014/main" id="{B6B0A13A-CB15-49A9-B98B-551C235A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32" y="1438275"/>
            <a:ext cx="4459135" cy="297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0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u="sng" dirty="0">
                <a:sym typeface="Arial"/>
              </a:rPr>
              <a:t>Tipos de servicios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endParaRPr lang="es-ES" sz="1200" u="sng" dirty="0">
              <a:sym typeface="Arial"/>
            </a:endParaRPr>
          </a:p>
          <a:p>
            <a:pPr marL="685800" lvl="1" indent="0" algn="l"/>
            <a:r>
              <a:rPr lang="es-ES" sz="900" dirty="0">
                <a:solidFill>
                  <a:schemeClr val="bg1">
                    <a:lumMod val="75000"/>
                  </a:schemeClr>
                </a:solidFill>
                <a:sym typeface="Arial"/>
              </a:rPr>
              <a:t>https://docs.docker.com/v17.09/engine/swarm/images/replicated-vs-global.png</a:t>
            </a:r>
            <a:endParaRPr lang="es-ES" sz="2400" dirty="0">
              <a:solidFill>
                <a:schemeClr val="bg1">
                  <a:lumMod val="75000"/>
                </a:schemeClr>
              </a:solidFill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3794" name="Picture 2" descr="global vs replicated services">
            <a:extLst>
              <a:ext uri="{FF2B5EF4-FFF2-40B4-BE49-F238E27FC236}">
                <a16:creationId xmlns:a16="http://schemas.microsoft.com/office/drawing/2014/main" id="{CEB26A6C-304C-4028-89FF-5C2D2EEB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8" y="1257300"/>
            <a:ext cx="5565352" cy="30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1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u="sng" dirty="0">
                <a:sym typeface="Arial"/>
              </a:rPr>
              <a:t>Balanceo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https://docs.docker.com/engine/swarm/images/ingress-lb.png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pic>
        <p:nvPicPr>
          <p:cNvPr id="2052" name="Picture 4" descr="ingress with external load balancer image">
            <a:extLst>
              <a:ext uri="{FF2B5EF4-FFF2-40B4-BE49-F238E27FC236}">
                <a16:creationId xmlns:a16="http://schemas.microsoft.com/office/drawing/2014/main" id="{FE2700CD-23FA-4358-A011-1609AF9EF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17" y="1203094"/>
            <a:ext cx="5259766" cy="32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4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l"/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2400" u="sng" dirty="0">
                <a:sym typeface="Arial"/>
              </a:rPr>
              <a:t>Pasos </a:t>
            </a:r>
            <a:r>
              <a:rPr lang="es-ES" sz="2400" u="sng" dirty="0" err="1">
                <a:sym typeface="Arial"/>
              </a:rPr>
              <a:t>Instalacion</a:t>
            </a:r>
            <a:r>
              <a:rPr lang="es-ES" sz="2400" u="sng" dirty="0">
                <a:sym typeface="Arial"/>
              </a:rPr>
              <a:t> </a:t>
            </a:r>
            <a:r>
              <a:rPr lang="es-ES" sz="2400" u="sng" dirty="0" err="1">
                <a:sym typeface="Arial"/>
              </a:rPr>
              <a:t>Swarm</a:t>
            </a:r>
            <a:r>
              <a:rPr lang="es-ES" sz="2400" u="sng" dirty="0">
                <a:sym typeface="Arial"/>
              </a:rPr>
              <a:t> para Ubuntu 18.04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742950" indent="-514350" algn="l">
              <a:buFont typeface="+mj-lt"/>
              <a:buAutoNum type="arabicPeriod"/>
            </a:pPr>
            <a:r>
              <a:rPr lang="es-ES" sz="2400" dirty="0"/>
              <a:t>Instalación y configuración de los servidores</a:t>
            </a:r>
          </a:p>
          <a:p>
            <a:pPr marL="228600" indent="0" algn="l"/>
            <a:endParaRPr lang="es-E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0" algn="l"/>
            <a:r>
              <a:rPr lang="es-ES" sz="2000" dirty="0">
                <a:sym typeface="Arial"/>
              </a:rPr>
              <a:t>Lo primero que haremos es actualizar el servidor e instalar Docker en los 3 servidores si no lo estuviera</a:t>
            </a:r>
          </a:p>
          <a:p>
            <a:pPr marL="742950" indent="-514350" algn="l">
              <a:buFont typeface="+mj-lt"/>
              <a:buAutoNum type="arabicPeriod"/>
            </a:pPr>
            <a:endParaRPr lang="es-ES" sz="24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85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producción</a:t>
            </a:r>
            <a:endParaRPr lang="es-ES" sz="24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</a:t>
            </a:r>
            <a:r>
              <a:rPr lang="es-ES" sz="2400" dirty="0" err="1"/>
              <a:t>Cluster</a:t>
            </a:r>
            <a:r>
              <a:rPr lang="es-ES" sz="2400" dirty="0"/>
              <a:t> - Docker </a:t>
            </a:r>
            <a:r>
              <a:rPr lang="es-ES" sz="2400" dirty="0" err="1"/>
              <a:t>Swarm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 Integración continua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Seguridad en Docker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170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742950" indent="-514350" algn="l">
              <a:buFont typeface="+mj-lt"/>
              <a:buAutoNum type="arabicPeriod" startAt="2"/>
            </a:pPr>
            <a:endParaRPr lang="es-ES" dirty="0"/>
          </a:p>
          <a:p>
            <a:pPr marL="742950" indent="-514350" algn="l">
              <a:buFont typeface="+mj-lt"/>
              <a:buAutoNum type="arabicPeriod" startAt="2"/>
            </a:pPr>
            <a:r>
              <a:rPr lang="es-ES" dirty="0"/>
              <a:t>Configuraremos los hosts en los 3 servidores con</a:t>
            </a:r>
          </a:p>
          <a:p>
            <a:pPr marL="228600" indent="0" algn="l"/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DC8FC-28D6-4852-886E-EF48951F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753" y="2502046"/>
            <a:ext cx="4871901" cy="123110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 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/hosts</a:t>
            </a:r>
          </a:p>
          <a:p>
            <a:pPr lvl="0">
              <a:buClrTx/>
            </a:pPr>
            <a:endParaRPr lang="es-ES" altLang="es-E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192.168.1.101 manager01</a:t>
            </a:r>
            <a:endParaRPr lang="es-ES" alt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192.168.1.102 worker01</a:t>
            </a:r>
            <a:endParaRPr lang="es-ES" alt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192.168.1.103 worker02</a:t>
            </a:r>
            <a:endParaRPr lang="es-ES" alt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6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742950" indent="-514350" algn="l">
              <a:buFont typeface="+mj-lt"/>
              <a:buAutoNum type="arabicPeriod" startAt="3"/>
            </a:pPr>
            <a:r>
              <a:rPr lang="es-ES" dirty="0"/>
              <a:t>Configuración para Manager</a:t>
            </a:r>
          </a:p>
          <a:p>
            <a:pPr marL="228600" indent="0" algn="l"/>
            <a:r>
              <a:rPr lang="es-ES" sz="1800" dirty="0"/>
              <a:t>Este paso solo lo ejecutaremos en el servidor “manager01”:</a:t>
            </a:r>
          </a:p>
          <a:p>
            <a:pPr marL="228600" indent="0" algn="l"/>
            <a:endParaRPr lang="es-ES" sz="1800" dirty="0"/>
          </a:p>
          <a:p>
            <a:pPr marL="228600" indent="0" algn="l"/>
            <a:endParaRPr lang="es-ES" sz="1800" dirty="0"/>
          </a:p>
          <a:p>
            <a:pPr marL="228600" indent="0" algn="l"/>
            <a:endParaRPr lang="es-ES" sz="1800" dirty="0"/>
          </a:p>
          <a:p>
            <a:pPr marL="228600" indent="0" algn="l"/>
            <a:r>
              <a:rPr lang="es-ES" sz="1800" dirty="0"/>
              <a:t>Nos devolverá un comando que es el que ejecutaremos en el siguiente paso.</a:t>
            </a:r>
          </a:p>
          <a:p>
            <a:pPr marL="228600" indent="0" algn="l"/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DC8FC-28D6-4852-886E-EF48951F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011" y="1853606"/>
            <a:ext cx="6065856" cy="21544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swarm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--advertise-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192.168.1.101</a:t>
            </a:r>
            <a:endParaRPr lang="es-ES" altLang="es-E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ED2E3A-BA00-44DB-B523-0B077BE1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6" y="2868668"/>
            <a:ext cx="6354986" cy="16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742950" indent="-514350" algn="l">
              <a:buFont typeface="+mj-lt"/>
              <a:buAutoNum type="arabicPeriod" startAt="3"/>
            </a:pPr>
            <a:r>
              <a:rPr lang="es-ES" dirty="0"/>
              <a:t>Configuración para </a:t>
            </a:r>
            <a:r>
              <a:rPr lang="es-ES" dirty="0" err="1"/>
              <a:t>Workers</a:t>
            </a:r>
            <a:endParaRPr lang="es-ES" dirty="0"/>
          </a:p>
          <a:p>
            <a:pPr marL="228600" indent="0" algn="l"/>
            <a:r>
              <a:rPr lang="es-ES" sz="1800" dirty="0"/>
              <a:t>Este paso solo lo ejecutaremos en los servidores “worker1” y “worker2”, y sirve para agregarlos al </a:t>
            </a:r>
            <a:r>
              <a:rPr lang="es-ES" sz="1800" dirty="0" err="1"/>
              <a:t>cluster</a:t>
            </a:r>
            <a:r>
              <a:rPr lang="es-ES" sz="1800" dirty="0"/>
              <a:t> </a:t>
            </a:r>
            <a:r>
              <a:rPr lang="es-ES" sz="1800" dirty="0" err="1"/>
              <a:t>Swarm</a:t>
            </a:r>
            <a:r>
              <a:rPr lang="es-ES" sz="1800" dirty="0"/>
              <a:t>:</a:t>
            </a:r>
          </a:p>
          <a:p>
            <a:pPr marL="228600" indent="0" algn="l"/>
            <a:endParaRPr lang="es-ES" sz="1800" dirty="0"/>
          </a:p>
          <a:p>
            <a:pPr marL="228600" indent="0" algn="l"/>
            <a:r>
              <a:rPr lang="es-ES" sz="1800" dirty="0"/>
              <a:t>El comando que devolvió el paso anterior lo ejecutamos ahora en los </a:t>
            </a:r>
            <a:r>
              <a:rPr lang="es-ES" sz="1800" dirty="0" err="1"/>
              <a:t>workers</a:t>
            </a:r>
            <a:endParaRPr lang="es-ES" sz="1800" dirty="0"/>
          </a:p>
          <a:p>
            <a:pPr marL="228600" indent="0" algn="l"/>
            <a:endParaRPr lang="es-ES" sz="1800" u="sng" dirty="0">
              <a:sym typeface="Arial"/>
            </a:endParaRPr>
          </a:p>
          <a:p>
            <a:pPr marL="228600" indent="0" algn="l"/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74A23A-AD85-4DC8-89E0-5613EBDE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89" y="3027660"/>
            <a:ext cx="7086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+mj-lt"/>
              <a:buAutoNum type="arabicPeriod" startAt="4"/>
            </a:pPr>
            <a:r>
              <a:rPr lang="es-ES" sz="2400" dirty="0" err="1"/>
              <a:t>Swarm</a:t>
            </a:r>
            <a:r>
              <a:rPr lang="es-ES" sz="2400" dirty="0"/>
              <a:t> </a:t>
            </a:r>
            <a:r>
              <a:rPr lang="es-ES" sz="2400" dirty="0" err="1"/>
              <a:t>Visualizer</a:t>
            </a:r>
            <a:r>
              <a:rPr lang="es-ES" sz="2400" dirty="0"/>
              <a:t> (opcional)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Este paso es opcional, nos permitirá ver desde una interfaz web nuestros nodos, contenedores, servicios, …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Lo ejecutaremos en “manager01”:</a:t>
            </a:r>
            <a:endParaRPr lang="es-ES" sz="1800" dirty="0"/>
          </a:p>
          <a:p>
            <a:pPr marL="228600" indent="0" algn="l"/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E25E80-D2ED-4F16-AE22-E806443A8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268" y="2330919"/>
            <a:ext cx="6972008" cy="196977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  <a:endParaRPr lang="es-ES" altLang="es-E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endParaRPr lang="es-ES" altLang="es-E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https://github.com/dockersamples/docker-swarm-visualizer/archive/master.zip</a:t>
            </a:r>
            <a:endParaRPr lang="es-ES" altLang="es-E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endParaRPr lang="es-ES" altLang="es-E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swarm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visualizer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 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es-ES" altLang="es-E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endParaRPr lang="es-ES" altLang="es-E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-p 5010:8080 -v /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/run/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docker.sock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/run/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docker.sock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dockersamples</a:t>
            </a:r>
            <a:r>
              <a:rPr lang="es-ES" altLang="es-E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altLang="es-E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visualizer</a:t>
            </a:r>
            <a:endParaRPr lang="es-ES" altLang="es-E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77A3F6-D0BB-4270-A8C4-EB7F50A8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7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713433"/>
            <a:ext cx="7199143" cy="338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+mj-lt"/>
              <a:buAutoNum type="arabicPeriod" startAt="5"/>
            </a:pPr>
            <a:r>
              <a:rPr lang="es-ES" sz="2400" dirty="0"/>
              <a:t>Creamos servicio </a:t>
            </a:r>
            <a:r>
              <a:rPr lang="es-ES" sz="2400" dirty="0" err="1"/>
              <a:t>Nginx</a:t>
            </a:r>
            <a:r>
              <a:rPr lang="es-ES" sz="2400" dirty="0"/>
              <a:t> con 3 réplicas</a:t>
            </a:r>
          </a:p>
          <a:p>
            <a:pPr marL="228600" indent="0" algn="l"/>
            <a:endParaRPr lang="es-ES" sz="2000" dirty="0"/>
          </a:p>
          <a:p>
            <a:pPr marL="228600" indent="0" algn="l"/>
            <a:r>
              <a:rPr lang="es-ES" sz="2000" dirty="0"/>
              <a:t>Ahora que ya tenemos todo listo, vamos a crear nuestro servicio de </a:t>
            </a:r>
            <a:r>
              <a:rPr lang="es-ES" sz="2000" dirty="0" err="1"/>
              <a:t>Nginx</a:t>
            </a:r>
            <a:r>
              <a:rPr lang="es-ES" sz="2000" dirty="0"/>
              <a:t> con 3 réplicas:</a:t>
            </a:r>
            <a:endParaRPr lang="es-ES" sz="18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E25E80-D2ED-4F16-AE22-E806443A8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35" y="2477363"/>
            <a:ext cx="6972008" cy="43088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mi-web --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8080:80 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s-ES" altLang="es-E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Tx/>
            </a:pP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altLang="es-E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mi-web=3</a:t>
            </a:r>
            <a:endParaRPr lang="es-ES" altLang="es-E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77A3F6-D0BB-4270-A8C4-EB7F50A8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5E87E9-C798-4ABB-8B9F-EF4EA153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5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08086" y="904958"/>
            <a:ext cx="3675898" cy="351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+mj-lt"/>
              <a:buAutoNum type="arabicPeriod" startAt="6"/>
            </a:pPr>
            <a:r>
              <a:rPr lang="es-ES" sz="2400" dirty="0"/>
              <a:t>Visualización</a:t>
            </a:r>
          </a:p>
          <a:p>
            <a:pPr marL="228600" indent="0" algn="l"/>
            <a:endParaRPr lang="es-ES" sz="2000" dirty="0"/>
          </a:p>
          <a:p>
            <a:pPr marL="228600" indent="0" algn="l"/>
            <a:r>
              <a:rPr lang="es-ES" sz="1800" dirty="0"/>
              <a:t>Si entramos desde un navegador a la IP pública del manager01 por el puerto 5010 veremos </a:t>
            </a:r>
            <a:r>
              <a:rPr lang="es-ES" sz="1800" dirty="0" err="1"/>
              <a:t>Swarm</a:t>
            </a:r>
            <a:r>
              <a:rPr lang="es-ES" sz="1800" dirty="0"/>
              <a:t> </a:t>
            </a:r>
            <a:r>
              <a:rPr lang="es-ES" sz="1800" dirty="0" err="1"/>
              <a:t>Visualizer</a:t>
            </a:r>
            <a:endParaRPr lang="es-ES" sz="1800" dirty="0"/>
          </a:p>
          <a:p>
            <a:pPr marL="228600" indent="0" algn="l"/>
            <a:endParaRPr lang="es-ES" sz="1800" dirty="0"/>
          </a:p>
          <a:p>
            <a:pPr marL="228600" indent="0" algn="l"/>
            <a:r>
              <a:rPr lang="es-ES" sz="1800" dirty="0"/>
              <a:t>http://192.168.1.101:5010/</a:t>
            </a:r>
            <a:endParaRPr lang="es-ES" sz="16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77A3F6-D0BB-4270-A8C4-EB7F50A8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5E87E9-C798-4ABB-8B9F-EF4EA153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https://clouding.io/kb/wp-content/uploads/2018/08/xKB-Swarm-02.png.pagespeed.ic.cPttQwaMOj.webp">
            <a:extLst>
              <a:ext uri="{FF2B5EF4-FFF2-40B4-BE49-F238E27FC236}">
                <a16:creationId xmlns:a16="http://schemas.microsoft.com/office/drawing/2014/main" id="{1E3AA0C8-7EEC-4E41-A100-ED4D03FE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51" y="904958"/>
            <a:ext cx="2871698" cy="36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3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8.3 Docker en Cluster – Docker Swarm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08085" y="904958"/>
            <a:ext cx="6841127" cy="351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l"/>
            <a:endParaRPr lang="es-ES" sz="2000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s-ES" dirty="0"/>
              <a:t>Comprobamos el listado de servicios que se están ejecutando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es-ES" sz="22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r>
              <a:rPr lang="es-ES" sz="2200" i="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docker</a:t>
            </a:r>
            <a:r>
              <a:rPr lang="es-ES" sz="22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s-ES" sz="2200" i="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service</a:t>
            </a:r>
            <a:r>
              <a:rPr lang="es-ES" sz="22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</a:t>
            </a:r>
            <a:r>
              <a:rPr lang="es-ES" sz="2200" i="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inspect</a:t>
            </a:r>
            <a:r>
              <a:rPr lang="es-ES" sz="22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–</a:t>
            </a:r>
            <a:r>
              <a:rPr lang="es-ES" sz="2200" i="1" dirty="0" err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pretty</a:t>
            </a:r>
            <a:r>
              <a:rPr lang="es-ES" sz="2200" i="1" dirty="0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&lt;SERVICE-ID&gt;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es-E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E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E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&lt;SERVICE-ID&gt;</a:t>
            </a:r>
            <a:endParaRPr lang="es-ES" sz="2200" i="1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971550" lvl="1" indent="-285750" algn="l">
              <a:buFont typeface="Arial" panose="020B0604020202020204" pitchFamily="34" charset="0"/>
              <a:buChar char="•"/>
            </a:pPr>
            <a:endParaRPr lang="es-ES" sz="2400" u="sng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228600" indent="0" algn="l"/>
            <a:r>
              <a:rPr lang="es-ES" sz="1100" dirty="0">
                <a:solidFill>
                  <a:schemeClr val="bg1">
                    <a:lumMod val="75000"/>
                  </a:schemeClr>
                </a:solidFill>
                <a:sym typeface="Arial"/>
              </a:rPr>
              <a:t>	</a:t>
            </a: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u="sng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A802BA-B6F3-44A9-B535-FC4DA87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9" y="428733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77A3F6-D0BB-4270-A8C4-EB7F50A8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5E87E9-C798-4ABB-8B9F-EF4EA153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1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</a:t>
            </a:r>
            <a:r>
              <a:rPr lang="es-ES" sz="2400" dirty="0" err="1"/>
              <a:t>Cluster</a:t>
            </a:r>
            <a:r>
              <a:rPr lang="es-ES" sz="2400" dirty="0"/>
              <a:t> - Docker </a:t>
            </a:r>
            <a:r>
              <a:rPr lang="es-ES" sz="2400" dirty="0" err="1"/>
              <a:t>Swarm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Docker e Integración continua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Seguridad en Docker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2010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5146F16-4008-4E7E-88EA-1C1157162528}"/>
              </a:ext>
            </a:extLst>
          </p:cNvPr>
          <p:cNvSpPr/>
          <p:nvPr/>
        </p:nvSpPr>
        <p:spPr>
          <a:xfrm>
            <a:off x="1520575" y="2095928"/>
            <a:ext cx="6226140" cy="243497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8.4 Docker e Integración Continua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06868" y="895042"/>
            <a:ext cx="6606284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¿Qué es la integración continua?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Mayor Visibilidad al proceso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Mejora la calidad del producto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685800" lvl="1" indent="0"/>
            <a:r>
              <a:rPr lang="es-ES" sz="2000" i="1" dirty="0">
                <a:sym typeface="Arial"/>
              </a:rPr>
              <a:t>“Práctica de desarrollo software donde los miembros del equipo integran su trabajo frecuentemente, al menos una vez al día. Cada integración se verifica con un </a:t>
            </a:r>
            <a:r>
              <a:rPr lang="es-ES" sz="2000" i="1" dirty="0" err="1">
                <a:sym typeface="Arial"/>
              </a:rPr>
              <a:t>build</a:t>
            </a:r>
            <a:r>
              <a:rPr lang="es-ES" sz="2000" i="1" dirty="0">
                <a:sym typeface="Arial"/>
              </a:rPr>
              <a:t> automático (que incluye la ejecución de pruebas) para detectar errores de integración tan pronto como sea posible”</a:t>
            </a:r>
          </a:p>
          <a:p>
            <a:pPr marL="685800" lvl="1" indent="0"/>
            <a:r>
              <a:rPr lang="es-ES" sz="2400" i="1" dirty="0">
                <a:sym typeface="Arial"/>
              </a:rPr>
              <a:t>					</a:t>
            </a:r>
            <a:r>
              <a:rPr lang="es-ES" sz="1600" b="1" dirty="0">
                <a:sym typeface="Arial"/>
              </a:rPr>
              <a:t>Martin </a:t>
            </a:r>
            <a:r>
              <a:rPr lang="es-ES" sz="1600" b="1" dirty="0" err="1">
                <a:sym typeface="Arial"/>
              </a:rPr>
              <a:t>Fowler</a:t>
            </a:r>
            <a:endParaRPr lang="es-ES" sz="2400" b="1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94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8.4 Docker e Integración Continua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06868" y="895042"/>
            <a:ext cx="6606284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¿Cómo funciona?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Herramientas necesarias para aplicarlas.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Maven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Git o Clear Case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Jenkins o Hudson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SonarQube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Nexus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0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8.1 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¿Qué son los microservicios?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DE89EE89-4851-4BD8-8BAC-B846129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1252130"/>
            <a:ext cx="6086725" cy="34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60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8.4 Docker e Integración Continua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06868" y="895042"/>
            <a:ext cx="6606284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6626" name="Picture 2" descr="Resultado de imagen de pipeline jenkins">
            <a:extLst>
              <a:ext uri="{FF2B5EF4-FFF2-40B4-BE49-F238E27FC236}">
                <a16:creationId xmlns:a16="http://schemas.microsoft.com/office/drawing/2014/main" id="{5A8C78F5-30E4-4DAD-9166-091DAD47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26" y="690740"/>
            <a:ext cx="6469106" cy="39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6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8.4 Docker e Integración Continua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06867" y="895042"/>
            <a:ext cx="7304925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Alto número de tareas que se pueden ejecutar</a:t>
            </a:r>
          </a:p>
          <a:p>
            <a:pPr marL="228600" indent="0" algn="l"/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Con Docker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Aplicaciones IC con imágenes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Automatizar el </a:t>
            </a:r>
            <a:r>
              <a:rPr lang="es-ES" sz="2400" dirty="0" err="1">
                <a:sym typeface="Arial"/>
              </a:rPr>
              <a:t>build</a:t>
            </a:r>
            <a:r>
              <a:rPr lang="es-ES" sz="2400" dirty="0">
                <a:sym typeface="Arial"/>
              </a:rPr>
              <a:t> de imágenes.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Optimización de Docker </a:t>
            </a:r>
            <a:r>
              <a:rPr lang="es-ES" sz="2400" dirty="0" err="1">
                <a:sym typeface="Arial"/>
              </a:rPr>
              <a:t>Build</a:t>
            </a:r>
            <a:endParaRPr lang="es-ES" sz="24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Test de Integración con Docker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43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sv-SE" dirty="0"/>
              <a:t>8.4 Docker e Integración Continua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006867" y="895042"/>
            <a:ext cx="7304925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Testeo de aplicaciones con Docker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sym typeface="Arial"/>
              </a:rPr>
              <a:t>Ligero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sym typeface="Arial"/>
              </a:rPr>
              <a:t>Portable</a:t>
            </a:r>
          </a:p>
          <a:p>
            <a:pPr marL="1143000" lvl="1" indent="-457200" algn="l">
              <a:buSzPct val="100000"/>
              <a:buFont typeface="Courier New" panose="02070309020205020404" pitchFamily="49" charset="0"/>
              <a:buChar char="o"/>
            </a:pPr>
            <a:r>
              <a:rPr lang="es-ES" dirty="0">
                <a:sym typeface="Arial"/>
              </a:rPr>
              <a:t>Inmutable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51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</a:t>
            </a:r>
            <a:r>
              <a:rPr lang="es-ES" sz="2400" dirty="0" err="1"/>
              <a:t>Cluster</a:t>
            </a:r>
            <a:r>
              <a:rPr lang="es-ES" sz="2400" dirty="0"/>
              <a:t> - Docker </a:t>
            </a:r>
            <a:r>
              <a:rPr lang="es-ES" sz="2400" dirty="0" err="1"/>
              <a:t>Swarm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 Integración continua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Seguridad en Docker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87138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Tipos de ataque que podemos intentar evitar: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Perdida de disponibilidad, ataque </a:t>
            </a:r>
            <a:r>
              <a:rPr lang="es-ES" sz="2000" dirty="0" err="1">
                <a:sym typeface="Arial"/>
              </a:rPr>
              <a:t>Denial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of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service</a:t>
            </a:r>
            <a:r>
              <a:rPr lang="es-ES" sz="2000" dirty="0">
                <a:sym typeface="Arial"/>
              </a:rPr>
              <a:t>.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Perdida de confidencialidad, ataque Software &amp; </a:t>
            </a:r>
            <a:r>
              <a:rPr lang="es-ES" sz="2000" dirty="0" err="1">
                <a:sym typeface="Arial"/>
              </a:rPr>
              <a:t>crypto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exploit</a:t>
            </a:r>
            <a:r>
              <a:rPr lang="es-ES" sz="2000" dirty="0">
                <a:sym typeface="Arial"/>
              </a:rPr>
              <a:t>.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Escalado de privilegios dentro del host, ataque Container </a:t>
            </a:r>
            <a:r>
              <a:rPr lang="es-ES" sz="2000" dirty="0" err="1">
                <a:sym typeface="Arial"/>
              </a:rPr>
              <a:t>scape</a:t>
            </a:r>
            <a:r>
              <a:rPr lang="es-ES" sz="2000" dirty="0">
                <a:sym typeface="Arial"/>
              </a:rPr>
              <a:t>.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Host comprometido, ataque </a:t>
            </a:r>
            <a:r>
              <a:rPr lang="es-ES" sz="2000" dirty="0" err="1">
                <a:sym typeface="Arial"/>
              </a:rPr>
              <a:t>Root</a:t>
            </a:r>
            <a:r>
              <a:rPr lang="es-ES" sz="2000" dirty="0">
                <a:sym typeface="Arial"/>
              </a:rPr>
              <a:t>/</a:t>
            </a:r>
            <a:r>
              <a:rPr lang="es-ES" sz="2000" dirty="0" err="1">
                <a:sym typeface="Arial"/>
              </a:rPr>
              <a:t>Kernel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exploit</a:t>
            </a:r>
            <a:r>
              <a:rPr lang="es-ES" sz="2000" dirty="0">
                <a:sym typeface="Arial"/>
              </a:rPr>
              <a:t>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436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ym typeface="Arial"/>
              </a:rPr>
              <a:t>Seguridad dentro del host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/>
              <a:t>Partición Específica para Docker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var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lib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/Docker</a:t>
            </a:r>
          </a:p>
          <a:p>
            <a:pPr marL="1143000" lvl="2" indent="0" algn="l">
              <a:buSzPct val="100000"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Firewall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Limitaciones por el </a:t>
            </a:r>
            <a:r>
              <a:rPr lang="es-ES" sz="2400" dirty="0" err="1">
                <a:sym typeface="Arial"/>
              </a:rPr>
              <a:t>kernel</a:t>
            </a:r>
            <a:r>
              <a:rPr lang="es-ES" sz="2400" dirty="0">
                <a:sym typeface="Arial"/>
              </a:rPr>
              <a:t> de Linux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400" dirty="0">
                <a:sym typeface="Arial"/>
              </a:rPr>
              <a:t>Docker y sistema operativo actualizados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4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>
                <a:sym typeface="Arial"/>
              </a:rPr>
              <a:t>Servicio de Docker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Definir políticas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Gestión de </a:t>
            </a:r>
            <a:r>
              <a:rPr lang="es-ES" sz="2400" dirty="0" err="1"/>
              <a:t>logsEnvía</a:t>
            </a:r>
            <a:r>
              <a:rPr lang="es-ES" sz="2400" dirty="0"/>
              <a:t> los logs fuera del servidor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400" dirty="0"/>
              <a:t>Limitar que usuarios pueden controlar el demonio de Docker.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Limitación de recursos hardware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374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>
                <a:sym typeface="Arial"/>
              </a:rPr>
              <a:t>Seguridad en la creación de imágenes con </a:t>
            </a:r>
            <a:r>
              <a:rPr lang="es-ES" dirty="0" err="1">
                <a:sym typeface="Arial"/>
              </a:rPr>
              <a:t>dockerfile</a:t>
            </a:r>
            <a:endParaRPr lang="es-ES" dirty="0">
              <a:sym typeface="Arial"/>
            </a:endParaRPr>
          </a:p>
          <a:p>
            <a:pPr marL="228600" indent="0" algn="l"/>
            <a:endParaRPr lang="es-ES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Usuario creado en </a:t>
            </a:r>
            <a:r>
              <a:rPr lang="es-ES" sz="2400" dirty="0" err="1"/>
              <a:t>dockerfile</a:t>
            </a:r>
            <a:endParaRPr lang="es-ES" sz="2400" dirty="0"/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1800" dirty="0"/>
              <a:t>RUN </a:t>
            </a:r>
            <a:r>
              <a:rPr lang="es-ES" sz="1800" dirty="0" err="1"/>
              <a:t>useradd</a:t>
            </a:r>
            <a:r>
              <a:rPr lang="es-ES" sz="1800" dirty="0"/>
              <a:t> &lt;opciones&gt;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1800" b="1" dirty="0"/>
              <a:t>USER &lt;usuario&gt;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endParaRPr lang="es-ES" sz="1800" b="1" dirty="0"/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400" dirty="0"/>
              <a:t>Priorizar uso de COPY</a:t>
            </a:r>
          </a:p>
          <a:p>
            <a:pPr marL="1485900" lvl="2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764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>
                <a:sym typeface="Arial"/>
              </a:rPr>
              <a:t>Contenedores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dirty="0">
              <a:sym typeface="Arial"/>
            </a:endParaRP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Permisos Restringidos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Restricción de Puertos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Limitar recursos</a:t>
            </a:r>
            <a:endParaRPr lang="es-ES" sz="2400" dirty="0"/>
          </a:p>
          <a:p>
            <a:pPr marL="1485900" lvl="2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5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8.5 Seguridad en Docker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u="sng" dirty="0"/>
              <a:t>Análisis de Vulnerabilidades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F11A97-9446-43AF-A645-F6DC367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4" y="1539083"/>
            <a:ext cx="6143625" cy="29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8.1 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Ventajas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Pequeños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Independientes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Despliegue sencillo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Reutilizables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Externalización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Escalabilidad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94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015" y="1890185"/>
            <a:ext cx="3688205" cy="792600"/>
          </a:xfrm>
        </p:spPr>
        <p:txBody>
          <a:bodyPr/>
          <a:lstStyle/>
          <a:p>
            <a:pPr algn="l"/>
            <a:r>
              <a:rPr lang="es-ES" sz="4000" dirty="0"/>
              <a:t>FIN UNIDAD 8</a:t>
            </a:r>
          </a:p>
          <a:p>
            <a:pPr algn="l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16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8.1 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Desventajas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Complejidad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Gestión de trazas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Despliegues</a:t>
            </a:r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0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8.1 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Microservicios y Docker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Docker y microservicios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Docker sin microservicios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dirty="0"/>
              <a:t>Herramientas: Docker </a:t>
            </a:r>
            <a:r>
              <a:rPr lang="es-ES" dirty="0" err="1"/>
              <a:t>compose</a:t>
            </a:r>
            <a:endParaRPr lang="es-ES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0" algn="l"/>
            <a:endParaRPr lang="es-ES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3556" name="Picture 4" descr="Resultado de imagen de imagen tick verde">
            <a:extLst>
              <a:ext uri="{FF2B5EF4-FFF2-40B4-BE49-F238E27FC236}">
                <a16:creationId xmlns:a16="http://schemas.microsoft.com/office/drawing/2014/main" id="{DF569BDB-3BCF-4126-B425-41E535E9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73" y="1659335"/>
            <a:ext cx="520129" cy="5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imagen tick verde">
            <a:extLst>
              <a:ext uri="{FF2B5EF4-FFF2-40B4-BE49-F238E27FC236}">
                <a16:creationId xmlns:a16="http://schemas.microsoft.com/office/drawing/2014/main" id="{F903362E-AD84-48EB-A372-5EB7DD29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77" y="2443908"/>
            <a:ext cx="520129" cy="5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8. Trabajando con Docker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Microservicios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Docker en producción</a:t>
            </a:r>
            <a:endParaRPr lang="es-ES" sz="2400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en </a:t>
            </a:r>
            <a:r>
              <a:rPr lang="es-ES" sz="2400" dirty="0" err="1"/>
              <a:t>Cluster</a:t>
            </a:r>
            <a:r>
              <a:rPr lang="es-ES" sz="2400" dirty="0"/>
              <a:t> - Docker </a:t>
            </a:r>
            <a:r>
              <a:rPr lang="es-ES" sz="2400" dirty="0" err="1"/>
              <a:t>Swarm</a:t>
            </a:r>
            <a:endParaRPr lang="es-ES" sz="24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Docker e Integración continua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Seguridad en Docker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795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8.2 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Presenta grandes ventajas</a:t>
            </a:r>
          </a:p>
          <a:p>
            <a:pPr marL="228600" indent="0" algn="l"/>
            <a:endParaRPr lang="es-ES" dirty="0"/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Imágenes inmutables y portables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Distribución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dirty="0"/>
              <a:t>Combinar microservicios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85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8.2 Docker en Producción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2"/>
            <a:ext cx="7199143" cy="320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dirty="0"/>
              <a:t>Retos de Docker en producción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Service</a:t>
            </a:r>
            <a:r>
              <a:rPr lang="es-ES" sz="2400" dirty="0"/>
              <a:t> Discovery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Balanceo de Carga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Configuración de Red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Persistencia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Escalabilidad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 err="1"/>
              <a:t>Logging</a:t>
            </a:r>
            <a:r>
              <a:rPr lang="es-ES" sz="2400" dirty="0"/>
              <a:t> y Monitorización </a:t>
            </a:r>
          </a:p>
          <a:p>
            <a:pPr marL="1143000" lvl="1" indent="-457200" algn="l">
              <a:buFont typeface="Courier New" panose="02070309020205020404" pitchFamily="49" charset="0"/>
              <a:buChar char="o"/>
            </a:pPr>
            <a:r>
              <a:rPr lang="es-ES" sz="2400" dirty="0"/>
              <a:t>Respuesta a fallos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84285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27885</TotalTime>
  <Words>1017</Words>
  <Application>Microsoft Office PowerPoint</Application>
  <PresentationFormat>Presentación en pantalla (16:9)</PresentationFormat>
  <Paragraphs>551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Courier New</vt:lpstr>
      <vt:lpstr>Gill Sans</vt:lpstr>
      <vt:lpstr>Helvetica Neue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162</cp:revision>
  <dcterms:created xsi:type="dcterms:W3CDTF">2018-08-29T15:22:39Z</dcterms:created>
  <dcterms:modified xsi:type="dcterms:W3CDTF">2018-10-19T16:32:50Z</dcterms:modified>
</cp:coreProperties>
</file>