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4"/>
  </p:notesMasterIdLst>
  <p:sldIdLst>
    <p:sldId id="320" r:id="rId2"/>
    <p:sldId id="321" r:id="rId3"/>
    <p:sldId id="322" r:id="rId4"/>
    <p:sldId id="330" r:id="rId5"/>
    <p:sldId id="331" r:id="rId6"/>
    <p:sldId id="355" r:id="rId7"/>
    <p:sldId id="323" r:id="rId8"/>
    <p:sldId id="357" r:id="rId9"/>
    <p:sldId id="329" r:id="rId10"/>
    <p:sldId id="342" r:id="rId11"/>
    <p:sldId id="343" r:id="rId12"/>
    <p:sldId id="344" r:id="rId13"/>
    <p:sldId id="358" r:id="rId14"/>
    <p:sldId id="327" r:id="rId15"/>
    <p:sldId id="326" r:id="rId16"/>
    <p:sldId id="335" r:id="rId17"/>
    <p:sldId id="336" r:id="rId18"/>
    <p:sldId id="337" r:id="rId19"/>
    <p:sldId id="338" r:id="rId20"/>
    <p:sldId id="339" r:id="rId21"/>
    <p:sldId id="340" r:id="rId22"/>
    <p:sldId id="341" r:id="rId23"/>
    <p:sldId id="388" r:id="rId24"/>
    <p:sldId id="356" r:id="rId25"/>
    <p:sldId id="393" r:id="rId26"/>
    <p:sldId id="363" r:id="rId27"/>
    <p:sldId id="364" r:id="rId28"/>
    <p:sldId id="362" r:id="rId29"/>
    <p:sldId id="360" r:id="rId30"/>
    <p:sldId id="361" r:id="rId31"/>
    <p:sldId id="359" r:id="rId32"/>
    <p:sldId id="333"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65" autoAdjust="0"/>
  </p:normalViewPr>
  <p:slideViewPr>
    <p:cSldViewPr snapToGrid="0">
      <p:cViewPr varScale="1">
        <p:scale>
          <a:sx n="93" d="100"/>
          <a:sy n="93" d="100"/>
        </p:scale>
        <p:origin x="20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3084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4811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305207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sz="1100" b="0" i="0" u="none" strike="noStrike" cap="none" dirty="0">
                <a:solidFill>
                  <a:srgbClr val="000000"/>
                </a:solidFill>
                <a:effectLst/>
                <a:latin typeface="Arial"/>
                <a:ea typeface="Arial"/>
                <a:cs typeface="Arial"/>
                <a:sym typeface="Arial"/>
              </a:rPr>
              <a:t>Si ejecutamos comando </a:t>
            </a:r>
            <a:r>
              <a:rPr lang="es-ES" sz="1100" b="0" i="0" u="none" strike="noStrike" cap="none" dirty="0" err="1">
                <a:solidFill>
                  <a:srgbClr val="000000"/>
                </a:solidFill>
                <a:effectLst/>
                <a:latin typeface="Arial"/>
                <a:ea typeface="Arial"/>
                <a:cs typeface="Arial"/>
                <a:sym typeface="Arial"/>
              </a:rPr>
              <a:t>history</a:t>
            </a:r>
            <a:r>
              <a:rPr lang="es-ES" sz="1100" b="0" i="0" u="none" strike="noStrike" cap="none" dirty="0">
                <a:solidFill>
                  <a:srgbClr val="000000"/>
                </a:solidFill>
                <a:effectLst/>
                <a:latin typeface="Arial"/>
                <a:ea typeface="Arial"/>
                <a:cs typeface="Arial"/>
                <a:sym typeface="Arial"/>
              </a:rPr>
              <a:t> de las imágenes podemos ver con cuantas capas se ha formado cada imagen, en la de </a:t>
            </a:r>
            <a:r>
              <a:rPr lang="es-ES" sz="1100" b="0" i="0" u="none" strike="noStrike" cap="none" dirty="0" err="1">
                <a:solidFill>
                  <a:srgbClr val="000000"/>
                </a:solidFill>
                <a:effectLst/>
                <a:latin typeface="Arial"/>
                <a:ea typeface="Arial"/>
                <a:cs typeface="Arial"/>
                <a:sym typeface="Arial"/>
              </a:rPr>
              <a:t>holamundo</a:t>
            </a:r>
            <a:r>
              <a:rPr lang="es-ES" sz="1100" b="0" i="0" u="none" strike="noStrike" cap="none" dirty="0">
                <a:solidFill>
                  <a:srgbClr val="000000"/>
                </a:solidFill>
                <a:effectLst/>
                <a:latin typeface="Arial"/>
                <a:ea typeface="Arial"/>
                <a:cs typeface="Arial"/>
                <a:sym typeface="Arial"/>
              </a:rPr>
              <a:t> podemos ver que tiene las mismas que las de Ubuntu más una nueva capa que añadimos con </a:t>
            </a:r>
            <a:r>
              <a:rPr lang="es-ES" sz="1100" b="0" i="0" u="none" strike="noStrike" cap="none" dirty="0" err="1">
                <a:solidFill>
                  <a:srgbClr val="000000"/>
                </a:solidFill>
                <a:effectLst/>
                <a:latin typeface="Arial"/>
                <a:ea typeface="Arial"/>
                <a:cs typeface="Arial"/>
                <a:sym typeface="Arial"/>
              </a:rPr>
              <a:t>entrypoint</a:t>
            </a:r>
            <a:endParaRPr lang="es-ES" sz="1100" b="0"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3772498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0238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6576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686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1" i="0" u="none" strike="noStrike" cap="none" dirty="0">
                <a:solidFill>
                  <a:srgbClr val="000000"/>
                </a:solidFill>
                <a:effectLst/>
                <a:latin typeface="Arial"/>
                <a:ea typeface="Arial"/>
                <a:cs typeface="Arial"/>
                <a:sym typeface="Arial"/>
              </a:rPr>
              <a:t>RUN: </a:t>
            </a:r>
            <a:r>
              <a:rPr lang="es-ES" sz="1100" b="0" i="0" u="none" strike="noStrike" cap="none" dirty="0">
                <a:solidFill>
                  <a:srgbClr val="000000"/>
                </a:solidFill>
                <a:effectLst/>
                <a:latin typeface="Arial"/>
                <a:ea typeface="Arial"/>
                <a:cs typeface="Arial"/>
                <a:sym typeface="Arial"/>
              </a:rPr>
              <a:t> La instrucción RUN ejecutará los comandos en una nueva capa en la parte superior de la imagen actual y confirmará los resultados. La imagen comprometida resultante se usará para el siguiente paso en el archivo Docker. Dividir declaraciones RUN largas o complejas en múltiples líneas separadas con barras diagonales inversas para que su archivo </a:t>
            </a:r>
            <a:r>
              <a:rPr lang="es-ES" sz="1100" b="0" i="0" u="none" strike="noStrike" cap="none" dirty="0" err="1">
                <a:solidFill>
                  <a:srgbClr val="000000"/>
                </a:solidFill>
                <a:effectLst/>
                <a:latin typeface="Arial"/>
                <a:ea typeface="Arial"/>
                <a:cs typeface="Arial"/>
                <a:sym typeface="Arial"/>
              </a:rPr>
              <a:t>Dockerfile</a:t>
            </a:r>
            <a:r>
              <a:rPr lang="es-ES" sz="1100" b="0" i="0" u="none" strike="noStrike" cap="none" dirty="0">
                <a:solidFill>
                  <a:srgbClr val="000000"/>
                </a:solidFill>
                <a:effectLst/>
                <a:latin typeface="Arial"/>
                <a:ea typeface="Arial"/>
                <a:cs typeface="Arial"/>
                <a:sym typeface="Arial"/>
              </a:rPr>
              <a:t> sea más legible, comprensible y fácil de mantener.</a:t>
            </a:r>
          </a:p>
          <a:p>
            <a:endParaRPr lang="es-ES" sz="1100" b="0" i="0" u="none" strike="noStrike" cap="none" dirty="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s-ES" sz="1100" b="1" i="0" u="none" strike="noStrike" cap="none" dirty="0">
                <a:solidFill>
                  <a:srgbClr val="000000"/>
                </a:solidFill>
                <a:effectLst/>
                <a:latin typeface="Arial"/>
                <a:ea typeface="Arial"/>
                <a:cs typeface="Arial"/>
                <a:sym typeface="Arial"/>
              </a:rPr>
              <a:t>CMD </a:t>
            </a:r>
            <a:r>
              <a:rPr lang="es-ES" sz="1100" b="0" i="0" u="none" strike="noStrike" cap="none" dirty="0">
                <a:solidFill>
                  <a:srgbClr val="000000"/>
                </a:solidFill>
                <a:effectLst/>
                <a:latin typeface="Arial"/>
                <a:ea typeface="Arial"/>
                <a:cs typeface="Arial"/>
                <a:sym typeface="Arial"/>
              </a:rPr>
              <a:t>La instrucción CMD especifica el comando a ejecutar cuando se inicia un contenedor. Es similar a la instrucción RUN, pero en lugar de ejecutarse el comando cuando se está construyendo el contenedor, se especificará el comando a ejecutar cuando se inicia el contenedor, al igual que la especificación de un comando para ejecutar al iniciar un contenedor con el comando </a:t>
            </a:r>
            <a:r>
              <a:rPr lang="es-ES" sz="1100" b="0" i="1" u="none" strike="noStrike" cap="none" dirty="0">
                <a:solidFill>
                  <a:srgbClr val="000000"/>
                </a:solidFill>
                <a:effectLst/>
                <a:latin typeface="Arial"/>
                <a:ea typeface="Arial"/>
                <a:cs typeface="Arial"/>
                <a:sym typeface="Arial"/>
              </a:rPr>
              <a:t>“</a:t>
            </a:r>
            <a:r>
              <a:rPr lang="es-ES" sz="1100" b="0" i="1" u="none" strike="noStrike" cap="none" dirty="0" err="1">
                <a:solidFill>
                  <a:srgbClr val="000000"/>
                </a:solidFill>
                <a:effectLst/>
                <a:latin typeface="Arial"/>
                <a:ea typeface="Arial"/>
                <a:cs typeface="Arial"/>
                <a:sym typeface="Arial"/>
              </a:rPr>
              <a:t>docker</a:t>
            </a:r>
            <a:r>
              <a:rPr lang="es-ES" sz="1100" b="0" i="1" u="none" strike="noStrike" cap="none" dirty="0">
                <a:solidFill>
                  <a:srgbClr val="000000"/>
                </a:solidFill>
                <a:effectLst/>
                <a:latin typeface="Arial"/>
                <a:ea typeface="Arial"/>
                <a:cs typeface="Arial"/>
                <a:sym typeface="Arial"/>
              </a:rPr>
              <a:t> run”.</a:t>
            </a:r>
            <a:r>
              <a:rPr lang="es-ES" sz="1100" b="0" i="0" u="none" strike="noStrike" cap="none" dirty="0">
                <a:solidFill>
                  <a:srgbClr val="000000"/>
                </a:solidFill>
                <a:effectLst/>
                <a:latin typeface="Arial"/>
                <a:ea typeface="Arial"/>
                <a:cs typeface="Arial"/>
                <a:sym typeface="Arial"/>
              </a:rPr>
              <a:t> Por último, es importante entender que podemos anular la instrucción CMD usando el comando </a:t>
            </a:r>
            <a:r>
              <a:rPr lang="es-ES" sz="1100" b="0" i="1" u="none" strike="noStrike" cap="none" dirty="0">
                <a:solidFill>
                  <a:srgbClr val="000000"/>
                </a:solidFill>
                <a:effectLst/>
                <a:latin typeface="Arial"/>
                <a:ea typeface="Arial"/>
                <a:cs typeface="Arial"/>
                <a:sym typeface="Arial"/>
              </a:rPr>
              <a:t>“</a:t>
            </a:r>
            <a:r>
              <a:rPr lang="es-ES" sz="1100" b="0" i="1" u="none" strike="noStrike" cap="none" dirty="0" err="1">
                <a:solidFill>
                  <a:srgbClr val="000000"/>
                </a:solidFill>
                <a:effectLst/>
                <a:latin typeface="Arial"/>
                <a:ea typeface="Arial"/>
                <a:cs typeface="Arial"/>
                <a:sym typeface="Arial"/>
              </a:rPr>
              <a:t>docker</a:t>
            </a:r>
            <a:r>
              <a:rPr lang="es-ES" sz="1100" b="0" i="1" u="none" strike="noStrike" cap="none" dirty="0">
                <a:solidFill>
                  <a:srgbClr val="000000"/>
                </a:solidFill>
                <a:effectLst/>
                <a:latin typeface="Arial"/>
                <a:ea typeface="Arial"/>
                <a:cs typeface="Arial"/>
                <a:sym typeface="Arial"/>
              </a:rPr>
              <a:t> run”</a:t>
            </a:r>
            <a:r>
              <a:rPr lang="es-ES" sz="1100" b="0" i="0" u="none" strike="noStrike" cap="none" dirty="0">
                <a:solidFill>
                  <a:srgbClr val="000000"/>
                </a:solidFill>
                <a:effectLst/>
                <a:latin typeface="Arial"/>
                <a:ea typeface="Arial"/>
                <a:cs typeface="Arial"/>
                <a:sym typeface="Arial"/>
              </a:rPr>
              <a:t>. Si especificamos un CMD en nuestro </a:t>
            </a:r>
            <a:r>
              <a:rPr lang="es-ES" sz="1100" b="0" i="0" u="none" strike="noStrike" cap="none" dirty="0" err="1">
                <a:solidFill>
                  <a:srgbClr val="000000"/>
                </a:solidFill>
                <a:effectLst/>
                <a:latin typeface="Arial"/>
                <a:ea typeface="Arial"/>
                <a:cs typeface="Arial"/>
                <a:sym typeface="Arial"/>
              </a:rPr>
              <a:t>Dockerfile</a:t>
            </a:r>
            <a:r>
              <a:rPr lang="es-ES" sz="1100" b="0" i="0" u="none" strike="noStrike" cap="none" dirty="0">
                <a:solidFill>
                  <a:srgbClr val="000000"/>
                </a:solidFill>
                <a:effectLst/>
                <a:latin typeface="Arial"/>
                <a:ea typeface="Arial"/>
                <a:cs typeface="Arial"/>
                <a:sym typeface="Arial"/>
              </a:rPr>
              <a:t> y uno en la línea de comando del comando </a:t>
            </a:r>
            <a:r>
              <a:rPr lang="es-ES" sz="1100" b="0" i="1" u="none" strike="noStrike" cap="none" dirty="0">
                <a:solidFill>
                  <a:srgbClr val="000000"/>
                </a:solidFill>
                <a:effectLst/>
                <a:latin typeface="Arial"/>
                <a:ea typeface="Arial"/>
                <a:cs typeface="Arial"/>
                <a:sym typeface="Arial"/>
              </a:rPr>
              <a:t>“</a:t>
            </a:r>
            <a:r>
              <a:rPr lang="es-ES" sz="1100" b="0" i="1" u="none" strike="noStrike" cap="none" dirty="0" err="1">
                <a:solidFill>
                  <a:srgbClr val="000000"/>
                </a:solidFill>
                <a:effectLst/>
                <a:latin typeface="Arial"/>
                <a:ea typeface="Arial"/>
                <a:cs typeface="Arial"/>
                <a:sym typeface="Arial"/>
              </a:rPr>
              <a:t>docker</a:t>
            </a:r>
            <a:r>
              <a:rPr lang="es-ES" sz="1100" b="0" i="1" u="none" strike="noStrike" cap="none" dirty="0">
                <a:solidFill>
                  <a:srgbClr val="000000"/>
                </a:solidFill>
                <a:effectLst/>
                <a:latin typeface="Arial"/>
                <a:ea typeface="Arial"/>
                <a:cs typeface="Arial"/>
                <a:sym typeface="Arial"/>
              </a:rPr>
              <a:t> run”,</a:t>
            </a:r>
            <a:r>
              <a:rPr lang="es-ES" sz="1100" b="0" i="0" u="none" strike="noStrike" cap="none" dirty="0">
                <a:solidFill>
                  <a:srgbClr val="000000"/>
                </a:solidFill>
                <a:effectLst/>
                <a:latin typeface="Arial"/>
                <a:ea typeface="Arial"/>
                <a:cs typeface="Arial"/>
                <a:sym typeface="Arial"/>
              </a:rPr>
              <a:t> la línea de comandos anulará la instrucción CMD del </a:t>
            </a:r>
            <a:r>
              <a:rPr lang="es-ES" sz="1100" b="0" i="0" u="none" strike="noStrike" cap="none" dirty="0" err="1">
                <a:solidFill>
                  <a:srgbClr val="000000"/>
                </a:solidFill>
                <a:effectLst/>
                <a:latin typeface="Arial"/>
                <a:ea typeface="Arial"/>
                <a:cs typeface="Arial"/>
                <a:sym typeface="Arial"/>
              </a:rPr>
              <a:t>Dockerfile</a:t>
            </a:r>
            <a:r>
              <a:rPr lang="es-ES" sz="1100" b="0" i="0" u="none" strike="noStrike" cap="none" dirty="0">
                <a:solidFill>
                  <a:srgbClr val="000000"/>
                </a:solidFill>
                <a:effectLst/>
                <a:latin typeface="Arial"/>
                <a:ea typeface="Arial"/>
                <a:cs typeface="Arial"/>
                <a:sym typeface="Arial"/>
              </a:rPr>
              <a:t>.</a:t>
            </a:r>
          </a:p>
          <a:p>
            <a:endParaRPr lang="es-ES" sz="1100" b="0" i="0" u="none" strike="noStrike" cap="none" dirty="0">
              <a:solidFill>
                <a:srgbClr val="000000"/>
              </a:solidFill>
              <a:effectLst/>
              <a:latin typeface="Arial"/>
              <a:ea typeface="Arial"/>
              <a:cs typeface="Arial"/>
              <a:sym typeface="Arial"/>
            </a:endParaRPr>
          </a:p>
          <a:p>
            <a:r>
              <a:rPr lang="es-ES" sz="1100" b="1" i="0" u="none" strike="noStrike" cap="none" dirty="0">
                <a:solidFill>
                  <a:srgbClr val="000000"/>
                </a:solidFill>
                <a:effectLst/>
                <a:latin typeface="Arial"/>
                <a:ea typeface="Arial"/>
                <a:cs typeface="Arial"/>
                <a:sym typeface="Arial"/>
              </a:rPr>
              <a:t>ENTRYPOINT: </a:t>
            </a:r>
            <a:r>
              <a:rPr lang="es-ES" sz="1100" b="0" i="0" u="none" strike="noStrike" cap="none" dirty="0">
                <a:solidFill>
                  <a:srgbClr val="000000"/>
                </a:solidFill>
                <a:effectLst/>
                <a:latin typeface="Arial"/>
                <a:ea typeface="Arial"/>
                <a:cs typeface="Arial"/>
                <a:sym typeface="Arial"/>
              </a:rPr>
              <a:t>En estrecha relación con la instrucción CMD, y que puede crear confusión con el mismo. Entonces vamos a ver cuál es la diferencia entre los dos y porque necesitamos a ambos para poder anular la instrucción CMD en la línea de comando de “</a:t>
            </a:r>
            <a:r>
              <a:rPr lang="es-ES" sz="1100" b="0" i="0" u="none" strike="noStrike" cap="none" dirty="0" err="1">
                <a:solidFill>
                  <a:srgbClr val="000000"/>
                </a:solidFill>
                <a:effectLst/>
                <a:latin typeface="Arial"/>
                <a:ea typeface="Arial"/>
                <a:cs typeface="Arial"/>
                <a:sym typeface="Arial"/>
              </a:rPr>
              <a:t>docker</a:t>
            </a:r>
            <a:r>
              <a:rPr lang="es-ES" sz="1100" b="0" i="0" u="none" strike="noStrike" cap="none" dirty="0">
                <a:solidFill>
                  <a:srgbClr val="000000"/>
                </a:solidFill>
                <a:effectLst/>
                <a:latin typeface="Arial"/>
                <a:ea typeface="Arial"/>
                <a:cs typeface="Arial"/>
                <a:sym typeface="Arial"/>
              </a:rPr>
              <a:t> run”. A veces, esto no es suficiente cuando queremos que un contenedor se comporte de una determinada manera. La instrucción ENTRYPOINT, ofrece un comando que no se anulará con la misma facilidad. Sin embargo, cualquier argumento que especifique en la línea de comandos del comando </a:t>
            </a:r>
            <a:r>
              <a:rPr lang="es-ES" sz="1100" b="0" i="1" u="none" strike="noStrike" cap="none" dirty="0">
                <a:solidFill>
                  <a:srgbClr val="000000"/>
                </a:solidFill>
                <a:effectLst/>
                <a:latin typeface="Arial"/>
                <a:ea typeface="Arial"/>
                <a:cs typeface="Arial"/>
                <a:sym typeface="Arial"/>
              </a:rPr>
              <a:t>“</a:t>
            </a:r>
            <a:r>
              <a:rPr lang="es-ES" sz="1100" b="0" i="1" u="none" strike="noStrike" cap="none" dirty="0" err="1">
                <a:solidFill>
                  <a:srgbClr val="000000"/>
                </a:solidFill>
                <a:effectLst/>
                <a:latin typeface="Arial"/>
                <a:ea typeface="Arial"/>
                <a:cs typeface="Arial"/>
                <a:sym typeface="Arial"/>
              </a:rPr>
              <a:t>docker</a:t>
            </a:r>
            <a:r>
              <a:rPr lang="es-ES" sz="1100" b="0" i="1" u="none" strike="noStrike" cap="none" dirty="0">
                <a:solidFill>
                  <a:srgbClr val="000000"/>
                </a:solidFill>
                <a:effectLst/>
                <a:latin typeface="Arial"/>
                <a:ea typeface="Arial"/>
                <a:cs typeface="Arial"/>
                <a:sym typeface="Arial"/>
              </a:rPr>
              <a:t> run”</a:t>
            </a:r>
            <a:r>
              <a:rPr lang="es-ES" sz="1100" b="0" i="0" u="none" strike="noStrike" cap="none" dirty="0">
                <a:solidFill>
                  <a:srgbClr val="000000"/>
                </a:solidFill>
                <a:effectLst/>
                <a:latin typeface="Arial"/>
                <a:ea typeface="Arial"/>
                <a:cs typeface="Arial"/>
                <a:sym typeface="Arial"/>
              </a:rPr>
              <a:t> serán pasados como argumentos para el comando especificado en el ENTRYPOINT o punto de entrada. Vamos a ver un ejemplo de una instrucción ENTRYPOINT.</a:t>
            </a:r>
          </a:p>
          <a:p>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5847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instrucción LABEL agrega metadatos a una imagen. LABEL es un par clave-valor. Para incluir espacios dentro de un valor LABEL, se usan comillas y barras invertidas como lo haría en el análisis de línea de comandos</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Una imagen puede tener más de una etiqueta. Puede especificar múltiples etiquetas en una sola línea. Se pueden especificar varias etiquetas en una sola instrucción, en una de las siguientes dos formas:</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etiquetas incluidas en las imágenes base o principales (imágenes en la línea FROM) son heredadas por su imagen. Si ya existe una etiqueta pero con un valor diferente, el valor aplicado más recientemente anula cualquier valor previamente establecido.</a:t>
            </a:r>
          </a:p>
        </p:txBody>
      </p:sp>
    </p:spTree>
    <p:extLst>
      <p:ext uri="{BB962C8B-B14F-4D97-AF65-F5344CB8AC3E}">
        <p14:creationId xmlns:p14="http://schemas.microsoft.com/office/powerpoint/2010/main" val="233621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_tradnl" sz="1100" b="1" i="0" u="none" strike="noStrike" cap="none" dirty="0">
                <a:solidFill>
                  <a:srgbClr val="000000"/>
                </a:solidFill>
                <a:effectLst/>
                <a:latin typeface="Arial"/>
                <a:ea typeface="Arial"/>
                <a:cs typeface="Arial"/>
                <a:sym typeface="Arial"/>
              </a:rPr>
              <a:t>WORKDIR: </a:t>
            </a:r>
            <a:r>
              <a:rPr lang="es-ES" sz="1100" b="0" i="0" u="none" strike="noStrike" cap="none" dirty="0">
                <a:solidFill>
                  <a:srgbClr val="000000"/>
                </a:solidFill>
                <a:effectLst/>
                <a:latin typeface="Arial"/>
                <a:ea typeface="Arial"/>
                <a:cs typeface="Arial"/>
                <a:sym typeface="Arial"/>
              </a:rPr>
              <a:t>La instrucción WORKDIR ofrece una manera de establecer el directorio de trabajo para el contenedor y para la instrucción ENTRYPOINT y / o CMD para que sea ejecutado cuando un contenedor se inicia desde la imagen. Podemos utilizarlo para establecer el directorio de trabajo para una serie de instrucciones o para el contenedor final. Por ejemplo, para establecer el directorio de trabajo para una instrucción específica podría ser:</a:t>
            </a:r>
            <a:br>
              <a:rPr lang="es-ES" sz="1100" b="0" i="0" u="none" strike="noStrike" cap="none" dirty="0">
                <a:solidFill>
                  <a:srgbClr val="000000"/>
                </a:solidFill>
                <a:effectLst/>
                <a:latin typeface="Arial"/>
                <a:ea typeface="Arial"/>
                <a:cs typeface="Arial"/>
                <a:sym typeface="Arial"/>
              </a:rPr>
            </a:b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Aquí hemos cambiado al directorio de trabajo /</a:t>
            </a:r>
            <a:r>
              <a:rPr lang="es-ES" sz="1100" b="0" i="0" u="none" strike="noStrike" cap="none" dirty="0" err="1">
                <a:solidFill>
                  <a:srgbClr val="000000"/>
                </a:solidFill>
                <a:effectLst/>
                <a:latin typeface="Arial"/>
                <a:ea typeface="Arial"/>
                <a:cs typeface="Arial"/>
                <a:sym typeface="Arial"/>
              </a:rPr>
              <a:t>opt</a:t>
            </a:r>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webapp</a:t>
            </a:r>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db</a:t>
            </a:r>
            <a:r>
              <a:rPr lang="es-ES" sz="1100" b="0" i="0" u="none" strike="noStrike" cap="none" dirty="0">
                <a:solidFill>
                  <a:srgbClr val="000000"/>
                </a:solidFill>
                <a:effectLst/>
                <a:latin typeface="Arial"/>
                <a:ea typeface="Arial"/>
                <a:cs typeface="Arial"/>
                <a:sym typeface="Arial"/>
              </a:rPr>
              <a:t> y hemos ejecutado </a:t>
            </a:r>
            <a:r>
              <a:rPr lang="es-ES" sz="1100" b="0" i="1" u="none" strike="noStrike" cap="none" dirty="0" err="1">
                <a:solidFill>
                  <a:srgbClr val="000000"/>
                </a:solidFill>
                <a:effectLst/>
                <a:latin typeface="Arial"/>
                <a:ea typeface="Arial"/>
                <a:cs typeface="Arial"/>
                <a:sym typeface="Arial"/>
              </a:rPr>
              <a:t>bundle</a:t>
            </a:r>
            <a:r>
              <a:rPr lang="es-ES" sz="1100" b="0" i="1" u="none" strike="noStrike" cap="none" dirty="0">
                <a:solidFill>
                  <a:srgbClr val="000000"/>
                </a:solidFill>
                <a:effectLst/>
                <a:latin typeface="Arial"/>
                <a:ea typeface="Arial"/>
                <a:cs typeface="Arial"/>
                <a:sym typeface="Arial"/>
              </a:rPr>
              <a:t> </a:t>
            </a:r>
            <a:r>
              <a:rPr lang="es-ES" sz="1100" b="0" i="1" u="none" strike="noStrike" cap="none" dirty="0" err="1">
                <a:solidFill>
                  <a:srgbClr val="000000"/>
                </a:solidFill>
                <a:effectLst/>
                <a:latin typeface="Arial"/>
                <a:ea typeface="Arial"/>
                <a:cs typeface="Arial"/>
                <a:sym typeface="Arial"/>
              </a:rPr>
              <a:t>install</a:t>
            </a:r>
            <a:r>
              <a:rPr lang="es-ES" sz="1100" b="0" i="0" u="none" strike="noStrike" cap="none" dirty="0">
                <a:solidFill>
                  <a:srgbClr val="000000"/>
                </a:solidFill>
                <a:effectLst/>
                <a:latin typeface="Arial"/>
                <a:ea typeface="Arial"/>
                <a:cs typeface="Arial"/>
                <a:sym typeface="Arial"/>
              </a:rPr>
              <a:t> y luego cambiamos el directorio de trabajo a /</a:t>
            </a:r>
            <a:r>
              <a:rPr lang="es-ES" sz="1100" b="0" i="0" u="none" strike="noStrike" cap="none" dirty="0" err="1">
                <a:solidFill>
                  <a:srgbClr val="000000"/>
                </a:solidFill>
                <a:effectLst/>
                <a:latin typeface="Arial"/>
                <a:ea typeface="Arial"/>
                <a:cs typeface="Arial"/>
                <a:sym typeface="Arial"/>
              </a:rPr>
              <a:t>opt</a:t>
            </a:r>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webapp</a:t>
            </a:r>
            <a:r>
              <a:rPr lang="es-ES" sz="1100" b="0" i="0" u="none" strike="noStrike" cap="none" dirty="0">
                <a:solidFill>
                  <a:srgbClr val="000000"/>
                </a:solidFill>
                <a:effectLst/>
                <a:latin typeface="Arial"/>
                <a:ea typeface="Arial"/>
                <a:cs typeface="Arial"/>
                <a:sym typeface="Arial"/>
              </a:rPr>
              <a:t> antes de especificar nuestra instrucción ENTRYPOINT de </a:t>
            </a:r>
            <a:r>
              <a:rPr lang="es-ES" sz="1100" b="0" i="1" u="none" strike="noStrike" cap="none" dirty="0" err="1">
                <a:solidFill>
                  <a:srgbClr val="000000"/>
                </a:solidFill>
                <a:effectLst/>
                <a:latin typeface="Arial"/>
                <a:ea typeface="Arial"/>
                <a:cs typeface="Arial"/>
                <a:sym typeface="Arial"/>
              </a:rPr>
              <a:t>rackup</a:t>
            </a:r>
            <a:r>
              <a:rPr lang="es-ES" sz="1100" b="0" i="0" u="none" strike="noStrike" cap="none" dirty="0">
                <a:solidFill>
                  <a:srgbClr val="000000"/>
                </a:solidFill>
                <a:effectLst/>
                <a:latin typeface="Arial"/>
                <a:ea typeface="Arial"/>
                <a:cs typeface="Arial"/>
                <a:sym typeface="Arial"/>
              </a:rPr>
              <a:t>.</a:t>
            </a:r>
            <a:br>
              <a:rPr lang="es-ES" sz="1100" b="0" i="0" u="none" strike="noStrike" cap="none" dirty="0">
                <a:solidFill>
                  <a:srgbClr val="000000"/>
                </a:solidFill>
                <a:effectLst/>
                <a:latin typeface="Arial"/>
                <a:ea typeface="Arial"/>
                <a:cs typeface="Arial"/>
                <a:sym typeface="Arial"/>
              </a:rPr>
            </a:b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Podemos reemplazar el directorio de trabajo en tiempo de ejecución con el parámetro -w, por ejemplo:</a:t>
            </a:r>
          </a:p>
          <a:p>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docker</a:t>
            </a:r>
            <a:r>
              <a:rPr lang="es-ES" sz="1100" b="0" i="0" u="none" strike="noStrike" cap="none" dirty="0">
                <a:solidFill>
                  <a:srgbClr val="000000"/>
                </a:solidFill>
                <a:effectLst/>
                <a:latin typeface="Arial"/>
                <a:ea typeface="Arial"/>
                <a:cs typeface="Arial"/>
                <a:sym typeface="Arial"/>
              </a:rPr>
              <a:t> run –ti –w /</a:t>
            </a:r>
            <a:r>
              <a:rPr lang="es-ES" sz="1100" b="0" i="0" u="none" strike="noStrike" cap="none" dirty="0" err="1">
                <a:solidFill>
                  <a:srgbClr val="000000"/>
                </a:solidFill>
                <a:effectLst/>
                <a:latin typeface="Arial"/>
                <a:ea typeface="Arial"/>
                <a:cs typeface="Arial"/>
                <a:sym typeface="Arial"/>
              </a:rPr>
              <a:t>var</a:t>
            </a:r>
            <a:r>
              <a:rPr lang="es-ES" sz="1100" b="0" i="0" u="none" strike="noStrike" cap="none" dirty="0">
                <a:solidFill>
                  <a:srgbClr val="000000"/>
                </a:solidFill>
                <a:effectLst/>
                <a:latin typeface="Arial"/>
                <a:ea typeface="Arial"/>
                <a:cs typeface="Arial"/>
                <a:sym typeface="Arial"/>
              </a:rPr>
              <a:t>/log </a:t>
            </a:r>
            <a:r>
              <a:rPr lang="es-ES" sz="1100" b="0" i="0" u="none" strike="noStrike" cap="none" dirty="0" err="1">
                <a:solidFill>
                  <a:srgbClr val="000000"/>
                </a:solidFill>
                <a:effectLst/>
                <a:latin typeface="Arial"/>
                <a:ea typeface="Arial"/>
                <a:cs typeface="Arial"/>
                <a:sym typeface="Arial"/>
              </a:rPr>
              <a:t>ubuntu</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pwd</a:t>
            </a:r>
            <a:r>
              <a:rPr lang="es-ES" sz="1100" b="0" i="0" u="none" strike="noStrike" cap="none" dirty="0">
                <a:solidFill>
                  <a:srgbClr val="000000"/>
                </a:solidFill>
                <a:effectLst/>
                <a:latin typeface="Arial"/>
                <a:ea typeface="Arial"/>
                <a:cs typeface="Arial"/>
                <a:sym typeface="Arial"/>
              </a:rPr>
              <a:t> /</a:t>
            </a:r>
            <a:r>
              <a:rPr lang="es-ES" sz="1100" b="0" i="0" u="none" strike="noStrike" cap="none" dirty="0" err="1">
                <a:solidFill>
                  <a:srgbClr val="000000"/>
                </a:solidFill>
                <a:effectLst/>
                <a:latin typeface="Arial"/>
                <a:ea typeface="Arial"/>
                <a:cs typeface="Arial"/>
                <a:sym typeface="Arial"/>
              </a:rPr>
              <a:t>var</a:t>
            </a:r>
            <a:r>
              <a:rPr lang="es-ES" sz="1100" b="0" i="0" u="none" strike="noStrike" cap="none" dirty="0">
                <a:solidFill>
                  <a:srgbClr val="000000"/>
                </a:solidFill>
                <a:effectLst/>
                <a:latin typeface="Arial"/>
                <a:ea typeface="Arial"/>
                <a:cs typeface="Arial"/>
                <a:sym typeface="Arial"/>
              </a:rPr>
              <a:t>/log</a:t>
            </a:r>
          </a:p>
          <a:p>
            <a:br>
              <a:rPr lang="es-ES" sz="1100" b="0" i="0" u="none" strike="noStrike" cap="none" dirty="0">
                <a:solidFill>
                  <a:srgbClr val="000000"/>
                </a:solidFill>
                <a:effectLst/>
                <a:latin typeface="Arial"/>
                <a:ea typeface="Arial"/>
                <a:cs typeface="Arial"/>
                <a:sym typeface="Arial"/>
              </a:rPr>
            </a:b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Esto configurará el directorio de trabajo por defecto del contenedor a /</a:t>
            </a:r>
            <a:r>
              <a:rPr lang="es-ES" sz="1100" b="0" i="0" u="none" strike="noStrike" cap="none" dirty="0" err="1">
                <a:solidFill>
                  <a:srgbClr val="000000"/>
                </a:solidFill>
                <a:effectLst/>
                <a:latin typeface="Arial"/>
                <a:ea typeface="Arial"/>
                <a:cs typeface="Arial"/>
                <a:sym typeface="Arial"/>
              </a:rPr>
              <a:t>var</a:t>
            </a:r>
            <a:r>
              <a:rPr lang="es-ES" sz="1100" b="0" i="0" u="none" strike="noStrike" cap="none" dirty="0">
                <a:solidFill>
                  <a:srgbClr val="000000"/>
                </a:solidFill>
                <a:effectLst/>
                <a:latin typeface="Arial"/>
                <a:ea typeface="Arial"/>
                <a:cs typeface="Arial"/>
                <a:sym typeface="Arial"/>
              </a:rPr>
              <a:t>/log</a:t>
            </a:r>
          </a:p>
          <a:p>
            <a:endParaRPr lang="es-ES_tradnl" sz="1100" b="1"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9449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14350" indent="-285750" algn="l"/>
            <a:r>
              <a:rPr lang="es-ES" sz="1400" b="1" dirty="0"/>
              <a:t>La instrucción ENV </a:t>
            </a:r>
            <a:r>
              <a:rPr lang="es-ES" sz="1400" dirty="0"/>
              <a:t>es usada para configurar variables de entorno durante el proceso de construcción de la imagen. Por ejemplo:</a:t>
            </a:r>
            <a:r>
              <a:rPr lang="es-ES_tradnl" sz="1400" b="1" i="0" u="none" strike="noStrike" cap="none" dirty="0">
                <a:solidFill>
                  <a:srgbClr val="000000"/>
                </a:solidFill>
                <a:effectLst/>
                <a:latin typeface="Arial"/>
                <a:cs typeface="Arial"/>
                <a:sym typeface="Arial"/>
              </a:rPr>
              <a:t>	</a:t>
            </a:r>
          </a:p>
          <a:p>
            <a:pPr marL="228600" indent="0" algn="l">
              <a:buFont typeface="Arial" panose="020B0604020202020204" pitchFamily="34" charset="0"/>
              <a:buNone/>
            </a:pPr>
            <a:endParaRPr lang="es-ES_tradnl" sz="1400" b="1" i="0" u="none" strike="noStrike" cap="none" dirty="0">
              <a:solidFill>
                <a:srgbClr val="000000"/>
              </a:solidFill>
              <a:effectLst/>
              <a:latin typeface="Arial"/>
              <a:cs typeface="Arial"/>
              <a:sym typeface="Arial"/>
            </a:endParaRPr>
          </a:p>
          <a:p>
            <a:pPr marL="182563" indent="0" algn="l">
              <a:buNone/>
            </a:pPr>
            <a:r>
              <a:rPr lang="es-ES" sz="1400" dirty="0">
                <a:sym typeface="Arial"/>
              </a:rPr>
              <a:t>Estas nuevas variables de entorno, podrán ser usadas por cualquier instrucción RUN posterior.</a:t>
            </a:r>
          </a:p>
          <a:p>
            <a:pPr marL="182563" indent="0" algn="l">
              <a:buNone/>
            </a:pPr>
            <a:endParaRPr lang="es-ES" sz="1400" dirty="0">
              <a:sym typeface="Arial"/>
            </a:endParaRPr>
          </a:p>
          <a:p>
            <a:pPr marL="182563" indent="0" algn="l">
              <a:buNone/>
            </a:pPr>
            <a:r>
              <a:rPr lang="es-ES" sz="1400" dirty="0">
                <a:sym typeface="Arial"/>
              </a:rPr>
              <a:t>Podemos especificar varias variables de entorno con una </a:t>
            </a:r>
            <a:r>
              <a:rPr lang="es-ES" sz="1400" dirty="0" err="1">
                <a:sym typeface="Arial"/>
              </a:rPr>
              <a:t>sóla</a:t>
            </a:r>
            <a:r>
              <a:rPr lang="es-ES" sz="1400" dirty="0">
                <a:sym typeface="Arial"/>
              </a:rPr>
              <a:t> instrucción ENV, como por ejemplo:</a:t>
            </a:r>
          </a:p>
          <a:p>
            <a:pPr marL="158750" indent="0">
              <a:buNone/>
            </a:pPr>
            <a:br>
              <a:rPr lang="es-ES" sz="1100" b="0" i="0" u="none" strike="noStrike" cap="none" dirty="0">
                <a:solidFill>
                  <a:srgbClr val="000000"/>
                </a:solidFill>
                <a:effectLst/>
                <a:latin typeface="Arial"/>
                <a:ea typeface="Arial"/>
                <a:cs typeface="Arial"/>
                <a:sym typeface="Arial"/>
              </a:rPr>
            </a:br>
            <a:endParaRPr lang="es-ES" sz="1100" b="0" i="0" u="none" strike="noStrike" cap="none" dirty="0">
              <a:solidFill>
                <a:srgbClr val="000000"/>
              </a:solidFill>
              <a:effectLst/>
              <a:latin typeface="Arial"/>
              <a:ea typeface="Arial"/>
              <a:cs typeface="Arial"/>
              <a:sym typeface="Arial"/>
            </a:endParaRPr>
          </a:p>
          <a:p>
            <a:pPr rtl="0"/>
            <a:r>
              <a:rPr lang="es-ES" sz="1100" b="1" i="0" u="none" strike="noStrike" cap="none" dirty="0">
                <a:solidFill>
                  <a:srgbClr val="000000"/>
                </a:solidFill>
                <a:effectLst/>
                <a:latin typeface="Arial"/>
                <a:ea typeface="Arial"/>
                <a:cs typeface="Arial"/>
                <a:sym typeface="Arial"/>
              </a:rPr>
              <a:t>La instrucción ADD </a:t>
            </a:r>
            <a:r>
              <a:rPr lang="es-ES" sz="1100" b="0" i="0" u="none" strike="noStrike" cap="none" dirty="0">
                <a:solidFill>
                  <a:srgbClr val="000000"/>
                </a:solidFill>
                <a:effectLst/>
                <a:latin typeface="Arial"/>
                <a:ea typeface="Arial"/>
                <a:cs typeface="Arial"/>
                <a:sym typeface="Arial"/>
              </a:rPr>
              <a:t>La instrucción ADD agrega archivos y directorios de nuestro entorno de compilación en nuestra imagen; por ejemplo, al instalar una aplicación. La instrucción ADD especifica un origen y un destino para los archivos</a:t>
            </a:r>
          </a:p>
          <a:p>
            <a:pPr marL="158750" indent="0" rtl="0">
              <a:buFontTx/>
              <a:buNone/>
            </a:pPr>
            <a:r>
              <a:rPr lang="es-ES" sz="1100" b="0" i="0" u="none" strike="noStrike" cap="none" dirty="0">
                <a:solidFill>
                  <a:srgbClr val="000000"/>
                </a:solidFill>
                <a:effectLst/>
                <a:latin typeface="Arial"/>
                <a:ea typeface="Arial"/>
                <a:cs typeface="Arial"/>
                <a:sym typeface="Arial"/>
              </a:rPr>
              <a:t>	Por último, la instrucción ADD tiene algo de especial para el manejo de archivos </a:t>
            </a:r>
            <a:r>
              <a:rPr lang="es-ES" sz="1100" b="0" i="0" u="none" strike="noStrike" cap="none" dirty="0" err="1">
                <a:solidFill>
                  <a:srgbClr val="000000"/>
                </a:solidFill>
                <a:effectLst/>
                <a:latin typeface="Arial"/>
                <a:ea typeface="Arial"/>
                <a:cs typeface="Arial"/>
                <a:sym typeface="Arial"/>
              </a:rPr>
              <a:t>tar</a:t>
            </a:r>
            <a:r>
              <a:rPr lang="es-ES" sz="1100" b="0" i="0" u="none" strike="noStrike" cap="none" dirty="0">
                <a:solidFill>
                  <a:srgbClr val="000000"/>
                </a:solidFill>
                <a:effectLst/>
                <a:latin typeface="Arial"/>
                <a:ea typeface="Arial"/>
                <a:cs typeface="Arial"/>
                <a:sym typeface="Arial"/>
              </a:rPr>
              <a:t> locales. Si un archivo </a:t>
            </a:r>
            <a:r>
              <a:rPr lang="es-ES" sz="1100" b="0" i="0" u="none" strike="noStrike" cap="none" dirty="0" err="1">
                <a:solidFill>
                  <a:srgbClr val="000000"/>
                </a:solidFill>
                <a:effectLst/>
                <a:latin typeface="Arial"/>
                <a:ea typeface="Arial"/>
                <a:cs typeface="Arial"/>
                <a:sym typeface="Arial"/>
              </a:rPr>
              <a:t>tar</a:t>
            </a:r>
            <a:r>
              <a:rPr lang="es-ES" sz="1100" b="0" i="0" u="none" strike="noStrike" cap="none" dirty="0">
                <a:solidFill>
                  <a:srgbClr val="000000"/>
                </a:solidFill>
                <a:effectLst/>
                <a:latin typeface="Arial"/>
                <a:ea typeface="Arial"/>
                <a:cs typeface="Arial"/>
                <a:sym typeface="Arial"/>
              </a:rPr>
              <a:t> (tipos de archivo válidos son </a:t>
            </a:r>
            <a:r>
              <a:rPr lang="es-ES" sz="1100" b="0" i="0" u="none" strike="noStrike" cap="none" dirty="0" err="1">
                <a:solidFill>
                  <a:srgbClr val="000000"/>
                </a:solidFill>
                <a:effectLst/>
                <a:latin typeface="Arial"/>
                <a:ea typeface="Arial"/>
                <a:cs typeface="Arial"/>
                <a:sym typeface="Arial"/>
              </a:rPr>
              <a:t>gzip</a:t>
            </a:r>
            <a:r>
              <a:rPr lang="es-ES" sz="1100" b="0" i="0" u="none" strike="noStrike" cap="none" dirty="0">
                <a:solidFill>
                  <a:srgbClr val="000000"/>
                </a:solidFill>
                <a:effectLst/>
                <a:latin typeface="Arial"/>
                <a:ea typeface="Arial"/>
                <a:cs typeface="Arial"/>
                <a:sym typeface="Arial"/>
              </a:rPr>
              <a:t>, bzip2, </a:t>
            </a:r>
            <a:r>
              <a:rPr lang="es-ES" sz="1100" b="0" i="0" u="none" strike="noStrike" cap="none" dirty="0" err="1">
                <a:solidFill>
                  <a:srgbClr val="000000"/>
                </a:solidFill>
                <a:effectLst/>
                <a:latin typeface="Arial"/>
                <a:ea typeface="Arial"/>
                <a:cs typeface="Arial"/>
                <a:sym typeface="Arial"/>
              </a:rPr>
              <a:t>xz</a:t>
            </a:r>
            <a:r>
              <a:rPr lang="es-ES" sz="1100" b="0" i="0" u="none" strike="noStrike" cap="none" dirty="0">
                <a:solidFill>
                  <a:srgbClr val="000000"/>
                </a:solidFill>
                <a:effectLst/>
                <a:latin typeface="Arial"/>
                <a:ea typeface="Arial"/>
                <a:cs typeface="Arial"/>
                <a:sym typeface="Arial"/>
              </a:rPr>
              <a:t>) se especifica como el archivo de origen, entonces Docker automáticamente lo descomprimirá:</a:t>
            </a:r>
            <a:endParaRPr lang="es-ES" sz="1400" b="1" dirty="0"/>
          </a:p>
          <a:p>
            <a:pPr marL="228600" indent="0" algn="l">
              <a:buFont typeface="Arial" panose="020B0604020202020204" pitchFamily="34" charset="0"/>
              <a:buNone/>
            </a:pPr>
            <a:endParaRPr lang="es-ES" sz="1400" b="1" dirty="0"/>
          </a:p>
          <a:p>
            <a:r>
              <a:rPr lang="es-ES" sz="1100" b="1" i="0" u="none" strike="noStrike" cap="none" dirty="0">
                <a:solidFill>
                  <a:srgbClr val="000000"/>
                </a:solidFill>
                <a:effectLst/>
                <a:latin typeface="Arial"/>
                <a:ea typeface="Arial"/>
                <a:cs typeface="Arial"/>
                <a:sym typeface="Arial"/>
              </a:rPr>
              <a:t>COPY </a:t>
            </a:r>
            <a:r>
              <a:rPr lang="es-ES" sz="1100" b="0" i="0" u="none" strike="noStrike" cap="none" dirty="0">
                <a:solidFill>
                  <a:srgbClr val="000000"/>
                </a:solidFill>
                <a:effectLst/>
                <a:latin typeface="Arial"/>
                <a:ea typeface="Arial"/>
                <a:cs typeface="Arial"/>
                <a:sym typeface="Arial"/>
              </a:rPr>
              <a:t>La instrucción COPY está estrechamente relacionado con la instrucción ADD. La diferencia clave es que la instrucción COPY está pensado para la copia de archivos locales del entorno de construcción y no tiene ninguna capacidad de extracción o de descompresión de archivos.</a:t>
            </a:r>
          </a:p>
          <a:p>
            <a:pPr marL="228600" indent="0" algn="l">
              <a:buFont typeface="Arial" panose="020B0604020202020204" pitchFamily="34" charset="0"/>
              <a:buNone/>
            </a:pPr>
            <a:endParaRPr lang="es-ES" sz="1400" b="1" dirty="0"/>
          </a:p>
        </p:txBody>
      </p:sp>
    </p:spTree>
    <p:extLst>
      <p:ext uri="{BB962C8B-B14F-4D97-AF65-F5344CB8AC3E}">
        <p14:creationId xmlns:p14="http://schemas.microsoft.com/office/powerpoint/2010/main" val="360112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825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1" i="0" u="none" strike="noStrike" cap="none" dirty="0">
                <a:solidFill>
                  <a:srgbClr val="000000"/>
                </a:solidFill>
                <a:effectLst/>
                <a:latin typeface="Arial"/>
                <a:ea typeface="Arial"/>
                <a:cs typeface="Arial"/>
                <a:sym typeface="Arial"/>
              </a:rPr>
              <a:t>COPY </a:t>
            </a:r>
            <a:r>
              <a:rPr lang="es-ES" sz="1100" b="0" i="0" u="none" strike="noStrike" cap="none" dirty="0">
                <a:solidFill>
                  <a:srgbClr val="000000"/>
                </a:solidFill>
                <a:effectLst/>
                <a:latin typeface="Arial"/>
                <a:ea typeface="Arial"/>
                <a:cs typeface="Arial"/>
                <a:sym typeface="Arial"/>
              </a:rPr>
              <a:t>La instrucción COPY está estrechamente relacionado con la instrucción ADD. La diferencia clave es que la instrucción COPY está pensado para la copia de archivos locales del entorno de construcción y no tiene ninguna capacidad de extracción o de descompresión de archivos.</a:t>
            </a:r>
          </a:p>
          <a:p>
            <a:r>
              <a:rPr lang="es-ES" sz="1100" b="0" i="0" u="none" strike="noStrike" cap="none" dirty="0">
                <a:solidFill>
                  <a:srgbClr val="000000"/>
                </a:solidFill>
                <a:effectLst/>
                <a:latin typeface="Arial"/>
                <a:ea typeface="Arial"/>
                <a:cs typeface="Arial"/>
                <a:sym typeface="Arial"/>
              </a:rPr>
              <a:t>El origen de los archivos debe ser la ruta a un archivo o directorio en relación con el entorno de construcción, el directorio de origen local en el que está localizado el fichero </a:t>
            </a:r>
            <a:r>
              <a:rPr lang="es-ES" sz="1100" b="0" i="0" u="none" strike="noStrike" cap="none" dirty="0" err="1">
                <a:solidFill>
                  <a:srgbClr val="000000"/>
                </a:solidFill>
                <a:effectLst/>
                <a:latin typeface="Arial"/>
                <a:ea typeface="Arial"/>
                <a:cs typeface="Arial"/>
                <a:sym typeface="Arial"/>
              </a:rPr>
              <a:t>Dockerfile</a:t>
            </a:r>
            <a:r>
              <a:rPr lang="es-ES" sz="1100" b="0" i="0" u="none" strike="noStrike" cap="none" dirty="0">
                <a:solidFill>
                  <a:srgbClr val="000000"/>
                </a:solidFill>
                <a:effectLst/>
                <a:latin typeface="Arial"/>
                <a:ea typeface="Arial"/>
                <a:cs typeface="Arial"/>
                <a:sym typeface="Arial"/>
              </a:rPr>
              <a:t>. No se puede copiar nada que esté fuera de este directorio, porque el entorno de construcción se carga en el demonio de Docker y la copia se lleva a cabo allí. El destino debe ser una ruta absoluta dentro del contenedor.</a:t>
            </a:r>
          </a:p>
          <a:p>
            <a:r>
              <a:rPr lang="es-ES" sz="1100" b="0" i="0" u="none" strike="noStrike" cap="none" dirty="0">
                <a:solidFill>
                  <a:srgbClr val="000000"/>
                </a:solidFill>
                <a:effectLst/>
                <a:latin typeface="Arial"/>
                <a:ea typeface="Arial"/>
                <a:cs typeface="Arial"/>
                <a:sym typeface="Arial"/>
              </a:rPr>
              <a:t>Si el origen es un directorio, todo el directorio se copia, incluidos los metadatos del sistema de archivos; si la fuente es cualquier otro tipo de archivo, se copia de forma individual junto con sus metadatos. </a:t>
            </a:r>
          </a:p>
          <a:p>
            <a:endParaRPr lang="es-ES" sz="1100" b="0" i="0" u="none" strike="noStrike" cap="none" dirty="0">
              <a:solidFill>
                <a:srgbClr val="000000"/>
              </a:solidFill>
              <a:effectLst/>
              <a:latin typeface="Arial"/>
              <a:ea typeface="Arial"/>
              <a:cs typeface="Arial"/>
              <a:sym typeface="Arial"/>
            </a:endParaRPr>
          </a:p>
          <a:p>
            <a:r>
              <a:rPr lang="es-ES" sz="1100" b="1" i="0" u="none" strike="noStrike" cap="none" dirty="0">
                <a:solidFill>
                  <a:srgbClr val="000000"/>
                </a:solidFill>
                <a:effectLst/>
                <a:latin typeface="Arial"/>
                <a:ea typeface="Arial"/>
                <a:cs typeface="Arial"/>
                <a:sym typeface="Arial"/>
              </a:rPr>
              <a:t>La instrucción EXPOSE </a:t>
            </a:r>
            <a:r>
              <a:rPr lang="es-ES" sz="1100" b="0" i="0" u="none" strike="noStrike" cap="none" dirty="0">
                <a:solidFill>
                  <a:srgbClr val="000000"/>
                </a:solidFill>
                <a:effectLst/>
                <a:latin typeface="Arial"/>
                <a:ea typeface="Arial"/>
                <a:cs typeface="Arial"/>
                <a:sym typeface="Arial"/>
              </a:rPr>
              <a:t>informa a Docker que el contenedor escucha en los puertos de red especificados en tiempo de ejecución. Puede especificar si el puerto escucha en TCP o UDP, y el valor predeterminado es TCP si el protocolo no está especificado.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 instrucción EXPOSE en realidad no publica el puerto. Funciona como un tipo de documentación entre la persona que crea la imagen y la persona que ejecuta el contenedor, sobre qué puertos están destinados a ser publicados. Para publicar realmente el puerto cuando se ejecuta el contenedor, use el indicador -p en la ventana acoplable para publicar y asignar uno o más puertos, o la bandera -P para publicar todos los puertos expuestos y asignarlos a puertos de orden superior.</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Por defecto, EXPOSE asume TCP. También puedes especificar UDP:</a:t>
            </a:r>
          </a:p>
          <a:p>
            <a:r>
              <a:rPr lang="es-ES" sz="1100" b="0" i="0" u="none" strike="noStrike" cap="none" dirty="0">
                <a:solidFill>
                  <a:srgbClr val="000000"/>
                </a:solidFill>
                <a:effectLst/>
                <a:latin typeface="Arial"/>
                <a:ea typeface="Arial"/>
                <a:cs typeface="Arial"/>
                <a:sym typeface="Arial"/>
              </a:rPr>
              <a:t>Independientemente de la configuración de EXPOSE, puede anularlos en tiempo de ejecución utilizando el indicador -p. </a:t>
            </a:r>
          </a:p>
          <a:p>
            <a:endParaRPr lang="es-ES" sz="1100" b="0" i="0" u="none" strike="noStrike" cap="none" dirty="0">
              <a:solidFill>
                <a:srgbClr val="000000"/>
              </a:solidFill>
              <a:effectLst/>
              <a:latin typeface="Arial"/>
              <a:ea typeface="Arial"/>
              <a:cs typeface="Arial"/>
              <a:sym typeface="Arial"/>
            </a:endParaRPr>
          </a:p>
          <a:p>
            <a:endParaRPr lang="es-ES" sz="1100" b="0" i="0" u="none" strike="noStrike" cap="none" dirty="0">
              <a:solidFill>
                <a:srgbClr val="000000"/>
              </a:solidFill>
              <a:effectLst/>
              <a:latin typeface="Arial"/>
              <a:ea typeface="Arial"/>
              <a:cs typeface="Arial"/>
              <a:sym typeface="Arial"/>
            </a:endParaRPr>
          </a:p>
          <a:p>
            <a:pPr marL="228600" indent="0" algn="l">
              <a:buFont typeface="Arial" panose="020B0604020202020204" pitchFamily="34" charset="0"/>
              <a:buNone/>
            </a:pPr>
            <a:endParaRPr lang="es-ES" sz="1400" b="1" dirty="0"/>
          </a:p>
        </p:txBody>
      </p:sp>
    </p:spTree>
    <p:extLst>
      <p:ext uri="{BB962C8B-B14F-4D97-AF65-F5344CB8AC3E}">
        <p14:creationId xmlns:p14="http://schemas.microsoft.com/office/powerpoint/2010/main" val="346626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algn="l">
              <a:buFont typeface="Arial" panose="020B0604020202020204" pitchFamily="34" charset="0"/>
              <a:buNone/>
            </a:pPr>
            <a:endParaRPr lang="es-ES" sz="1400" b="1" dirty="0"/>
          </a:p>
        </p:txBody>
      </p:sp>
    </p:spTree>
    <p:extLst>
      <p:ext uri="{BB962C8B-B14F-4D97-AF65-F5344CB8AC3E}">
        <p14:creationId xmlns:p14="http://schemas.microsoft.com/office/powerpoint/2010/main" val="153931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algn="l">
              <a:buFont typeface="Arial" panose="020B0604020202020204" pitchFamily="34" charset="0"/>
              <a:buNone/>
            </a:pPr>
            <a:endParaRPr lang="es-ES" sz="1400" b="1" dirty="0"/>
          </a:p>
        </p:txBody>
      </p:sp>
    </p:spTree>
    <p:extLst>
      <p:ext uri="{BB962C8B-B14F-4D97-AF65-F5344CB8AC3E}">
        <p14:creationId xmlns:p14="http://schemas.microsoft.com/office/powerpoint/2010/main" val="372467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0647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3543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85911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lang="es-ES" dirty="0"/>
          </a:p>
        </p:txBody>
      </p:sp>
    </p:spTree>
    <p:extLst>
      <p:ext uri="{BB962C8B-B14F-4D97-AF65-F5344CB8AC3E}">
        <p14:creationId xmlns:p14="http://schemas.microsoft.com/office/powerpoint/2010/main" val="2051403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lang="es-ES" dirty="0"/>
          </a:p>
        </p:txBody>
      </p:sp>
    </p:spTree>
    <p:extLst>
      <p:ext uri="{BB962C8B-B14F-4D97-AF65-F5344CB8AC3E}">
        <p14:creationId xmlns:p14="http://schemas.microsoft.com/office/powerpoint/2010/main" val="415073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0310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dirty="0"/>
          </a:p>
        </p:txBody>
      </p:sp>
    </p:spTree>
    <p:extLst>
      <p:ext uri="{BB962C8B-B14F-4D97-AF65-F5344CB8AC3E}">
        <p14:creationId xmlns:p14="http://schemas.microsoft.com/office/powerpoint/2010/main" val="24015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2965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pPr>
            <a:endParaRPr lang="es-ES" dirty="0"/>
          </a:p>
        </p:txBody>
      </p:sp>
    </p:spTree>
    <p:extLst>
      <p:ext uri="{BB962C8B-B14F-4D97-AF65-F5344CB8AC3E}">
        <p14:creationId xmlns:p14="http://schemas.microsoft.com/office/powerpoint/2010/main" val="2860590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89874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algn="l"/>
            <a:endParaRPr lang="es-ES" sz="1200" dirty="0"/>
          </a:p>
          <a:p>
            <a:pPr algn="l"/>
            <a:endParaRPr lang="es-ES" sz="1100" dirty="0"/>
          </a:p>
        </p:txBody>
      </p:sp>
    </p:spTree>
    <p:extLst>
      <p:ext uri="{BB962C8B-B14F-4D97-AF65-F5344CB8AC3E}">
        <p14:creationId xmlns:p14="http://schemas.microsoft.com/office/powerpoint/2010/main" val="15854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77648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23710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6369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1782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58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s-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94798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www.keepcoding.io"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keepcoding.io"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eepcoding.io"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Apertura" type="title">
  <p:cSld name="TITLE">
    <p:spTree>
      <p:nvGrpSpPr>
        <p:cNvPr id="1" name="Shape 15"/>
        <p:cNvGrpSpPr/>
        <p:nvPr/>
      </p:nvGrpSpPr>
      <p:grpSpPr>
        <a:xfrm>
          <a:off x="0" y="0"/>
          <a:ext cx="0" cy="0"/>
          <a:chOff x="0" y="0"/>
          <a:chExt cx="0" cy="0"/>
        </a:xfrm>
      </p:grpSpPr>
      <p:sp>
        <p:nvSpPr>
          <p:cNvPr id="16" name="Google Shape;16;p2"/>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7" name="Google Shape;17;p2"/>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8" name="Google Shape;18;p2"/>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9" name="Google Shape;19;p2"/>
          <p:cNvSpPr txBox="1">
            <a:spLocks noGrp="1"/>
          </p:cNvSpPr>
          <p:nvPr>
            <p:ph type="title"/>
          </p:nvPr>
        </p:nvSpPr>
        <p:spPr>
          <a:xfrm>
            <a:off x="1164431" y="800100"/>
            <a:ext cx="6980400" cy="5571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20" name="Google Shape;20;p2"/>
          <p:cNvSpPr txBox="1">
            <a:spLocks noGrp="1"/>
          </p:cNvSpPr>
          <p:nvPr>
            <p:ph type="body" idx="1"/>
          </p:nvPr>
        </p:nvSpPr>
        <p:spPr>
          <a:xfrm>
            <a:off x="1179695" y="2650331"/>
            <a:ext cx="7307100" cy="17358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21" name="Google Shape;21;p2"/>
          <p:cNvSpPr txBox="1">
            <a:spLocks noGrp="1"/>
          </p:cNvSpPr>
          <p:nvPr>
            <p:ph type="sldNum" idx="12"/>
          </p:nvPr>
        </p:nvSpPr>
        <p:spPr>
          <a:xfrm>
            <a:off x="4585097"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22" name="Google Shape;22;p2"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23" name="Google Shape;23;p2"/>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rincipio capítulo" type="tx">
  <p:cSld name="TITLE_AND_BODY">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314450" y="2028825"/>
            <a:ext cx="7472400" cy="6858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26" name="Google Shape;26;p3"/>
          <p:cNvSpPr txBox="1">
            <a:spLocks noGrp="1"/>
          </p:cNvSpPr>
          <p:nvPr>
            <p:ph type="body" idx="1"/>
          </p:nvPr>
        </p:nvSpPr>
        <p:spPr>
          <a:xfrm>
            <a:off x="1314450" y="2593181"/>
            <a:ext cx="7472400" cy="16932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27" name="Google Shape;27;p3"/>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standar Vacía">
  <p:cSld name="Estandar Vacía">
    <p:spTree>
      <p:nvGrpSpPr>
        <p:cNvPr id="1" name="Shape 28"/>
        <p:cNvGrpSpPr/>
        <p:nvPr/>
      </p:nvGrpSpPr>
      <p:grpSpPr>
        <a:xfrm>
          <a:off x="0" y="0"/>
          <a:ext cx="0" cy="0"/>
          <a:chOff x="0" y="0"/>
          <a:chExt cx="0" cy="0"/>
        </a:xfrm>
      </p:grpSpPr>
      <p:sp>
        <p:nvSpPr>
          <p:cNvPr id="29" name="Google Shape;29;p4"/>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0" name="Google Shape;30;p4"/>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1" name="Google Shape;31;p4"/>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2" name="Google Shape;32;p4"/>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33" name="Google Shape;33;p4"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34" name="Google Shape;34;p4"/>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Vacia con Imagen de fondo">
  <p:cSld name="Vacia con Imagen de fondo">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7" name="Google Shape;37;p5"/>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8" name="Google Shape;38;p5"/>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39" name="Google Shape;39;p5"/>
          <p:cNvSpPr txBox="1">
            <a:spLocks noGrp="1"/>
          </p:cNvSpPr>
          <p:nvPr>
            <p:ph type="title"/>
          </p:nvPr>
        </p:nvSpPr>
        <p:spPr>
          <a:xfrm>
            <a:off x="650081" y="864394"/>
            <a:ext cx="7836600" cy="1735800"/>
          </a:xfrm>
          <a:prstGeom prst="rect">
            <a:avLst/>
          </a:prstGeom>
          <a:noFill/>
          <a:ln>
            <a:noFill/>
          </a:ln>
          <a:effectLst>
            <a:outerShdw blurRad="38100" dist="50800" dir="5400000" rotWithShape="0">
              <a:srgbClr val="000000">
                <a:alpha val="49803"/>
              </a:srgbClr>
            </a:outerShdw>
          </a:effectLst>
        </p:spPr>
        <p:txBody>
          <a:bodyPr spcFirstLastPara="1" wrap="square" lIns="51425" tIns="51425" rIns="51425" bIns="51425" anchor="ctr" anchorCtr="0"/>
          <a:lstStyle>
            <a:lvl1pPr marR="0" lvl="0" algn="ctr" rtl="0">
              <a:lnSpc>
                <a:spcPct val="100000"/>
              </a:lnSpc>
              <a:spcBef>
                <a:spcPts val="0"/>
              </a:spcBef>
              <a:spcAft>
                <a:spcPts val="0"/>
              </a:spcAft>
              <a:buClr>
                <a:srgbClr val="FFFFFF"/>
              </a:buClr>
              <a:buSzPts val="4300"/>
              <a:buFont typeface="Helvetica Neue"/>
              <a:buNone/>
              <a:defRPr sz="43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40" name="Google Shape;40;p5"/>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41" name="Google Shape;41;p5" descr="Logo keepcoding nuevo solo círculo (1).png"/>
          <p:cNvPicPr preferRelativeResize="0"/>
          <p:nvPr/>
        </p:nvPicPr>
        <p:blipFill rotWithShape="1">
          <a:blip r:embed="rId3">
            <a:alphaModFix/>
          </a:blip>
          <a:srcRect/>
          <a:stretch/>
        </p:blipFill>
        <p:spPr>
          <a:xfrm>
            <a:off x="-424493" y="4109057"/>
            <a:ext cx="1921579" cy="1356541"/>
          </a:xfrm>
          <a:prstGeom prst="rect">
            <a:avLst/>
          </a:prstGeom>
          <a:noFill/>
          <a:ln>
            <a:noFill/>
          </a:ln>
        </p:spPr>
      </p:pic>
      <p:sp>
        <p:nvSpPr>
          <p:cNvPr id="42" name="Google Shape;42;p5"/>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Estándar Título+Texto">
  <p:cSld name="Estándar Título+Texto">
    <p:spTree>
      <p:nvGrpSpPr>
        <p:cNvPr id="1" name="Shape 43"/>
        <p:cNvGrpSpPr/>
        <p:nvPr/>
      </p:nvGrpSpPr>
      <p:grpSpPr>
        <a:xfrm>
          <a:off x="0" y="0"/>
          <a:ext cx="0" cy="0"/>
          <a:chOff x="0" y="0"/>
          <a:chExt cx="0" cy="0"/>
        </a:xfrm>
      </p:grpSpPr>
      <p:sp>
        <p:nvSpPr>
          <p:cNvPr id="44" name="Google Shape;44;p6"/>
          <p:cNvSpPr/>
          <p:nvPr/>
        </p:nvSpPr>
        <p:spPr>
          <a:xfrm>
            <a:off x="321469" y="228600"/>
            <a:ext cx="235800" cy="2358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5" name="Google Shape;45;p6"/>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6" name="Google Shape;46;p6"/>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7" name="Google Shape;47;p6"/>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48" name="Google Shape;48;p6"/>
          <p:cNvSpPr txBox="1">
            <a:spLocks noGrp="1"/>
          </p:cNvSpPr>
          <p:nvPr>
            <p:ph type="title"/>
          </p:nvPr>
        </p:nvSpPr>
        <p:spPr>
          <a:xfrm>
            <a:off x="578644" y="107156"/>
            <a:ext cx="7836600" cy="5430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2700"/>
              <a:buFont typeface="Helvetica Neue"/>
              <a:buNone/>
              <a:defRPr sz="27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49" name="Google Shape;49;p6"/>
          <p:cNvSpPr txBox="1">
            <a:spLocks noGrp="1"/>
          </p:cNvSpPr>
          <p:nvPr>
            <p:ph type="body" idx="1"/>
          </p:nvPr>
        </p:nvSpPr>
        <p:spPr>
          <a:xfrm>
            <a:off x="592931" y="785813"/>
            <a:ext cx="7836600" cy="25218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323850" algn="l" rtl="0">
              <a:lnSpc>
                <a:spcPct val="100000"/>
              </a:lnSpc>
              <a:spcBef>
                <a:spcPts val="0"/>
              </a:spcBef>
              <a:spcAft>
                <a:spcPts val="0"/>
              </a:spcAft>
              <a:buClr>
                <a:srgbClr val="4A4A4A"/>
              </a:buClr>
              <a:buSzPts val="1500"/>
              <a:buFont typeface="Helvetica Neue"/>
              <a:buChar char="&gt;"/>
              <a:defRPr sz="2000" b="0" i="0" u="none" strike="noStrike" cap="none">
                <a:solidFill>
                  <a:srgbClr val="4A4A4A"/>
                </a:solidFill>
                <a:latin typeface="Helvetica Neue"/>
                <a:ea typeface="Helvetica Neue"/>
                <a:cs typeface="Helvetica Neue"/>
                <a:sym typeface="Helvetica Neue"/>
              </a:defRPr>
            </a:lvl2pPr>
            <a:lvl3pPr marL="1371600" marR="0" lvl="2"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3pPr>
            <a:lvl4pPr marL="1828800" marR="0" lvl="3"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4pPr>
            <a:lvl5pPr marL="2286000" marR="0" lvl="4" indent="-323850" algn="l" rtl="0">
              <a:lnSpc>
                <a:spcPct val="100000"/>
              </a:lnSpc>
              <a:spcBef>
                <a:spcPts val="0"/>
              </a:spcBef>
              <a:spcAft>
                <a:spcPts val="0"/>
              </a:spcAft>
              <a:buClr>
                <a:srgbClr val="4A4A4A"/>
              </a:buClr>
              <a:buSzPts val="1500"/>
              <a:buFont typeface="Helvetica Neue"/>
              <a:buChar char="๏"/>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50" name="Google Shape;50;p6"/>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51" name="Google Shape;51;p6" descr="Logo keepcoding nuevo solo círculo (1).png"/>
          <p:cNvPicPr preferRelativeResize="0"/>
          <p:nvPr/>
        </p:nvPicPr>
        <p:blipFill rotWithShape="1">
          <a:blip r:embed="rId2">
            <a:alphaModFix/>
          </a:blip>
          <a:srcRect/>
          <a:stretch/>
        </p:blipFill>
        <p:spPr>
          <a:xfrm>
            <a:off x="-424493" y="4109057"/>
            <a:ext cx="1921579" cy="1356541"/>
          </a:xfrm>
          <a:prstGeom prst="rect">
            <a:avLst/>
          </a:prstGeom>
          <a:noFill/>
          <a:ln>
            <a:noFill/>
          </a:ln>
        </p:spPr>
      </p:pic>
      <p:sp>
        <p:nvSpPr>
          <p:cNvPr id="52" name="Google Shape;52;p6"/>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Gracias">
  <p:cSld name="Gracias">
    <p:spTree>
      <p:nvGrpSpPr>
        <p:cNvPr id="1" name="Shape 53"/>
        <p:cNvGrpSpPr/>
        <p:nvPr/>
      </p:nvGrpSpPr>
      <p:grpSpPr>
        <a:xfrm>
          <a:off x="0" y="0"/>
          <a:ext cx="0" cy="0"/>
          <a:chOff x="0" y="0"/>
          <a:chExt cx="0" cy="0"/>
        </a:xfrm>
      </p:grpSpPr>
      <p:sp>
        <p:nvSpPr>
          <p:cNvPr id="54" name="Google Shape;54;p7"/>
          <p:cNvSpPr/>
          <p:nvPr/>
        </p:nvSpPr>
        <p:spPr>
          <a:xfrm>
            <a:off x="371" y="1803797"/>
            <a:ext cx="9129600" cy="1100100"/>
          </a:xfrm>
          <a:prstGeom prst="rect">
            <a:avLst/>
          </a:prstGeom>
          <a:noFill/>
          <a:ln>
            <a:noFill/>
          </a:ln>
        </p:spPr>
        <p:txBody>
          <a:bodyPr spcFirstLastPara="1" wrap="square" lIns="28575" tIns="28575" rIns="28575" bIns="28575" anchor="t" anchorCtr="0">
            <a:noAutofit/>
          </a:bodyPr>
          <a:lstStyle/>
          <a:p>
            <a:pPr marL="0" marR="0" lvl="0" indent="0" algn="ctr" rtl="0">
              <a:lnSpc>
                <a:spcPct val="80000"/>
              </a:lnSpc>
              <a:spcBef>
                <a:spcPts val="0"/>
              </a:spcBef>
              <a:spcAft>
                <a:spcPts val="0"/>
              </a:spcAft>
              <a:buClr>
                <a:srgbClr val="4A4A4A"/>
              </a:buClr>
              <a:buSzPts val="5400"/>
              <a:buFont typeface="Helvetica Neue"/>
              <a:buNone/>
            </a:pPr>
            <a:r>
              <a:rPr lang="es" sz="5400" b="0" i="0" u="none" strike="noStrike" cap="none">
                <a:solidFill>
                  <a:srgbClr val="4A4A4A"/>
                </a:solidFill>
                <a:latin typeface="Helvetica Neue"/>
                <a:ea typeface="Helvetica Neue"/>
                <a:cs typeface="Helvetica Neue"/>
                <a:sym typeface="Helvetica Neue"/>
              </a:rPr>
              <a:t>GRACIAS</a:t>
            </a:r>
            <a:endParaRPr sz="800"/>
          </a:p>
          <a:p>
            <a:pPr marL="0" marR="0" lvl="0" indent="0" algn="ctr" rtl="0">
              <a:lnSpc>
                <a:spcPct val="80000"/>
              </a:lnSpc>
              <a:spcBef>
                <a:spcPts val="0"/>
              </a:spcBef>
              <a:spcAft>
                <a:spcPts val="0"/>
              </a:spcAft>
              <a:buClr>
                <a:srgbClr val="4A4A4A"/>
              </a:buClr>
              <a:buSzPts val="2500"/>
              <a:buFont typeface="Helvetica Neue"/>
              <a:buNone/>
            </a:pPr>
            <a:r>
              <a:rPr lang="es" sz="2500" b="0" i="0" u="sng" strike="noStrike" cap="none">
                <a:solidFill>
                  <a:schemeClr val="hlink"/>
                </a:solidFill>
                <a:latin typeface="Helvetica Neue"/>
                <a:ea typeface="Helvetica Neue"/>
                <a:cs typeface="Helvetica Neue"/>
                <a:sym typeface="Helvetica Neue"/>
                <a:hlinkClick r:id="rId2"/>
              </a:rPr>
              <a:t>www.keepcoding.io</a:t>
            </a:r>
            <a:endParaRPr sz="800"/>
          </a:p>
        </p:txBody>
      </p:sp>
      <p:sp>
        <p:nvSpPr>
          <p:cNvPr id="55" name="Google Shape;55;p7"/>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6" name="Google Shape;56;p7"/>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2"/>
            </a:endParaRPr>
          </a:p>
        </p:txBody>
      </p:sp>
      <p:sp>
        <p:nvSpPr>
          <p:cNvPr id="57" name="Google Shape;57;p7"/>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8" name="Google Shape;58;p7"/>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59" name="Google Shape;59;p7"/>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60" name="Google Shape;60;p7" descr="Logo keepcoding nuevo solo círculo (1).png"/>
          <p:cNvPicPr preferRelativeResize="0"/>
          <p:nvPr/>
        </p:nvPicPr>
        <p:blipFill rotWithShape="1">
          <a:blip r:embed="rId3">
            <a:alphaModFix/>
          </a:blip>
          <a:srcRect/>
          <a:stretch/>
        </p:blipFill>
        <p:spPr>
          <a:xfrm>
            <a:off x="-424493" y="4109057"/>
            <a:ext cx="1921579" cy="1356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61"/>
        <p:cNvGrpSpPr/>
        <p:nvPr/>
      </p:nvGrpSpPr>
      <p:grpSpPr>
        <a:xfrm>
          <a:off x="0" y="0"/>
          <a:ext cx="0" cy="0"/>
          <a:chOff x="0" y="0"/>
          <a:chExt cx="0" cy="0"/>
        </a:xfrm>
      </p:grpSpPr>
      <p:sp>
        <p:nvSpPr>
          <p:cNvPr id="62" name="Google Shape;62;p8"/>
          <p:cNvSpPr txBox="1">
            <a:spLocks noGrp="1"/>
          </p:cNvSpPr>
          <p:nvPr>
            <p:ph type="ctrTitle"/>
          </p:nvPr>
        </p:nvSpPr>
        <p:spPr>
          <a:xfrm>
            <a:off x="311708" y="744575"/>
            <a:ext cx="8520600" cy="2052600"/>
          </a:xfrm>
          <a:prstGeom prst="rect">
            <a:avLst/>
          </a:prstGeom>
        </p:spPr>
        <p:txBody>
          <a:bodyPr spcFirstLastPara="1" wrap="square" lIns="51425" tIns="51425" rIns="51425" bIns="5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8"/>
          <p:cNvSpPr txBox="1">
            <a:spLocks noGrp="1"/>
          </p:cNvSpPr>
          <p:nvPr>
            <p:ph type="subTitle" idx="1"/>
          </p:nvPr>
        </p:nvSpPr>
        <p:spPr>
          <a:xfrm>
            <a:off x="311700" y="2834125"/>
            <a:ext cx="8520600" cy="792600"/>
          </a:xfrm>
          <a:prstGeom prst="rect">
            <a:avLst/>
          </a:prstGeom>
        </p:spPr>
        <p:txBody>
          <a:bodyPr spcFirstLastPara="1" wrap="square" lIns="51425" tIns="51425" rIns="51425" bIns="5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8"/>
          <p:cNvSpPr txBox="1">
            <a:spLocks noGrp="1"/>
          </p:cNvSpPr>
          <p:nvPr>
            <p:ph type="sldNum" idx="12"/>
          </p:nvPr>
        </p:nvSpPr>
        <p:spPr>
          <a:xfrm>
            <a:off x="8472458" y="4663217"/>
            <a:ext cx="548700" cy="393600"/>
          </a:xfrm>
          <a:prstGeom prst="rect">
            <a:avLst/>
          </a:prstGeom>
        </p:spPr>
        <p:txBody>
          <a:bodyPr spcFirstLastPara="1" wrap="square" lIns="28575" tIns="28575" rIns="28575" bIns="2857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hyperlink" Target="http://www.keepcoding.io"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935831" y="2171700"/>
            <a:ext cx="328500" cy="3285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7" name="Google Shape;7;p1"/>
          <p:cNvSpPr/>
          <p:nvPr/>
        </p:nvSpPr>
        <p:spPr>
          <a:xfrm>
            <a:off x="-28575" y="4729163"/>
            <a:ext cx="9194100" cy="421500"/>
          </a:xfrm>
          <a:prstGeom prst="rect">
            <a:avLst/>
          </a:prstGeom>
          <a:solidFill>
            <a:srgbClr val="33333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8" name="Google Shape;8;p1"/>
          <p:cNvSpPr/>
          <p:nvPr/>
        </p:nvSpPr>
        <p:spPr>
          <a:xfrm>
            <a:off x="1037096" y="4968477"/>
            <a:ext cx="4100400" cy="142800"/>
          </a:xfrm>
          <a:prstGeom prst="rect">
            <a:avLst/>
          </a:prstGeom>
          <a:no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FFFFFF"/>
              </a:buClr>
              <a:buSzPts val="600"/>
              <a:buFont typeface="Helvetica Neue"/>
              <a:buNone/>
            </a:pPr>
            <a:r>
              <a:rPr lang="es" sz="600" b="0" i="0" u="none" strike="noStrike" cap="none">
                <a:solidFill>
                  <a:srgbClr val="FFFFFF"/>
                </a:solidFill>
                <a:latin typeface="Helvetica Neue"/>
                <a:ea typeface="Helvetica Neue"/>
                <a:cs typeface="Helvetica Neue"/>
                <a:sym typeface="Helvetica Neue"/>
              </a:rPr>
              <a:t>© All rights reserved. </a:t>
            </a:r>
            <a:r>
              <a:rPr lang="es" sz="600" b="0" i="0" u="sng" strike="noStrike" cap="none">
                <a:solidFill>
                  <a:srgbClr val="FFFFFF"/>
                </a:solidFill>
                <a:latin typeface="Helvetica Neue"/>
                <a:ea typeface="Helvetica Neue"/>
                <a:cs typeface="Helvetica Neue"/>
                <a:sym typeface="Helvetica Neue"/>
              </a:rPr>
              <a:t>www.keepcoding.io</a:t>
            </a:r>
            <a:endParaRPr sz="2000" b="0" i="0" u="sng" strike="noStrike" cap="none">
              <a:solidFill>
                <a:schemeClr val="hlink"/>
              </a:solidFill>
              <a:latin typeface="Gill Sans"/>
              <a:ea typeface="Gill Sans"/>
              <a:cs typeface="Gill Sans"/>
              <a:sym typeface="Gill Sans"/>
              <a:hlinkClick r:id="rId9"/>
            </a:endParaRPr>
          </a:p>
        </p:txBody>
      </p:sp>
      <p:sp>
        <p:nvSpPr>
          <p:cNvPr id="9" name="Google Shape;9;p1"/>
          <p:cNvSpPr/>
          <p:nvPr/>
        </p:nvSpPr>
        <p:spPr>
          <a:xfrm>
            <a:off x="8626547" y="3408"/>
            <a:ext cx="239400" cy="239400"/>
          </a:xfrm>
          <a:prstGeom prst="rect">
            <a:avLst/>
          </a:prstGeom>
          <a:solidFill>
            <a:srgbClr val="D35400"/>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0" name="Google Shape;10;p1"/>
          <p:cNvSpPr/>
          <p:nvPr/>
        </p:nvSpPr>
        <p:spPr>
          <a:xfrm>
            <a:off x="8902558" y="3408"/>
            <a:ext cx="239400" cy="239400"/>
          </a:xfrm>
          <a:prstGeom prst="rect">
            <a:avLst/>
          </a:prstGeom>
          <a:solidFill>
            <a:srgbClr val="F39C12"/>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Clr>
                <a:srgbClr val="515151"/>
              </a:buClr>
              <a:buSzPts val="2000"/>
              <a:buFont typeface="Helvetica Neue"/>
              <a:buNone/>
            </a:pPr>
            <a:endParaRPr sz="2000" b="0" i="0" u="none" strike="noStrike" cap="none">
              <a:solidFill>
                <a:srgbClr val="000000"/>
              </a:solidFill>
              <a:latin typeface="Gill Sans"/>
              <a:ea typeface="Gill Sans"/>
              <a:cs typeface="Gill Sans"/>
              <a:sym typeface="Gill Sans"/>
            </a:endParaRPr>
          </a:p>
        </p:txBody>
      </p:sp>
      <p:sp>
        <p:nvSpPr>
          <p:cNvPr id="11" name="Google Shape;11;p1"/>
          <p:cNvSpPr txBox="1">
            <a:spLocks noGrp="1"/>
          </p:cNvSpPr>
          <p:nvPr>
            <p:ph type="title"/>
          </p:nvPr>
        </p:nvSpPr>
        <p:spPr>
          <a:xfrm>
            <a:off x="1314450" y="2028825"/>
            <a:ext cx="7472400" cy="685800"/>
          </a:xfrm>
          <a:prstGeom prst="rect">
            <a:avLst/>
          </a:prstGeom>
          <a:noFill/>
          <a:ln>
            <a:noFill/>
          </a:ln>
        </p:spPr>
        <p:txBody>
          <a:bodyPr spcFirstLastPara="1" wrap="square" lIns="51425" tIns="51425" rIns="51425" bIns="51425" anchor="t" anchorCtr="0"/>
          <a:lstStyle>
            <a:lvl1pPr marR="0" lvl="0"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4A4A4A"/>
              </a:buClr>
              <a:buSzPts val="3600"/>
              <a:buFont typeface="Helvetica Neue"/>
              <a:buNone/>
              <a:defRPr sz="3600" b="0" i="0" u="none" strike="noStrike" cap="none">
                <a:solidFill>
                  <a:srgbClr val="4A4A4A"/>
                </a:solidFill>
                <a:latin typeface="Helvetica Neue"/>
                <a:ea typeface="Helvetica Neue"/>
                <a:cs typeface="Helvetica Neue"/>
                <a:sym typeface="Helvetica Neue"/>
              </a:defRPr>
            </a:lvl9pPr>
          </a:lstStyle>
          <a:p>
            <a:endParaRPr/>
          </a:p>
        </p:txBody>
      </p:sp>
      <p:sp>
        <p:nvSpPr>
          <p:cNvPr id="12" name="Google Shape;12;p1"/>
          <p:cNvSpPr txBox="1">
            <a:spLocks noGrp="1"/>
          </p:cNvSpPr>
          <p:nvPr>
            <p:ph type="body" idx="1"/>
          </p:nvPr>
        </p:nvSpPr>
        <p:spPr>
          <a:xfrm>
            <a:off x="1314450" y="2593181"/>
            <a:ext cx="7472400" cy="1693200"/>
          </a:xfrm>
          <a:prstGeom prst="rect">
            <a:avLst/>
          </a:prstGeom>
          <a:noFill/>
          <a:ln>
            <a:noFill/>
          </a:ln>
        </p:spPr>
        <p:txBody>
          <a:bodyPr spcFirstLastPara="1" wrap="square" lIns="51425" tIns="51425" rIns="51425" bIns="51425" anchor="t" anchorCtr="0"/>
          <a:lstStyle>
            <a:lvl1pPr marL="457200" marR="0" lvl="0"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5pPr>
            <a:lvl6pPr marL="2743200" marR="0" lvl="5"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6pPr>
            <a:lvl7pPr marL="3200400" marR="0" lvl="6"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7pPr>
            <a:lvl8pPr marL="3657600" marR="0" lvl="7"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8pPr>
            <a:lvl9pPr marL="4114800" marR="0" lvl="8" indent="-228600" algn="l" rtl="0">
              <a:lnSpc>
                <a:spcPct val="100000"/>
              </a:lnSpc>
              <a:spcBef>
                <a:spcPts val="0"/>
              </a:spcBef>
              <a:spcAft>
                <a:spcPts val="0"/>
              </a:spcAft>
              <a:buClr>
                <a:srgbClr val="4A4A4A"/>
              </a:buClr>
              <a:buSzPts val="2000"/>
              <a:buFont typeface="Helvetica Neue"/>
              <a:buNone/>
              <a:defRPr sz="2000" b="0" i="0" u="none" strike="noStrike" cap="none">
                <a:solidFill>
                  <a:srgbClr val="4A4A4A"/>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sldNum" idx="12"/>
          </p:nvPr>
        </p:nvSpPr>
        <p:spPr>
          <a:xfrm>
            <a:off x="4477940" y="4886325"/>
            <a:ext cx="178500" cy="192900"/>
          </a:xfrm>
          <a:prstGeom prst="rect">
            <a:avLst/>
          </a:prstGeom>
          <a:noFill/>
          <a:ln>
            <a:noFill/>
          </a:ln>
        </p:spPr>
        <p:txBody>
          <a:bodyPr spcFirstLastPara="1" wrap="square" lIns="28575" tIns="28575" rIns="28575" bIns="28575" anchor="t" anchorCtr="0">
            <a:noAutofit/>
          </a:bodyPr>
          <a:lstStyle>
            <a:lvl1pPr marL="0" marR="0" lvl="0"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900"/>
              <a:buFont typeface="Gill Sans"/>
              <a:buNone/>
              <a:defRPr sz="900" b="0" i="0" u="none" strike="noStrike" cap="none">
                <a:solidFill>
                  <a:srgbClr val="000000"/>
                </a:solidFill>
                <a:latin typeface="Gill Sans"/>
                <a:ea typeface="Gill Sans"/>
                <a:cs typeface="Gill Sans"/>
                <a:sym typeface="Gill Sans"/>
              </a:defRPr>
            </a:lvl9pPr>
          </a:lstStyle>
          <a:p>
            <a:pPr marL="0" lvl="0" indent="0">
              <a:spcBef>
                <a:spcPts val="0"/>
              </a:spcBef>
              <a:spcAft>
                <a:spcPts val="0"/>
              </a:spcAft>
              <a:buNone/>
            </a:pPr>
            <a:fld id="{00000000-1234-1234-1234-123412341234}" type="slidenum">
              <a:rPr lang="es"/>
              <a:t>‹Nº›</a:t>
            </a:fld>
            <a:endParaRPr/>
          </a:p>
        </p:txBody>
      </p:sp>
      <p:pic>
        <p:nvPicPr>
          <p:cNvPr id="14" name="Google Shape;14;p1" descr="Logo keepcoding nuevo solo círculo (1).png"/>
          <p:cNvPicPr preferRelativeResize="0"/>
          <p:nvPr/>
        </p:nvPicPr>
        <p:blipFill rotWithShape="1">
          <a:blip r:embed="rId10">
            <a:alphaModFix/>
          </a:blip>
          <a:srcRect/>
          <a:stretch/>
        </p:blipFill>
        <p:spPr>
          <a:xfrm>
            <a:off x="-424493" y="4109057"/>
            <a:ext cx="1921579" cy="13565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dockerfile-instruction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1506793" y="2044970"/>
            <a:ext cx="7045536" cy="792600"/>
          </a:xfrm>
        </p:spPr>
        <p:txBody>
          <a:bodyPr/>
          <a:lstStyle/>
          <a:p>
            <a:pPr algn="l"/>
            <a:r>
              <a:rPr lang="es-ES" sz="4000" dirty="0"/>
              <a:t>4. Creación de imágenes</a:t>
            </a:r>
          </a:p>
          <a:p>
            <a:pPr algn="l"/>
            <a:endParaRPr lang="es-ES" dirty="0"/>
          </a:p>
          <a:p>
            <a:endParaRPr lang="es-ES" dirty="0"/>
          </a:p>
        </p:txBody>
      </p:sp>
    </p:spTree>
    <p:extLst>
      <p:ext uri="{BB962C8B-B14F-4D97-AF65-F5344CB8AC3E}">
        <p14:creationId xmlns:p14="http://schemas.microsoft.com/office/powerpoint/2010/main" val="232509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4.1 ¿Qué es </a:t>
            </a:r>
            <a:r>
              <a:rPr lang="es-ES" dirty="0" err="1"/>
              <a:t>Dockerfile</a:t>
            </a:r>
            <a:r>
              <a:rPr lang="es-ES" dirty="0"/>
              <a:t>?</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297932" y="811914"/>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Ejemplo 1</a:t>
            </a:r>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r>
              <a:rPr lang="es-ES" sz="2000" dirty="0" err="1"/>
              <a:t>Dockerfile</a:t>
            </a: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r>
              <a:rPr lang="es-ES" sz="2000" dirty="0"/>
              <a:t>&gt;</a:t>
            </a:r>
            <a:r>
              <a:rPr lang="es-ES" sz="2000" dirty="0" err="1"/>
              <a:t>docker</a:t>
            </a:r>
            <a:r>
              <a:rPr lang="es-ES" sz="2000" dirty="0"/>
              <a:t> </a:t>
            </a:r>
            <a:r>
              <a:rPr lang="es-ES" sz="2000" dirty="0" err="1"/>
              <a:t>image</a:t>
            </a:r>
            <a:r>
              <a:rPr lang="es-ES" sz="2000" dirty="0"/>
              <a:t> </a:t>
            </a:r>
            <a:r>
              <a:rPr lang="es-ES" sz="2000" dirty="0" err="1"/>
              <a:t>build</a:t>
            </a:r>
            <a:r>
              <a:rPr lang="es-ES" sz="2000" dirty="0"/>
              <a:t>  --tag </a:t>
            </a:r>
            <a:r>
              <a:rPr lang="es-ES" sz="2000" dirty="0" err="1"/>
              <a:t>holamundodocker</a:t>
            </a:r>
            <a:r>
              <a:rPr lang="es-ES" sz="2000" dirty="0"/>
              <a:t> .</a:t>
            </a:r>
          </a:p>
        </p:txBody>
      </p:sp>
      <p:sp>
        <p:nvSpPr>
          <p:cNvPr id="5" name="Rectangle 1">
            <a:extLst>
              <a:ext uri="{FF2B5EF4-FFF2-40B4-BE49-F238E27FC236}">
                <a16:creationId xmlns:a16="http://schemas.microsoft.com/office/drawing/2014/main" id="{F2CE4B4B-9D59-4425-BE5F-D9EE91BE2D20}"/>
              </a:ext>
            </a:extLst>
          </p:cNvPr>
          <p:cNvSpPr>
            <a:spLocks noChangeArrowheads="1"/>
          </p:cNvSpPr>
          <p:nvPr/>
        </p:nvSpPr>
        <p:spPr bwMode="auto">
          <a:xfrm>
            <a:off x="2050817" y="1759721"/>
            <a:ext cx="5854586" cy="1500780"/>
          </a:xfrm>
          <a:prstGeom prst="rect">
            <a:avLst/>
          </a:prstGeom>
          <a:solidFill>
            <a:srgbClr val="F5F5F5"/>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lvl="0">
              <a:buClrTx/>
            </a:pPr>
            <a:r>
              <a:rPr lang="es-ES" altLang="es-ES" sz="1600" dirty="0">
                <a:latin typeface="Courier New" panose="02070309020205020404" pitchFamily="49" charset="0"/>
                <a:cs typeface="Courier New" panose="02070309020205020404" pitchFamily="49" charset="0"/>
              </a:rPr>
              <a:t>#Establecemos imagen base</a:t>
            </a:r>
          </a:p>
          <a:p>
            <a:pPr lvl="0">
              <a:buClrTx/>
            </a:pPr>
            <a:r>
              <a:rPr lang="es-ES" altLang="es-ES" sz="1600" dirty="0">
                <a:latin typeface="Courier New" panose="02070309020205020404" pitchFamily="49" charset="0"/>
                <a:cs typeface="Courier New" panose="02070309020205020404" pitchFamily="49" charset="0"/>
              </a:rPr>
              <a:t>FROM ubuntu:18.04</a:t>
            </a:r>
          </a:p>
          <a:p>
            <a:pPr lvl="0">
              <a:buClrTx/>
            </a:pPr>
            <a:r>
              <a:rPr lang="es-ES" altLang="es-ES" sz="1600" dirty="0">
                <a:latin typeface="Courier New" panose="02070309020205020404" pitchFamily="49" charset="0"/>
                <a:cs typeface="Courier New" panose="02070309020205020404" pitchFamily="49" charset="0"/>
              </a:rPr>
              <a:t>#Comando para indicar al contenedor que comando #ejecutar cuando arranque ENTRYPOINT </a:t>
            </a:r>
          </a:p>
          <a:p>
            <a:pPr lvl="0">
              <a:buClrTx/>
            </a:pPr>
            <a:r>
              <a:rPr lang="es-ES" altLang="es-ES" sz="1600" dirty="0">
                <a:latin typeface="Courier New" panose="02070309020205020404" pitchFamily="49" charset="0"/>
                <a:cs typeface="Courier New" panose="02070309020205020404" pitchFamily="49" charset="0"/>
              </a:rPr>
              <a:t>echo "Hola Mundo desde imagen de Docker"</a:t>
            </a:r>
            <a:endPar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528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4.1 ¿Qué es </a:t>
            </a:r>
            <a:r>
              <a:rPr lang="es-ES" dirty="0" err="1"/>
              <a:t>Dockerfile</a:t>
            </a:r>
            <a:r>
              <a:rPr lang="es-ES" dirty="0"/>
              <a:t>?</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297932" y="811914"/>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1600" dirty="0"/>
              <a:t>Se asignan </a:t>
            </a:r>
            <a:r>
              <a:rPr lang="es-ES" sz="1600" dirty="0" err="1"/>
              <a:t>ids</a:t>
            </a:r>
            <a:r>
              <a:rPr lang="es-ES" sz="1600" dirty="0"/>
              <a:t> para cada capa y el último será el id de la imagen</a:t>
            </a:r>
          </a:p>
          <a:p>
            <a:pPr marL="685800" indent="-457200" algn="l">
              <a:buFont typeface="Arial" panose="020B0604020202020204" pitchFamily="34" charset="0"/>
              <a:buChar char="•"/>
            </a:pPr>
            <a:endParaRPr lang="es-ES" sz="2000" dirty="0"/>
          </a:p>
        </p:txBody>
      </p:sp>
      <p:pic>
        <p:nvPicPr>
          <p:cNvPr id="2" name="Imagen 1">
            <a:extLst>
              <a:ext uri="{FF2B5EF4-FFF2-40B4-BE49-F238E27FC236}">
                <a16:creationId xmlns:a16="http://schemas.microsoft.com/office/drawing/2014/main" id="{3FA9AECC-1FFF-412A-BB82-39669AE069B0}"/>
              </a:ext>
            </a:extLst>
          </p:cNvPr>
          <p:cNvPicPr>
            <a:picLocks noChangeAspect="1"/>
          </p:cNvPicPr>
          <p:nvPr/>
        </p:nvPicPr>
        <p:blipFill>
          <a:blip r:embed="rId3"/>
          <a:stretch>
            <a:fillRect/>
          </a:stretch>
        </p:blipFill>
        <p:spPr>
          <a:xfrm>
            <a:off x="1498349" y="1242709"/>
            <a:ext cx="6347719" cy="1684669"/>
          </a:xfrm>
          <a:prstGeom prst="rect">
            <a:avLst/>
          </a:prstGeom>
        </p:spPr>
      </p:pic>
      <p:pic>
        <p:nvPicPr>
          <p:cNvPr id="4" name="Imagen 3">
            <a:extLst>
              <a:ext uri="{FF2B5EF4-FFF2-40B4-BE49-F238E27FC236}">
                <a16:creationId xmlns:a16="http://schemas.microsoft.com/office/drawing/2014/main" id="{ECD3FA35-B681-4D9D-BDF0-45DA0C1DFB59}"/>
              </a:ext>
            </a:extLst>
          </p:cNvPr>
          <p:cNvPicPr>
            <a:picLocks noChangeAspect="1"/>
          </p:cNvPicPr>
          <p:nvPr/>
        </p:nvPicPr>
        <p:blipFill>
          <a:blip r:embed="rId4"/>
          <a:stretch>
            <a:fillRect/>
          </a:stretch>
        </p:blipFill>
        <p:spPr>
          <a:xfrm>
            <a:off x="1404851" y="3165840"/>
            <a:ext cx="6777383" cy="1440678"/>
          </a:xfrm>
          <a:prstGeom prst="rect">
            <a:avLst/>
          </a:prstGeom>
        </p:spPr>
      </p:pic>
    </p:spTree>
    <p:extLst>
      <p:ext uri="{BB962C8B-B14F-4D97-AF65-F5344CB8AC3E}">
        <p14:creationId xmlns:p14="http://schemas.microsoft.com/office/powerpoint/2010/main" val="272794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4.1 ¿Qué es </a:t>
            </a:r>
            <a:r>
              <a:rPr lang="es-ES" dirty="0" err="1"/>
              <a:t>Dockerfile</a:t>
            </a:r>
            <a:r>
              <a:rPr lang="es-ES" dirty="0"/>
              <a:t>?</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297932" y="811914"/>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Comando </a:t>
            </a:r>
            <a:r>
              <a:rPr lang="es-ES" sz="2000" dirty="0" err="1"/>
              <a:t>history</a:t>
            </a:r>
            <a:r>
              <a:rPr lang="es-ES" sz="2000" dirty="0"/>
              <a:t> de “</a:t>
            </a:r>
            <a:r>
              <a:rPr lang="es-ES" sz="2000" dirty="0" err="1"/>
              <a:t>docker</a:t>
            </a:r>
            <a:r>
              <a:rPr lang="es-ES" sz="2000" dirty="0"/>
              <a:t> </a:t>
            </a:r>
            <a:r>
              <a:rPr lang="es-ES" sz="2000" dirty="0" err="1"/>
              <a:t>image</a:t>
            </a:r>
            <a:r>
              <a:rPr lang="es-ES" sz="2000" dirty="0"/>
              <a:t>” nos muestra las capas de las que esta compuesta una imagen</a:t>
            </a:r>
          </a:p>
          <a:p>
            <a:pPr marL="228600" indent="0" algn="l"/>
            <a:endParaRPr lang="es-ES" sz="2000" dirty="0"/>
          </a:p>
          <a:p>
            <a:pPr marL="685800" indent="-457200" algn="l">
              <a:buFont typeface="Arial" panose="020B0604020202020204" pitchFamily="34" charset="0"/>
              <a:buChar char="•"/>
            </a:pPr>
            <a:endParaRPr lang="es-ES" sz="2000" dirty="0"/>
          </a:p>
        </p:txBody>
      </p:sp>
      <p:pic>
        <p:nvPicPr>
          <p:cNvPr id="5" name="Imagen 4">
            <a:extLst>
              <a:ext uri="{FF2B5EF4-FFF2-40B4-BE49-F238E27FC236}">
                <a16:creationId xmlns:a16="http://schemas.microsoft.com/office/drawing/2014/main" id="{36ED314D-4B23-4FEA-8B11-CD60942CCC9C}"/>
              </a:ext>
            </a:extLst>
          </p:cNvPr>
          <p:cNvPicPr>
            <a:picLocks noChangeAspect="1"/>
          </p:cNvPicPr>
          <p:nvPr/>
        </p:nvPicPr>
        <p:blipFill>
          <a:blip r:embed="rId3"/>
          <a:stretch>
            <a:fillRect/>
          </a:stretch>
        </p:blipFill>
        <p:spPr>
          <a:xfrm>
            <a:off x="1524837" y="1649977"/>
            <a:ext cx="6745321" cy="2738783"/>
          </a:xfrm>
          <a:prstGeom prst="rect">
            <a:avLst/>
          </a:prstGeom>
        </p:spPr>
      </p:pic>
    </p:spTree>
    <p:extLst>
      <p:ext uri="{BB962C8B-B14F-4D97-AF65-F5344CB8AC3E}">
        <p14:creationId xmlns:p14="http://schemas.microsoft.com/office/powerpoint/2010/main" val="193133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b="1" dirty="0"/>
              <a:t>Instrucciones en </a:t>
            </a:r>
            <a:r>
              <a:rPr lang="es-ES" sz="2000" b="1" dirty="0" err="1"/>
              <a:t>Dockerfile</a:t>
            </a:r>
            <a:endParaRPr lang="es-ES" sz="2000" b="1"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b="1"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103235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Instrucciones</a:t>
            </a:r>
          </a:p>
          <a:p>
            <a:pPr marL="1028700" lvl="1" indent="-342900" algn="l">
              <a:buSzPct val="100000"/>
              <a:buFont typeface="Courier New" panose="02070309020205020404" pitchFamily="49" charset="0"/>
              <a:buChar char="o"/>
            </a:pPr>
            <a:r>
              <a:rPr lang="es-ES" sz="2000" dirty="0"/>
              <a:t>FROM,</a:t>
            </a:r>
          </a:p>
          <a:p>
            <a:pPr marL="1028700" lvl="1" indent="-342900" algn="l">
              <a:buSzPct val="100000"/>
              <a:buFont typeface="Courier New" panose="02070309020205020404" pitchFamily="49" charset="0"/>
              <a:buChar char="o"/>
            </a:pPr>
            <a:r>
              <a:rPr lang="es-ES" sz="2000" dirty="0"/>
              <a:t>CMD, </a:t>
            </a:r>
          </a:p>
          <a:p>
            <a:pPr marL="1028700" lvl="1" indent="-342900" algn="l">
              <a:buSzPct val="100000"/>
              <a:buFont typeface="Courier New" panose="02070309020205020404" pitchFamily="49" charset="0"/>
              <a:buChar char="o"/>
            </a:pPr>
            <a:r>
              <a:rPr lang="es-ES" sz="2000" dirty="0"/>
              <a:t>ENTRYPOINT, </a:t>
            </a:r>
          </a:p>
          <a:p>
            <a:pPr marL="1028700" lvl="1" indent="-342900" algn="l">
              <a:buSzPct val="100000"/>
              <a:buFont typeface="Courier New" panose="02070309020205020404" pitchFamily="49" charset="0"/>
              <a:buChar char="o"/>
            </a:pPr>
            <a:r>
              <a:rPr lang="es-ES" sz="2000" dirty="0"/>
              <a:t>ADD, </a:t>
            </a:r>
          </a:p>
          <a:p>
            <a:pPr marL="1028700" lvl="1" indent="-342900" algn="l">
              <a:buSzPct val="100000"/>
              <a:buFont typeface="Courier New" panose="02070309020205020404" pitchFamily="49" charset="0"/>
              <a:buChar char="o"/>
            </a:pPr>
            <a:r>
              <a:rPr lang="es-ES" sz="2000" dirty="0"/>
              <a:t>COPY, </a:t>
            </a:r>
          </a:p>
          <a:p>
            <a:pPr marL="1028700" lvl="1" indent="-342900" algn="l">
              <a:buSzPct val="100000"/>
              <a:buFont typeface="Courier New" panose="02070309020205020404" pitchFamily="49" charset="0"/>
              <a:buChar char="o"/>
            </a:pPr>
            <a:r>
              <a:rPr lang="es-ES" sz="2000" dirty="0"/>
              <a:t>VOLUME, </a:t>
            </a:r>
          </a:p>
          <a:p>
            <a:pPr marL="1028700" lvl="1" indent="-342900" algn="l">
              <a:buSzPct val="100000"/>
              <a:buFont typeface="Courier New" panose="02070309020205020404" pitchFamily="49" charset="0"/>
              <a:buChar char="o"/>
            </a:pPr>
            <a:r>
              <a:rPr lang="es-ES" sz="2000" dirty="0"/>
              <a:t>WORKDIR, </a:t>
            </a:r>
          </a:p>
          <a:p>
            <a:pPr marL="1028700" lvl="1" indent="-342900" algn="l">
              <a:buSzPct val="100000"/>
              <a:buFont typeface="Courier New" panose="02070309020205020404" pitchFamily="49" charset="0"/>
              <a:buChar char="o"/>
            </a:pPr>
            <a:r>
              <a:rPr lang="es-ES" sz="2000" dirty="0"/>
              <a:t>USER, </a:t>
            </a:r>
          </a:p>
          <a:p>
            <a:pPr marL="685800" lvl="1" indent="0" algn="l">
              <a:buSzPct val="100000"/>
            </a:pPr>
            <a:endParaRPr lang="es-ES" sz="2000" dirty="0"/>
          </a:p>
          <a:p>
            <a:pPr marL="92075" lvl="1" indent="-92075" algn="l">
              <a:buSzPct val="100000"/>
            </a:pPr>
            <a:r>
              <a:rPr lang="es-ES" sz="2000" dirty="0">
                <a:hlinkClick r:id="rId3"/>
              </a:rPr>
              <a:t>https://docs.docker.com/develop/develop-images/dockerfile_best-practices/#dockerfile-instructions</a:t>
            </a:r>
            <a:endParaRPr lang="es-ES" sz="2000" dirty="0"/>
          </a:p>
          <a:p>
            <a:pPr marL="1028700" lvl="1" indent="-342900" algn="l">
              <a:buSzPct val="100000"/>
              <a:buFont typeface="Courier New" panose="02070309020205020404" pitchFamily="49" charset="0"/>
              <a:buChar char="o"/>
            </a:pPr>
            <a:endParaRPr lang="es-ES" sz="2000" dirty="0"/>
          </a:p>
        </p:txBody>
      </p:sp>
      <p:sp>
        <p:nvSpPr>
          <p:cNvPr id="4" name="Subtítulo 2">
            <a:extLst>
              <a:ext uri="{FF2B5EF4-FFF2-40B4-BE49-F238E27FC236}">
                <a16:creationId xmlns:a16="http://schemas.microsoft.com/office/drawing/2014/main" id="{333B0E16-D054-4796-83D3-A68590051236}"/>
              </a:ext>
            </a:extLst>
          </p:cNvPr>
          <p:cNvSpPr txBox="1">
            <a:spLocks/>
          </p:cNvSpPr>
          <p:nvPr/>
        </p:nvSpPr>
        <p:spPr>
          <a:xfrm>
            <a:off x="4798422" y="929931"/>
            <a:ext cx="4082369"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1028700" lvl="1" indent="-342900" algn="l">
              <a:buSzPct val="100000"/>
              <a:buFont typeface="Courier New" panose="02070309020205020404" pitchFamily="49" charset="0"/>
              <a:buChar char="o"/>
            </a:pPr>
            <a:endParaRPr lang="es-ES" sz="2000" dirty="0"/>
          </a:p>
          <a:p>
            <a:pPr marL="1028700" lvl="1" indent="-342900" algn="l">
              <a:buSzPct val="100000"/>
              <a:buFont typeface="Courier New" panose="02070309020205020404" pitchFamily="49" charset="0"/>
              <a:buChar char="o"/>
            </a:pPr>
            <a:r>
              <a:rPr lang="es-ES" sz="2000" dirty="0"/>
              <a:t>LABEL, </a:t>
            </a:r>
          </a:p>
          <a:p>
            <a:pPr marL="1028700" lvl="1" indent="-342900" algn="l">
              <a:buSzPct val="100000"/>
              <a:buFont typeface="Courier New" panose="02070309020205020404" pitchFamily="49" charset="0"/>
              <a:buChar char="o"/>
            </a:pPr>
            <a:r>
              <a:rPr lang="es-ES" sz="2000" dirty="0"/>
              <a:t>STOPSIGNAL, </a:t>
            </a:r>
          </a:p>
          <a:p>
            <a:pPr marL="1028700" lvl="1" indent="-342900" algn="l">
              <a:buSzPct val="100000"/>
              <a:buFont typeface="Courier New" panose="02070309020205020404" pitchFamily="49" charset="0"/>
              <a:buChar char="o"/>
            </a:pPr>
            <a:r>
              <a:rPr lang="es-ES" sz="2000" dirty="0"/>
              <a:t>ARG,</a:t>
            </a:r>
          </a:p>
          <a:p>
            <a:pPr marL="1028700" lvl="1" indent="-342900" algn="l">
              <a:buSzPct val="100000"/>
              <a:buFont typeface="Courier New" panose="02070309020205020404" pitchFamily="49" charset="0"/>
              <a:buChar char="o"/>
            </a:pPr>
            <a:r>
              <a:rPr lang="es-ES" sz="2000" dirty="0"/>
              <a:t>ENV,</a:t>
            </a:r>
          </a:p>
          <a:p>
            <a:pPr marL="1028700" lvl="1" indent="-342900" algn="l">
              <a:buSzPct val="100000"/>
              <a:buFont typeface="Courier New" panose="02070309020205020404" pitchFamily="49" charset="0"/>
              <a:buChar char="o"/>
            </a:pPr>
            <a:r>
              <a:rPr lang="es-ES" sz="2000" dirty="0"/>
              <a:t>RUN,</a:t>
            </a:r>
          </a:p>
          <a:p>
            <a:pPr marL="1028700" lvl="1" indent="-342900" algn="l">
              <a:buSzPct val="100000"/>
              <a:buFont typeface="Courier New" panose="02070309020205020404" pitchFamily="49" charset="0"/>
              <a:buChar char="o"/>
            </a:pPr>
            <a:r>
              <a:rPr lang="es-ES" sz="2000" dirty="0"/>
              <a:t>ONBUILD,</a:t>
            </a:r>
          </a:p>
          <a:p>
            <a:pPr marL="1028700" lvl="1" indent="-342900" algn="l">
              <a:buSzPct val="100000"/>
              <a:buFont typeface="Courier New" panose="02070309020205020404" pitchFamily="49" charset="0"/>
              <a:buChar char="o"/>
            </a:pPr>
            <a:r>
              <a:rPr lang="es-ES" sz="2000" dirty="0"/>
              <a:t>EXPOSE</a:t>
            </a:r>
          </a:p>
        </p:txBody>
      </p:sp>
    </p:spTree>
    <p:extLst>
      <p:ext uri="{BB962C8B-B14F-4D97-AF65-F5344CB8AC3E}">
        <p14:creationId xmlns:p14="http://schemas.microsoft.com/office/powerpoint/2010/main" val="300657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Ejemplos</a:t>
            </a:r>
          </a:p>
        </p:txBody>
      </p:sp>
      <p:sp>
        <p:nvSpPr>
          <p:cNvPr id="4" name="Rectangle 1">
            <a:extLst>
              <a:ext uri="{FF2B5EF4-FFF2-40B4-BE49-F238E27FC236}">
                <a16:creationId xmlns:a16="http://schemas.microsoft.com/office/drawing/2014/main" id="{5351CC6F-FD0D-4847-BB1C-3230F861ED1C}"/>
              </a:ext>
            </a:extLst>
          </p:cNvPr>
          <p:cNvSpPr>
            <a:spLocks noChangeArrowheads="1"/>
          </p:cNvSpPr>
          <p:nvPr/>
        </p:nvSpPr>
        <p:spPr bwMode="auto">
          <a:xfrm>
            <a:off x="1717962" y="1578355"/>
            <a:ext cx="2805547" cy="1254559"/>
          </a:xfrm>
          <a:prstGeom prst="rect">
            <a:avLst/>
          </a:prstGeom>
          <a:solidFill>
            <a:srgbClr val="F5F5F5"/>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ubuntu</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rgbClr val="B452CD"/>
                </a:solidFill>
                <a:effectLst/>
                <a:latin typeface="Courier New" panose="02070309020205020404" pitchFamily="49" charset="0"/>
                <a:cs typeface="Courier New" panose="02070309020205020404" pitchFamily="49" charset="0"/>
              </a:rPr>
              <a:t>18</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rgbClr val="B452CD"/>
                </a:solidFill>
                <a:effectLst/>
                <a:latin typeface="Courier New" panose="02070309020205020404" pitchFamily="49" charset="0"/>
                <a:cs typeface="Courier New" panose="02070309020205020404" pitchFamily="49" charset="0"/>
              </a:rPr>
              <a:t>04</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a:buClrTx/>
            </a:pPr>
            <a:r>
              <a:rPr lang="es-ES" altLang="es-ES" sz="1600" dirty="0">
                <a:solidFill>
                  <a:srgbClr val="333333"/>
                </a:solidFill>
                <a:latin typeface="Courier New" panose="02070309020205020404" pitchFamily="49" charset="0"/>
                <a:cs typeface="Courier New" panose="02070309020205020404" pitchFamily="49" charset="0"/>
              </a:rPr>
              <a:t>RUN </a:t>
            </a:r>
            <a:r>
              <a:rPr lang="es-ES" altLang="es-ES" sz="1600" dirty="0" err="1">
                <a:solidFill>
                  <a:srgbClr val="333333"/>
                </a:solidFill>
                <a:latin typeface="Courier New" panose="02070309020205020404" pitchFamily="49" charset="0"/>
                <a:cs typeface="Courier New" panose="02070309020205020404" pitchFamily="49" charset="0"/>
              </a:rPr>
              <a:t>apt-get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update</a:t>
            </a:r>
            <a:r>
              <a:rPr lang="es-ES" altLang="es-ES" sz="1600" dirty="0">
                <a:solidFill>
                  <a:srgbClr val="333333"/>
                </a:solidFill>
                <a:latin typeface="Courier New" panose="02070309020205020404" pitchFamily="49" charset="0"/>
                <a:cs typeface="Courier New" panose="02070309020205020404" pitchFamily="49" charset="0"/>
              </a:rPr>
              <a:t> -y </a:t>
            </a:r>
            <a:endPar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COPY</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app</a:t>
            </a:r>
            <a:endParaRPr lang="es-ES" altLang="es-ES" sz="160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CMD </a:t>
            </a:r>
            <a:r>
              <a:rPr kumimoji="0" lang="es-ES" altLang="es-E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python</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app</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app</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py </a:t>
            </a:r>
          </a:p>
        </p:txBody>
      </p:sp>
      <p:sp>
        <p:nvSpPr>
          <p:cNvPr id="5" name="Rectangle 1">
            <a:extLst>
              <a:ext uri="{FF2B5EF4-FFF2-40B4-BE49-F238E27FC236}">
                <a16:creationId xmlns:a16="http://schemas.microsoft.com/office/drawing/2014/main" id="{5426834B-5A18-4F65-9FDE-F4FF209B9E6F}"/>
              </a:ext>
            </a:extLst>
          </p:cNvPr>
          <p:cNvSpPr>
            <a:spLocks noChangeArrowheads="1"/>
          </p:cNvSpPr>
          <p:nvPr/>
        </p:nvSpPr>
        <p:spPr bwMode="auto">
          <a:xfrm>
            <a:off x="5202382" y="1258268"/>
            <a:ext cx="2805547" cy="1894734"/>
          </a:xfrm>
          <a:prstGeom prst="rect">
            <a:avLst/>
          </a:prstGeom>
          <a:solidFill>
            <a:srgbClr val="F5F5F5"/>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ubuntu</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rgbClr val="B452CD"/>
                </a:solidFill>
                <a:effectLst/>
                <a:latin typeface="Courier New" panose="02070309020205020404" pitchFamily="49" charset="0"/>
                <a:cs typeface="Courier New" panose="02070309020205020404" pitchFamily="49" charset="0"/>
              </a:rPr>
              <a:t>18</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rgbClr val="B452CD"/>
                </a:solidFill>
                <a:effectLst/>
                <a:latin typeface="Courier New" panose="02070309020205020404" pitchFamily="49" charset="0"/>
                <a:cs typeface="Courier New" panose="02070309020205020404" pitchFamily="49" charset="0"/>
              </a:rPr>
              <a:t>04</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a:buClrTx/>
            </a:pPr>
            <a:r>
              <a:rPr lang="es-ES" altLang="es-ES" sz="1600" dirty="0">
                <a:solidFill>
                  <a:srgbClr val="333333"/>
                </a:solidFill>
                <a:latin typeface="Courier New" panose="02070309020205020404" pitchFamily="49" charset="0"/>
                <a:cs typeface="Courier New" panose="02070309020205020404" pitchFamily="49" charset="0"/>
              </a:rPr>
              <a:t>RUN </a:t>
            </a:r>
            <a:r>
              <a:rPr lang="es-ES" altLang="es-ES" sz="1600" dirty="0" err="1">
                <a:solidFill>
                  <a:srgbClr val="333333"/>
                </a:solidFill>
                <a:latin typeface="Courier New" panose="02070309020205020404" pitchFamily="49" charset="0"/>
                <a:cs typeface="Courier New" panose="02070309020205020404" pitchFamily="49" charset="0"/>
              </a:rPr>
              <a:t>apt-get</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update</a:t>
            </a:r>
            <a:r>
              <a:rPr lang="es-ES" altLang="es-ES" sz="1600" dirty="0">
                <a:solidFill>
                  <a:srgbClr val="333333"/>
                </a:solidFill>
                <a:latin typeface="Courier New" panose="02070309020205020404" pitchFamily="49" charset="0"/>
                <a:cs typeface="Courier New" panose="02070309020205020404" pitchFamily="49" charset="0"/>
              </a:rPr>
              <a:t> -y </a:t>
            </a:r>
            <a:endPar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COPY</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app</a:t>
            </a:r>
          </a:p>
          <a:p>
            <a:pPr lvl="0">
              <a:buClrTx/>
            </a:pPr>
            <a:r>
              <a:rPr lang="es-ES" altLang="es-ES" sz="1600" dirty="0">
                <a:solidFill>
                  <a:srgbClr val="333333"/>
                </a:solidFill>
                <a:latin typeface="Courier New" panose="02070309020205020404" pitchFamily="49" charset="0"/>
                <a:cs typeface="Courier New" panose="02070309020205020404" pitchFamily="49" charset="0"/>
              </a:rPr>
              <a:t>WORKDIR /app</a:t>
            </a:r>
          </a:p>
          <a:p>
            <a:pPr lvl="0">
              <a:buClrTx/>
            </a:pP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ENTRYPOINT </a:t>
            </a:r>
            <a:r>
              <a:rPr lang="es-ES" altLang="es-ES" sz="1600" dirty="0">
                <a:solidFill>
                  <a:srgbClr val="333333"/>
                </a:solidFill>
                <a:latin typeface="Courier New" panose="02070309020205020404" pitchFamily="49" charset="0"/>
                <a:cs typeface="Courier New" panose="02070309020205020404" pitchFamily="49" charset="0"/>
              </a:rPr>
              <a:t>["</a:t>
            </a:r>
            <a:r>
              <a:rPr lang="es-ES" altLang="es-ES" sz="1600" dirty="0" err="1">
                <a:solidFill>
                  <a:srgbClr val="333333"/>
                </a:solidFill>
                <a:latin typeface="Courier New" panose="02070309020205020404" pitchFamily="49" charset="0"/>
                <a:cs typeface="Courier New" panose="02070309020205020404" pitchFamily="49" charset="0"/>
              </a:rPr>
              <a:t>python</a:t>
            </a:r>
            <a:r>
              <a:rPr lang="es-ES" altLang="es-ES" sz="1600" dirty="0">
                <a:solidFill>
                  <a:srgbClr val="333333"/>
                </a:solidFill>
                <a:latin typeface="Courier New" panose="02070309020205020404" pitchFamily="49" charset="0"/>
                <a:cs typeface="Courier New" panose="02070309020205020404" pitchFamily="49" charset="0"/>
              </a:rPr>
              <a:t>"]</a:t>
            </a:r>
            <a:endPar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lvl="0">
              <a:buClrTx/>
            </a:pP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CMD</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es-ES" altLang="es-ES" sz="1600" dirty="0">
                <a:solidFill>
                  <a:srgbClr val="333333"/>
                </a:solidFill>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app</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py</a:t>
            </a:r>
            <a:r>
              <a:rPr lang="es-ES" altLang="es-ES" sz="1600" dirty="0">
                <a:solidFill>
                  <a:srgbClr val="333333"/>
                </a:solidFill>
                <a:latin typeface="Courier New" panose="02070309020205020404" pitchFamily="49" charset="0"/>
                <a:cs typeface="Courier New" panose="02070309020205020404" pitchFamily="49" charset="0"/>
              </a:rPr>
              <a:t>"]</a:t>
            </a:r>
            <a:endParaRPr kumimoji="0" lang="es-ES" altLang="es-E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4873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b="1" dirty="0"/>
              <a:t>RUN: </a:t>
            </a:r>
            <a:r>
              <a:rPr lang="es-ES" sz="2000" dirty="0">
                <a:sym typeface="Arial"/>
              </a:rPr>
              <a:t>ejecutará los comandos en una nueva capa en la parte superior de la imagen actual y confirmará los resultados</a:t>
            </a:r>
            <a:endParaRPr lang="es-ES" sz="2000" dirty="0"/>
          </a:p>
          <a:p>
            <a:pPr marL="685800" indent="-457200" algn="l">
              <a:buFont typeface="Arial" panose="020B0604020202020204" pitchFamily="34" charset="0"/>
              <a:buChar char="•"/>
            </a:pPr>
            <a:endParaRPr lang="es-ES" b="1" dirty="0"/>
          </a:p>
          <a:p>
            <a:pPr marL="685800" indent="-457200" algn="just">
              <a:buFont typeface="Arial" panose="020B0604020202020204" pitchFamily="34" charset="0"/>
              <a:buChar char="•"/>
            </a:pPr>
            <a:r>
              <a:rPr lang="es-ES" b="1" dirty="0">
                <a:sym typeface="Arial"/>
              </a:rPr>
              <a:t>CMD: </a:t>
            </a:r>
            <a:r>
              <a:rPr lang="es-ES" sz="2000" dirty="0">
                <a:sym typeface="Arial"/>
              </a:rPr>
              <a:t>especifica el comando a ejecutar cuando se inicia un contenedor</a:t>
            </a:r>
          </a:p>
          <a:p>
            <a:pPr marL="685800" indent="-457200" algn="l">
              <a:buFont typeface="Arial" panose="020B0604020202020204" pitchFamily="34" charset="0"/>
              <a:buChar char="•"/>
            </a:pPr>
            <a:endParaRPr lang="es-ES" b="1" dirty="0">
              <a:sym typeface="Arial"/>
            </a:endParaRPr>
          </a:p>
          <a:p>
            <a:pPr marL="685800" indent="-457200" algn="l">
              <a:buFont typeface="Arial" panose="020B0604020202020204" pitchFamily="34" charset="0"/>
              <a:buChar char="•"/>
            </a:pPr>
            <a:r>
              <a:rPr lang="es-ES" b="1" dirty="0"/>
              <a:t>ENTRYPOINT</a:t>
            </a:r>
          </a:p>
          <a:p>
            <a:pPr marL="685800" indent="-457200" algn="l">
              <a:buFont typeface="Arial" panose="020B0604020202020204" pitchFamily="34" charset="0"/>
              <a:buChar char="•"/>
            </a:pPr>
            <a:endParaRPr lang="es-ES" b="1" dirty="0">
              <a:sym typeface="Arial"/>
            </a:endParaRPr>
          </a:p>
          <a:p>
            <a:pPr algn="l"/>
            <a:endParaRPr lang="es-ES" b="1" dirty="0"/>
          </a:p>
        </p:txBody>
      </p:sp>
    </p:spTree>
    <p:extLst>
      <p:ext uri="{BB962C8B-B14F-4D97-AF65-F5344CB8AC3E}">
        <p14:creationId xmlns:p14="http://schemas.microsoft.com/office/powerpoint/2010/main" val="340881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b="1" dirty="0"/>
              <a:t>LABEL</a:t>
            </a:r>
          </a:p>
          <a:p>
            <a:pPr marL="685800" indent="-457200" algn="l">
              <a:buFont typeface="Arial" panose="020B0604020202020204" pitchFamily="34" charset="0"/>
              <a:buChar char="•"/>
            </a:pPr>
            <a:endParaRPr lang="es-ES" b="1" dirty="0">
              <a:sym typeface="Arial"/>
            </a:endParaRPr>
          </a:p>
          <a:p>
            <a:pPr algn="l"/>
            <a:endParaRPr lang="es-ES" b="1" dirty="0"/>
          </a:p>
        </p:txBody>
      </p:sp>
      <p:sp>
        <p:nvSpPr>
          <p:cNvPr id="2" name="Rectangle 1">
            <a:extLst>
              <a:ext uri="{FF2B5EF4-FFF2-40B4-BE49-F238E27FC236}">
                <a16:creationId xmlns:a16="http://schemas.microsoft.com/office/drawing/2014/main" id="{5DFD4468-67B3-4229-BF4A-DCEF18B4BB15}"/>
              </a:ext>
            </a:extLst>
          </p:cNvPr>
          <p:cNvSpPr>
            <a:spLocks noChangeArrowheads="1"/>
          </p:cNvSpPr>
          <p:nvPr/>
        </p:nvSpPr>
        <p:spPr bwMode="auto">
          <a:xfrm>
            <a:off x="1811708" y="1553575"/>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eaLnBrk="0" fontAlgn="base" hangingPunct="0">
              <a:spcBef>
                <a:spcPct val="0"/>
              </a:spcBef>
              <a:spcAft>
                <a:spcPct val="0"/>
              </a:spcAft>
              <a:buClrTx/>
            </a:pPr>
            <a:r>
              <a:rPr lang="es-ES" altLang="es-ES" sz="1600" dirty="0">
                <a:solidFill>
                  <a:srgbClr val="333333"/>
                </a:solidFill>
                <a:latin typeface="Courier New" panose="02070309020205020404" pitchFamily="49" charset="0"/>
                <a:cs typeface="Courier New" panose="02070309020205020404" pitchFamily="49" charset="0"/>
              </a:rPr>
              <a:t>LABEL &lt;</a:t>
            </a:r>
            <a:r>
              <a:rPr lang="es-ES" altLang="es-ES" sz="1600" dirty="0" err="1">
                <a:solidFill>
                  <a:srgbClr val="333333"/>
                </a:solidFill>
                <a:latin typeface="Courier New" panose="02070309020205020404" pitchFamily="49" charset="0"/>
                <a:cs typeface="Courier New" panose="02070309020205020404" pitchFamily="49" charset="0"/>
              </a:rPr>
              <a:t>key</a:t>
            </a:r>
            <a:r>
              <a:rPr lang="es-ES" altLang="es-ES" sz="1600" dirty="0">
                <a:solidFill>
                  <a:srgbClr val="333333"/>
                </a:solidFill>
                <a:latin typeface="Courier New" panose="02070309020205020404" pitchFamily="49" charset="0"/>
                <a:cs typeface="Courier New" panose="02070309020205020404" pitchFamily="49" charset="0"/>
              </a:rPr>
              <a:t>&gt;=&lt;</a:t>
            </a:r>
            <a:r>
              <a:rPr lang="es-ES" altLang="es-ES" sz="1600" dirty="0" err="1">
                <a:solidFill>
                  <a:srgbClr val="333333"/>
                </a:solidFill>
                <a:latin typeface="Courier New" panose="02070309020205020404" pitchFamily="49" charset="0"/>
                <a:cs typeface="Courier New" panose="02070309020205020404" pitchFamily="49" charset="0"/>
              </a:rPr>
              <a:t>value</a:t>
            </a:r>
            <a:r>
              <a:rPr lang="es-ES" altLang="es-ES" sz="1600" dirty="0">
                <a:solidFill>
                  <a:srgbClr val="333333"/>
                </a:solidFill>
                <a:latin typeface="Courier New" panose="02070309020205020404" pitchFamily="49" charset="0"/>
                <a:cs typeface="Courier New" panose="02070309020205020404" pitchFamily="49" charset="0"/>
              </a:rPr>
              <a:t>&gt;</a:t>
            </a:r>
          </a:p>
        </p:txBody>
      </p:sp>
      <p:sp>
        <p:nvSpPr>
          <p:cNvPr id="4" name="Rectangle 2">
            <a:extLst>
              <a:ext uri="{FF2B5EF4-FFF2-40B4-BE49-F238E27FC236}">
                <a16:creationId xmlns:a16="http://schemas.microsoft.com/office/drawing/2014/main" id="{69F93FCB-B01F-49C3-982E-A14C0E5EBAF8}"/>
              </a:ext>
            </a:extLst>
          </p:cNvPr>
          <p:cNvSpPr>
            <a:spLocks noChangeArrowheads="1"/>
          </p:cNvSpPr>
          <p:nvPr/>
        </p:nvSpPr>
        <p:spPr bwMode="auto">
          <a:xfrm>
            <a:off x="1811708" y="2204412"/>
            <a:ext cx="6443529" cy="12176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LABEL multi.label1="value1" multi.label2="value2" </a:t>
            </a:r>
            <a:r>
              <a:rPr kumimoji="0" lang="es-ES" altLang="es-ES" sz="12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other</a:t>
            </a:r>
            <a:r>
              <a:rPr kumimoji="0" lang="es-ES" altLang="es-ES" sz="12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="value3"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LABEL multi.label1="value1"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multi.label2="value2"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other</a:t>
            </a:r>
            <a:r>
              <a:rPr kumimoji="0" lang="es-ES" altLang="es-ES"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="value3"</a:t>
            </a:r>
            <a:r>
              <a:rPr kumimoji="0" lang="es-ES" altLang="es-ES" sz="10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s-ES" altLang="es-ES"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071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b="1" dirty="0"/>
              <a:t>WORKDIR</a:t>
            </a:r>
          </a:p>
          <a:p>
            <a:pPr marL="685800" indent="-457200" algn="l">
              <a:buFont typeface="Arial" panose="020B0604020202020204" pitchFamily="34" charset="0"/>
              <a:buChar char="•"/>
            </a:pPr>
            <a:endParaRPr lang="es-ES" b="1" dirty="0"/>
          </a:p>
          <a:p>
            <a:pPr marL="685800" indent="-457200" algn="l">
              <a:buFont typeface="Arial" panose="020B0604020202020204" pitchFamily="34" charset="0"/>
              <a:buChar char="•"/>
            </a:pPr>
            <a:endParaRPr lang="es-ES" b="1" dirty="0"/>
          </a:p>
          <a:p>
            <a:endParaRPr lang="es-ES" b="1" dirty="0"/>
          </a:p>
          <a:p>
            <a:pPr marL="182563" indent="0" algn="l"/>
            <a:r>
              <a:rPr lang="es-ES" sz="2000" dirty="0">
                <a:sym typeface="Arial"/>
              </a:rPr>
              <a:t>Podemos reemplazar el directorio de trabajo en tiempo de ejecución con el parámetro -w, por ejemplo:</a:t>
            </a:r>
          </a:p>
          <a:p>
            <a:pPr algn="l"/>
            <a:endParaRPr lang="es-ES" b="1" dirty="0"/>
          </a:p>
        </p:txBody>
      </p:sp>
      <p:sp>
        <p:nvSpPr>
          <p:cNvPr id="4" name="Rectangle 2">
            <a:extLst>
              <a:ext uri="{FF2B5EF4-FFF2-40B4-BE49-F238E27FC236}">
                <a16:creationId xmlns:a16="http://schemas.microsoft.com/office/drawing/2014/main" id="{69F93FCB-B01F-49C3-982E-A14C0E5EBAF8}"/>
              </a:ext>
            </a:extLst>
          </p:cNvPr>
          <p:cNvSpPr>
            <a:spLocks noChangeArrowheads="1"/>
          </p:cNvSpPr>
          <p:nvPr/>
        </p:nvSpPr>
        <p:spPr bwMode="auto">
          <a:xfrm>
            <a:off x="1619816" y="1538790"/>
            <a:ext cx="6443529" cy="10329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s-ES" sz="1600" dirty="0">
                <a:solidFill>
                  <a:srgbClr val="333333"/>
                </a:solidFill>
                <a:latin typeface="Courier New" panose="02070309020205020404" pitchFamily="49" charset="0"/>
                <a:cs typeface="Courier New" panose="02070309020205020404" pitchFamily="49" charset="0"/>
              </a:rPr>
              <a:t>WORKDIR /</a:t>
            </a:r>
            <a:r>
              <a:rPr lang="es-ES" sz="1600" dirty="0" err="1">
                <a:solidFill>
                  <a:srgbClr val="333333"/>
                </a:solidFill>
                <a:latin typeface="Courier New" panose="02070309020205020404" pitchFamily="49" charset="0"/>
                <a:cs typeface="Courier New" panose="02070309020205020404" pitchFamily="49" charset="0"/>
              </a:rPr>
              <a:t>opt</a:t>
            </a:r>
            <a:r>
              <a:rPr lang="es-ES" sz="1600" dirty="0">
                <a:solidFill>
                  <a:srgbClr val="333333"/>
                </a:solidFill>
                <a:latin typeface="Courier New" panose="02070309020205020404" pitchFamily="49" charset="0"/>
                <a:cs typeface="Courier New" panose="02070309020205020404" pitchFamily="49" charset="0"/>
              </a:rPr>
              <a:t>/</a:t>
            </a:r>
            <a:r>
              <a:rPr lang="es-ES" sz="1600" dirty="0" err="1">
                <a:solidFill>
                  <a:srgbClr val="333333"/>
                </a:solidFill>
                <a:latin typeface="Courier New" panose="02070309020205020404" pitchFamily="49" charset="0"/>
                <a:cs typeface="Courier New" panose="02070309020205020404" pitchFamily="49" charset="0"/>
              </a:rPr>
              <a:t>webapp</a:t>
            </a:r>
            <a:r>
              <a:rPr lang="es-ES" sz="1600" dirty="0">
                <a:solidFill>
                  <a:srgbClr val="333333"/>
                </a:solidFill>
                <a:latin typeface="Courier New" panose="02070309020205020404" pitchFamily="49" charset="0"/>
                <a:cs typeface="Courier New" panose="02070309020205020404" pitchFamily="49" charset="0"/>
              </a:rPr>
              <a:t>/</a:t>
            </a:r>
            <a:r>
              <a:rPr lang="es-ES" sz="1600" dirty="0" err="1">
                <a:solidFill>
                  <a:srgbClr val="333333"/>
                </a:solidFill>
                <a:latin typeface="Courier New" panose="02070309020205020404" pitchFamily="49" charset="0"/>
                <a:cs typeface="Courier New" panose="02070309020205020404" pitchFamily="49" charset="0"/>
              </a:rPr>
              <a:t>db</a:t>
            </a:r>
            <a:endParaRPr lang="es-ES" sz="1600" dirty="0">
              <a:solidFill>
                <a:srgbClr val="333333"/>
              </a:solidFill>
              <a:latin typeface="Courier New" panose="02070309020205020404" pitchFamily="49" charset="0"/>
              <a:cs typeface="Courier New" panose="02070309020205020404" pitchFamily="49" charset="0"/>
            </a:endParaRPr>
          </a:p>
          <a:p>
            <a:pPr lvl="0">
              <a:buClrTx/>
            </a:pPr>
            <a:r>
              <a:rPr lang="es-ES" altLang="es-ES" sz="1600" dirty="0">
                <a:solidFill>
                  <a:schemeClr val="tx1"/>
                </a:solidFill>
                <a:latin typeface="Courier New" panose="02070309020205020404" pitchFamily="49" charset="0"/>
                <a:cs typeface="Courier New" panose="02070309020205020404" pitchFamily="49" charset="0"/>
              </a:rPr>
              <a:t>CMD</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mkdir</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chemeClr val="tx1"/>
                </a:solidFill>
                <a:latin typeface="Courier New" panose="02070309020205020404" pitchFamily="49" charset="0"/>
                <a:cs typeface="Courier New" panose="02070309020205020404" pitchFamily="49" charset="0"/>
              </a:rPr>
              <a:t>dir1</a:t>
            </a:r>
            <a:r>
              <a:rPr lang="es-ES" altLang="es-ES" sz="1600" dirty="0">
                <a:solidFill>
                  <a:srgbClr val="333333"/>
                </a:solidFill>
                <a:latin typeface="Courier New" panose="02070309020205020404" pitchFamily="49" charset="0"/>
                <a:cs typeface="Courier New" panose="02070309020205020404" pitchFamily="49" charset="0"/>
              </a:rPr>
              <a:t>"]</a:t>
            </a:r>
            <a:endParaRPr lang="es-ES" altLang="es-ES" sz="1600" dirty="0">
              <a:solidFill>
                <a:schemeClr val="tx1"/>
              </a:solidFill>
              <a:latin typeface="Courier New" panose="02070309020205020404" pitchFamily="49" charset="0"/>
              <a:cs typeface="Courier New" panose="02070309020205020404" pitchFamily="49" charset="0"/>
            </a:endParaRPr>
          </a:p>
          <a:p>
            <a:r>
              <a:rPr lang="es-ES" sz="1600" dirty="0">
                <a:solidFill>
                  <a:srgbClr val="333333"/>
                </a:solidFill>
                <a:latin typeface="Courier New" panose="02070309020205020404" pitchFamily="49" charset="0"/>
                <a:cs typeface="Courier New" panose="02070309020205020404" pitchFamily="49" charset="0"/>
              </a:rPr>
              <a:t>WORKDIR /</a:t>
            </a:r>
            <a:r>
              <a:rPr lang="es-ES" sz="1600" dirty="0" err="1">
                <a:solidFill>
                  <a:srgbClr val="333333"/>
                </a:solidFill>
                <a:latin typeface="Courier New" panose="02070309020205020404" pitchFamily="49" charset="0"/>
                <a:cs typeface="Courier New" panose="02070309020205020404" pitchFamily="49" charset="0"/>
              </a:rPr>
              <a:t>opt</a:t>
            </a:r>
            <a:r>
              <a:rPr lang="es-ES" sz="1600" dirty="0">
                <a:solidFill>
                  <a:srgbClr val="333333"/>
                </a:solidFill>
                <a:latin typeface="Courier New" panose="02070309020205020404" pitchFamily="49" charset="0"/>
                <a:cs typeface="Courier New" panose="02070309020205020404" pitchFamily="49" charset="0"/>
              </a:rPr>
              <a:t>/</a:t>
            </a:r>
            <a:r>
              <a:rPr lang="es-ES" sz="1600" dirty="0" err="1">
                <a:solidFill>
                  <a:srgbClr val="333333"/>
                </a:solidFill>
                <a:latin typeface="Courier New" panose="02070309020205020404" pitchFamily="49" charset="0"/>
                <a:cs typeface="Courier New" panose="02070309020205020404" pitchFamily="49" charset="0"/>
              </a:rPr>
              <a:t>webapp</a:t>
            </a:r>
            <a:endParaRPr lang="es-ES" sz="1600" dirty="0">
              <a:solidFill>
                <a:srgbClr val="333333"/>
              </a:solidFill>
              <a:latin typeface="Courier New" panose="02070309020205020404" pitchFamily="49" charset="0"/>
              <a:cs typeface="Courier New" panose="02070309020205020404" pitchFamily="49" charset="0"/>
            </a:endParaRPr>
          </a:p>
          <a:p>
            <a:pPr lvl="0">
              <a:buClrTx/>
            </a:pPr>
            <a:r>
              <a:rPr lang="es-ES" altLang="es-ES" sz="1600" dirty="0">
                <a:solidFill>
                  <a:schemeClr val="tx1"/>
                </a:solidFill>
                <a:latin typeface="Courier New" panose="02070309020205020404" pitchFamily="49" charset="0"/>
                <a:cs typeface="Courier New" panose="02070309020205020404" pitchFamily="49" charset="0"/>
              </a:rPr>
              <a:t>CMD</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err="1">
                <a:solidFill>
                  <a:srgbClr val="333333"/>
                </a:solidFill>
                <a:latin typeface="Courier New" panose="02070309020205020404" pitchFamily="49" charset="0"/>
                <a:cs typeface="Courier New" panose="02070309020205020404" pitchFamily="49" charset="0"/>
              </a:rPr>
              <a:t>mkdir</a:t>
            </a:r>
            <a:r>
              <a:rPr lang="es-ES" altLang="es-ES" sz="1600" dirty="0">
                <a:solidFill>
                  <a:srgbClr val="333333"/>
                </a:solidFill>
                <a:latin typeface="Courier New" panose="02070309020205020404" pitchFamily="49" charset="0"/>
                <a:cs typeface="Courier New" panose="02070309020205020404" pitchFamily="49" charset="0"/>
              </a:rPr>
              <a:t> </a:t>
            </a:r>
            <a:r>
              <a:rPr lang="es-ES" altLang="es-ES" sz="1600" dirty="0">
                <a:solidFill>
                  <a:schemeClr val="tx1"/>
                </a:solidFill>
                <a:latin typeface="Courier New" panose="02070309020205020404" pitchFamily="49" charset="0"/>
                <a:cs typeface="Courier New" panose="02070309020205020404" pitchFamily="49" charset="0"/>
              </a:rPr>
              <a:t>dir2</a:t>
            </a:r>
            <a:r>
              <a:rPr lang="es-ES" altLang="es-ES" sz="1600" dirty="0">
                <a:solidFill>
                  <a:srgbClr val="333333"/>
                </a:solidFill>
                <a:latin typeface="Courier New" panose="02070309020205020404" pitchFamily="49" charset="0"/>
                <a:cs typeface="Courier New" panose="02070309020205020404" pitchFamily="49" charset="0"/>
              </a:rPr>
              <a:t>"]</a:t>
            </a:r>
            <a:endParaRPr lang="es-ES" altLang="es-ES" sz="1600" dirty="0">
              <a:solidFill>
                <a:schemeClr val="tx1"/>
              </a:solidFill>
              <a:latin typeface="Courier New" panose="02070309020205020404" pitchFamily="49" charset="0"/>
              <a:cs typeface="Courier New" panose="02070309020205020404" pitchFamily="49" charset="0"/>
            </a:endParaRPr>
          </a:p>
        </p:txBody>
      </p:sp>
      <p:sp>
        <p:nvSpPr>
          <p:cNvPr id="7" name="Rectangle 2">
            <a:extLst>
              <a:ext uri="{FF2B5EF4-FFF2-40B4-BE49-F238E27FC236}">
                <a16:creationId xmlns:a16="http://schemas.microsoft.com/office/drawing/2014/main" id="{1B73CC24-898F-49EB-A4A7-A24F04720D76}"/>
              </a:ext>
            </a:extLst>
          </p:cNvPr>
          <p:cNvSpPr>
            <a:spLocks noChangeArrowheads="1"/>
          </p:cNvSpPr>
          <p:nvPr/>
        </p:nvSpPr>
        <p:spPr bwMode="auto">
          <a:xfrm>
            <a:off x="1619816" y="3479438"/>
            <a:ext cx="6443529" cy="54051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s-ES" sz="1600" dirty="0">
                <a:solidFill>
                  <a:srgbClr val="333333"/>
                </a:solidFill>
                <a:latin typeface="Courier New" panose="02070309020205020404" pitchFamily="49" charset="0"/>
                <a:cs typeface="Courier New" panose="02070309020205020404" pitchFamily="49" charset="0"/>
              </a:rPr>
              <a:t>$ </a:t>
            </a:r>
            <a:r>
              <a:rPr lang="es-ES" sz="1600" dirty="0" err="1">
                <a:solidFill>
                  <a:srgbClr val="333333"/>
                </a:solidFill>
                <a:latin typeface="Courier New" panose="02070309020205020404" pitchFamily="49" charset="0"/>
                <a:cs typeface="Courier New" panose="02070309020205020404" pitchFamily="49" charset="0"/>
              </a:rPr>
              <a:t>docker</a:t>
            </a:r>
            <a:r>
              <a:rPr lang="es-ES" sz="1600" dirty="0">
                <a:solidFill>
                  <a:srgbClr val="333333"/>
                </a:solidFill>
                <a:latin typeface="Courier New" panose="02070309020205020404" pitchFamily="49" charset="0"/>
                <a:cs typeface="Courier New" panose="02070309020205020404" pitchFamily="49" charset="0"/>
              </a:rPr>
              <a:t> run –ti –w /</a:t>
            </a:r>
            <a:r>
              <a:rPr lang="es-ES" sz="1600" dirty="0" err="1">
                <a:solidFill>
                  <a:srgbClr val="333333"/>
                </a:solidFill>
                <a:latin typeface="Courier New" panose="02070309020205020404" pitchFamily="49" charset="0"/>
                <a:cs typeface="Courier New" panose="02070309020205020404" pitchFamily="49" charset="0"/>
              </a:rPr>
              <a:t>var</a:t>
            </a:r>
            <a:r>
              <a:rPr lang="es-ES" sz="1600" dirty="0">
                <a:solidFill>
                  <a:srgbClr val="333333"/>
                </a:solidFill>
                <a:latin typeface="Courier New" panose="02070309020205020404" pitchFamily="49" charset="0"/>
                <a:cs typeface="Courier New" panose="02070309020205020404" pitchFamily="49" charset="0"/>
              </a:rPr>
              <a:t>/log </a:t>
            </a:r>
            <a:r>
              <a:rPr lang="es-ES" sz="1600" dirty="0" err="1">
                <a:solidFill>
                  <a:srgbClr val="333333"/>
                </a:solidFill>
                <a:latin typeface="Courier New" panose="02070309020205020404" pitchFamily="49" charset="0"/>
                <a:cs typeface="Courier New" panose="02070309020205020404" pitchFamily="49" charset="0"/>
              </a:rPr>
              <a:t>ubuntu</a:t>
            </a:r>
            <a:r>
              <a:rPr lang="es-ES" sz="1600" dirty="0">
                <a:solidFill>
                  <a:srgbClr val="333333"/>
                </a:solidFill>
                <a:latin typeface="Courier New" panose="02070309020205020404" pitchFamily="49" charset="0"/>
                <a:cs typeface="Courier New" panose="02070309020205020404" pitchFamily="49" charset="0"/>
              </a:rPr>
              <a:t> </a:t>
            </a:r>
          </a:p>
          <a:p>
            <a:r>
              <a:rPr lang="es-ES" sz="1600" dirty="0">
                <a:solidFill>
                  <a:srgbClr val="333333"/>
                </a:solidFill>
                <a:latin typeface="Courier New" panose="02070309020205020404" pitchFamily="49" charset="0"/>
                <a:cs typeface="Courier New" panose="02070309020205020404" pitchFamily="49" charset="0"/>
              </a:rPr>
              <a:t>&gt;</a:t>
            </a:r>
            <a:r>
              <a:rPr lang="es-ES" sz="1600" dirty="0" err="1">
                <a:solidFill>
                  <a:srgbClr val="333333"/>
                </a:solidFill>
                <a:latin typeface="Courier New" panose="02070309020205020404" pitchFamily="49" charset="0"/>
                <a:cs typeface="Courier New" panose="02070309020205020404" pitchFamily="49" charset="0"/>
              </a:rPr>
              <a:t>pwd</a:t>
            </a:r>
            <a:r>
              <a:rPr lang="es-ES" sz="1600" dirty="0">
                <a:solidFill>
                  <a:srgbClr val="333333"/>
                </a:solidFill>
                <a:latin typeface="Courier New" panose="02070309020205020404" pitchFamily="49" charset="0"/>
                <a:cs typeface="Courier New" panose="02070309020205020404" pitchFamily="49" charset="0"/>
              </a:rPr>
              <a:t> /</a:t>
            </a:r>
            <a:r>
              <a:rPr lang="es-ES" sz="1600" dirty="0" err="1">
                <a:solidFill>
                  <a:srgbClr val="333333"/>
                </a:solidFill>
                <a:latin typeface="Courier New" panose="02070309020205020404" pitchFamily="49" charset="0"/>
                <a:cs typeface="Courier New" panose="02070309020205020404" pitchFamily="49" charset="0"/>
              </a:rPr>
              <a:t>var</a:t>
            </a:r>
            <a:r>
              <a:rPr lang="es-ES" sz="1600" dirty="0">
                <a:solidFill>
                  <a:srgbClr val="333333"/>
                </a:solidFill>
                <a:latin typeface="Courier New" panose="02070309020205020404" pitchFamily="49" charset="0"/>
                <a:cs typeface="Courier New" panose="02070309020205020404" pitchFamily="49" charset="0"/>
              </a:rPr>
              <a:t>/log</a:t>
            </a:r>
          </a:p>
        </p:txBody>
      </p:sp>
    </p:spTree>
    <p:extLst>
      <p:ext uri="{BB962C8B-B14F-4D97-AF65-F5344CB8AC3E}">
        <p14:creationId xmlns:p14="http://schemas.microsoft.com/office/powerpoint/2010/main" val="312278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b="1" dirty="0"/>
              <a:t>ENV</a:t>
            </a:r>
          </a:p>
          <a:p>
            <a:pPr marL="685800" indent="-457200" algn="l">
              <a:buFont typeface="Arial" panose="020B0604020202020204" pitchFamily="34" charset="0"/>
              <a:buChar char="•"/>
            </a:pPr>
            <a:endParaRPr lang="es-ES" b="1" dirty="0"/>
          </a:p>
          <a:p>
            <a:pPr marL="685800" indent="-457200" algn="l">
              <a:buFont typeface="Arial" panose="020B0604020202020204" pitchFamily="34" charset="0"/>
              <a:buChar char="•"/>
            </a:pPr>
            <a:endParaRPr lang="es-ES" b="1" dirty="0"/>
          </a:p>
          <a:p>
            <a:pPr marL="685800" indent="-457200" algn="l">
              <a:buFont typeface="Arial" panose="020B0604020202020204" pitchFamily="34" charset="0"/>
              <a:buChar char="•"/>
            </a:pPr>
            <a:endParaRPr lang="es-ES" b="1" dirty="0"/>
          </a:p>
          <a:p>
            <a:pPr marL="685800" indent="-457200" algn="l">
              <a:buFont typeface="Arial" panose="020B0604020202020204" pitchFamily="34" charset="0"/>
              <a:buChar char="•"/>
            </a:pPr>
            <a:endParaRPr lang="es-ES" b="1" dirty="0"/>
          </a:p>
          <a:p>
            <a:pPr marL="685800" indent="-457200" algn="l">
              <a:buFont typeface="Arial" panose="020B0604020202020204" pitchFamily="34" charset="0"/>
              <a:buChar char="•"/>
            </a:pPr>
            <a:r>
              <a:rPr lang="es-ES" b="1" dirty="0"/>
              <a:t>ADD</a:t>
            </a:r>
          </a:p>
          <a:p>
            <a:pPr marL="685800" indent="-457200" algn="l">
              <a:buFont typeface="Arial" panose="020B0604020202020204" pitchFamily="34" charset="0"/>
              <a:buChar char="•"/>
            </a:pPr>
            <a:endParaRPr lang="es-ES" dirty="0"/>
          </a:p>
          <a:p>
            <a:endParaRPr lang="es-ES" b="1" dirty="0"/>
          </a:p>
        </p:txBody>
      </p:sp>
      <p:sp>
        <p:nvSpPr>
          <p:cNvPr id="7" name="Rectangle 2">
            <a:extLst>
              <a:ext uri="{FF2B5EF4-FFF2-40B4-BE49-F238E27FC236}">
                <a16:creationId xmlns:a16="http://schemas.microsoft.com/office/drawing/2014/main" id="{1B73CC24-898F-49EB-A4A7-A24F04720D76}"/>
              </a:ext>
            </a:extLst>
          </p:cNvPr>
          <p:cNvSpPr>
            <a:spLocks noChangeArrowheads="1"/>
          </p:cNvSpPr>
          <p:nvPr/>
        </p:nvSpPr>
        <p:spPr bwMode="auto">
          <a:xfrm>
            <a:off x="1603191" y="1712579"/>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n-US" sz="1600" dirty="0">
                <a:solidFill>
                  <a:srgbClr val="333333"/>
                </a:solidFill>
                <a:latin typeface="Courier New" panose="02070309020205020404" pitchFamily="49" charset="0"/>
                <a:cs typeface="Courier New" panose="02070309020205020404" pitchFamily="49" charset="0"/>
              </a:rPr>
              <a:t>ENV MY_PATH /home/</a:t>
            </a:r>
            <a:r>
              <a:rPr lang="en-US" sz="1600" dirty="0" err="1">
                <a:solidFill>
                  <a:srgbClr val="333333"/>
                </a:solidFill>
                <a:latin typeface="Courier New" panose="02070309020205020404" pitchFamily="49" charset="0"/>
                <a:cs typeface="Courier New" panose="02070309020205020404" pitchFamily="49" charset="0"/>
              </a:rPr>
              <a:t>mypath</a:t>
            </a:r>
            <a:endParaRPr lang="es-ES" sz="1600" dirty="0">
              <a:solidFill>
                <a:srgbClr val="333333"/>
              </a:solidFill>
              <a:latin typeface="Courier New" panose="02070309020205020404" pitchFamily="49" charset="0"/>
              <a:cs typeface="Courier New" panose="02070309020205020404" pitchFamily="49" charset="0"/>
            </a:endParaRPr>
          </a:p>
        </p:txBody>
      </p:sp>
      <p:sp>
        <p:nvSpPr>
          <p:cNvPr id="8" name="Rectangle 2">
            <a:extLst>
              <a:ext uri="{FF2B5EF4-FFF2-40B4-BE49-F238E27FC236}">
                <a16:creationId xmlns:a16="http://schemas.microsoft.com/office/drawing/2014/main" id="{B0ADC805-3647-4F6B-B371-0B945E3040AB}"/>
              </a:ext>
            </a:extLst>
          </p:cNvPr>
          <p:cNvSpPr>
            <a:spLocks noChangeArrowheads="1"/>
          </p:cNvSpPr>
          <p:nvPr/>
        </p:nvSpPr>
        <p:spPr bwMode="auto">
          <a:xfrm>
            <a:off x="1603190" y="2508672"/>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s-ES" sz="1600" dirty="0">
                <a:solidFill>
                  <a:srgbClr val="333333"/>
                </a:solidFill>
                <a:latin typeface="Courier New" panose="02070309020205020404" pitchFamily="49" charset="0"/>
                <a:cs typeface="Courier New" panose="02070309020205020404" pitchFamily="49" charset="0"/>
              </a:rPr>
              <a:t>ENV MY_PATH=/home/</a:t>
            </a:r>
            <a:r>
              <a:rPr lang="es-ES" sz="1600" dirty="0" err="1">
                <a:solidFill>
                  <a:srgbClr val="333333"/>
                </a:solidFill>
                <a:latin typeface="Courier New" panose="02070309020205020404" pitchFamily="49" charset="0"/>
                <a:cs typeface="Courier New" panose="02070309020205020404" pitchFamily="49" charset="0"/>
              </a:rPr>
              <a:t>mypath</a:t>
            </a:r>
            <a:r>
              <a:rPr lang="es-ES" sz="1600" dirty="0">
                <a:solidFill>
                  <a:srgbClr val="333333"/>
                </a:solidFill>
                <a:latin typeface="Courier New" panose="02070309020205020404" pitchFamily="49" charset="0"/>
                <a:cs typeface="Courier New" panose="02070309020205020404" pitchFamily="49" charset="0"/>
              </a:rPr>
              <a:t> FLAG=”FLAG1”</a:t>
            </a:r>
          </a:p>
        </p:txBody>
      </p:sp>
      <p:sp>
        <p:nvSpPr>
          <p:cNvPr id="9" name="Rectangle 2">
            <a:extLst>
              <a:ext uri="{FF2B5EF4-FFF2-40B4-BE49-F238E27FC236}">
                <a16:creationId xmlns:a16="http://schemas.microsoft.com/office/drawing/2014/main" id="{F5AC4E98-971F-41EF-9C41-6729A40DE494}"/>
              </a:ext>
            </a:extLst>
          </p:cNvPr>
          <p:cNvSpPr>
            <a:spLocks noChangeArrowheads="1"/>
          </p:cNvSpPr>
          <p:nvPr/>
        </p:nvSpPr>
        <p:spPr bwMode="auto">
          <a:xfrm>
            <a:off x="1603190" y="3774978"/>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s-ES" sz="1600" dirty="0">
                <a:solidFill>
                  <a:srgbClr val="333333"/>
                </a:solidFill>
                <a:latin typeface="Courier New" panose="02070309020205020404" pitchFamily="49" charset="0"/>
                <a:cs typeface="Courier New" panose="02070309020205020404" pitchFamily="49" charset="0"/>
              </a:rPr>
              <a:t>ADD fichero.txt /</a:t>
            </a:r>
            <a:r>
              <a:rPr lang="es-ES" sz="1600" dirty="0" err="1">
                <a:solidFill>
                  <a:srgbClr val="333333"/>
                </a:solidFill>
                <a:latin typeface="Courier New" panose="02070309020205020404" pitchFamily="49" charset="0"/>
                <a:cs typeface="Courier New" panose="02070309020205020404" pitchFamily="49" charset="0"/>
              </a:rPr>
              <a:t>opt</a:t>
            </a:r>
            <a:r>
              <a:rPr lang="es-ES" sz="1600" dirty="0">
                <a:solidFill>
                  <a:srgbClr val="333333"/>
                </a:solidFill>
                <a:latin typeface="Courier New" panose="02070309020205020404" pitchFamily="49" charset="0"/>
                <a:cs typeface="Courier New" panose="02070309020205020404" pitchFamily="49" charset="0"/>
              </a:rPr>
              <a:t>/$MYPATH/fichero.txt</a:t>
            </a:r>
          </a:p>
        </p:txBody>
      </p:sp>
      <p:sp>
        <p:nvSpPr>
          <p:cNvPr id="10" name="Rectangle 2">
            <a:extLst>
              <a:ext uri="{FF2B5EF4-FFF2-40B4-BE49-F238E27FC236}">
                <a16:creationId xmlns:a16="http://schemas.microsoft.com/office/drawing/2014/main" id="{096C7D8F-3CAA-48F2-8EAC-AC050B802F33}"/>
              </a:ext>
            </a:extLst>
          </p:cNvPr>
          <p:cNvSpPr>
            <a:spLocks noChangeArrowheads="1"/>
          </p:cNvSpPr>
          <p:nvPr/>
        </p:nvSpPr>
        <p:spPr bwMode="auto">
          <a:xfrm>
            <a:off x="1603189" y="4223521"/>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en-US" sz="1600" dirty="0">
                <a:solidFill>
                  <a:srgbClr val="333333"/>
                </a:solidFill>
                <a:latin typeface="Courier New" panose="02070309020205020404" pitchFamily="49" charset="0"/>
                <a:cs typeface="Courier New" panose="02070309020205020404" pitchFamily="49" charset="0"/>
              </a:rPr>
              <a:t>ADD fichero.tar.gz </a:t>
            </a:r>
            <a:r>
              <a:rPr lang="es-ES" sz="1600" dirty="0">
                <a:solidFill>
                  <a:srgbClr val="333333"/>
                </a:solidFill>
                <a:latin typeface="Courier New" panose="02070309020205020404" pitchFamily="49" charset="0"/>
                <a:cs typeface="Courier New" panose="02070309020205020404" pitchFamily="49" charset="0"/>
              </a:rPr>
              <a:t>/</a:t>
            </a:r>
            <a:r>
              <a:rPr lang="es-ES" sz="1600" dirty="0" err="1">
                <a:solidFill>
                  <a:srgbClr val="333333"/>
                </a:solidFill>
                <a:latin typeface="Courier New" panose="02070309020205020404" pitchFamily="49" charset="0"/>
                <a:cs typeface="Courier New" panose="02070309020205020404" pitchFamily="49" charset="0"/>
              </a:rPr>
              <a:t>opt</a:t>
            </a:r>
            <a:r>
              <a:rPr lang="es-ES" sz="1600" dirty="0">
                <a:solidFill>
                  <a:srgbClr val="333333"/>
                </a:solidFill>
                <a:latin typeface="Courier New" panose="02070309020205020404" pitchFamily="49" charset="0"/>
                <a:cs typeface="Courier New" panose="02070309020205020404" pitchFamily="49" charset="0"/>
              </a:rPr>
              <a:t>/$MYPATH/</a:t>
            </a:r>
          </a:p>
        </p:txBody>
      </p:sp>
    </p:spTree>
    <p:extLst>
      <p:ext uri="{BB962C8B-B14F-4D97-AF65-F5344CB8AC3E}">
        <p14:creationId xmlns:p14="http://schemas.microsoft.com/office/powerpoint/2010/main" val="416669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b="1"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46204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b="1" dirty="0"/>
              <a:t>COPY</a:t>
            </a:r>
          </a:p>
          <a:p>
            <a:pPr marL="685800" indent="-457200" algn="l">
              <a:buFont typeface="Arial" panose="020B0604020202020204" pitchFamily="34" charset="0"/>
              <a:buChar char="•"/>
            </a:pPr>
            <a:endParaRPr lang="es-ES" b="1" dirty="0"/>
          </a:p>
          <a:p>
            <a:pPr marL="228600" indent="0" algn="l"/>
            <a:endParaRPr lang="es-ES" b="1" dirty="0"/>
          </a:p>
          <a:p>
            <a:pPr marL="685800" indent="-457200" algn="l">
              <a:buFont typeface="Arial" panose="020B0604020202020204" pitchFamily="34" charset="0"/>
              <a:buChar char="•"/>
            </a:pPr>
            <a:r>
              <a:rPr lang="es-ES" b="1" dirty="0"/>
              <a:t>EXPOSE</a:t>
            </a:r>
          </a:p>
        </p:txBody>
      </p:sp>
      <p:sp>
        <p:nvSpPr>
          <p:cNvPr id="7" name="Rectangle 2">
            <a:extLst>
              <a:ext uri="{FF2B5EF4-FFF2-40B4-BE49-F238E27FC236}">
                <a16:creationId xmlns:a16="http://schemas.microsoft.com/office/drawing/2014/main" id="{1B73CC24-898F-49EB-A4A7-A24F04720D76}"/>
              </a:ext>
            </a:extLst>
          </p:cNvPr>
          <p:cNvSpPr>
            <a:spLocks noChangeArrowheads="1"/>
          </p:cNvSpPr>
          <p:nvPr/>
        </p:nvSpPr>
        <p:spPr bwMode="auto">
          <a:xfrm>
            <a:off x="1603191" y="1712579"/>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COPY </a:t>
            </a:r>
            <a:r>
              <a:rPr lang="fr-FR" sz="1600" dirty="0" err="1">
                <a:solidFill>
                  <a:srgbClr val="333333"/>
                </a:solidFill>
                <a:latin typeface="Courier New" panose="02070309020205020404" pitchFamily="49" charset="0"/>
                <a:cs typeface="Courier New" panose="02070309020205020404" pitchFamily="49" charset="0"/>
              </a:rPr>
              <a:t>desarrollo</a:t>
            </a:r>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etc</a:t>
            </a:r>
            <a:r>
              <a:rPr lang="fr-FR" sz="1600" dirty="0">
                <a:solidFill>
                  <a:srgbClr val="333333"/>
                </a:solidFill>
                <a:latin typeface="Courier New" panose="02070309020205020404" pitchFamily="49" charset="0"/>
                <a:cs typeface="Courier New" panose="02070309020205020404" pitchFamily="49" charset="0"/>
              </a:rPr>
              <a:t>/</a:t>
            </a:r>
            <a:r>
              <a:rPr lang="fr-FR" sz="1600" dirty="0" err="1">
                <a:solidFill>
                  <a:srgbClr val="333333"/>
                </a:solidFill>
                <a:latin typeface="Courier New" panose="02070309020205020404" pitchFamily="49" charset="0"/>
                <a:cs typeface="Courier New" panose="02070309020205020404" pitchFamily="49" charset="0"/>
              </a:rPr>
              <a:t>desa</a:t>
            </a:r>
            <a:r>
              <a:rPr lang="fr-FR" sz="1600" dirty="0">
                <a:solidFill>
                  <a:srgbClr val="333333"/>
                </a:solidFill>
                <a:latin typeface="Courier New" panose="02070309020205020404" pitchFamily="49" charset="0"/>
                <a:cs typeface="Courier New" panose="02070309020205020404" pitchFamily="49" charset="0"/>
              </a:rPr>
              <a:t>/</a:t>
            </a:r>
            <a:endParaRPr lang="es-ES" sz="1600" dirty="0">
              <a:solidFill>
                <a:srgbClr val="333333"/>
              </a:solidFill>
              <a:latin typeface="Courier New" panose="02070309020205020404" pitchFamily="49" charset="0"/>
              <a:cs typeface="Courier New" panose="02070309020205020404" pitchFamily="49" charset="0"/>
            </a:endParaRPr>
          </a:p>
        </p:txBody>
      </p:sp>
      <p:sp>
        <p:nvSpPr>
          <p:cNvPr id="11" name="Rectangle 2">
            <a:extLst>
              <a:ext uri="{FF2B5EF4-FFF2-40B4-BE49-F238E27FC236}">
                <a16:creationId xmlns:a16="http://schemas.microsoft.com/office/drawing/2014/main" id="{14C50EC3-053B-4AA1-B9F8-35317A7B9443}"/>
              </a:ext>
            </a:extLst>
          </p:cNvPr>
          <p:cNvSpPr>
            <a:spLocks noChangeArrowheads="1"/>
          </p:cNvSpPr>
          <p:nvPr/>
        </p:nvSpPr>
        <p:spPr bwMode="auto">
          <a:xfrm>
            <a:off x="1603191" y="2768732"/>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EXPOSE 8080</a:t>
            </a:r>
            <a:endParaRPr lang="es-ES" sz="1600" dirty="0">
              <a:solidFill>
                <a:srgbClr val="333333"/>
              </a:solidFill>
              <a:latin typeface="Courier New" panose="02070309020205020404" pitchFamily="49" charset="0"/>
              <a:cs typeface="Courier New" panose="02070309020205020404" pitchFamily="49" charset="0"/>
            </a:endParaRPr>
          </a:p>
        </p:txBody>
      </p:sp>
      <p:sp>
        <p:nvSpPr>
          <p:cNvPr id="12" name="Rectangle 2">
            <a:extLst>
              <a:ext uri="{FF2B5EF4-FFF2-40B4-BE49-F238E27FC236}">
                <a16:creationId xmlns:a16="http://schemas.microsoft.com/office/drawing/2014/main" id="{6BC7003D-89D9-4F44-97A2-F3897959716A}"/>
              </a:ext>
            </a:extLst>
          </p:cNvPr>
          <p:cNvSpPr>
            <a:spLocks noChangeArrowheads="1"/>
          </p:cNvSpPr>
          <p:nvPr/>
        </p:nvSpPr>
        <p:spPr bwMode="auto">
          <a:xfrm>
            <a:off x="1601236" y="3192753"/>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EXPOSE 8080/UDP</a:t>
            </a:r>
            <a:endParaRPr lang="es-ES" sz="1600" dirty="0">
              <a:solidFill>
                <a:srgbClr val="333333"/>
              </a:solidFill>
              <a:latin typeface="Courier New" panose="02070309020205020404" pitchFamily="49" charset="0"/>
              <a:cs typeface="Courier New" panose="02070309020205020404" pitchFamily="49" charset="0"/>
            </a:endParaRPr>
          </a:p>
        </p:txBody>
      </p:sp>
      <p:sp>
        <p:nvSpPr>
          <p:cNvPr id="13" name="Rectangle 2">
            <a:extLst>
              <a:ext uri="{FF2B5EF4-FFF2-40B4-BE49-F238E27FC236}">
                <a16:creationId xmlns:a16="http://schemas.microsoft.com/office/drawing/2014/main" id="{CFB2610B-E076-4C9B-BCC8-90DFBD92EFD6}"/>
              </a:ext>
            </a:extLst>
          </p:cNvPr>
          <p:cNvSpPr>
            <a:spLocks noChangeArrowheads="1"/>
          </p:cNvSpPr>
          <p:nvPr/>
        </p:nvSpPr>
        <p:spPr bwMode="auto">
          <a:xfrm>
            <a:off x="1601236" y="3616774"/>
            <a:ext cx="6443529" cy="2942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docker run -p 8080:80/</a:t>
            </a:r>
            <a:r>
              <a:rPr lang="fr-FR" sz="1600" dirty="0" err="1">
                <a:solidFill>
                  <a:srgbClr val="333333"/>
                </a:solidFill>
                <a:latin typeface="Courier New" panose="02070309020205020404" pitchFamily="49" charset="0"/>
                <a:cs typeface="Courier New" panose="02070309020205020404" pitchFamily="49" charset="0"/>
              </a:rPr>
              <a:t>tcp</a:t>
            </a:r>
            <a:r>
              <a:rPr lang="fr-FR" sz="1600" dirty="0">
                <a:solidFill>
                  <a:srgbClr val="333333"/>
                </a:solidFill>
                <a:latin typeface="Courier New" panose="02070309020205020404" pitchFamily="49" charset="0"/>
                <a:cs typeface="Courier New" panose="02070309020205020404" pitchFamily="49" charset="0"/>
              </a:rPr>
              <a:t> -p 8080:80/</a:t>
            </a:r>
            <a:r>
              <a:rPr lang="fr-FR" sz="1600" dirty="0" err="1">
                <a:solidFill>
                  <a:srgbClr val="333333"/>
                </a:solidFill>
                <a:latin typeface="Courier New" panose="02070309020205020404" pitchFamily="49" charset="0"/>
                <a:cs typeface="Courier New" panose="02070309020205020404" pitchFamily="49" charset="0"/>
              </a:rPr>
              <a:t>udp</a:t>
            </a:r>
            <a:r>
              <a:rPr lang="fr-FR" sz="1600" dirty="0">
                <a:solidFill>
                  <a:srgbClr val="333333"/>
                </a:solidFill>
                <a:latin typeface="Courier New" panose="02070309020205020404" pitchFamily="49" charset="0"/>
                <a:cs typeface="Courier New" panose="02070309020205020404" pitchFamily="49" charset="0"/>
              </a:rPr>
              <a:t> ...</a:t>
            </a:r>
            <a:endParaRPr lang="es-ES" sz="16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866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endParaRPr lang="es-ES" dirty="0"/>
          </a:p>
          <a:p>
            <a:endParaRPr lang="es-ES" b="1" dirty="0"/>
          </a:p>
        </p:txBody>
      </p:sp>
      <p:sp>
        <p:nvSpPr>
          <p:cNvPr id="7" name="Rectangle 2">
            <a:extLst>
              <a:ext uri="{FF2B5EF4-FFF2-40B4-BE49-F238E27FC236}">
                <a16:creationId xmlns:a16="http://schemas.microsoft.com/office/drawing/2014/main" id="{1B73CC24-898F-49EB-A4A7-A24F04720D76}"/>
              </a:ext>
            </a:extLst>
          </p:cNvPr>
          <p:cNvSpPr>
            <a:spLocks noChangeArrowheads="1"/>
          </p:cNvSpPr>
          <p:nvPr/>
        </p:nvSpPr>
        <p:spPr bwMode="auto">
          <a:xfrm>
            <a:off x="1545002" y="1469030"/>
            <a:ext cx="7432743" cy="2510287"/>
          </a:xfrm>
          <a:prstGeom prst="rect">
            <a:avLst/>
          </a:prstGeom>
          <a:solidFill>
            <a:srgbClr val="F5F5F5"/>
          </a:solidFill>
          <a:ln w="95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FROM </a:t>
            </a:r>
            <a:r>
              <a:rPr lang="fr-FR" sz="1600" dirty="0" err="1">
                <a:solidFill>
                  <a:srgbClr val="333333"/>
                </a:solidFill>
                <a:latin typeface="Courier New" panose="02070309020205020404" pitchFamily="49" charset="0"/>
                <a:cs typeface="Courier New" panose="02070309020205020404" pitchFamily="49" charset="0"/>
              </a:rPr>
              <a:t>ubuntu:latest</a:t>
            </a:r>
            <a:endParaRPr lang="fr-FR" sz="1600" dirty="0">
              <a:solidFill>
                <a:srgbClr val="333333"/>
              </a:solidFill>
              <a:latin typeface="Courier New" panose="02070309020205020404" pitchFamily="49" charset="0"/>
              <a:cs typeface="Courier New" panose="02070309020205020404" pitchFamily="49" charset="0"/>
            </a:endParaRP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RUN apt-get -y update; \</a:t>
            </a:r>
          </a:p>
          <a:p>
            <a:r>
              <a:rPr lang="fr-FR" sz="1600" dirty="0">
                <a:solidFill>
                  <a:srgbClr val="333333"/>
                </a:solidFill>
                <a:latin typeface="Courier New" panose="02070309020205020404" pitchFamily="49" charset="0"/>
                <a:cs typeface="Courier New" panose="02070309020205020404" pitchFamily="49" charset="0"/>
              </a:rPr>
              <a:t>    apt-get -y upgrade; \</a:t>
            </a:r>
          </a:p>
          <a:p>
            <a:r>
              <a:rPr lang="fr-FR" sz="1600" dirty="0">
                <a:solidFill>
                  <a:srgbClr val="333333"/>
                </a:solidFill>
                <a:latin typeface="Courier New" panose="02070309020205020404" pitchFamily="49" charset="0"/>
                <a:cs typeface="Courier New" panose="02070309020205020404" pitchFamily="49" charset="0"/>
              </a:rPr>
              <a:t>    apt-get -y </a:t>
            </a:r>
            <a:r>
              <a:rPr lang="fr-FR" sz="1600" dirty="0" err="1">
                <a:solidFill>
                  <a:srgbClr val="333333"/>
                </a:solidFill>
                <a:latin typeface="Courier New" panose="02070309020205020404" pitchFamily="49" charset="0"/>
                <a:cs typeface="Courier New" panose="02070309020205020404" pitchFamily="49" charset="0"/>
              </a:rPr>
              <a:t>install</a:t>
            </a:r>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apt-utils</a:t>
            </a:r>
            <a:r>
              <a:rPr lang="fr-FR" sz="1600" dirty="0">
                <a:solidFill>
                  <a:srgbClr val="333333"/>
                </a:solidFill>
                <a:latin typeface="Courier New" panose="02070309020205020404" pitchFamily="49" charset="0"/>
                <a:cs typeface="Courier New" panose="02070309020205020404" pitchFamily="49" charset="0"/>
              </a:rPr>
              <a:t> \</a:t>
            </a:r>
          </a:p>
          <a:p>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vim</a:t>
            </a:r>
            <a:r>
              <a:rPr lang="fr-FR" sz="1600" dirty="0">
                <a:solidFill>
                  <a:srgbClr val="333333"/>
                </a:solidFill>
                <a:latin typeface="Courier New" panose="02070309020205020404" pitchFamily="49" charset="0"/>
                <a:cs typeface="Courier New" panose="02070309020205020404" pitchFamily="49" charset="0"/>
              </a:rPr>
              <a:t> \</a:t>
            </a:r>
          </a:p>
          <a:p>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htop</a:t>
            </a:r>
            <a:r>
              <a:rPr lang="fr-FR" sz="1600" dirty="0">
                <a:solidFill>
                  <a:srgbClr val="333333"/>
                </a:solidFill>
                <a:latin typeface="Courier New" panose="02070309020205020404" pitchFamily="49" charset="0"/>
                <a:cs typeface="Courier New" panose="02070309020205020404" pitchFamily="49" charset="0"/>
              </a:rPr>
              <a:t>;</a:t>
            </a:r>
          </a:p>
          <a:p>
            <a:r>
              <a:rPr lang="fr-FR" sz="1600" dirty="0">
                <a:solidFill>
                  <a:srgbClr val="333333"/>
                </a:solidFill>
                <a:latin typeface="Courier New" panose="02070309020205020404" pitchFamily="49" charset="0"/>
                <a:cs typeface="Courier New" panose="02070309020205020404" pitchFamily="49" charset="0"/>
              </a:rPr>
              <a:t>RUN apt-get -y </a:t>
            </a:r>
            <a:r>
              <a:rPr lang="fr-FR" sz="1600" dirty="0" err="1">
                <a:solidFill>
                  <a:srgbClr val="333333"/>
                </a:solidFill>
                <a:latin typeface="Courier New" panose="02070309020205020404" pitchFamily="49" charset="0"/>
                <a:cs typeface="Courier New" panose="02070309020205020404" pitchFamily="49" charset="0"/>
              </a:rPr>
              <a:t>install</a:t>
            </a:r>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dstat</a:t>
            </a:r>
            <a:endParaRPr lang="fr-FR" sz="1600" dirty="0">
              <a:solidFill>
                <a:srgbClr val="333333"/>
              </a:solidFill>
              <a:latin typeface="Courier New" panose="02070309020205020404" pitchFamily="49" charset="0"/>
              <a:cs typeface="Courier New" panose="02070309020205020404" pitchFamily="49" charset="0"/>
            </a:endParaRP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CMD ["</a:t>
            </a:r>
            <a:r>
              <a:rPr lang="fr-FR" sz="1600" dirty="0" err="1">
                <a:solidFill>
                  <a:srgbClr val="333333"/>
                </a:solidFill>
                <a:latin typeface="Courier New" panose="02070309020205020404" pitchFamily="49" charset="0"/>
                <a:cs typeface="Courier New" panose="02070309020205020404" pitchFamily="49" charset="0"/>
              </a:rPr>
              <a:t>bash</a:t>
            </a:r>
            <a:r>
              <a:rPr lang="fr-FR" sz="1600" dirty="0">
                <a:solidFill>
                  <a:srgbClr val="333333"/>
                </a:solidFill>
                <a:latin typeface="Courier New" panose="02070309020205020404" pitchFamily="49" charset="0"/>
                <a:cs typeface="Courier New" panose="02070309020205020404" pitchFamily="49" charset="0"/>
              </a:rPr>
              <a:t>"]</a:t>
            </a:r>
            <a:endParaRPr lang="es-ES" sz="16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967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4.4 Instrucciones en </a:t>
            </a:r>
            <a:r>
              <a:rPr lang="es-ES" dirty="0" err="1"/>
              <a:t>Dockerfile</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423452"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endParaRPr lang="es-ES" dirty="0"/>
          </a:p>
          <a:p>
            <a:endParaRPr lang="es-ES" b="1" dirty="0"/>
          </a:p>
        </p:txBody>
      </p:sp>
      <p:sp>
        <p:nvSpPr>
          <p:cNvPr id="7" name="Rectangle 2">
            <a:extLst>
              <a:ext uri="{FF2B5EF4-FFF2-40B4-BE49-F238E27FC236}">
                <a16:creationId xmlns:a16="http://schemas.microsoft.com/office/drawing/2014/main" id="{1B73CC24-898F-49EB-A4A7-A24F04720D76}"/>
              </a:ext>
            </a:extLst>
          </p:cNvPr>
          <p:cNvSpPr>
            <a:spLocks noChangeArrowheads="1"/>
          </p:cNvSpPr>
          <p:nvPr/>
        </p:nvSpPr>
        <p:spPr bwMode="auto">
          <a:xfrm>
            <a:off x="1545002" y="976588"/>
            <a:ext cx="7432743" cy="3495172"/>
          </a:xfrm>
          <a:prstGeom prst="rect">
            <a:avLst/>
          </a:prstGeom>
          <a:solidFill>
            <a:srgbClr val="F5F5F5"/>
          </a:solidFill>
          <a:ln w="95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r>
              <a:rPr lang="fr-FR" sz="1600" dirty="0">
                <a:solidFill>
                  <a:srgbClr val="333333"/>
                </a:solidFill>
                <a:latin typeface="Courier New" panose="02070309020205020404" pitchFamily="49" charset="0"/>
                <a:cs typeface="Courier New" panose="02070309020205020404" pitchFamily="49" charset="0"/>
              </a:rPr>
              <a:t>FROM </a:t>
            </a:r>
            <a:r>
              <a:rPr lang="fr-FR" sz="1600" dirty="0" err="1">
                <a:solidFill>
                  <a:srgbClr val="333333"/>
                </a:solidFill>
                <a:latin typeface="Courier New" panose="02070309020205020404" pitchFamily="49" charset="0"/>
                <a:cs typeface="Courier New" panose="02070309020205020404" pitchFamily="49" charset="0"/>
              </a:rPr>
              <a:t>debian</a:t>
            </a:r>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LABEL version="1.0" </a:t>
            </a:r>
            <a:r>
              <a:rPr lang="fr-FR" sz="1600" dirty="0" err="1">
                <a:solidFill>
                  <a:srgbClr val="333333"/>
                </a:solidFill>
                <a:latin typeface="Courier New" panose="02070309020205020404" pitchFamily="49" charset="0"/>
                <a:cs typeface="Courier New" panose="02070309020205020404" pitchFamily="49" charset="0"/>
              </a:rPr>
              <a:t>author</a:t>
            </a:r>
            <a:r>
              <a:rPr lang="fr-FR" sz="1600" dirty="0">
                <a:solidFill>
                  <a:srgbClr val="333333"/>
                </a:solidFill>
                <a:latin typeface="Courier New" panose="02070309020205020404" pitchFamily="49" charset="0"/>
                <a:cs typeface="Courier New" panose="02070309020205020404" pitchFamily="49" charset="0"/>
              </a:rPr>
              <a:t>="Jose Luis Llorente"</a:t>
            </a: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RUN apt-get update &amp;&amp; apt-get </a:t>
            </a:r>
            <a:r>
              <a:rPr lang="fr-FR" sz="1600" dirty="0" err="1">
                <a:solidFill>
                  <a:srgbClr val="333333"/>
                </a:solidFill>
                <a:latin typeface="Courier New" panose="02070309020205020404" pitchFamily="49" charset="0"/>
                <a:cs typeface="Courier New" panose="02070309020205020404" pitchFamily="49" charset="0"/>
              </a:rPr>
              <a:t>install</a:t>
            </a:r>
            <a:r>
              <a:rPr lang="fr-FR" sz="1600" dirty="0">
                <a:solidFill>
                  <a:srgbClr val="333333"/>
                </a:solidFill>
                <a:latin typeface="Courier New" panose="02070309020205020404" pitchFamily="49" charset="0"/>
                <a:cs typeface="Courier New" panose="02070309020205020404" pitchFamily="49" charset="0"/>
              </a:rPr>
              <a:t> -y apache2 &amp;&amp; apt-get clean &amp;&amp; </a:t>
            </a:r>
            <a:r>
              <a:rPr lang="fr-FR" sz="1600" dirty="0" err="1">
                <a:solidFill>
                  <a:srgbClr val="333333"/>
                </a:solidFill>
                <a:latin typeface="Courier New" panose="02070309020205020404" pitchFamily="49" charset="0"/>
                <a:cs typeface="Courier New" panose="02070309020205020404" pitchFamily="49" charset="0"/>
              </a:rPr>
              <a:t>rm</a:t>
            </a:r>
            <a:r>
              <a:rPr lang="fr-FR" sz="1600" dirty="0">
                <a:solidFill>
                  <a:srgbClr val="333333"/>
                </a:solidFill>
                <a:latin typeface="Courier New" panose="02070309020205020404" pitchFamily="49" charset="0"/>
                <a:cs typeface="Courier New" panose="02070309020205020404" pitchFamily="49" charset="0"/>
              </a:rPr>
              <a:t> -</a:t>
            </a:r>
            <a:r>
              <a:rPr lang="fr-FR" sz="1600" dirty="0" err="1">
                <a:solidFill>
                  <a:srgbClr val="333333"/>
                </a:solidFill>
                <a:latin typeface="Courier New" panose="02070309020205020404" pitchFamily="49" charset="0"/>
                <a:cs typeface="Courier New" panose="02070309020205020404" pitchFamily="49" charset="0"/>
              </a:rPr>
              <a:t>rf</a:t>
            </a:r>
            <a:r>
              <a:rPr lang="fr-FR" sz="1600" dirty="0">
                <a:solidFill>
                  <a:srgbClr val="333333"/>
                </a:solidFill>
                <a:latin typeface="Courier New" panose="02070309020205020404" pitchFamily="49" charset="0"/>
                <a:cs typeface="Courier New" panose="02070309020205020404" pitchFamily="49" charset="0"/>
              </a:rPr>
              <a:t> /var/lib/</a:t>
            </a:r>
            <a:r>
              <a:rPr lang="fr-FR" sz="1600" dirty="0" err="1">
                <a:solidFill>
                  <a:srgbClr val="333333"/>
                </a:solidFill>
                <a:latin typeface="Courier New" panose="02070309020205020404" pitchFamily="49" charset="0"/>
                <a:cs typeface="Courier New" panose="02070309020205020404" pitchFamily="49" charset="0"/>
              </a:rPr>
              <a:t>apt</a:t>
            </a:r>
            <a:r>
              <a:rPr lang="fr-FR" sz="1600" dirty="0">
                <a:solidFill>
                  <a:srgbClr val="333333"/>
                </a:solidFill>
                <a:latin typeface="Courier New" panose="02070309020205020404" pitchFamily="49" charset="0"/>
                <a:cs typeface="Courier New" panose="02070309020205020404" pitchFamily="49" charset="0"/>
              </a:rPr>
              <a:t>/</a:t>
            </a:r>
            <a:r>
              <a:rPr lang="fr-FR" sz="1600" dirty="0" err="1">
                <a:solidFill>
                  <a:srgbClr val="333333"/>
                </a:solidFill>
                <a:latin typeface="Courier New" panose="02070309020205020404" pitchFamily="49" charset="0"/>
                <a:cs typeface="Courier New" panose="02070309020205020404" pitchFamily="49" charset="0"/>
              </a:rPr>
              <a:t>lists</a:t>
            </a:r>
            <a:r>
              <a:rPr lang="fr-FR" sz="1600" dirty="0">
                <a:solidFill>
                  <a:srgbClr val="333333"/>
                </a:solidFill>
                <a:latin typeface="Courier New" panose="02070309020205020404" pitchFamily="49" charset="0"/>
                <a:cs typeface="Courier New" panose="02070309020205020404" pitchFamily="49" charset="0"/>
              </a:rPr>
              <a:t>/*</a:t>
            </a: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ENV APACHE_RUN_USER user</a:t>
            </a:r>
          </a:p>
          <a:p>
            <a:r>
              <a:rPr lang="fr-FR" sz="1600" dirty="0">
                <a:solidFill>
                  <a:srgbClr val="333333"/>
                </a:solidFill>
                <a:latin typeface="Courier New" panose="02070309020205020404" pitchFamily="49" charset="0"/>
                <a:cs typeface="Courier New" panose="02070309020205020404" pitchFamily="49" charset="0"/>
              </a:rPr>
              <a:t>ENV APACHE_RUN_GROUP group</a:t>
            </a:r>
          </a:p>
          <a:p>
            <a:r>
              <a:rPr lang="fr-FR" sz="1600" dirty="0">
                <a:solidFill>
                  <a:srgbClr val="333333"/>
                </a:solidFill>
                <a:latin typeface="Courier New" panose="02070309020205020404" pitchFamily="49" charset="0"/>
                <a:cs typeface="Courier New" panose="02070309020205020404" pitchFamily="49" charset="0"/>
              </a:rPr>
              <a:t>ENV APACHE_LOG_DIR /var/logs/</a:t>
            </a: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EXPOSE 80</a:t>
            </a:r>
          </a:p>
          <a:p>
            <a:r>
              <a:rPr lang="fr-FR" sz="1600" dirty="0">
                <a:solidFill>
                  <a:srgbClr val="333333"/>
                </a:solidFill>
                <a:latin typeface="Courier New" panose="02070309020205020404" pitchFamily="49" charset="0"/>
                <a:cs typeface="Courier New" panose="02070309020205020404" pitchFamily="49" charset="0"/>
              </a:rPr>
              <a:t>ADD ["index.html","/var/html/"]</a:t>
            </a:r>
          </a:p>
          <a:p>
            <a:endParaRPr lang="fr-FR" sz="1600" dirty="0">
              <a:solidFill>
                <a:srgbClr val="333333"/>
              </a:solidFill>
              <a:latin typeface="Courier New" panose="02070309020205020404" pitchFamily="49" charset="0"/>
              <a:cs typeface="Courier New" panose="02070309020205020404" pitchFamily="49" charset="0"/>
            </a:endParaRPr>
          </a:p>
          <a:p>
            <a:r>
              <a:rPr lang="fr-FR" sz="1600" dirty="0">
                <a:solidFill>
                  <a:srgbClr val="333333"/>
                </a:solidFill>
                <a:latin typeface="Courier New" panose="02070309020205020404" pitchFamily="49" charset="0"/>
                <a:cs typeface="Courier New" panose="02070309020205020404" pitchFamily="49" charset="0"/>
              </a:rPr>
              <a:t>ENTRYPOINT ["/</a:t>
            </a:r>
            <a:r>
              <a:rPr lang="fr-FR" sz="1600" dirty="0" err="1">
                <a:solidFill>
                  <a:srgbClr val="333333"/>
                </a:solidFill>
                <a:latin typeface="Courier New" panose="02070309020205020404" pitchFamily="49" charset="0"/>
                <a:cs typeface="Courier New" panose="02070309020205020404" pitchFamily="49" charset="0"/>
              </a:rPr>
              <a:t>usr</a:t>
            </a:r>
            <a:r>
              <a:rPr lang="fr-FR" sz="1600" dirty="0">
                <a:solidFill>
                  <a:srgbClr val="333333"/>
                </a:solidFill>
                <a:latin typeface="Courier New" panose="02070309020205020404" pitchFamily="49" charset="0"/>
                <a:cs typeface="Courier New" panose="02070309020205020404" pitchFamily="49" charset="0"/>
              </a:rPr>
              <a:t>/</a:t>
            </a:r>
            <a:r>
              <a:rPr lang="fr-FR" sz="1600" dirty="0" err="1">
                <a:solidFill>
                  <a:srgbClr val="333333"/>
                </a:solidFill>
                <a:latin typeface="Courier New" panose="02070309020205020404" pitchFamily="49" charset="0"/>
                <a:cs typeface="Courier New" panose="02070309020205020404" pitchFamily="49" charset="0"/>
              </a:rPr>
              <a:t>sbin</a:t>
            </a:r>
            <a:r>
              <a:rPr lang="fr-FR" sz="1600" dirty="0">
                <a:solidFill>
                  <a:srgbClr val="333333"/>
                </a:solidFill>
                <a:latin typeface="Courier New" panose="02070309020205020404" pitchFamily="49" charset="0"/>
                <a:cs typeface="Courier New" panose="02070309020205020404" pitchFamily="49" charset="0"/>
              </a:rPr>
              <a:t>/apache2ctl", "-D", "FOREGROUND"]</a:t>
            </a:r>
            <a:endParaRPr lang="es-ES" sz="1600" dirty="0">
              <a:solidFill>
                <a:srgbClr val="33333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5013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a:t>
            </a:r>
            <a:r>
              <a:rPr lang="es-ES" dirty="0" err="1"/>
              <a:t>imagenes</a:t>
            </a: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811659" y="919979"/>
            <a:ext cx="4952144"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400" b="1" dirty="0"/>
              <a:t>Ejercicio 1</a:t>
            </a:r>
          </a:p>
          <a:p>
            <a:pPr marL="1143000" lvl="1" indent="-457200" algn="l">
              <a:buSzPct val="100000"/>
              <a:buFont typeface="Courier New" panose="02070309020205020404" pitchFamily="49" charset="0"/>
              <a:buChar char="o"/>
            </a:pPr>
            <a:r>
              <a:rPr lang="es-ES" sz="1600" dirty="0"/>
              <a:t>Crear una imagen a partir de la imagen de Ubuntu en su versión 18.04</a:t>
            </a:r>
          </a:p>
          <a:p>
            <a:pPr marL="1143000" lvl="1" indent="-457200" algn="l">
              <a:buSzPct val="100000"/>
              <a:buFont typeface="Courier New" panose="02070309020205020404" pitchFamily="49" charset="0"/>
              <a:buChar char="o"/>
            </a:pPr>
            <a:r>
              <a:rPr lang="es-ES" sz="1600" dirty="0"/>
              <a:t>Introducir etiqueta LABEL con tres etiquetas</a:t>
            </a:r>
          </a:p>
          <a:p>
            <a:pPr marL="1143000" lvl="1" indent="-457200" algn="l">
              <a:buSzPct val="100000"/>
              <a:buFont typeface="Courier New" panose="02070309020205020404" pitchFamily="49" charset="0"/>
              <a:buChar char="o"/>
            </a:pPr>
            <a:r>
              <a:rPr lang="es-ES" sz="1600" dirty="0"/>
              <a:t>Copiar carpeta1 a carpeta </a:t>
            </a:r>
            <a:r>
              <a:rPr lang="es-ES" sz="1600" dirty="0" err="1"/>
              <a:t>examples</a:t>
            </a:r>
            <a:r>
              <a:rPr lang="es-ES" sz="1600" dirty="0"/>
              <a:t> del contenedor pero que no este incluida carpeta2 ni los ficheros png</a:t>
            </a:r>
          </a:p>
          <a:p>
            <a:pPr marL="1143000" lvl="1" indent="-457200" algn="l">
              <a:buSzPct val="100000"/>
              <a:buFont typeface="Courier New" panose="02070309020205020404" pitchFamily="49" charset="0"/>
              <a:buChar char="o"/>
            </a:pPr>
            <a:r>
              <a:rPr lang="es-ES" sz="1600" dirty="0"/>
              <a:t>Copiar fichero 1.txt en </a:t>
            </a:r>
            <a:r>
              <a:rPr lang="es-ES" sz="1600" dirty="0" err="1"/>
              <a:t>examples</a:t>
            </a:r>
            <a:endParaRPr lang="es-ES" sz="1600" dirty="0"/>
          </a:p>
          <a:p>
            <a:pPr marL="1143000" lvl="1" indent="-457200" algn="l">
              <a:buSzPct val="100000"/>
              <a:buFont typeface="Courier New" panose="02070309020205020404" pitchFamily="49" charset="0"/>
              <a:buChar char="o"/>
            </a:pPr>
            <a:r>
              <a:rPr lang="es-ES" sz="1600" dirty="0"/>
              <a:t>Una vez creada la imagen ejecutar contenedor, verificar que no está la carpeta2 ni la imagen y ver contenido de 1.txt</a:t>
            </a:r>
          </a:p>
          <a:p>
            <a:pPr marL="1143000" lvl="1" indent="-457200" algn="l">
              <a:buFont typeface="Courier New" panose="02070309020205020404" pitchFamily="49" charset="0"/>
              <a:buChar char="o"/>
            </a:pPr>
            <a:endParaRPr lang="es-ES" sz="2000" dirty="0"/>
          </a:p>
          <a:p>
            <a:pPr marL="1143000" lvl="1" indent="-457200" algn="l">
              <a:buFont typeface="Courier New" panose="02070309020205020404" pitchFamily="49" charset="0"/>
              <a:buChar char="o"/>
            </a:pPr>
            <a:endParaRPr lang="es-ES" sz="2000" dirty="0"/>
          </a:p>
          <a:p>
            <a:pPr marL="685800" indent="-457200" algn="l">
              <a:buFont typeface="Arial" panose="020B0604020202020204" pitchFamily="34" charset="0"/>
              <a:buChar char="•"/>
            </a:pPr>
            <a:endParaRPr lang="es-ES" sz="2400" dirty="0"/>
          </a:p>
          <a:p>
            <a:pPr marL="685800" indent="-457200" algn="l">
              <a:buFont typeface="Arial" panose="020B0604020202020204" pitchFamily="34" charset="0"/>
              <a:buChar char="•"/>
            </a:pPr>
            <a:endParaRPr lang="es-ES" sz="2400" dirty="0"/>
          </a:p>
        </p:txBody>
      </p:sp>
      <p:pic>
        <p:nvPicPr>
          <p:cNvPr id="4" name="Imagen 3">
            <a:extLst>
              <a:ext uri="{FF2B5EF4-FFF2-40B4-BE49-F238E27FC236}">
                <a16:creationId xmlns:a16="http://schemas.microsoft.com/office/drawing/2014/main" id="{D626DFB9-6B87-429C-81D1-99BBD23C8121}"/>
              </a:ext>
            </a:extLst>
          </p:cNvPr>
          <p:cNvPicPr>
            <a:picLocks noChangeAspect="1"/>
          </p:cNvPicPr>
          <p:nvPr/>
        </p:nvPicPr>
        <p:blipFill>
          <a:blip r:embed="rId3"/>
          <a:stretch>
            <a:fillRect/>
          </a:stretch>
        </p:blipFill>
        <p:spPr>
          <a:xfrm>
            <a:off x="5763803" y="636592"/>
            <a:ext cx="3144632" cy="3870316"/>
          </a:xfrm>
          <a:prstGeom prst="rect">
            <a:avLst/>
          </a:prstGeom>
        </p:spPr>
      </p:pic>
    </p:spTree>
    <p:extLst>
      <p:ext uri="{BB962C8B-B14F-4D97-AF65-F5344CB8AC3E}">
        <p14:creationId xmlns:p14="http://schemas.microsoft.com/office/powerpoint/2010/main" val="2814535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b="1" dirty="0"/>
              <a:t>Subir y descargar imágenes en </a:t>
            </a:r>
            <a:r>
              <a:rPr lang="es-ES" sz="2000" b="1" dirty="0" err="1"/>
              <a:t>DockerHub</a:t>
            </a:r>
            <a:endParaRPr lang="es-ES" sz="2000" b="1"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3359583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4.5 Subir y descargar imágenes en </a:t>
            </a:r>
            <a:r>
              <a:rPr lang="es-ES" dirty="0" err="1"/>
              <a:t>DockerHub</a:t>
            </a:r>
            <a:endParaRPr lang="es-ES" dirty="0"/>
          </a:p>
          <a:p>
            <a:pPr marL="685800" indent="-457200" algn="l">
              <a:buFont typeface="Arial" panose="020B0604020202020204" pitchFamily="34" charset="0"/>
              <a:buChar char="•"/>
            </a:pPr>
            <a:endParaRPr lang="es-ES" dirty="0"/>
          </a:p>
          <a:p>
            <a:pPr marL="685800" indent="-457200" algn="l">
              <a:buFont typeface="Arial" panose="020B0604020202020204" pitchFamily="34" charset="0"/>
              <a:buChar char="•"/>
            </a:pPr>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18133" y="895041"/>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71500" indent="-342900" algn="l">
              <a:buFont typeface="Arial" panose="020B0604020202020204" pitchFamily="34" charset="0"/>
              <a:buChar char="•"/>
            </a:pPr>
            <a:r>
              <a:rPr lang="es-ES" sz="2000" dirty="0"/>
              <a:t>Hay un sistema jerárquico para almacenar imágenes. </a:t>
            </a:r>
          </a:p>
          <a:p>
            <a:pPr marL="571500" indent="-342900" algn="l">
              <a:buFont typeface="Arial" panose="020B0604020202020204" pitchFamily="34" charset="0"/>
              <a:buChar char="•"/>
            </a:pPr>
            <a:endParaRPr lang="es-ES" sz="1800" dirty="0"/>
          </a:p>
          <a:p>
            <a:pPr marL="1028700" lvl="1" indent="-342900" algn="l">
              <a:buSzPct val="100000"/>
              <a:buFont typeface="Courier New" panose="02070309020205020404" pitchFamily="49" charset="0"/>
              <a:buChar char="o"/>
            </a:pPr>
            <a:r>
              <a:rPr lang="es-ES" sz="2000" dirty="0"/>
              <a:t>Registro</a:t>
            </a:r>
          </a:p>
          <a:p>
            <a:pPr marL="1028700" lvl="1" indent="-342900" algn="l">
              <a:buSzPct val="100000"/>
              <a:buFont typeface="Courier New" panose="02070309020205020404" pitchFamily="49" charset="0"/>
              <a:buChar char="o"/>
            </a:pPr>
            <a:endParaRPr lang="es-ES" sz="2000" dirty="0"/>
          </a:p>
          <a:p>
            <a:pPr marL="1028700" lvl="1" indent="-342900" algn="l">
              <a:buSzPct val="100000"/>
              <a:buFont typeface="Courier New" panose="02070309020205020404" pitchFamily="49" charset="0"/>
              <a:buChar char="o"/>
            </a:pPr>
            <a:endParaRPr lang="es-ES" sz="2000" dirty="0"/>
          </a:p>
          <a:p>
            <a:pPr marL="1028700" lvl="1" indent="-342900" algn="l">
              <a:buSzPct val="100000"/>
              <a:buFont typeface="Courier New" panose="02070309020205020404" pitchFamily="49" charset="0"/>
              <a:buChar char="o"/>
            </a:pPr>
            <a:r>
              <a:rPr lang="es-ES" sz="2000" dirty="0"/>
              <a:t>Repositorio</a:t>
            </a:r>
          </a:p>
          <a:p>
            <a:pPr marL="1028700" lvl="1" indent="-342900" algn="l">
              <a:buSzPct val="100000"/>
              <a:buFont typeface="Courier New" panose="02070309020205020404" pitchFamily="49" charset="0"/>
              <a:buChar char="o"/>
            </a:pPr>
            <a:endParaRPr lang="es-ES" sz="2000" dirty="0"/>
          </a:p>
          <a:p>
            <a:pPr marL="1028700" lvl="1" indent="-342900" algn="l">
              <a:buSzPct val="100000"/>
              <a:buFont typeface="Courier New" panose="02070309020205020404" pitchFamily="49" charset="0"/>
              <a:buChar char="o"/>
            </a:pPr>
            <a:endParaRPr lang="es-ES" sz="2000" dirty="0"/>
          </a:p>
          <a:p>
            <a:pPr marL="1028700" lvl="1" indent="-342900" algn="l">
              <a:buSzPct val="100000"/>
              <a:buFont typeface="Courier New" panose="02070309020205020404" pitchFamily="49" charset="0"/>
              <a:buChar char="o"/>
            </a:pPr>
            <a:r>
              <a:rPr lang="es-ES" sz="2000" dirty="0"/>
              <a:t>Etiqueta</a:t>
            </a:r>
          </a:p>
          <a:p>
            <a:pPr marL="571500" indent="-342900" algn="l">
              <a:buFont typeface="Arial" panose="020B0604020202020204" pitchFamily="34" charset="0"/>
              <a:buChar char="•"/>
            </a:pPr>
            <a:endParaRPr lang="es-ES" sz="1800" dirty="0"/>
          </a:p>
          <a:p>
            <a:pPr marL="571500" indent="-342900" algn="l">
              <a:buFont typeface="Arial" panose="020B0604020202020204" pitchFamily="34" charset="0"/>
              <a:buChar char="•"/>
            </a:pPr>
            <a:endParaRPr lang="es-ES" sz="1800" dirty="0"/>
          </a:p>
          <a:p>
            <a:pPr algn="l"/>
            <a:endParaRPr lang="es-ES" sz="1800" dirty="0">
              <a:latin typeface="Courier New" panose="02070309020205020404" pitchFamily="49" charset="0"/>
              <a:cs typeface="Courier New" panose="02070309020205020404" pitchFamily="49" charset="0"/>
            </a:endParaRPr>
          </a:p>
          <a:p>
            <a:pPr algn="l"/>
            <a:endParaRPr lang="es-ES" sz="1800" dirty="0">
              <a:latin typeface="Courier New" panose="02070309020205020404" pitchFamily="49" charset="0"/>
              <a:cs typeface="Courier New" panose="02070309020205020404" pitchFamily="49" charset="0"/>
            </a:endParaRPr>
          </a:p>
          <a:p>
            <a:pPr marL="571500" indent="-342900" algn="l">
              <a:buFont typeface="Arial" panose="020B0604020202020204" pitchFamily="34" charset="0"/>
              <a:buChar char="•"/>
            </a:pPr>
            <a:endParaRPr lang="es-ES" sz="1400" dirty="0">
              <a:solidFill>
                <a:srgbClr val="000000"/>
              </a:solidFill>
              <a:latin typeface="Arial"/>
              <a:cs typeface="Arial"/>
              <a:sym typeface="Arial"/>
            </a:endParaRPr>
          </a:p>
        </p:txBody>
      </p:sp>
    </p:spTree>
    <p:extLst>
      <p:ext uri="{BB962C8B-B14F-4D97-AF65-F5344CB8AC3E}">
        <p14:creationId xmlns:p14="http://schemas.microsoft.com/office/powerpoint/2010/main" val="79983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4.6 Caché en Docker</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Crear cuenta en </a:t>
            </a:r>
            <a:r>
              <a:rPr lang="es-ES" sz="2000" dirty="0">
                <a:hlinkClick r:id="rId3"/>
              </a:rPr>
              <a:t>https://hub.docker.com/</a:t>
            </a:r>
            <a:endParaRPr lang="es-ES" sz="2000" dirty="0"/>
          </a:p>
          <a:p>
            <a:pPr marL="685800" indent="-457200" algn="l">
              <a:buFont typeface="Arial" panose="020B0604020202020204" pitchFamily="34" charset="0"/>
              <a:buChar char="•"/>
            </a:pPr>
            <a:r>
              <a:rPr lang="es-ES" sz="2000" dirty="0"/>
              <a:t> </a:t>
            </a:r>
          </a:p>
          <a:p>
            <a:pPr marL="685800" indent="-457200" algn="l">
              <a:buFont typeface="Arial" panose="020B0604020202020204" pitchFamily="34" charset="0"/>
              <a:buChar char="•"/>
            </a:pPr>
            <a:endParaRPr lang="es-ES" sz="2000" dirty="0"/>
          </a:p>
        </p:txBody>
      </p:sp>
      <p:pic>
        <p:nvPicPr>
          <p:cNvPr id="2" name="Imagen 1">
            <a:extLst>
              <a:ext uri="{FF2B5EF4-FFF2-40B4-BE49-F238E27FC236}">
                <a16:creationId xmlns:a16="http://schemas.microsoft.com/office/drawing/2014/main" id="{2E08B4C9-C7DB-4EF5-94B6-AA1CD0C69DEE}"/>
              </a:ext>
            </a:extLst>
          </p:cNvPr>
          <p:cNvPicPr>
            <a:picLocks noChangeAspect="1"/>
          </p:cNvPicPr>
          <p:nvPr/>
        </p:nvPicPr>
        <p:blipFill>
          <a:blip r:embed="rId4"/>
          <a:stretch>
            <a:fillRect/>
          </a:stretch>
        </p:blipFill>
        <p:spPr>
          <a:xfrm>
            <a:off x="1326445" y="1336388"/>
            <a:ext cx="7664521" cy="2981559"/>
          </a:xfrm>
          <a:prstGeom prst="rect">
            <a:avLst/>
          </a:prstGeom>
        </p:spPr>
      </p:pic>
    </p:spTree>
    <p:extLst>
      <p:ext uri="{BB962C8B-B14F-4D97-AF65-F5344CB8AC3E}">
        <p14:creationId xmlns:p14="http://schemas.microsoft.com/office/powerpoint/2010/main" val="1163340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4.6 </a:t>
            </a:r>
            <a:r>
              <a:rPr lang="es-ES" b="1" dirty="0"/>
              <a:t>Subir y descargar imágenes en </a:t>
            </a:r>
            <a:r>
              <a:rPr lang="es-ES" b="1" dirty="0" err="1"/>
              <a:t>DockerHub</a:t>
            </a:r>
            <a:endParaRPr lang="es-ES" b="1" dirty="0"/>
          </a:p>
          <a:p>
            <a:pPr algn="l"/>
            <a:endParaRPr lang="es-ES" dirty="0"/>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2840363"/>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r>
              <a:rPr lang="es-ES" sz="2000" dirty="0"/>
              <a:t>Desde línea de comandos</a:t>
            </a:r>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r>
              <a:rPr lang="es-ES" sz="2000" dirty="0">
                <a:latin typeface="Courier New" panose="02070309020205020404" pitchFamily="49" charset="0"/>
                <a:cs typeface="Courier New" panose="02070309020205020404" pitchFamily="49" charset="0"/>
              </a:rPr>
              <a:t>&gt;</a:t>
            </a:r>
            <a:r>
              <a:rPr lang="es-ES" sz="2000" dirty="0" err="1">
                <a:latin typeface="Courier New" panose="02070309020205020404" pitchFamily="49" charset="0"/>
                <a:cs typeface="Courier New" panose="02070309020205020404" pitchFamily="49" charset="0"/>
              </a:rPr>
              <a:t>docker</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login</a:t>
            </a:r>
            <a:endParaRPr lang="es-ES" sz="2000" dirty="0">
              <a:latin typeface="Courier New" panose="02070309020205020404" pitchFamily="49" charset="0"/>
              <a:cs typeface="Courier New" panose="02070309020205020404" pitchFamily="49" charset="0"/>
            </a:endParaRPr>
          </a:p>
          <a:p>
            <a:pPr marL="685800" indent="-457200" algn="l">
              <a:buFont typeface="Arial" panose="020B0604020202020204" pitchFamily="34" charset="0"/>
              <a:buChar char="•"/>
            </a:pPr>
            <a:r>
              <a:rPr lang="es-ES" sz="2000" dirty="0">
                <a:latin typeface="Courier New" panose="02070309020205020404" pitchFamily="49" charset="0"/>
                <a:cs typeface="Courier New" panose="02070309020205020404" pitchFamily="49" charset="0"/>
              </a:rPr>
              <a:t>&gt;</a:t>
            </a:r>
            <a:r>
              <a:rPr lang="es-ES" sz="2000" dirty="0" err="1">
                <a:latin typeface="Courier New" panose="02070309020205020404" pitchFamily="49" charset="0"/>
                <a:cs typeface="Courier New" panose="02070309020205020404" pitchFamily="49" charset="0"/>
              </a:rPr>
              <a:t>docker</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push</a:t>
            </a:r>
            <a:r>
              <a:rPr lang="es-ES" sz="2000" dirty="0">
                <a:latin typeface="Courier New" panose="02070309020205020404" pitchFamily="49" charset="0"/>
                <a:cs typeface="Courier New" panose="02070309020205020404" pitchFamily="49" charset="0"/>
              </a:rPr>
              <a:t> &lt;</a:t>
            </a:r>
            <a:r>
              <a:rPr lang="es-ES" sz="2000" dirty="0" err="1">
                <a:latin typeface="Courier New" panose="02070309020205020404" pitchFamily="49" charset="0"/>
                <a:cs typeface="Courier New" panose="02070309020205020404" pitchFamily="49" charset="0"/>
              </a:rPr>
              <a:t>id_user</a:t>
            </a:r>
            <a:r>
              <a:rPr lang="es-ES" sz="2000" dirty="0">
                <a:latin typeface="Courier New" panose="02070309020205020404" pitchFamily="49" charset="0"/>
                <a:cs typeface="Courier New" panose="02070309020205020404" pitchFamily="49" charset="0"/>
              </a:rPr>
              <a:t>&gt;/&lt;imagen&gt;[:TAG]</a:t>
            </a:r>
          </a:p>
          <a:p>
            <a:pPr marL="685800" indent="-457200" algn="l">
              <a:buFont typeface="Arial" panose="020B0604020202020204" pitchFamily="34" charset="0"/>
              <a:buChar char="•"/>
            </a:pPr>
            <a:r>
              <a:rPr lang="es-ES" sz="2000" dirty="0">
                <a:latin typeface="Courier New" panose="02070309020205020404" pitchFamily="49" charset="0"/>
                <a:cs typeface="Courier New" panose="02070309020205020404" pitchFamily="49" charset="0"/>
              </a:rPr>
              <a:t>&gt;</a:t>
            </a:r>
            <a:r>
              <a:rPr lang="es-ES" sz="2000" dirty="0" err="1">
                <a:latin typeface="Courier New" panose="02070309020205020404" pitchFamily="49" charset="0"/>
                <a:cs typeface="Courier New" panose="02070309020205020404" pitchFamily="49" charset="0"/>
              </a:rPr>
              <a:t>docker</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pull</a:t>
            </a:r>
            <a:r>
              <a:rPr lang="es-ES" sz="2000" dirty="0">
                <a:latin typeface="Courier New" panose="02070309020205020404" pitchFamily="49" charset="0"/>
                <a:cs typeface="Courier New" panose="02070309020205020404" pitchFamily="49" charset="0"/>
              </a:rPr>
              <a:t> &lt;</a:t>
            </a:r>
            <a:r>
              <a:rPr lang="es-ES" sz="2000" dirty="0" err="1">
                <a:latin typeface="Courier New" panose="02070309020205020404" pitchFamily="49" charset="0"/>
                <a:cs typeface="Courier New" panose="02070309020205020404" pitchFamily="49" charset="0"/>
              </a:rPr>
              <a:t>id_user</a:t>
            </a:r>
            <a:r>
              <a:rPr lang="es-ES" sz="2000" dirty="0">
                <a:latin typeface="Courier New" panose="02070309020205020404" pitchFamily="49" charset="0"/>
                <a:cs typeface="Courier New" panose="02070309020205020404" pitchFamily="49" charset="0"/>
              </a:rPr>
              <a:t>&gt;/&lt;imagen&gt;[:TAG]</a:t>
            </a:r>
          </a:p>
          <a:p>
            <a:pPr marL="685800" indent="-457200" algn="l">
              <a:buFont typeface="Arial" panose="020B0604020202020204" pitchFamily="34" charset="0"/>
              <a:buChar char="•"/>
            </a:pPr>
            <a:endParaRPr lang="es-ES" sz="2000" dirty="0"/>
          </a:p>
        </p:txBody>
      </p:sp>
    </p:spTree>
    <p:extLst>
      <p:ext uri="{BB962C8B-B14F-4D97-AF65-F5344CB8AC3E}">
        <p14:creationId xmlns:p14="http://schemas.microsoft.com/office/powerpoint/2010/main" val="270736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dirty="0"/>
          </a:p>
          <a:p>
            <a:pPr marL="685800" indent="-457200" algn="l">
              <a:buFont typeface="Arial" panose="020B0604020202020204" pitchFamily="34" charset="0"/>
              <a:buChar char="•"/>
            </a:pPr>
            <a:r>
              <a:rPr lang="es-ES" sz="2000" b="1"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242405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4.6 Caché en Docker</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Afecta al </a:t>
            </a:r>
            <a:r>
              <a:rPr lang="es-ES" sz="2000" dirty="0" err="1"/>
              <a:t>pull</a:t>
            </a:r>
            <a:r>
              <a:rPr lang="es-ES" sz="2000" dirty="0"/>
              <a:t>, </a:t>
            </a:r>
            <a:r>
              <a:rPr lang="es-ES" sz="2000" dirty="0" err="1"/>
              <a:t>push</a:t>
            </a:r>
            <a:r>
              <a:rPr lang="es-ES" sz="2000" dirty="0"/>
              <a:t> y al </a:t>
            </a:r>
            <a:r>
              <a:rPr lang="es-ES" sz="2000" dirty="0" err="1"/>
              <a:t>build</a:t>
            </a:r>
            <a:endParaRPr lang="es-ES" sz="2000" dirty="0"/>
          </a:p>
          <a:p>
            <a:pPr marL="685800" indent="-457200" algn="l">
              <a:buFont typeface="Arial" panose="020B0604020202020204" pitchFamily="34" charset="0"/>
              <a:buChar char="•"/>
            </a:pPr>
            <a:endParaRPr lang="es-ES" sz="2000" dirty="0"/>
          </a:p>
        </p:txBody>
      </p:sp>
      <p:pic>
        <p:nvPicPr>
          <p:cNvPr id="1028" name="Picture 4" descr="Resultado de imagen de cache docker">
            <a:extLst>
              <a:ext uri="{FF2B5EF4-FFF2-40B4-BE49-F238E27FC236}">
                <a16:creationId xmlns:a16="http://schemas.microsoft.com/office/drawing/2014/main" id="{3C2DA005-1922-4AED-A884-605A24182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479" y="1476488"/>
            <a:ext cx="3756171" cy="281712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B24DE14-DEF3-4AE7-B94B-05D64E59079B}"/>
              </a:ext>
            </a:extLst>
          </p:cNvPr>
          <p:cNvSpPr txBox="1"/>
          <p:nvPr/>
        </p:nvSpPr>
        <p:spPr>
          <a:xfrm>
            <a:off x="2986479" y="4293616"/>
            <a:ext cx="4174541" cy="261610"/>
          </a:xfrm>
          <a:prstGeom prst="rect">
            <a:avLst/>
          </a:prstGeom>
          <a:noFill/>
        </p:spPr>
        <p:txBody>
          <a:bodyPr wrap="none" rtlCol="0">
            <a:spAutoFit/>
          </a:bodyPr>
          <a:lstStyle/>
          <a:p>
            <a:r>
              <a:rPr lang="es-ES" sz="1100" dirty="0">
                <a:solidFill>
                  <a:schemeClr val="tx2">
                    <a:lumMod val="90000"/>
                  </a:schemeClr>
                </a:solidFill>
              </a:rPr>
              <a:t>Fuente: http://static.tumblr.com/mpxyjs6/U54o87rzd/cache-1.png</a:t>
            </a:r>
          </a:p>
        </p:txBody>
      </p:sp>
    </p:spTree>
    <p:extLst>
      <p:ext uri="{BB962C8B-B14F-4D97-AF65-F5344CB8AC3E}">
        <p14:creationId xmlns:p14="http://schemas.microsoft.com/office/powerpoint/2010/main" val="233041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4.1 Arquitectura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Imágenes</a:t>
            </a:r>
          </a:p>
        </p:txBody>
      </p:sp>
      <p:pic>
        <p:nvPicPr>
          <p:cNvPr id="1028" name="Picture 4" descr="https://robertoorayen.eu/wp-content/uploads/2017/05/Dockers-Official-08.jpg">
            <a:extLst>
              <a:ext uri="{FF2B5EF4-FFF2-40B4-BE49-F238E27FC236}">
                <a16:creationId xmlns:a16="http://schemas.microsoft.com/office/drawing/2014/main" id="{6E014F04-A101-4E69-AC14-C6E0B04D9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447" y="1316291"/>
            <a:ext cx="3447011" cy="297766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41FF411A-5550-4E1F-A3EE-64294BEE57F2}"/>
              </a:ext>
            </a:extLst>
          </p:cNvPr>
          <p:cNvSpPr/>
          <p:nvPr/>
        </p:nvSpPr>
        <p:spPr>
          <a:xfrm>
            <a:off x="2154382" y="4293955"/>
            <a:ext cx="5353396" cy="246221"/>
          </a:xfrm>
          <a:prstGeom prst="rect">
            <a:avLst/>
          </a:prstGeom>
        </p:spPr>
        <p:txBody>
          <a:bodyPr wrap="square">
            <a:spAutoFit/>
          </a:bodyPr>
          <a:lstStyle/>
          <a:p>
            <a:r>
              <a:rPr lang="es-ES" sz="1000" dirty="0">
                <a:solidFill>
                  <a:schemeClr val="tx2">
                    <a:lumMod val="90000"/>
                  </a:schemeClr>
                </a:solidFill>
              </a:rPr>
              <a:t>Fuente :https://docs.docker.com/storage/storagedriver/images/container-layers.jpg</a:t>
            </a:r>
          </a:p>
        </p:txBody>
      </p:sp>
    </p:spTree>
    <p:extLst>
      <p:ext uri="{BB962C8B-B14F-4D97-AF65-F5344CB8AC3E}">
        <p14:creationId xmlns:p14="http://schemas.microsoft.com/office/powerpoint/2010/main" val="1234435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4.6 Caché en Docker</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No siempre se quiere usar la caché</a:t>
            </a:r>
          </a:p>
          <a:p>
            <a:pPr marL="685800" indent="-457200" algn="l">
              <a:buFont typeface="Arial" panose="020B0604020202020204" pitchFamily="34" charset="0"/>
              <a:buChar char="•"/>
            </a:pPr>
            <a:endParaRPr lang="es-ES" sz="2000" dirty="0"/>
          </a:p>
          <a:p>
            <a:pPr marL="1143000" lvl="1" indent="-457200" algn="l">
              <a:buSzPct val="100000"/>
              <a:buFont typeface="Courier New" panose="02070309020205020404" pitchFamily="49" charset="0"/>
              <a:buChar char="o"/>
            </a:pPr>
            <a:r>
              <a:rPr lang="es-ES" sz="2000" dirty="0"/>
              <a:t>-no-cache</a:t>
            </a:r>
          </a:p>
          <a:p>
            <a:pPr marL="685800" indent="-457200" algn="l">
              <a:buFont typeface="Arial" panose="020B0604020202020204" pitchFamily="34" charset="0"/>
              <a:buChar char="•"/>
            </a:pPr>
            <a:endParaRPr lang="es-ES" sz="2000" dirty="0"/>
          </a:p>
        </p:txBody>
      </p:sp>
    </p:spTree>
    <p:extLst>
      <p:ext uri="{BB962C8B-B14F-4D97-AF65-F5344CB8AC3E}">
        <p14:creationId xmlns:p14="http://schemas.microsoft.com/office/powerpoint/2010/main" val="2510609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b="1" dirty="0"/>
              <a:t>Buenas prácticas</a:t>
            </a:r>
            <a:endParaRPr lang="es-ES" sz="1100" b="1" dirty="0"/>
          </a:p>
        </p:txBody>
      </p:sp>
    </p:spTree>
    <p:extLst>
      <p:ext uri="{BB962C8B-B14F-4D97-AF65-F5344CB8AC3E}">
        <p14:creationId xmlns:p14="http://schemas.microsoft.com/office/powerpoint/2010/main" val="52229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4.7 Buenas Prácticas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514350" indent="-285750" algn="l">
              <a:buFont typeface="Arial" panose="020B0604020202020204" pitchFamily="34" charset="0"/>
              <a:buChar char="•"/>
            </a:pPr>
            <a:r>
              <a:rPr lang="es-ES" sz="2000" dirty="0"/>
              <a:t>Minimizar el contenido a lo estrictamente indispensable</a:t>
            </a:r>
          </a:p>
          <a:p>
            <a:pPr marL="514350" indent="-285750" algn="l">
              <a:buFont typeface="Arial" panose="020B0604020202020204" pitchFamily="34" charset="0"/>
              <a:buChar char="•"/>
            </a:pPr>
            <a:r>
              <a:rPr lang="es-ES" sz="2000" dirty="0"/>
              <a:t>Optimizar Instrucciones</a:t>
            </a:r>
          </a:p>
          <a:p>
            <a:pPr marL="514350" indent="-285750" algn="l">
              <a:buFont typeface="Arial" panose="020B0604020202020204" pitchFamily="34" charset="0"/>
              <a:buChar char="•"/>
            </a:pPr>
            <a:endParaRPr lang="es-ES" sz="2000" dirty="0"/>
          </a:p>
          <a:p>
            <a:pPr marL="514350" indent="-285750" algn="l">
              <a:buFont typeface="Arial" panose="020B0604020202020204" pitchFamily="34" charset="0"/>
              <a:buChar char="•"/>
            </a:pPr>
            <a:endParaRPr lang="es-ES" sz="2000" dirty="0"/>
          </a:p>
          <a:p>
            <a:pPr marL="514350" indent="-285750" algn="l">
              <a:buFont typeface="Arial" panose="020B0604020202020204" pitchFamily="34" charset="0"/>
              <a:buChar char="•"/>
            </a:pPr>
            <a:endParaRPr lang="es-ES" sz="2000" dirty="0"/>
          </a:p>
          <a:p>
            <a:pPr marL="228600" indent="0" algn="l"/>
            <a:endParaRPr lang="es-ES" sz="2000" dirty="0"/>
          </a:p>
          <a:p>
            <a:pPr marL="514350" indent="-285750" algn="l">
              <a:buFont typeface="Arial" panose="020B0604020202020204" pitchFamily="34" charset="0"/>
              <a:buChar char="•"/>
            </a:pPr>
            <a:r>
              <a:rPr lang="es-ES" sz="2000" dirty="0"/>
              <a:t>No instalar paquetes innecesarios</a:t>
            </a:r>
          </a:p>
          <a:p>
            <a:pPr marL="514350" indent="-285750" algn="l">
              <a:buFont typeface="Arial" panose="020B0604020202020204" pitchFamily="34" charset="0"/>
              <a:buChar char="•"/>
            </a:pPr>
            <a:r>
              <a:rPr lang="es-ES" sz="2000" dirty="0"/>
              <a:t>Ordenar argumentos de varias líneas</a:t>
            </a:r>
          </a:p>
          <a:p>
            <a:pPr marL="514350" indent="-285750" algn="l">
              <a:buFont typeface="Arial" panose="020B0604020202020204" pitchFamily="34" charset="0"/>
              <a:buChar char="•"/>
            </a:pPr>
            <a:r>
              <a:rPr lang="es-ES" sz="2000" dirty="0"/>
              <a:t>Uso de </a:t>
            </a:r>
            <a:r>
              <a:rPr lang="es-ES" sz="2000" dirty="0" err="1"/>
              <a:t>Dockerignore</a:t>
            </a:r>
            <a:endParaRPr lang="es-ES" sz="2000" dirty="0"/>
          </a:p>
          <a:p>
            <a:pPr marL="514350" indent="-285750" algn="l">
              <a:buFont typeface="Arial" panose="020B0604020202020204" pitchFamily="34" charset="0"/>
              <a:buChar char="•"/>
            </a:pPr>
            <a:r>
              <a:rPr lang="es-ES" sz="2000" dirty="0"/>
              <a:t>Un proceso por contenedor</a:t>
            </a:r>
          </a:p>
          <a:p>
            <a:pPr marL="514350" indent="-285750" algn="l">
              <a:buFont typeface="Arial" panose="020B0604020202020204" pitchFamily="34" charset="0"/>
              <a:buChar char="•"/>
            </a:pPr>
            <a:endParaRPr lang="es-ES" sz="2000" dirty="0"/>
          </a:p>
          <a:p>
            <a:pPr marL="685800" lvl="1" indent="0" algn="l"/>
            <a:endParaRPr lang="es-ES" sz="2000" dirty="0"/>
          </a:p>
        </p:txBody>
      </p:sp>
      <p:sp>
        <p:nvSpPr>
          <p:cNvPr id="5" name="Rectangle 3">
            <a:extLst>
              <a:ext uri="{FF2B5EF4-FFF2-40B4-BE49-F238E27FC236}">
                <a16:creationId xmlns:a16="http://schemas.microsoft.com/office/drawing/2014/main" id="{9111156E-5083-47D5-BDD9-7021697E98E4}"/>
              </a:ext>
            </a:extLst>
          </p:cNvPr>
          <p:cNvSpPr>
            <a:spLocks noChangeArrowheads="1"/>
          </p:cNvSpPr>
          <p:nvPr/>
        </p:nvSpPr>
        <p:spPr bwMode="auto">
          <a:xfrm>
            <a:off x="1730433" y="1820097"/>
            <a:ext cx="2793076" cy="92333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RUN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apt-get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update</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RUN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apt-get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install</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-y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git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RUN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apt-get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install</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-y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wget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RUN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wget</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some.tar.gz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RUN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tar</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a:t>
            </a:r>
            <a:r>
              <a:rPr kumimoji="0" lang="es-ES" altLang="es-ES" sz="1200" b="0" i="0" u="none" strike="noStrike" cap="none" normalizeH="0" baseline="0" dirty="0" err="1">
                <a:ln>
                  <a:noFill/>
                </a:ln>
                <a:solidFill>
                  <a:srgbClr val="24292E"/>
                </a:solidFill>
                <a:effectLst/>
                <a:latin typeface="Courier New" panose="02070309020205020404" pitchFamily="49" charset="0"/>
                <a:cs typeface="Courier New" panose="02070309020205020404" pitchFamily="49" charset="0"/>
              </a:rPr>
              <a:t>xvzf</a:t>
            </a:r>
            <a:r>
              <a:rPr kumimoji="0" lang="es-ES" altLang="es-ES" sz="1200" b="0" i="0" u="none" strike="noStrike" cap="none" normalizeH="0" baseline="0" dirty="0">
                <a:ln>
                  <a:noFill/>
                </a:ln>
                <a:solidFill>
                  <a:srgbClr val="24292E"/>
                </a:solidFill>
                <a:effectLst/>
                <a:latin typeface="Courier New" panose="02070309020205020404" pitchFamily="49" charset="0"/>
                <a:cs typeface="Courier New" panose="02070309020205020404" pitchFamily="49" charset="0"/>
              </a:rPr>
              <a:t> some.tar.gz</a:t>
            </a:r>
            <a:r>
              <a:rPr kumimoji="0" lang="es-ES" altLang="es-E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Rectangle 3">
            <a:extLst>
              <a:ext uri="{FF2B5EF4-FFF2-40B4-BE49-F238E27FC236}">
                <a16:creationId xmlns:a16="http://schemas.microsoft.com/office/drawing/2014/main" id="{81067CD9-CB45-4E6F-A33D-5E9C98275530}"/>
              </a:ext>
            </a:extLst>
          </p:cNvPr>
          <p:cNvSpPr>
            <a:spLocks noChangeArrowheads="1"/>
          </p:cNvSpPr>
          <p:nvPr/>
        </p:nvSpPr>
        <p:spPr bwMode="auto">
          <a:xfrm>
            <a:off x="5024479" y="1820097"/>
            <a:ext cx="2793076" cy="92333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buClrTx/>
            </a:pPr>
            <a:r>
              <a:rPr lang="es-ES" altLang="es-ES" sz="1200" dirty="0">
                <a:solidFill>
                  <a:srgbClr val="24292E"/>
                </a:solidFill>
                <a:latin typeface="SFMono-Regular"/>
              </a:rPr>
              <a:t>RUN \ </a:t>
            </a:r>
          </a:p>
          <a:p>
            <a:pPr lvl="0"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apt-get</a:t>
            </a:r>
            <a:r>
              <a:rPr lang="es-ES" altLang="es-ES" sz="1200" dirty="0">
                <a:solidFill>
                  <a:srgbClr val="24292E"/>
                </a:solidFill>
                <a:latin typeface="SFMono-Regular"/>
              </a:rPr>
              <a:t> </a:t>
            </a:r>
            <a:r>
              <a:rPr lang="es-ES" altLang="es-ES" sz="1200" dirty="0" err="1">
                <a:solidFill>
                  <a:srgbClr val="24292E"/>
                </a:solidFill>
                <a:latin typeface="SFMono-Regular"/>
              </a:rPr>
              <a:t>update</a:t>
            </a:r>
            <a:r>
              <a:rPr lang="es-ES" altLang="es-ES" sz="1200" dirty="0">
                <a:solidFill>
                  <a:srgbClr val="24292E"/>
                </a:solidFill>
                <a:latin typeface="SFMono-Regular"/>
              </a:rPr>
              <a:t> &amp;&amp; \ </a:t>
            </a:r>
          </a:p>
          <a:p>
            <a:pPr lvl="0"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apt-get</a:t>
            </a:r>
            <a:r>
              <a:rPr lang="es-ES" altLang="es-ES" sz="1200" dirty="0">
                <a:solidFill>
                  <a:srgbClr val="24292E"/>
                </a:solidFill>
                <a:latin typeface="SFMono-Regular"/>
              </a:rPr>
              <a:t> </a:t>
            </a:r>
            <a:r>
              <a:rPr lang="es-ES" altLang="es-ES" sz="1200" dirty="0" err="1">
                <a:solidFill>
                  <a:srgbClr val="24292E"/>
                </a:solidFill>
                <a:latin typeface="SFMono-Regular"/>
              </a:rPr>
              <a:t>install</a:t>
            </a:r>
            <a:r>
              <a:rPr lang="es-ES" altLang="es-ES" sz="1200" dirty="0">
                <a:solidFill>
                  <a:srgbClr val="24292E"/>
                </a:solidFill>
                <a:latin typeface="SFMono-Regular"/>
              </a:rPr>
              <a:t> -y </a:t>
            </a:r>
            <a:r>
              <a:rPr lang="es-ES" altLang="es-ES" sz="1200" dirty="0" err="1">
                <a:solidFill>
                  <a:srgbClr val="24292E"/>
                </a:solidFill>
                <a:latin typeface="SFMono-Regular"/>
              </a:rPr>
              <a:t>git</a:t>
            </a:r>
            <a:r>
              <a:rPr lang="es-ES" altLang="es-ES" sz="1200" dirty="0">
                <a:solidFill>
                  <a:srgbClr val="24292E"/>
                </a:solidFill>
                <a:latin typeface="SFMono-Regular"/>
              </a:rPr>
              <a:t> \ </a:t>
            </a:r>
          </a:p>
          <a:p>
            <a:pPr lvl="0"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wget</a:t>
            </a:r>
            <a:r>
              <a:rPr lang="es-ES" altLang="es-ES" sz="1200" dirty="0">
                <a:solidFill>
                  <a:srgbClr val="24292E"/>
                </a:solidFill>
                <a:latin typeface="SFMono-Regular"/>
              </a:rPr>
              <a:t> &amp;&amp; \ </a:t>
            </a:r>
            <a:r>
              <a:rPr lang="es-ES" altLang="es-ES" sz="1200" dirty="0" err="1">
                <a:solidFill>
                  <a:srgbClr val="24292E"/>
                </a:solidFill>
                <a:latin typeface="SFMono-Regular"/>
              </a:rPr>
              <a:t>wget</a:t>
            </a:r>
            <a:r>
              <a:rPr lang="es-ES" altLang="es-ES" sz="1200" dirty="0">
                <a:solidFill>
                  <a:srgbClr val="24292E"/>
                </a:solidFill>
                <a:latin typeface="SFMono-Regular"/>
              </a:rPr>
              <a:t> some.tar.gz &amp;&amp; \ </a:t>
            </a:r>
          </a:p>
          <a:p>
            <a:pPr lvl="0"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tar</a:t>
            </a:r>
            <a:r>
              <a:rPr lang="es-ES" altLang="es-ES" sz="1200" dirty="0">
                <a:solidFill>
                  <a:srgbClr val="24292E"/>
                </a:solidFill>
                <a:latin typeface="SFMono-Regular"/>
              </a:rPr>
              <a:t> -</a:t>
            </a:r>
            <a:r>
              <a:rPr lang="es-ES" altLang="es-ES" sz="1200" dirty="0" err="1">
                <a:solidFill>
                  <a:srgbClr val="24292E"/>
                </a:solidFill>
                <a:latin typeface="SFMono-Regular"/>
              </a:rPr>
              <a:t>xvzf</a:t>
            </a:r>
            <a:r>
              <a:rPr lang="es-ES" altLang="es-ES" sz="1200" dirty="0">
                <a:solidFill>
                  <a:srgbClr val="24292E"/>
                </a:solidFill>
                <a:latin typeface="SFMono-Regular"/>
              </a:rPr>
              <a:t> some.tar.gz</a:t>
            </a:r>
            <a:r>
              <a:rPr lang="es-ES" altLang="es-ES" sz="800" dirty="0">
                <a:solidFill>
                  <a:schemeClr val="tx1"/>
                </a:solidFill>
              </a:rPr>
              <a:t> </a:t>
            </a:r>
            <a:endParaRPr lang="es-ES" altLang="es-ES" sz="3200" dirty="0">
              <a:solidFill>
                <a:schemeClr val="tx1"/>
              </a:solidFill>
              <a:latin typeface="Arial" panose="020B0604020202020204" pitchFamily="34" charset="0"/>
            </a:endParaRPr>
          </a:p>
        </p:txBody>
      </p:sp>
      <p:sp>
        <p:nvSpPr>
          <p:cNvPr id="9" name="Rectangle 5">
            <a:extLst>
              <a:ext uri="{FF2B5EF4-FFF2-40B4-BE49-F238E27FC236}">
                <a16:creationId xmlns:a16="http://schemas.microsoft.com/office/drawing/2014/main" id="{30074E02-6D88-48D5-8668-145DE5FE46CC}"/>
              </a:ext>
            </a:extLst>
          </p:cNvPr>
          <p:cNvSpPr>
            <a:spLocks noChangeArrowheads="1"/>
          </p:cNvSpPr>
          <p:nvPr/>
        </p:nvSpPr>
        <p:spPr bwMode="auto">
          <a:xfrm>
            <a:off x="6147055" y="3146913"/>
            <a:ext cx="2793076" cy="115607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24292E"/>
                </a:solidFill>
                <a:latin typeface="SFMono-Regular"/>
              </a:rPr>
              <a:t>RUN </a:t>
            </a:r>
            <a:r>
              <a:rPr lang="es-ES" altLang="es-ES" sz="1200" dirty="0" err="1">
                <a:solidFill>
                  <a:srgbClr val="24292E"/>
                </a:solidFill>
                <a:latin typeface="SFMono-Regular"/>
              </a:rPr>
              <a:t>apt-get</a:t>
            </a:r>
            <a:r>
              <a:rPr lang="es-ES" altLang="es-ES" sz="1200" dirty="0">
                <a:solidFill>
                  <a:srgbClr val="24292E"/>
                </a:solidFill>
                <a:latin typeface="SFMono-Regular"/>
              </a:rPr>
              <a:t> </a:t>
            </a:r>
            <a:r>
              <a:rPr lang="es-ES" altLang="es-ES" sz="1200" dirty="0" err="1">
                <a:solidFill>
                  <a:srgbClr val="24292E"/>
                </a:solidFill>
                <a:latin typeface="SFMono-Regular"/>
              </a:rPr>
              <a:t>update</a:t>
            </a:r>
            <a:r>
              <a:rPr lang="es-ES" altLang="es-ES" sz="1200" dirty="0">
                <a:solidFill>
                  <a:srgbClr val="24292E"/>
                </a:solidFill>
                <a:latin typeface="SFMono-Regular"/>
              </a:rPr>
              <a:t> &amp;&amp; </a:t>
            </a:r>
            <a:r>
              <a:rPr lang="es-ES" altLang="es-ES" sz="1200" dirty="0" err="1">
                <a:solidFill>
                  <a:srgbClr val="24292E"/>
                </a:solidFill>
                <a:latin typeface="SFMono-Regular"/>
              </a:rPr>
              <a:t>apt-get</a:t>
            </a:r>
            <a:r>
              <a:rPr lang="es-ES" altLang="es-ES" sz="1200" dirty="0">
                <a:solidFill>
                  <a:srgbClr val="24292E"/>
                </a:solidFill>
                <a:latin typeface="SFMono-Regular"/>
              </a:rPr>
              <a:t> </a:t>
            </a:r>
            <a:r>
              <a:rPr lang="es-ES" altLang="es-ES" sz="1200" dirty="0" err="1">
                <a:solidFill>
                  <a:srgbClr val="24292E"/>
                </a:solidFill>
                <a:latin typeface="SFMono-Regular"/>
              </a:rPr>
              <a:t>install</a:t>
            </a:r>
            <a:r>
              <a:rPr lang="es-ES" altLang="es-ES" sz="1200" dirty="0">
                <a:solidFill>
                  <a:srgbClr val="24292E"/>
                </a:solidFill>
                <a:latin typeface="SFMono-Regular"/>
              </a:rPr>
              <a:t> -y \ </a:t>
            </a:r>
          </a:p>
          <a:p>
            <a:pPr lvl="1"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bzr</a:t>
            </a:r>
            <a:r>
              <a:rPr lang="es-ES" altLang="es-ES" sz="1200" dirty="0">
                <a:solidFill>
                  <a:srgbClr val="24292E"/>
                </a:solidFill>
                <a:latin typeface="SFMono-Regular"/>
              </a:rPr>
              <a:t> \ </a:t>
            </a:r>
          </a:p>
          <a:p>
            <a:pPr lvl="1"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cvs</a:t>
            </a:r>
            <a:r>
              <a:rPr lang="es-ES" altLang="es-ES" sz="1200" dirty="0">
                <a:solidFill>
                  <a:srgbClr val="24292E"/>
                </a:solidFill>
                <a:latin typeface="SFMono-Regular"/>
              </a:rPr>
              <a:t> \ </a:t>
            </a:r>
          </a:p>
          <a:p>
            <a:pPr lvl="1"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git</a:t>
            </a:r>
            <a:r>
              <a:rPr lang="es-ES" altLang="es-ES" sz="1200" dirty="0">
                <a:solidFill>
                  <a:srgbClr val="24292E"/>
                </a:solidFill>
                <a:latin typeface="SFMono-Regular"/>
              </a:rPr>
              <a:t> \ </a:t>
            </a:r>
          </a:p>
          <a:p>
            <a:pPr lvl="1" eaLnBrk="0" fontAlgn="base" hangingPunct="0">
              <a:spcBef>
                <a:spcPct val="0"/>
              </a:spcBef>
              <a:spcAft>
                <a:spcPct val="0"/>
              </a:spcAft>
              <a:buClrTx/>
            </a:pPr>
            <a:r>
              <a:rPr lang="es-ES" altLang="es-ES" sz="1200" dirty="0">
                <a:solidFill>
                  <a:srgbClr val="24292E"/>
                </a:solidFill>
                <a:latin typeface="SFMono-Regular"/>
              </a:rPr>
              <a:t>     mercurial \ </a:t>
            </a:r>
          </a:p>
          <a:p>
            <a:pPr lvl="1" eaLnBrk="0" fontAlgn="base" hangingPunct="0">
              <a:spcBef>
                <a:spcPct val="0"/>
              </a:spcBef>
              <a:spcAft>
                <a:spcPct val="0"/>
              </a:spcAft>
              <a:buClrTx/>
            </a:pPr>
            <a:r>
              <a:rPr lang="es-ES" altLang="es-ES" sz="1200" dirty="0">
                <a:solidFill>
                  <a:srgbClr val="24292E"/>
                </a:solidFill>
                <a:latin typeface="SFMono-Regular"/>
              </a:rPr>
              <a:t>     </a:t>
            </a:r>
            <a:r>
              <a:rPr lang="es-ES" altLang="es-ES" sz="1200" dirty="0" err="1">
                <a:solidFill>
                  <a:srgbClr val="24292E"/>
                </a:solidFill>
                <a:latin typeface="SFMono-Regular"/>
              </a:rPr>
              <a:t>subversion</a:t>
            </a:r>
            <a:r>
              <a:rPr lang="es-ES" altLang="es-ES" sz="1200" dirty="0">
                <a:solidFill>
                  <a:srgbClr val="24292E"/>
                </a:solidFill>
                <a:latin typeface="SFMono-Regular"/>
              </a:rPr>
              <a:t> </a:t>
            </a:r>
          </a:p>
        </p:txBody>
      </p:sp>
    </p:spTree>
    <p:extLst>
      <p:ext uri="{BB962C8B-B14F-4D97-AF65-F5344CB8AC3E}">
        <p14:creationId xmlns:p14="http://schemas.microsoft.com/office/powerpoint/2010/main" val="306738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4.1 Arquitectura de imágenes</a:t>
            </a:r>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Imágenes</a:t>
            </a:r>
          </a:p>
        </p:txBody>
      </p:sp>
      <p:pic>
        <p:nvPicPr>
          <p:cNvPr id="2050" name="Picture 2" descr="Layers of a container based on the Ubuntu image">
            <a:extLst>
              <a:ext uri="{FF2B5EF4-FFF2-40B4-BE49-F238E27FC236}">
                <a16:creationId xmlns:a16="http://schemas.microsoft.com/office/drawing/2014/main" id="{B2F64B89-6505-4729-B572-C91BE8CD6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521" y="919979"/>
            <a:ext cx="5385218" cy="374172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D3BB4697-C4E0-4E58-9DEB-B6BD1855A893}"/>
              </a:ext>
            </a:extLst>
          </p:cNvPr>
          <p:cNvSpPr/>
          <p:nvPr/>
        </p:nvSpPr>
        <p:spPr>
          <a:xfrm>
            <a:off x="1722120" y="4482630"/>
            <a:ext cx="5353396" cy="246221"/>
          </a:xfrm>
          <a:prstGeom prst="rect">
            <a:avLst/>
          </a:prstGeom>
        </p:spPr>
        <p:txBody>
          <a:bodyPr wrap="square">
            <a:spAutoFit/>
          </a:bodyPr>
          <a:lstStyle/>
          <a:p>
            <a:r>
              <a:rPr lang="es-ES" sz="1000" dirty="0">
                <a:solidFill>
                  <a:schemeClr val="tx2">
                    <a:lumMod val="90000"/>
                  </a:schemeClr>
                </a:solidFill>
              </a:rPr>
              <a:t>Fuente :https://docs.docker.com/storage/storagedriver/images/container-layers.jpg</a:t>
            </a:r>
          </a:p>
        </p:txBody>
      </p:sp>
    </p:spTree>
    <p:extLst>
      <p:ext uri="{BB962C8B-B14F-4D97-AF65-F5344CB8AC3E}">
        <p14:creationId xmlns:p14="http://schemas.microsoft.com/office/powerpoint/2010/main" val="37960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4.1 Arquitectura de imágenes</a:t>
            </a:r>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Imágenes</a:t>
            </a:r>
          </a:p>
        </p:txBody>
      </p:sp>
      <p:pic>
        <p:nvPicPr>
          <p:cNvPr id="3074" name="Picture 2" descr="Containers sharing same image">
            <a:extLst>
              <a:ext uri="{FF2B5EF4-FFF2-40B4-BE49-F238E27FC236}">
                <a16:creationId xmlns:a16="http://schemas.microsoft.com/office/drawing/2014/main" id="{65AF7C1A-09C8-47D9-8C1A-10BC4F08F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445" y="771705"/>
            <a:ext cx="5672871" cy="350404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9C99B8CF-EB04-4730-A38B-91F7D060A6FF}"/>
              </a:ext>
            </a:extLst>
          </p:cNvPr>
          <p:cNvSpPr/>
          <p:nvPr/>
        </p:nvSpPr>
        <p:spPr>
          <a:xfrm>
            <a:off x="1645920" y="4275754"/>
            <a:ext cx="5353396" cy="246221"/>
          </a:xfrm>
          <a:prstGeom prst="rect">
            <a:avLst/>
          </a:prstGeom>
        </p:spPr>
        <p:txBody>
          <a:bodyPr wrap="square">
            <a:spAutoFit/>
          </a:bodyPr>
          <a:lstStyle/>
          <a:p>
            <a:r>
              <a:rPr lang="es-ES" sz="1000" dirty="0">
                <a:solidFill>
                  <a:schemeClr val="tx2">
                    <a:lumMod val="90000"/>
                  </a:schemeClr>
                </a:solidFill>
              </a:rPr>
              <a:t>Fuente :https://docs.docker.com/storage/storagedriver/images/container-layers.jpg</a:t>
            </a:r>
          </a:p>
        </p:txBody>
      </p:sp>
    </p:spTree>
    <p:extLst>
      <p:ext uri="{BB962C8B-B14F-4D97-AF65-F5344CB8AC3E}">
        <p14:creationId xmlns:p14="http://schemas.microsoft.com/office/powerpoint/2010/main" val="192714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b="1" dirty="0"/>
              <a:t>Crear la primera imagen</a:t>
            </a:r>
          </a:p>
          <a:p>
            <a:pPr marL="685800" indent="-457200" algn="l">
              <a:buFont typeface="Arial" panose="020B0604020202020204" pitchFamily="34" charset="0"/>
              <a:buChar char="•"/>
            </a:pPr>
            <a:r>
              <a:rPr lang="es-ES" sz="2000" dirty="0"/>
              <a:t>Que es </a:t>
            </a:r>
            <a:r>
              <a:rPr lang="es-ES" sz="2000" dirty="0" err="1"/>
              <a:t>Dockerfile</a:t>
            </a:r>
            <a:endParaRPr lang="es-ES" sz="2000"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97710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marL="685800" indent="-457200" algn="l">
              <a:buFont typeface="Arial" panose="020B0604020202020204" pitchFamily="34" charset="0"/>
              <a:buChar char="•"/>
            </a:pPr>
            <a:r>
              <a:rPr lang="es-ES" dirty="0"/>
              <a:t>4.2 Crear la primera imagen</a:t>
            </a:r>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360191" y="755593"/>
            <a:ext cx="8520600"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lvl="1" indent="0" algn="l"/>
            <a:endParaRPr lang="es-ES" sz="2000" dirty="0"/>
          </a:p>
          <a:p>
            <a:pPr marL="685800" lvl="1" indent="0" algn="l"/>
            <a:endParaRPr lang="es-ES" sz="2000" b="1" dirty="0"/>
          </a:p>
          <a:p>
            <a:pPr marL="685800" lvl="1" indent="0" algn="l"/>
            <a:r>
              <a:rPr lang="es-ES" sz="3000" b="1" dirty="0"/>
              <a:t>&gt;</a:t>
            </a:r>
            <a:r>
              <a:rPr lang="es-ES" sz="3000" b="1" dirty="0" err="1"/>
              <a:t>docker</a:t>
            </a:r>
            <a:r>
              <a:rPr lang="es-ES" sz="3000" b="1" dirty="0"/>
              <a:t> </a:t>
            </a:r>
            <a:r>
              <a:rPr lang="es-ES" sz="3000" b="1" dirty="0" err="1"/>
              <a:t>image</a:t>
            </a:r>
            <a:r>
              <a:rPr lang="es-ES" sz="3000" b="1" dirty="0"/>
              <a:t> </a:t>
            </a:r>
            <a:r>
              <a:rPr lang="es-ES" sz="3000" b="1" dirty="0" err="1"/>
              <a:t>build</a:t>
            </a:r>
            <a:r>
              <a:rPr lang="es-ES" sz="3000" dirty="0"/>
              <a:t> [–t &lt;tag&gt;] &lt;contexto&gt;</a:t>
            </a:r>
          </a:p>
          <a:p>
            <a:pPr marL="685800" lvl="1" indent="0" algn="l"/>
            <a:endParaRPr lang="es-ES" sz="3000" dirty="0"/>
          </a:p>
          <a:p>
            <a:pPr marL="2057400" lvl="3" indent="-457200" algn="l">
              <a:buFont typeface="Arial" panose="020B0604020202020204" pitchFamily="34" charset="0"/>
              <a:buChar char="•"/>
            </a:pPr>
            <a:r>
              <a:rPr lang="es-ES" dirty="0" err="1"/>
              <a:t>Directorio_Raiz</a:t>
            </a:r>
            <a:endParaRPr lang="es-ES" dirty="0"/>
          </a:p>
          <a:p>
            <a:pPr marL="2971800" lvl="5" indent="-457200" algn="l">
              <a:buFont typeface="Wingdings" panose="05000000000000000000" pitchFamily="2" charset="2"/>
              <a:buChar char="Ø"/>
            </a:pPr>
            <a:r>
              <a:rPr lang="es-ES" dirty="0"/>
              <a:t>Carpetas y ficheros</a:t>
            </a:r>
          </a:p>
          <a:p>
            <a:pPr marL="2971800" lvl="5" indent="-457200" algn="l">
              <a:buFont typeface="Wingdings" panose="05000000000000000000" pitchFamily="2" charset="2"/>
              <a:buChar char="Ø"/>
            </a:pPr>
            <a:r>
              <a:rPr lang="es-ES" dirty="0" err="1"/>
              <a:t>Dockerfile</a:t>
            </a:r>
            <a:endParaRPr lang="es-ES" dirty="0"/>
          </a:p>
          <a:p>
            <a:pPr marL="2971800" lvl="5" indent="-457200" algn="l">
              <a:buFont typeface="Wingdings" panose="05000000000000000000" pitchFamily="2" charset="2"/>
              <a:buChar char="Ø"/>
            </a:pPr>
            <a:r>
              <a:rPr lang="es-ES" dirty="0"/>
              <a:t>.</a:t>
            </a:r>
            <a:r>
              <a:rPr lang="es-ES" dirty="0" err="1"/>
              <a:t>dockerignore</a:t>
            </a:r>
            <a:endParaRPr lang="es-ES" dirty="0"/>
          </a:p>
          <a:p>
            <a:pPr marL="685800" lvl="1" indent="0" algn="l"/>
            <a:endParaRPr lang="es-ES" sz="3000" dirty="0"/>
          </a:p>
        </p:txBody>
      </p:sp>
    </p:spTree>
    <p:extLst>
      <p:ext uri="{BB962C8B-B14F-4D97-AF65-F5344CB8AC3E}">
        <p14:creationId xmlns:p14="http://schemas.microsoft.com/office/powerpoint/2010/main" val="257094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 Creación de imágenes</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Arquitectura de imágenes</a:t>
            </a:r>
          </a:p>
          <a:p>
            <a:pPr marL="685800" indent="-457200" algn="l">
              <a:buFont typeface="Arial" panose="020B0604020202020204" pitchFamily="34" charset="0"/>
              <a:buChar char="•"/>
            </a:pPr>
            <a:r>
              <a:rPr lang="es-ES" sz="2000" dirty="0"/>
              <a:t>Crear la primera imagen</a:t>
            </a:r>
          </a:p>
          <a:p>
            <a:pPr marL="685800" indent="-457200" algn="l">
              <a:buFont typeface="Arial" panose="020B0604020202020204" pitchFamily="34" charset="0"/>
              <a:buChar char="•"/>
            </a:pPr>
            <a:r>
              <a:rPr lang="es-ES" sz="2000" b="1" dirty="0"/>
              <a:t>Que es </a:t>
            </a:r>
            <a:r>
              <a:rPr lang="es-ES" sz="2000" b="1" dirty="0" err="1"/>
              <a:t>Dockerfile</a:t>
            </a:r>
            <a:endParaRPr lang="es-ES" sz="2000" b="1" dirty="0"/>
          </a:p>
          <a:p>
            <a:pPr marL="685800" indent="-457200" algn="l">
              <a:buFont typeface="Arial" panose="020B0604020202020204" pitchFamily="34" charset="0"/>
              <a:buChar char="•"/>
            </a:pPr>
            <a:r>
              <a:rPr lang="es-ES" sz="2000" dirty="0"/>
              <a:t>Instrucciones en </a:t>
            </a:r>
            <a:r>
              <a:rPr lang="es-ES" sz="2000" dirty="0" err="1"/>
              <a:t>Dockerfile</a:t>
            </a:r>
            <a:endParaRPr lang="es-ES" sz="2000" dirty="0"/>
          </a:p>
          <a:p>
            <a:pPr marL="685800" indent="-457200" algn="l">
              <a:buFont typeface="Arial" panose="020B0604020202020204" pitchFamily="34" charset="0"/>
              <a:buChar char="•"/>
            </a:pPr>
            <a:r>
              <a:rPr lang="es-ES" sz="2000" dirty="0"/>
              <a:t>Subir y descargar imágenes en </a:t>
            </a:r>
            <a:r>
              <a:rPr lang="es-ES" sz="2000" dirty="0" err="1"/>
              <a:t>DockerHub</a:t>
            </a:r>
            <a:endParaRPr lang="es-ES" sz="2000" dirty="0"/>
          </a:p>
          <a:p>
            <a:pPr marL="685800" indent="-457200" algn="l">
              <a:buFont typeface="Arial" panose="020B0604020202020204" pitchFamily="34" charset="0"/>
              <a:buChar char="•"/>
            </a:pPr>
            <a:r>
              <a:rPr lang="es-ES" sz="2000" dirty="0"/>
              <a:t>Caché en Docker</a:t>
            </a:r>
          </a:p>
          <a:p>
            <a:pPr marL="685800" indent="-457200" algn="l">
              <a:buFont typeface="Arial" panose="020B0604020202020204" pitchFamily="34" charset="0"/>
              <a:buChar char="•"/>
            </a:pPr>
            <a:r>
              <a:rPr lang="es-ES" sz="2000" dirty="0"/>
              <a:t>Buenas prácticas</a:t>
            </a:r>
            <a:endParaRPr lang="es-ES" sz="1100" dirty="0"/>
          </a:p>
        </p:txBody>
      </p:sp>
    </p:spTree>
    <p:extLst>
      <p:ext uri="{BB962C8B-B14F-4D97-AF65-F5344CB8AC3E}">
        <p14:creationId xmlns:p14="http://schemas.microsoft.com/office/powerpoint/2010/main" val="365481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Subtítulo 2">
            <a:extLst>
              <a:ext uri="{FF2B5EF4-FFF2-40B4-BE49-F238E27FC236}">
                <a16:creationId xmlns:a16="http://schemas.microsoft.com/office/drawing/2014/main" id="{B337F5D4-9E01-45DD-B446-AF0845674978}"/>
              </a:ext>
            </a:extLst>
          </p:cNvPr>
          <p:cNvSpPr>
            <a:spLocks noGrp="1"/>
          </p:cNvSpPr>
          <p:nvPr>
            <p:ph type="subTitle" idx="1"/>
          </p:nvPr>
        </p:nvSpPr>
        <p:spPr>
          <a:xfrm>
            <a:off x="263209" y="271034"/>
            <a:ext cx="8520600" cy="792600"/>
          </a:xfrm>
        </p:spPr>
        <p:txBody>
          <a:bodyPr/>
          <a:lstStyle/>
          <a:p>
            <a:pPr algn="l"/>
            <a:r>
              <a:rPr lang="es-ES" dirty="0"/>
              <a:t>4.3 ¿Qué es </a:t>
            </a:r>
            <a:r>
              <a:rPr lang="es-ES" dirty="0" err="1"/>
              <a:t>Dockerfile</a:t>
            </a:r>
            <a:r>
              <a:rPr lang="es-ES" dirty="0"/>
              <a:t>?</a:t>
            </a:r>
          </a:p>
          <a:p>
            <a:pPr algn="l"/>
            <a:endParaRPr lang="es-ES" dirty="0"/>
          </a:p>
          <a:p>
            <a:endParaRPr lang="es-ES" dirty="0"/>
          </a:p>
        </p:txBody>
      </p:sp>
      <p:sp>
        <p:nvSpPr>
          <p:cNvPr id="6" name="Subtítulo 2">
            <a:extLst>
              <a:ext uri="{FF2B5EF4-FFF2-40B4-BE49-F238E27FC236}">
                <a16:creationId xmlns:a16="http://schemas.microsoft.com/office/drawing/2014/main" id="{C944A096-9DEB-4236-8C57-B35FCEBBC704}"/>
              </a:ext>
            </a:extLst>
          </p:cNvPr>
          <p:cNvSpPr txBox="1">
            <a:spLocks/>
          </p:cNvSpPr>
          <p:nvPr/>
        </p:nvSpPr>
        <p:spPr>
          <a:xfrm>
            <a:off x="1326445" y="919979"/>
            <a:ext cx="7360357" cy="3786491"/>
          </a:xfrm>
          <a:prstGeom prst="rect">
            <a:avLst/>
          </a:prstGeom>
          <a:noFill/>
          <a:ln>
            <a:noFill/>
          </a:ln>
        </p:spPr>
        <p:txBody>
          <a:bodyPr spcFirstLastPara="1" wrap="square" lIns="51425" tIns="51425" rIns="51425" bIns="51425"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5pPr>
            <a:lvl6pPr marL="2743200" marR="0" lvl="5"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6pPr>
            <a:lvl7pPr marL="3200400" marR="0" lvl="6"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7pPr>
            <a:lvl8pPr marL="3657600" marR="0" lvl="7"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8pPr>
            <a:lvl9pPr marL="4114800" marR="0" lvl="8" indent="-228600" algn="ctr" rtl="0">
              <a:lnSpc>
                <a:spcPct val="100000"/>
              </a:lnSpc>
              <a:spcBef>
                <a:spcPts val="0"/>
              </a:spcBef>
              <a:spcAft>
                <a:spcPts val="0"/>
              </a:spcAft>
              <a:buClr>
                <a:srgbClr val="4A4A4A"/>
              </a:buClr>
              <a:buSzPts val="2800"/>
              <a:buFont typeface="Helvetica Neue"/>
              <a:buNone/>
              <a:defRPr sz="2800" b="0" i="0" u="none" strike="noStrike" cap="none">
                <a:solidFill>
                  <a:srgbClr val="4A4A4A"/>
                </a:solidFill>
                <a:latin typeface="Helvetica Neue"/>
                <a:ea typeface="Helvetica Neue"/>
                <a:cs typeface="Helvetica Neue"/>
                <a:sym typeface="Helvetica Neue"/>
              </a:defRPr>
            </a:lvl9pPr>
          </a:lstStyle>
          <a:p>
            <a:pPr marL="685800" indent="-457200" algn="l">
              <a:buFont typeface="Arial" panose="020B0604020202020204" pitchFamily="34" charset="0"/>
              <a:buChar char="•"/>
            </a:pPr>
            <a:r>
              <a:rPr lang="es-ES" sz="2000" dirty="0"/>
              <a:t>Fichero de texto</a:t>
            </a:r>
          </a:p>
          <a:p>
            <a:pPr marL="685800" indent="-457200" algn="l">
              <a:buFont typeface="Arial" panose="020B0604020202020204" pitchFamily="34" charset="0"/>
              <a:buChar char="•"/>
            </a:pPr>
            <a:endParaRPr lang="es-ES" sz="2000" dirty="0"/>
          </a:p>
          <a:p>
            <a:pPr marL="685800" indent="-457200" algn="l">
              <a:buFont typeface="Arial" panose="020B0604020202020204" pitchFamily="34" charset="0"/>
              <a:buChar char="•"/>
            </a:pPr>
            <a:r>
              <a:rPr lang="es-ES" sz="2000" dirty="0"/>
              <a:t>Instrucciones para crear imágenes</a:t>
            </a:r>
            <a:endParaRPr lang="es-ES" dirty="0"/>
          </a:p>
          <a:p>
            <a:pPr marL="1028700" lvl="1" indent="-342900" algn="l">
              <a:buSzPct val="100000"/>
              <a:buFont typeface="Courier New" panose="02070309020205020404" pitchFamily="49" charset="0"/>
              <a:buChar char="o"/>
            </a:pPr>
            <a:r>
              <a:rPr lang="es-ES" sz="1600" dirty="0"/>
              <a:t>Imagen base</a:t>
            </a:r>
          </a:p>
          <a:p>
            <a:pPr marL="1028700" lvl="1" indent="-342900" algn="l">
              <a:buSzPct val="100000"/>
              <a:buFont typeface="Courier New" panose="02070309020205020404" pitchFamily="49" charset="0"/>
              <a:buChar char="o"/>
            </a:pPr>
            <a:r>
              <a:rPr lang="es-ES" sz="1600" dirty="0"/>
              <a:t>Comandos para ejecutar en la imagen</a:t>
            </a:r>
          </a:p>
          <a:p>
            <a:pPr marL="1028700" lvl="1" indent="-342900" algn="l">
              <a:buSzPct val="100000"/>
              <a:buFont typeface="Courier New" panose="02070309020205020404" pitchFamily="49" charset="0"/>
              <a:buChar char="o"/>
            </a:pPr>
            <a:r>
              <a:rPr lang="es-ES" sz="1600" dirty="0"/>
              <a:t>Archivos para incluir en la imagen de carpeta de proyecto</a:t>
            </a:r>
          </a:p>
          <a:p>
            <a:pPr marL="1028700" lvl="1" indent="-342900" algn="l">
              <a:buSzPct val="100000"/>
              <a:buFont typeface="Courier New" panose="02070309020205020404" pitchFamily="49" charset="0"/>
              <a:buChar char="o"/>
            </a:pPr>
            <a:r>
              <a:rPr lang="en-US" sz="1600" dirty="0"/>
              <a:t>D</a:t>
            </a:r>
            <a:r>
              <a:rPr lang="es-ES" sz="1600" dirty="0" err="1"/>
              <a:t>ependencias</a:t>
            </a:r>
            <a:r>
              <a:rPr lang="es-ES" sz="1600" dirty="0"/>
              <a:t> y/o programas</a:t>
            </a:r>
          </a:p>
          <a:p>
            <a:pPr marL="1028700" lvl="1" indent="-342900" algn="l">
              <a:buSzPct val="100000"/>
              <a:buFont typeface="Courier New" panose="02070309020205020404" pitchFamily="49" charset="0"/>
              <a:buChar char="o"/>
            </a:pPr>
            <a:r>
              <a:rPr lang="es-ES" sz="1600" dirty="0"/>
              <a:t>Puertos abiertos</a:t>
            </a:r>
          </a:p>
          <a:p>
            <a:pPr marL="1028700" lvl="1" indent="-342900" algn="l">
              <a:buSzPct val="100000"/>
              <a:buFont typeface="Courier New" panose="02070309020205020404" pitchFamily="49" charset="0"/>
              <a:buChar char="o"/>
            </a:pPr>
            <a:r>
              <a:rPr lang="es-ES" sz="1600" dirty="0"/>
              <a:t>Comando para ejecutar cuando se inicia la imagen</a:t>
            </a:r>
            <a:endParaRPr lang="es-ES" sz="2000" dirty="0"/>
          </a:p>
        </p:txBody>
      </p:sp>
    </p:spTree>
    <p:extLst>
      <p:ext uri="{BB962C8B-B14F-4D97-AF65-F5344CB8AC3E}">
        <p14:creationId xmlns:p14="http://schemas.microsoft.com/office/powerpoint/2010/main" val="1852758685"/>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27873</TotalTime>
  <Words>1942</Words>
  <Application>Microsoft Office PowerPoint</Application>
  <PresentationFormat>Presentación en pantalla (16:9)</PresentationFormat>
  <Paragraphs>315</Paragraphs>
  <Slides>32</Slides>
  <Notes>32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Courier New</vt:lpstr>
      <vt:lpstr>Gill Sans</vt:lpstr>
      <vt:lpstr>Helvetica Neue</vt:lpstr>
      <vt:lpstr>SFMono-Regular</vt:lpstr>
      <vt:lpstr>Wingdings</vt:lpstr>
      <vt:lpstr>White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Luis Llorente Perales</dc:creator>
  <cp:lastModifiedBy>Jose Luis Llorente Perales</cp:lastModifiedBy>
  <cp:revision>158</cp:revision>
  <dcterms:created xsi:type="dcterms:W3CDTF">2018-08-29T15:22:39Z</dcterms:created>
  <dcterms:modified xsi:type="dcterms:W3CDTF">2018-10-19T16:06:41Z</dcterms:modified>
</cp:coreProperties>
</file>