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9"/>
  </p:notesMasterIdLst>
  <p:sldIdLst>
    <p:sldId id="488" r:id="rId2"/>
    <p:sldId id="396" r:id="rId3"/>
    <p:sldId id="402" r:id="rId4"/>
    <p:sldId id="403" r:id="rId5"/>
    <p:sldId id="429" r:id="rId6"/>
    <p:sldId id="404" r:id="rId7"/>
    <p:sldId id="408" r:id="rId8"/>
    <p:sldId id="405" r:id="rId9"/>
    <p:sldId id="407" r:id="rId10"/>
    <p:sldId id="431" r:id="rId11"/>
    <p:sldId id="418" r:id="rId12"/>
    <p:sldId id="424" r:id="rId13"/>
    <p:sldId id="474" r:id="rId14"/>
    <p:sldId id="476" r:id="rId15"/>
    <p:sldId id="495" r:id="rId16"/>
    <p:sldId id="477" r:id="rId17"/>
    <p:sldId id="478" r:id="rId18"/>
    <p:sldId id="479" r:id="rId19"/>
    <p:sldId id="480" r:id="rId20"/>
    <p:sldId id="481" r:id="rId21"/>
    <p:sldId id="483" r:id="rId22"/>
    <p:sldId id="482" r:id="rId23"/>
    <p:sldId id="430" r:id="rId24"/>
    <p:sldId id="484" r:id="rId25"/>
    <p:sldId id="485" r:id="rId26"/>
    <p:sldId id="492" r:id="rId27"/>
    <p:sldId id="493" r:id="rId28"/>
    <p:sldId id="494" r:id="rId29"/>
    <p:sldId id="433" r:id="rId30"/>
    <p:sldId id="422" r:id="rId31"/>
    <p:sldId id="411" r:id="rId32"/>
    <p:sldId id="412" r:id="rId33"/>
    <p:sldId id="413" r:id="rId34"/>
    <p:sldId id="414" r:id="rId35"/>
    <p:sldId id="415" r:id="rId36"/>
    <p:sldId id="416" r:id="rId37"/>
    <p:sldId id="417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65" autoAdjust="0"/>
  </p:normalViewPr>
  <p:slideViewPr>
    <p:cSldViewPr snapToGrid="0">
      <p:cViewPr varScale="1">
        <p:scale>
          <a:sx n="93" d="100"/>
          <a:sy n="93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16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66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2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SzPct val="100000"/>
              <a:buFont typeface="+mj-lt"/>
              <a:buAutoNum type="arabicPeriod"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48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SzPct val="100000"/>
              <a:buFont typeface="+mj-lt"/>
              <a:buAutoNum type="arabicPeriod"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25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SzPct val="100000"/>
              <a:buFont typeface="+mj-lt"/>
              <a:buAutoNum type="arabicPeriod" startAt="4"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32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SzPct val="100000"/>
              <a:buFont typeface="+mj-lt"/>
              <a:buAutoNum type="arabicPeriod" startAt="4"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837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SzPct val="100000"/>
              <a:buFont typeface="+mj-lt"/>
              <a:buAutoNum type="arabicPeriod"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45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l">
              <a:buSzPct val="100000"/>
              <a:buFont typeface="+mj-lt"/>
              <a:buAutoNum type="arabicPeriod"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kubeadm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192.168.1.101:6443 --token rk690s.obek3wjakf0liucf --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discovery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-token-ca-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cert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-hash sha256:eef4ad013181f232b488f77b23b0eafd98a669c2f4c60792adbf8048e0e4bcf4</a:t>
            </a:r>
          </a:p>
        </p:txBody>
      </p:sp>
    </p:spTree>
    <p:extLst>
      <p:ext uri="{BB962C8B-B14F-4D97-AF65-F5344CB8AC3E}">
        <p14:creationId xmlns:p14="http://schemas.microsoft.com/office/powerpoint/2010/main" val="2243725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SzPct val="100000"/>
              <a:buFont typeface="+mj-lt"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378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SzPct val="100000"/>
              <a:buFont typeface="+mj-lt"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28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71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SzPct val="100000"/>
              <a:buFont typeface="+mj-lt"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095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SzPct val="100000"/>
              <a:buFont typeface="+mj-lt"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833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 algn="l">
              <a:buSzPct val="100000"/>
              <a:buFont typeface="+mj-lt"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356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886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211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1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411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1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146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1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730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1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305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4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base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657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918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455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37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846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212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881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6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61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1" indent="0" algn="l">
              <a:buFont typeface="Arial" panose="020B0604020202020204" pitchFamily="34" charset="0"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48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01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362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base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42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27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38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eepcoding.io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epcoding.i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eepcoding.io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ertur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64431" y="800100"/>
            <a:ext cx="69804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79695" y="2650331"/>
            <a:ext cx="73071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585097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2" name="Google Shape;22;p2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ncipio capítulo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andar Vacía">
  <p:cSld name="Estandar Vacía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3" name="Google Shape;33;p4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acia con Imagen de fondo">
  <p:cSld name="Vacia con Imagen de fondo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00" cy="1735800"/>
          </a:xfrm>
          <a:prstGeom prst="rect">
            <a:avLst/>
          </a:prstGeom>
          <a:noFill/>
          <a:ln>
            <a:noFill/>
          </a:ln>
          <a:effectLst>
            <a:outerShdw blurRad="38100" dist="508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1425" tIns="51425" rIns="51425" bIns="5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Helvetica Neue"/>
              <a:buNone/>
              <a:defRPr sz="4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1" name="Google Shape;41;p5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tándar Título+Texto">
  <p:cSld name="Estándar Título+Text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21469" y="228600"/>
            <a:ext cx="235800" cy="2358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8644" y="107156"/>
            <a:ext cx="7836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700"/>
              <a:buFont typeface="Helvetica Neue"/>
              <a:buNone/>
              <a:defRPr sz="27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92931" y="785813"/>
            <a:ext cx="78366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&gt;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•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‣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500"/>
              <a:buFont typeface="Helvetica Neue"/>
              <a:buChar char="๏"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1" name="Google Shape;51;p6" descr="Logo keepcoding nuevo solo círculo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cias">
  <p:cSld name="Gracia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71" y="1803797"/>
            <a:ext cx="91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5400"/>
              <a:buFont typeface="Helvetica Neue"/>
              <a:buNone/>
            </a:pPr>
            <a:r>
              <a:rPr lang="es" sz="54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80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500"/>
              <a:buFont typeface="Helvetica Neue"/>
              <a:buNone/>
            </a:pPr>
            <a:r>
              <a:rPr lang="es" sz="2500" b="0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www.keepcoding.io</a:t>
            </a:r>
            <a:endParaRPr sz="800"/>
          </a:p>
        </p:txBody>
      </p:sp>
      <p:sp>
        <p:nvSpPr>
          <p:cNvPr id="55" name="Google Shape;55;p7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2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60" name="Google Shape;60;p7" descr="Logo keepcoding nuevo solo círculo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51425" tIns="51425" rIns="51425" bIns="5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51425" tIns="51425" rIns="51425" bIns="5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8575" tIns="28575" rIns="28575" bIns="285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7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keepcoding.i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5831" y="2171700"/>
            <a:ext cx="328500" cy="3285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28575" y="4729163"/>
            <a:ext cx="9194100" cy="421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037096" y="4968477"/>
            <a:ext cx="41004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"/>
              <a:buNone/>
            </a:pPr>
            <a:r>
              <a:rPr lang="es" sz="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All rights reserved. </a:t>
            </a:r>
            <a:r>
              <a:rPr lang="es" sz="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www.keepcoding.io</a:t>
            </a:r>
            <a:endParaRPr sz="2000" b="0" i="0" u="sng" strike="noStrike" cap="non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9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26547" y="3408"/>
            <a:ext cx="239400" cy="239400"/>
          </a:xfrm>
          <a:prstGeom prst="rect">
            <a:avLst/>
          </a:prstGeom>
          <a:solidFill>
            <a:srgbClr val="D35400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02558" y="3408"/>
            <a:ext cx="239400" cy="239400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Helvetica Neue"/>
              <a:buNone/>
            </a:pPr>
            <a:endParaRPr sz="2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14450" y="2028825"/>
            <a:ext cx="74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14450" y="2593181"/>
            <a:ext cx="747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4477940" y="4886325"/>
            <a:ext cx="17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" name="Google Shape;14;p1" descr="Logo keepcoding nuevo solo círculo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24493" y="4109057"/>
            <a:ext cx="1921579" cy="13565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setup/pick-right-solu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kubernetes.io/docs/setup/independent/install-kubeadm/" TargetMode="External"/><Relationship Id="rId4" Type="http://schemas.openxmlformats.org/officeDocument/2006/relationships/hyperlink" Target="https://kubernetes.io/docs/setup/minikub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0/#_v1_podspe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0/#_v1_containe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kubectl/overview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kubernetes.io/docs/reference/generated/kubectl/kubectl-comman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793" y="945640"/>
            <a:ext cx="8520600" cy="792600"/>
          </a:xfrm>
        </p:spPr>
        <p:txBody>
          <a:bodyPr/>
          <a:lstStyle/>
          <a:p>
            <a:pPr algn="l"/>
            <a:r>
              <a:rPr lang="es-ES" sz="4000" dirty="0"/>
              <a:t>9. Kubernetes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pic>
        <p:nvPicPr>
          <p:cNvPr id="23554" name="Picture 2" descr="Resultado de imagen de kubernetes">
            <a:extLst>
              <a:ext uri="{FF2B5EF4-FFF2-40B4-BE49-F238E27FC236}">
                <a16:creationId xmlns:a16="http://schemas.microsoft.com/office/drawing/2014/main" id="{03928CD9-71E4-4F42-82AE-17F988CEB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137215"/>
            <a:ext cx="7181856" cy="126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1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9. Kubernetes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/>
              <a:t>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Ejemplo en Kubernetes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 err="1"/>
              <a:t>Workloads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7514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Varias Plataformas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  <a:hlinkClick r:id="rId3"/>
              </a:rPr>
              <a:t>https://kubernetes.io/docs/setup/pick-right-solution/</a:t>
            </a: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 err="1">
                <a:sym typeface="Arial"/>
              </a:rPr>
              <a:t>Minikube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dirty="0">
                <a:sym typeface="Wingdings" panose="05000000000000000000" pitchFamily="2" charset="2"/>
                <a:hlinkClick r:id="rId4"/>
              </a:rPr>
              <a:t>https://kubernetes.io/docs/setup/minikube/</a:t>
            </a:r>
            <a:endParaRPr lang="es-ES" sz="2000" dirty="0">
              <a:sym typeface="Wingdings" panose="05000000000000000000" pitchFamily="2" charset="2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Microk8s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Guía de instalación en </a:t>
            </a:r>
            <a:r>
              <a:rPr lang="es-ES" sz="2000" dirty="0" err="1">
                <a:sym typeface="Arial"/>
              </a:rPr>
              <a:t>cluster</a:t>
            </a: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  <a:hlinkClick r:id="rId5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  <a:hlinkClick r:id="rId5"/>
              </a:rPr>
              <a:t>https://kubernetes.io/docs/setup/independent/install-kubeadm/</a:t>
            </a: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22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u="sng" dirty="0">
                <a:sym typeface="Arial"/>
              </a:rPr>
              <a:t>Pasos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685800" indent="-457200" algn="l">
              <a:buSzPct val="100000"/>
              <a:buFont typeface="+mj-lt"/>
              <a:buAutoNum type="arabicPeriod"/>
            </a:pPr>
            <a:r>
              <a:rPr lang="es-ES" sz="2000" dirty="0">
                <a:sym typeface="Arial"/>
              </a:rPr>
              <a:t>Habilitamos </a:t>
            </a:r>
            <a:r>
              <a:rPr lang="es-ES" sz="2000" dirty="0" err="1">
                <a:sym typeface="Arial"/>
              </a:rPr>
              <a:t>docker</a:t>
            </a:r>
            <a:r>
              <a:rPr lang="es-ES" sz="2000" dirty="0">
                <a:sym typeface="Arial"/>
              </a:rPr>
              <a:t> y arrancamos si no está arrancado</a:t>
            </a:r>
          </a:p>
          <a:p>
            <a:pPr marL="685800" indent="-457200" algn="l">
              <a:buFont typeface="+mj-lt"/>
              <a:buAutoNum type="arabicPeriod"/>
            </a:pPr>
            <a:endParaRPr lang="es-ES" sz="2000" dirty="0">
              <a:sym typeface="Arial"/>
            </a:endParaRPr>
          </a:p>
          <a:p>
            <a:pPr marL="685800" indent="-457200" algn="l">
              <a:buSzPct val="100000"/>
              <a:buFont typeface="+mj-lt"/>
              <a:buAutoNum type="arabicPeriod"/>
            </a:pPr>
            <a:r>
              <a:rPr lang="es-ES" sz="2000" dirty="0">
                <a:sym typeface="Arial"/>
              </a:rPr>
              <a:t>Agregamos la clave de firma de Kubernetes: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4F36DA-B61C-472D-93D9-B839147F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524" y="3017005"/>
            <a:ext cx="4972386" cy="73866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-s https://packages.cloud.google.com/apt/doc/apt-key.gpg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apt-key add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u="sng" dirty="0">
                <a:sym typeface="Arial"/>
              </a:rPr>
              <a:t>Pasos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685800" indent="-457200" algn="l"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continuación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agregamos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Kubernetes 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instalamos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Kubernetes</a:t>
            </a:r>
            <a:endParaRPr lang="es-ES" sz="2000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4F36DA-B61C-472D-93D9-B839147F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524" y="2647674"/>
            <a:ext cx="5513198" cy="147732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apt-add-repository "deb http://apt.kubernetes.io/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-bionic main"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kubeadm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40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4"/>
            </a:pPr>
            <a:r>
              <a:rPr lang="es-ES" sz="2000" dirty="0">
                <a:sym typeface="Arial"/>
              </a:rPr>
              <a:t>Kubernetes se negará a funcionar si el sistema usa memoria de intercambio (swap </a:t>
            </a:r>
            <a:r>
              <a:rPr lang="es-ES" sz="2000" dirty="0" err="1">
                <a:sym typeface="Arial"/>
              </a:rPr>
              <a:t>memory</a:t>
            </a:r>
            <a:r>
              <a:rPr lang="es-ES" sz="2000" dirty="0">
                <a:sym typeface="Arial"/>
              </a:rPr>
              <a:t>), por lo tanto, necesitamos desactivar la memoria de intercambio en todos sus nodos (maestro y esclavo):</a:t>
            </a:r>
          </a:p>
          <a:p>
            <a:pPr marL="685800" indent="-457200" algn="l">
              <a:buSzPct val="100000"/>
              <a:buFont typeface="+mj-lt"/>
              <a:buAutoNum type="arabicPeriod" startAt="4"/>
            </a:pPr>
            <a:endParaRPr lang="es-ES" sz="2000" dirty="0">
              <a:sym typeface="Arial"/>
            </a:endParaRPr>
          </a:p>
          <a:p>
            <a:pPr marL="685800" indent="-457200" algn="l">
              <a:buSzPct val="100000"/>
              <a:buFont typeface="+mj-lt"/>
              <a:buAutoNum type="arabicPeriod" startAt="4"/>
            </a:pPr>
            <a:endParaRPr lang="es-ES" sz="2000" dirty="0">
              <a:sym typeface="Arial"/>
            </a:endParaRPr>
          </a:p>
          <a:p>
            <a:pPr marL="685800" indent="-457200" algn="l">
              <a:buSzPct val="100000"/>
              <a:buFont typeface="+mj-lt"/>
              <a:buAutoNum type="arabicPeriod" startAt="4"/>
            </a:pPr>
            <a:endParaRPr lang="es-ES" sz="2000" dirty="0">
              <a:sym typeface="Arial"/>
            </a:endParaRPr>
          </a:p>
          <a:p>
            <a:pPr marL="685800" indent="-457200" algn="l">
              <a:buSzPct val="100000"/>
              <a:buFont typeface="+mj-lt"/>
              <a:buAutoNum type="arabicPeriod" startAt="4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r>
              <a:rPr lang="es-ES" sz="1400" u="sng" dirty="0">
                <a:sym typeface="Arial"/>
              </a:rPr>
              <a:t>PRECAUCION: LA VM DONDE SE EJECUTE DEBE TENER AL MENOS 2 </a:t>
            </a:r>
            <a:r>
              <a:rPr lang="es-ES" sz="1400" u="sng" dirty="0" err="1">
                <a:sym typeface="Arial"/>
              </a:rPr>
              <a:t>GBs</a:t>
            </a:r>
            <a:r>
              <a:rPr lang="es-ES" sz="1400" u="sng" dirty="0">
                <a:sym typeface="Arial"/>
              </a:rPr>
              <a:t> DE MEMORIOA PARA PODER DESACTIVAR LA SWAP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4F36DA-B61C-472D-93D9-B839147F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835" y="2571750"/>
            <a:ext cx="2540685" cy="73866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swapoff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48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indent="0" algn="just">
              <a:buSzPct val="100000"/>
            </a:pPr>
            <a:r>
              <a:rPr lang="es-ES" sz="1800" dirty="0">
                <a:sym typeface="Arial"/>
              </a:rPr>
              <a:t>En el caso de que todas las máquinas tengan el mismo nombre, como es nuestro caso al clonar las </a:t>
            </a:r>
            <a:r>
              <a:rPr lang="es-ES" sz="1800" dirty="0" err="1">
                <a:sym typeface="Arial"/>
              </a:rPr>
              <a:t>VMs</a:t>
            </a:r>
            <a:r>
              <a:rPr lang="es-ES" sz="1800" dirty="0">
                <a:sym typeface="Arial"/>
              </a:rPr>
              <a:t> ejecutar las siguientes sentencias una en cada nodo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4F36DA-B61C-472D-93D9-B839147F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91" y="2064273"/>
            <a:ext cx="7506118" cy="123110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192.168.1.101: &gt;sudo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hostnamectl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manager01</a:t>
            </a:r>
          </a:p>
          <a:p>
            <a:pPr algn="ctr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192.168.1.102: &gt;sudo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hostnamectl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worker01</a:t>
            </a:r>
          </a:p>
          <a:p>
            <a:pPr algn="ctr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192.168.1.103: &gt;sudo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hostnamectl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worker02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15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5"/>
            </a:pPr>
            <a:r>
              <a:rPr lang="es-ES" sz="2000" dirty="0">
                <a:sym typeface="Arial"/>
              </a:rPr>
              <a:t>Ahora estamos listos para inicializar el nodo maestro de Kubernetes. Para ello, ejecute el siguiente comando en el nodo maestro: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4F36DA-B61C-472D-93D9-B839147F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09" y="2594583"/>
            <a:ext cx="7043894" cy="49244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kubeadm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pod-network-cidr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=192.168.1.101/16</a:t>
            </a:r>
            <a:endParaRPr lang="es-ES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94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5"/>
            </a:pPr>
            <a:r>
              <a:rPr lang="es-ES" sz="2000" dirty="0">
                <a:sym typeface="Arial"/>
              </a:rPr>
              <a:t>Al finalizar nos devuelve una instrucción que deberemos guardar para ejecutar posteriormente en los nodos esclavos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90055D-89A2-43B5-9D1C-0874214D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02" y="2080007"/>
            <a:ext cx="7194620" cy="24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6"/>
            </a:pPr>
            <a:r>
              <a:rPr lang="es-ES" sz="2000" dirty="0">
                <a:sym typeface="Arial"/>
              </a:rPr>
              <a:t>A continuación, es obligatorio ejecutar los siguientes comandos como usuario regular, sólo en el nodo maestro, para comenzar a usar el clúster de Kubernetes: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8F502-FCA7-45C7-85FC-678C6C6A5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158" y="2830128"/>
            <a:ext cx="7844477" cy="73866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>
              <a:buSzPct val="100000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$HOME/.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>
              <a:buSzPct val="100000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-i 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admin.conf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$HOME/.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>
              <a:buSzPct val="100000"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$(id -u):$(id -g) $HOME/.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1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823966"/>
            <a:ext cx="7360357" cy="3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7"/>
            </a:pPr>
            <a:r>
              <a:rPr lang="es-ES" sz="2000" dirty="0">
                <a:sym typeface="Arial"/>
              </a:rPr>
              <a:t>Implementar una red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: </a:t>
            </a:r>
          </a:p>
          <a:p>
            <a:pPr marL="228600" indent="0" algn="l">
              <a:buSzPct val="100000"/>
            </a:pPr>
            <a:r>
              <a:rPr lang="es-ES" sz="2000" dirty="0">
                <a:sym typeface="Arial"/>
              </a:rPr>
              <a:t>El siguiente paso es desplegar una red de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. La red de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 se usa para la comunicación entre nodos dentro del clúster Kubernetes. </a:t>
            </a:r>
          </a:p>
          <a:p>
            <a:pPr marL="228600" indent="0" algn="l">
              <a:buSzPct val="100000"/>
            </a:pPr>
            <a:r>
              <a:rPr lang="es-ES" sz="2000" dirty="0">
                <a:sym typeface="Arial"/>
              </a:rPr>
              <a:t>Para ello utilizaremos la red de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 de </a:t>
            </a:r>
            <a:r>
              <a:rPr lang="es-ES" sz="2000" dirty="0" err="1">
                <a:sym typeface="Arial"/>
              </a:rPr>
              <a:t>Flannel</a:t>
            </a:r>
            <a:r>
              <a:rPr lang="es-ES" sz="2000" dirty="0">
                <a:sym typeface="Arial"/>
              </a:rPr>
              <a:t>:</a:t>
            </a: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8F502-FCA7-45C7-85FC-678C6C6A5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09" y="2571750"/>
            <a:ext cx="7043894" cy="73866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>
              <a:buSzPct val="100000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apply -f https://raw.githubusercontent.com/coreos/flannel/master/Documentation/kube-flannel.yml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8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9. Kubernetes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Arquitectura</a:t>
            </a:r>
            <a:endParaRPr lang="es-ES" sz="24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Ejemplo en Kubernetes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 err="1"/>
              <a:t>Workloads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08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7"/>
            </a:pPr>
            <a:r>
              <a:rPr lang="es-ES" sz="2000" dirty="0">
                <a:sym typeface="Arial"/>
              </a:rPr>
              <a:t>Unir esclavos al </a:t>
            </a:r>
            <a:r>
              <a:rPr lang="es-ES" sz="2000" dirty="0" err="1">
                <a:sym typeface="Arial"/>
              </a:rPr>
              <a:t>cluster</a:t>
            </a:r>
            <a:r>
              <a:rPr lang="es-ES" sz="2000" dirty="0">
                <a:sym typeface="Arial"/>
              </a:rPr>
              <a:t> Kubernetes</a:t>
            </a:r>
          </a:p>
          <a:p>
            <a:pPr marL="228600" indent="0" algn="l">
              <a:buSzPct val="100000"/>
            </a:pPr>
            <a:r>
              <a:rPr lang="es-ES" sz="2000" dirty="0">
                <a:sym typeface="Arial"/>
              </a:rPr>
              <a:t>Ejecutar el comando </a:t>
            </a:r>
            <a:r>
              <a:rPr lang="es-ES" sz="2000" dirty="0" err="1">
                <a:sym typeface="Arial"/>
              </a:rPr>
              <a:t>kubeadm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join</a:t>
            </a:r>
            <a:r>
              <a:rPr lang="es-ES" sz="2000" dirty="0">
                <a:sym typeface="Arial"/>
              </a:rPr>
              <a:t> recuperado anteriormente de la salida de inicialización del nodo maestro en todos los nodos esclavos para unirse a su grupo de Kubernetes:</a:t>
            </a: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2DE196-844D-42EF-AFDB-DA69CDD6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89" y="2451798"/>
            <a:ext cx="4764422" cy="21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1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8"/>
            </a:pPr>
            <a:r>
              <a:rPr lang="es-ES" sz="2000" dirty="0">
                <a:sym typeface="Arial"/>
              </a:rPr>
              <a:t>Implementar una red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:</a:t>
            </a:r>
            <a:endParaRPr lang="es-E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indent="0" algn="l">
              <a:buSzPct val="100000"/>
            </a:pPr>
            <a:r>
              <a:rPr lang="es-ES" sz="2000" dirty="0">
                <a:sym typeface="Arial"/>
              </a:rPr>
              <a:t>Con comando </a:t>
            </a:r>
            <a:r>
              <a:rPr lang="es-ES" sz="2000" dirty="0" err="1">
                <a:sym typeface="Arial"/>
              </a:rPr>
              <a:t>kubectl</a:t>
            </a:r>
            <a:r>
              <a:rPr lang="es-ES" sz="2000" dirty="0">
                <a:sym typeface="Arial"/>
              </a:rPr>
              <a:t> para confirmar que todo está listo</a:t>
            </a: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4099E0-A72D-499B-AB36-C25ABCAB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112" y="1756444"/>
            <a:ext cx="6114421" cy="24622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>
              <a:buSzPct val="100000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all-namespaces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DB029F-86F5-4E5B-A206-00CCBA52A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07" y="2277383"/>
            <a:ext cx="5164853" cy="23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01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48278" y="1063634"/>
            <a:ext cx="7360357" cy="35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6"/>
            </a:pPr>
            <a:r>
              <a:rPr lang="es-ES" sz="2000" dirty="0">
                <a:sym typeface="Arial"/>
              </a:rPr>
              <a:t>En el nodo maestro de Kubernetes, confirmamos que los nodos worker01 y worker02 ahora forma parte de nuestro clúster de Kubernetes:</a:t>
            </a: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  <a:p>
            <a:pPr marL="228600" indent="0" algn="l">
              <a:buSzPct val="100000"/>
            </a:pPr>
            <a:endParaRPr lang="es-ES" sz="2000" dirty="0"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CDA179-CC3B-442B-B826-BAA8F46D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992" y="2211839"/>
            <a:ext cx="4650837" cy="24622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>
              <a:buSzPct val="100000"/>
            </a:pP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DF456E-FB8F-4F97-950D-ED97A8A44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2694860"/>
            <a:ext cx="4581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9. Kubernetes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Desplegando</a:t>
            </a:r>
            <a:r>
              <a:rPr lang="en-US" sz="2000" b="1" dirty="0"/>
              <a:t> un </a:t>
            </a:r>
            <a:r>
              <a:rPr lang="en-US" sz="2000" b="1" dirty="0" err="1"/>
              <a:t>servicio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un cluster Kubernetes</a:t>
            </a:r>
            <a:endParaRPr lang="es-ES" sz="2000" b="1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 err="1"/>
              <a:t>Workloads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533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9.4 </a:t>
            </a:r>
            <a:r>
              <a:rPr lang="en-US" sz="2400" dirty="0" err="1"/>
              <a:t>Desplegando</a:t>
            </a:r>
            <a:r>
              <a:rPr lang="en-US" sz="2400" dirty="0"/>
              <a:t> un </a:t>
            </a:r>
            <a:r>
              <a:rPr lang="en-US" sz="2400" dirty="0" err="1"/>
              <a:t>servicio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cluster Kubernetes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99711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Ejecutamos los siguientes dos comandos en el nodo maestro: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Ahora se debería ver un nuevo contenedor </a:t>
            </a:r>
            <a:r>
              <a:rPr lang="es-ES" sz="2000" dirty="0" err="1">
                <a:sym typeface="Arial"/>
              </a:rPr>
              <a:t>nginx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docker</a:t>
            </a:r>
            <a:r>
              <a:rPr lang="es-ES" sz="2000" dirty="0">
                <a:sym typeface="Arial"/>
              </a:rPr>
              <a:t> desplegado en el nodo esclavo al hacer </a:t>
            </a:r>
            <a:r>
              <a:rPr lang="es-ES" sz="2000" dirty="0" err="1">
                <a:sym typeface="Arial"/>
              </a:rPr>
              <a:t>docker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ps</a:t>
            </a: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3679B8-1CA8-4BB1-9D28-68EDCCB3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75" y="1653502"/>
            <a:ext cx="7596523" cy="43088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s-ES" dirty="0" err="1"/>
              <a:t>kubectl</a:t>
            </a:r>
            <a:r>
              <a:rPr lang="es-ES" dirty="0"/>
              <a:t> run </a:t>
            </a:r>
            <a:r>
              <a:rPr lang="es-ES" dirty="0" err="1"/>
              <a:t>nginx</a:t>
            </a:r>
            <a:r>
              <a:rPr lang="es-ES" dirty="0"/>
              <a:t>-server --</a:t>
            </a:r>
            <a:r>
              <a:rPr lang="es-ES" dirty="0" err="1"/>
              <a:t>image</a:t>
            </a:r>
            <a:r>
              <a:rPr lang="es-ES" dirty="0"/>
              <a:t>=</a:t>
            </a:r>
            <a:r>
              <a:rPr lang="es-ES" dirty="0" err="1"/>
              <a:t>nginx</a:t>
            </a:r>
            <a:r>
              <a:rPr lang="es-ES" dirty="0"/>
              <a:t> --replicas=2 --</a:t>
            </a:r>
            <a:r>
              <a:rPr lang="es-ES" dirty="0" err="1"/>
              <a:t>port</a:t>
            </a:r>
            <a:r>
              <a:rPr lang="es-ES" dirty="0"/>
              <a:t>=80 </a:t>
            </a:r>
          </a:p>
          <a:p>
            <a:pPr lvl="1"/>
            <a:r>
              <a:rPr lang="es-ES" dirty="0" err="1"/>
              <a:t>kubectl</a:t>
            </a:r>
            <a:r>
              <a:rPr lang="es-ES" dirty="0"/>
              <a:t> </a:t>
            </a:r>
            <a:r>
              <a:rPr lang="es-ES" dirty="0" err="1"/>
              <a:t>expose</a:t>
            </a:r>
            <a:r>
              <a:rPr lang="es-ES" dirty="0"/>
              <a:t> </a:t>
            </a:r>
            <a:r>
              <a:rPr lang="es-ES" dirty="0" err="1"/>
              <a:t>deployment</a:t>
            </a:r>
            <a:r>
              <a:rPr lang="es-ES" dirty="0"/>
              <a:t> </a:t>
            </a:r>
            <a:r>
              <a:rPr lang="es-ES" dirty="0" err="1"/>
              <a:t>nginx</a:t>
            </a:r>
            <a:r>
              <a:rPr lang="es-ES" dirty="0"/>
              <a:t>-server --</a:t>
            </a:r>
            <a:r>
              <a:rPr lang="es-ES" dirty="0" err="1"/>
              <a:t>port</a:t>
            </a:r>
            <a:r>
              <a:rPr lang="es-ES" dirty="0"/>
              <a:t>=8080 --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dirty="0" err="1"/>
              <a:t>nginx</a:t>
            </a:r>
            <a:r>
              <a:rPr lang="es-ES" dirty="0"/>
              <a:t>-http --</a:t>
            </a:r>
            <a:r>
              <a:rPr lang="es-ES" dirty="0" err="1"/>
              <a:t>type</a:t>
            </a:r>
            <a:r>
              <a:rPr lang="es-ES" dirty="0"/>
              <a:t>=</a:t>
            </a:r>
            <a:r>
              <a:rPr lang="es-ES" dirty="0" err="1"/>
              <a:t>NodePort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D4E343-2E64-4E6B-ACA0-879782DB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67" y="3105145"/>
            <a:ext cx="7596523" cy="12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9.4 </a:t>
            </a:r>
            <a:r>
              <a:rPr lang="en-US" sz="2400" dirty="0" err="1"/>
              <a:t>Desplegando</a:t>
            </a:r>
            <a:r>
              <a:rPr lang="en-US" sz="2400" dirty="0"/>
              <a:t> un </a:t>
            </a:r>
            <a:r>
              <a:rPr lang="en-US" sz="2400" dirty="0" err="1"/>
              <a:t>servicio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cluster Kubernetes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99711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Para confirmar que el nuevo servicio </a:t>
            </a:r>
            <a:r>
              <a:rPr lang="es-ES" sz="2000" dirty="0" err="1">
                <a:sym typeface="Arial"/>
              </a:rPr>
              <a:t>Nginx</a:t>
            </a:r>
            <a:r>
              <a:rPr lang="es-ES" sz="2000" dirty="0">
                <a:sym typeface="Arial"/>
              </a:rPr>
              <a:t> está en funcionamiento, enumere todos los servicios disponibles en su nodo maestro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y con el comando </a:t>
            </a:r>
            <a:r>
              <a:rPr lang="es-ES" sz="2000" dirty="0" err="1">
                <a:sym typeface="Arial"/>
              </a:rPr>
              <a:t>curl</a:t>
            </a:r>
            <a:r>
              <a:rPr lang="es-ES" sz="2000" dirty="0">
                <a:sym typeface="Arial"/>
              </a:rPr>
              <a:t> realizamos una solicitud HTTP en su CLUSTER IP: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3679B8-1CA8-4BB1-9D28-68EDCCB3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583" y="1718011"/>
            <a:ext cx="3615857" cy="21544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s-ES" dirty="0" err="1"/>
              <a:t>kubectl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svc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351F1A-EA47-4B6D-B960-55CC0B27A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25" y="2093225"/>
            <a:ext cx="6724650" cy="130492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3334E58-6CDB-4B55-BB22-8745D5C4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021" y="4212297"/>
            <a:ext cx="3615857" cy="21544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/>
            <a:r>
              <a:rPr lang="es-ES" dirty="0" err="1"/>
              <a:t>curl</a:t>
            </a:r>
            <a:r>
              <a:rPr lang="es-ES" dirty="0"/>
              <a:t> -I 10.110.188.117</a:t>
            </a:r>
          </a:p>
        </p:txBody>
      </p:sp>
    </p:spTree>
    <p:extLst>
      <p:ext uri="{BB962C8B-B14F-4D97-AF65-F5344CB8AC3E}">
        <p14:creationId xmlns:p14="http://schemas.microsoft.com/office/powerpoint/2010/main" val="1849221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9.4 </a:t>
            </a:r>
            <a:r>
              <a:rPr lang="en-US" sz="2400" dirty="0" err="1"/>
              <a:t>Desplegando</a:t>
            </a:r>
            <a:r>
              <a:rPr lang="en-US" sz="2400" dirty="0"/>
              <a:t> un </a:t>
            </a:r>
            <a:r>
              <a:rPr lang="en-US" sz="2400" dirty="0" err="1"/>
              <a:t>servicio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cluster Kubernetes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997111"/>
            <a:ext cx="764499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SzPct val="100000"/>
              <a:buFont typeface="+mj-lt"/>
              <a:buAutoNum type="arabicPeriod" startAt="2"/>
            </a:pPr>
            <a:r>
              <a:rPr lang="es-ES" sz="2000" u="sng" dirty="0">
                <a:sym typeface="Arial"/>
              </a:rPr>
              <a:t>Creación de un </a:t>
            </a:r>
            <a:r>
              <a:rPr lang="es-ES" sz="2000" u="sng" dirty="0" err="1">
                <a:sym typeface="Arial"/>
              </a:rPr>
              <a:t>pod</a:t>
            </a:r>
            <a:r>
              <a:rPr lang="es-ES" sz="2000" u="sng" dirty="0">
                <a:sym typeface="Arial"/>
              </a:rPr>
              <a:t> a partir de fichero </a:t>
            </a:r>
            <a:r>
              <a:rPr lang="es-ES" sz="2000" u="sng" dirty="0" err="1">
                <a:sym typeface="Arial"/>
              </a:rPr>
              <a:t>yaml</a:t>
            </a:r>
            <a:endParaRPr lang="es-ES" sz="2000" u="sng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  <a:hlinkClick r:id="rId3"/>
              </a:rPr>
              <a:t>https://kubernetes.io/docs/reference/generated/kubernetes-api/v1.10/#_v1_podspec</a:t>
            </a: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334E58-6CDB-4B55-BB22-8745D5C4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47" y="1348299"/>
            <a:ext cx="3366198" cy="270843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/>
            <a:r>
              <a:rPr lang="es-ES" sz="1100" b="1" dirty="0" err="1"/>
              <a:t>apiVersion</a:t>
            </a:r>
            <a:r>
              <a:rPr lang="es-ES" sz="1100" dirty="0"/>
              <a:t>: v1</a:t>
            </a:r>
          </a:p>
          <a:p>
            <a:pPr marL="228600"/>
            <a:r>
              <a:rPr lang="es-ES" sz="1100" b="1" dirty="0" err="1"/>
              <a:t>kind</a:t>
            </a:r>
            <a:r>
              <a:rPr lang="es-ES" sz="1100" dirty="0"/>
              <a:t>: </a:t>
            </a:r>
            <a:r>
              <a:rPr lang="es-ES" sz="1100" dirty="0" err="1"/>
              <a:t>Pod</a:t>
            </a:r>
            <a:endParaRPr lang="es-ES" sz="1100" dirty="0"/>
          </a:p>
          <a:p>
            <a:pPr marL="228600"/>
            <a:r>
              <a:rPr lang="es-ES" sz="1100" b="1" dirty="0" err="1"/>
              <a:t>metadata</a:t>
            </a:r>
            <a:r>
              <a:rPr lang="es-ES" sz="1100" dirty="0"/>
              <a:t>:</a:t>
            </a:r>
          </a:p>
          <a:p>
            <a:pPr marL="228600"/>
            <a:r>
              <a:rPr lang="es-ES" sz="1100" dirty="0"/>
              <a:t> </a:t>
            </a:r>
            <a:r>
              <a:rPr lang="es-ES" sz="1100" dirty="0" err="1"/>
              <a:t>name</a:t>
            </a:r>
            <a:r>
              <a:rPr lang="es-ES" sz="1100" dirty="0"/>
              <a:t>: </a:t>
            </a:r>
            <a:r>
              <a:rPr lang="es-ES" sz="1100" dirty="0" err="1"/>
              <a:t>rss-site</a:t>
            </a:r>
            <a:endParaRPr lang="es-ES" sz="1100" dirty="0"/>
          </a:p>
          <a:p>
            <a:pPr marL="228600"/>
            <a:r>
              <a:rPr lang="es-ES" sz="1100" dirty="0"/>
              <a:t> </a:t>
            </a:r>
            <a:r>
              <a:rPr lang="es-ES" sz="1100" dirty="0" err="1"/>
              <a:t>labels</a:t>
            </a:r>
            <a:r>
              <a:rPr lang="es-ES" sz="1100" dirty="0"/>
              <a:t>:</a:t>
            </a:r>
          </a:p>
          <a:p>
            <a:pPr marL="228600"/>
            <a:r>
              <a:rPr lang="es-ES" sz="1100" dirty="0"/>
              <a:t>   app: web</a:t>
            </a:r>
          </a:p>
          <a:p>
            <a:pPr marL="228600"/>
            <a:r>
              <a:rPr lang="es-ES" sz="1100" dirty="0" err="1"/>
              <a:t>spec</a:t>
            </a:r>
            <a:r>
              <a:rPr lang="es-ES" sz="1100" dirty="0"/>
              <a:t>:</a:t>
            </a:r>
          </a:p>
          <a:p>
            <a:pPr marL="228600"/>
            <a:r>
              <a:rPr lang="es-ES" sz="1100" dirty="0"/>
              <a:t> </a:t>
            </a:r>
            <a:r>
              <a:rPr lang="es-ES" sz="1100" dirty="0" err="1"/>
              <a:t>containers</a:t>
            </a:r>
            <a:r>
              <a:rPr lang="es-ES" sz="1100" dirty="0"/>
              <a:t>:</a:t>
            </a:r>
          </a:p>
          <a:p>
            <a:pPr marL="228600"/>
            <a:r>
              <a:rPr lang="es-ES" sz="1100" dirty="0"/>
              <a:t>   – </a:t>
            </a:r>
            <a:r>
              <a:rPr lang="es-ES" sz="1100" dirty="0" err="1"/>
              <a:t>name</a:t>
            </a:r>
            <a:r>
              <a:rPr lang="es-ES" sz="1100" dirty="0"/>
              <a:t>: </a:t>
            </a:r>
            <a:r>
              <a:rPr lang="es-ES" sz="1100" dirty="0" err="1"/>
              <a:t>front-end</a:t>
            </a:r>
            <a:endParaRPr lang="es-ES" sz="1100" dirty="0"/>
          </a:p>
          <a:p>
            <a:pPr marL="228600"/>
            <a:r>
              <a:rPr lang="es-ES" sz="1100" dirty="0"/>
              <a:t>     </a:t>
            </a:r>
            <a:r>
              <a:rPr lang="es-ES" sz="1100" dirty="0" err="1"/>
              <a:t>image</a:t>
            </a:r>
            <a:r>
              <a:rPr lang="es-ES" sz="1100" dirty="0"/>
              <a:t>: </a:t>
            </a:r>
            <a:r>
              <a:rPr lang="es-ES" sz="1100" dirty="0" err="1"/>
              <a:t>nginx</a:t>
            </a:r>
            <a:endParaRPr lang="es-ES" sz="1100" dirty="0"/>
          </a:p>
          <a:p>
            <a:pPr marL="228600"/>
            <a:r>
              <a:rPr lang="es-ES" sz="1100" dirty="0"/>
              <a:t>     </a:t>
            </a:r>
            <a:r>
              <a:rPr lang="es-ES" sz="1100" dirty="0" err="1"/>
              <a:t>ports</a:t>
            </a:r>
            <a:r>
              <a:rPr lang="es-ES" sz="1100" dirty="0"/>
              <a:t>:</a:t>
            </a:r>
          </a:p>
          <a:p>
            <a:pPr marL="228600"/>
            <a:r>
              <a:rPr lang="es-ES" sz="1100" dirty="0"/>
              <a:t>       – </a:t>
            </a:r>
            <a:r>
              <a:rPr lang="es-ES" sz="1100" dirty="0" err="1"/>
              <a:t>containerPort</a:t>
            </a:r>
            <a:r>
              <a:rPr lang="es-ES" sz="1100" dirty="0"/>
              <a:t>: 80</a:t>
            </a:r>
          </a:p>
          <a:p>
            <a:pPr marL="228600"/>
            <a:r>
              <a:rPr lang="es-ES" sz="1100" dirty="0"/>
              <a:t>   – </a:t>
            </a:r>
            <a:r>
              <a:rPr lang="es-ES" sz="1100" dirty="0" err="1"/>
              <a:t>name</a:t>
            </a:r>
            <a:r>
              <a:rPr lang="es-ES" sz="1100" dirty="0"/>
              <a:t>: </a:t>
            </a:r>
            <a:r>
              <a:rPr lang="es-ES" sz="1100" dirty="0" err="1"/>
              <a:t>rss-reader</a:t>
            </a:r>
            <a:endParaRPr lang="es-ES" sz="1100" dirty="0"/>
          </a:p>
          <a:p>
            <a:pPr marL="228600"/>
            <a:r>
              <a:rPr lang="es-ES" sz="1100" dirty="0"/>
              <a:t>     </a:t>
            </a:r>
            <a:r>
              <a:rPr lang="es-ES" sz="1100" dirty="0" err="1"/>
              <a:t>image</a:t>
            </a:r>
            <a:r>
              <a:rPr lang="es-ES" sz="1100" dirty="0"/>
              <a:t>: </a:t>
            </a:r>
            <a:r>
              <a:rPr lang="es-ES" sz="1100" dirty="0" err="1"/>
              <a:t>nickchase</a:t>
            </a:r>
            <a:r>
              <a:rPr lang="es-ES" sz="1100" dirty="0"/>
              <a:t>/rss-php-nginx:v1</a:t>
            </a:r>
          </a:p>
          <a:p>
            <a:pPr marL="228600"/>
            <a:r>
              <a:rPr lang="es-ES" sz="1100" dirty="0"/>
              <a:t>     </a:t>
            </a:r>
            <a:r>
              <a:rPr lang="es-ES" sz="1100" dirty="0" err="1"/>
              <a:t>ports</a:t>
            </a:r>
            <a:r>
              <a:rPr lang="es-ES" sz="1100" dirty="0"/>
              <a:t>:</a:t>
            </a:r>
          </a:p>
          <a:p>
            <a:pPr marL="228600"/>
            <a:r>
              <a:rPr lang="es-ES" sz="1100" dirty="0"/>
              <a:t>       – </a:t>
            </a:r>
            <a:r>
              <a:rPr lang="es-ES" sz="1100" dirty="0" err="1"/>
              <a:t>containerPort</a:t>
            </a:r>
            <a:r>
              <a:rPr lang="es-ES" sz="1100" dirty="0"/>
              <a:t>: 88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522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9.4 </a:t>
            </a:r>
            <a:r>
              <a:rPr lang="en-US" sz="2400" dirty="0" err="1"/>
              <a:t>Desplegando</a:t>
            </a:r>
            <a:r>
              <a:rPr lang="en-US" sz="2400" dirty="0"/>
              <a:t> un </a:t>
            </a:r>
            <a:r>
              <a:rPr lang="en-US" sz="2400" dirty="0" err="1"/>
              <a:t>servicio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cluster Kubernetes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997111"/>
            <a:ext cx="764499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  <a:hlinkClick r:id="rId3"/>
              </a:rPr>
              <a:t>https://kubernetes.io/docs/reference/generated/kubernetes-api/v1.10/#_v1_container</a:t>
            </a: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334E58-6CDB-4B55-BB22-8745D5C4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472" y="1063634"/>
            <a:ext cx="3366198" cy="270843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/>
            <a:r>
              <a:rPr lang="es-ES" sz="1600" dirty="0" err="1"/>
              <a:t>spec</a:t>
            </a:r>
            <a:r>
              <a:rPr lang="es-ES" sz="1600" dirty="0"/>
              <a:t>:</a:t>
            </a:r>
          </a:p>
          <a:p>
            <a:pPr marL="228600"/>
            <a:r>
              <a:rPr lang="es-ES" sz="1600" dirty="0"/>
              <a:t> </a:t>
            </a:r>
            <a:r>
              <a:rPr lang="es-ES" sz="1600" dirty="0" err="1"/>
              <a:t>containers</a:t>
            </a:r>
            <a:r>
              <a:rPr lang="es-ES" sz="1600" dirty="0"/>
              <a:t>:</a:t>
            </a:r>
          </a:p>
          <a:p>
            <a:pPr marL="228600"/>
            <a:r>
              <a:rPr lang="es-ES" sz="1600" dirty="0"/>
              <a:t>   – </a:t>
            </a:r>
            <a:r>
              <a:rPr lang="es-ES" sz="1600" dirty="0" err="1"/>
              <a:t>name</a:t>
            </a:r>
            <a:r>
              <a:rPr lang="es-ES" sz="1600" dirty="0"/>
              <a:t>: </a:t>
            </a:r>
            <a:r>
              <a:rPr lang="es-ES" sz="1600" dirty="0" err="1"/>
              <a:t>front-end</a:t>
            </a:r>
            <a:endParaRPr lang="es-ES" sz="1600" dirty="0"/>
          </a:p>
          <a:p>
            <a:pPr marL="228600"/>
            <a:r>
              <a:rPr lang="es-ES" sz="1600" dirty="0"/>
              <a:t>     </a:t>
            </a:r>
            <a:r>
              <a:rPr lang="es-ES" sz="1600" dirty="0" err="1"/>
              <a:t>image</a:t>
            </a:r>
            <a:r>
              <a:rPr lang="es-ES" sz="1600" dirty="0"/>
              <a:t>: </a:t>
            </a:r>
            <a:r>
              <a:rPr lang="es-ES" sz="1600" dirty="0" err="1"/>
              <a:t>nginx</a:t>
            </a:r>
            <a:endParaRPr lang="es-ES" sz="1600" dirty="0"/>
          </a:p>
          <a:p>
            <a:pPr marL="228600"/>
            <a:r>
              <a:rPr lang="es-ES" sz="1600" dirty="0"/>
              <a:t>     </a:t>
            </a:r>
            <a:r>
              <a:rPr lang="es-ES" sz="1600" dirty="0" err="1"/>
              <a:t>ports</a:t>
            </a:r>
            <a:r>
              <a:rPr lang="es-ES" sz="1600" dirty="0"/>
              <a:t>:</a:t>
            </a:r>
          </a:p>
          <a:p>
            <a:pPr marL="228600"/>
            <a:r>
              <a:rPr lang="es-ES" sz="1600" dirty="0"/>
              <a:t>       – </a:t>
            </a:r>
            <a:r>
              <a:rPr lang="es-ES" sz="1600" dirty="0" err="1"/>
              <a:t>containerPort</a:t>
            </a:r>
            <a:r>
              <a:rPr lang="es-ES" sz="1600" dirty="0"/>
              <a:t>: 80</a:t>
            </a:r>
          </a:p>
          <a:p>
            <a:pPr marL="228600"/>
            <a:r>
              <a:rPr lang="es-ES" sz="1600" dirty="0"/>
              <a:t>   – </a:t>
            </a:r>
            <a:r>
              <a:rPr lang="es-ES" sz="1600" dirty="0" err="1"/>
              <a:t>name</a:t>
            </a:r>
            <a:r>
              <a:rPr lang="es-ES" sz="1600" dirty="0"/>
              <a:t>: </a:t>
            </a:r>
            <a:r>
              <a:rPr lang="es-ES" sz="1600" dirty="0" err="1"/>
              <a:t>rss-reader</a:t>
            </a:r>
            <a:endParaRPr lang="es-ES" sz="1600" dirty="0"/>
          </a:p>
          <a:p>
            <a:pPr marL="228600"/>
            <a:r>
              <a:rPr lang="es-ES" sz="1600" dirty="0"/>
              <a:t>     </a:t>
            </a:r>
            <a:r>
              <a:rPr lang="es-ES" sz="1600" dirty="0" err="1"/>
              <a:t>image</a:t>
            </a:r>
            <a:r>
              <a:rPr lang="es-ES" sz="1600" dirty="0"/>
              <a:t>: </a:t>
            </a:r>
            <a:r>
              <a:rPr lang="es-ES" sz="1600" dirty="0" err="1"/>
              <a:t>nickchase</a:t>
            </a:r>
            <a:r>
              <a:rPr lang="es-ES" sz="1600" dirty="0"/>
              <a:t>/rss-php-nginx:v1</a:t>
            </a:r>
          </a:p>
          <a:p>
            <a:pPr marL="228600"/>
            <a:r>
              <a:rPr lang="es-ES" sz="1600" dirty="0"/>
              <a:t>     </a:t>
            </a:r>
            <a:r>
              <a:rPr lang="es-ES" sz="1600" dirty="0" err="1"/>
              <a:t>ports</a:t>
            </a:r>
            <a:r>
              <a:rPr lang="es-ES" sz="1600" dirty="0"/>
              <a:t>:</a:t>
            </a:r>
          </a:p>
          <a:p>
            <a:pPr marL="228600"/>
            <a:r>
              <a:rPr lang="es-ES" sz="1600" dirty="0"/>
              <a:t>       – </a:t>
            </a:r>
            <a:r>
              <a:rPr lang="es-ES" sz="1600" dirty="0" err="1"/>
              <a:t>containerPort</a:t>
            </a:r>
            <a:r>
              <a:rPr lang="es-ES" sz="1600" dirty="0"/>
              <a:t>: 88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5672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9.4 </a:t>
            </a:r>
            <a:r>
              <a:rPr lang="en-US" sz="2400" dirty="0" err="1"/>
              <a:t>Desplegando</a:t>
            </a:r>
            <a:r>
              <a:rPr lang="en-US" sz="2400" dirty="0"/>
              <a:t> un </a:t>
            </a:r>
            <a:r>
              <a:rPr lang="en-US" sz="2400" dirty="0" err="1"/>
              <a:t>servicio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cluster Kubernetes</a:t>
            </a: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997111"/>
            <a:ext cx="764499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Para crear el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 en Kubernetes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334E58-6CDB-4B55-BB22-8745D5C4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291" y="1407859"/>
            <a:ext cx="3366198" cy="24622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/>
            <a:r>
              <a:rPr lang="es-ES" sz="1600" dirty="0" err="1"/>
              <a:t>kubcetl</a:t>
            </a:r>
            <a:r>
              <a:rPr lang="es-ES" sz="1600" dirty="0"/>
              <a:t> </a:t>
            </a:r>
            <a:r>
              <a:rPr lang="es-ES" sz="1600" dirty="0" err="1"/>
              <a:t>create</a:t>
            </a:r>
            <a:r>
              <a:rPr lang="es-ES" sz="1600" dirty="0"/>
              <a:t> –f </a:t>
            </a:r>
            <a:r>
              <a:rPr lang="es-ES" sz="1600" dirty="0" err="1"/>
              <a:t>pod.yaml</a:t>
            </a: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4CDDA4-BAA0-41AF-A5C3-D41893BE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87" y="1910550"/>
            <a:ext cx="5972175" cy="6953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C04D271-022C-4483-B1D2-8048220C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626" y="2800507"/>
            <a:ext cx="3366198" cy="24622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/>
            <a:r>
              <a:rPr lang="es-ES" sz="1600" dirty="0" err="1"/>
              <a:t>kubcetl</a:t>
            </a:r>
            <a:r>
              <a:rPr lang="es-ES" sz="1600" dirty="0"/>
              <a:t> </a:t>
            </a:r>
            <a:r>
              <a:rPr lang="es-ES" sz="1600" dirty="0" err="1"/>
              <a:t>get</a:t>
            </a:r>
            <a:r>
              <a:rPr lang="es-ES" sz="1600" dirty="0"/>
              <a:t> </a:t>
            </a:r>
            <a:r>
              <a:rPr lang="es-ES" sz="1600" dirty="0" err="1"/>
              <a:t>pods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4AEFC9-A6E1-43A3-BA69-247DB6F98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81" y="3241360"/>
            <a:ext cx="5896185" cy="13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9.3 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99711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 </a:t>
            </a:r>
            <a:r>
              <a:rPr lang="es-ES" sz="2000" b="1" dirty="0" err="1">
                <a:sym typeface="Arial"/>
              </a:rPr>
              <a:t>kubectl</a:t>
            </a:r>
            <a:r>
              <a:rPr lang="es-ES" sz="2000" dirty="0">
                <a:sym typeface="Arial"/>
              </a:rPr>
              <a:t> línea de comandos para ejecutar comandos contra </a:t>
            </a:r>
            <a:r>
              <a:rPr lang="es-ES" sz="2000" dirty="0" err="1">
                <a:sym typeface="Arial"/>
              </a:rPr>
              <a:t>clusters</a:t>
            </a:r>
            <a:r>
              <a:rPr lang="es-ES" sz="2000" dirty="0">
                <a:sym typeface="Arial"/>
              </a:rPr>
              <a:t> Kubernetes. 	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  <a:hlinkClick r:id="rId3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  <a:hlinkClick r:id="rId3"/>
              </a:rPr>
              <a:t>https://kubernetes.io/docs/reference/kubectl/overview/</a:t>
            </a: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Para detalles sobre cada comando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  <a:hlinkClick r:id="rId4"/>
              </a:rPr>
              <a:t>https://kubernetes.io/docs/reference/generated/kubectl/kubectl-commands</a:t>
            </a: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59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9.1 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Kubernetes o K8s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Orquestador de Kubernetes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Gestión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Despliegue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Escalabilidad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Monitorización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Plataforma de código abierto y muy vivo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180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9. Kubernetes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dirty="0"/>
              <a:t>Ejemplo en Kubernetes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000" b="1" dirty="0" err="1"/>
              <a:t>Workloads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254506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9.5 Controladores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Permiten dentro de un </a:t>
            </a:r>
            <a:r>
              <a:rPr lang="es-ES" sz="2000" dirty="0" err="1">
                <a:sym typeface="Arial"/>
              </a:rPr>
              <a:t>cluster</a:t>
            </a:r>
            <a:r>
              <a:rPr lang="es-ES" sz="2000" dirty="0">
                <a:sym typeface="Arial"/>
              </a:rPr>
              <a:t>, Vigilar, Desplegar y Mantener Recursos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Cada uno de ellos tendrá una misión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Tipos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ym typeface="Arial"/>
              </a:rPr>
              <a:t>Replication Controllers y Replication Sets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 err="1"/>
              <a:t>Deployments</a:t>
            </a:r>
            <a:endParaRPr lang="es-ES" sz="2000" dirty="0"/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 err="1"/>
              <a:t>StatefulSets</a:t>
            </a:r>
            <a:endParaRPr lang="es-ES" sz="2000" dirty="0"/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 err="1"/>
              <a:t>DaemonSets</a:t>
            </a:r>
            <a:endParaRPr lang="es-ES" sz="2000" dirty="0"/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/>
              <a:t>Jobs y Cron Jobs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682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9.5 Controladores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indent="0" algn="l">
              <a:buSzPct val="100000"/>
            </a:pPr>
            <a:r>
              <a:rPr lang="en-US" sz="2000" u="sng" dirty="0">
                <a:sym typeface="Arial"/>
              </a:rPr>
              <a:t>Replication Controllers y Replication Sets</a:t>
            </a: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Replication Controller</a:t>
            </a: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Define una </a:t>
            </a:r>
            <a:r>
              <a:rPr lang="en-US" sz="2000" dirty="0" err="1">
                <a:sym typeface="Arial"/>
              </a:rPr>
              <a:t>plantilla</a:t>
            </a:r>
            <a:r>
              <a:rPr lang="en-US" sz="2000" dirty="0">
                <a:sym typeface="Arial"/>
              </a:rPr>
              <a:t> de Pod</a:t>
            </a: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Responsable de garantizar que la cantidad de </a:t>
            </a:r>
            <a:r>
              <a:rPr lang="es-ES" sz="2000" dirty="0" err="1">
                <a:sym typeface="Arial"/>
              </a:rPr>
              <a:t>pods</a:t>
            </a:r>
            <a:r>
              <a:rPr lang="es-ES" sz="2000" dirty="0">
                <a:sym typeface="Arial"/>
              </a:rPr>
              <a:t> implementados en el clúster coincida con la cantidad de </a:t>
            </a:r>
            <a:r>
              <a:rPr lang="es-ES" sz="2000" dirty="0" err="1">
                <a:sym typeface="Arial"/>
              </a:rPr>
              <a:t>pods</a:t>
            </a:r>
            <a:r>
              <a:rPr lang="es-ES" sz="2000" dirty="0">
                <a:sym typeface="Arial"/>
              </a:rPr>
              <a:t> en su configuración</a:t>
            </a: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ym typeface="Arial"/>
              </a:rPr>
              <a:t>Replica Sets</a:t>
            </a: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 err="1">
                <a:sym typeface="Arial"/>
              </a:rPr>
              <a:t>Replication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Controller</a:t>
            </a:r>
            <a:r>
              <a:rPr lang="es-ES" sz="2000" dirty="0">
                <a:sym typeface="Arial"/>
              </a:rPr>
              <a:t> de próxima generación.</a:t>
            </a:r>
            <a:endParaRPr lang="en-US" sz="2000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11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9.5 Controladores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u="sng" dirty="0">
                <a:sym typeface="Arial"/>
              </a:rPr>
              <a:t>Deployments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Proporciona actualizaciones declarativas para </a:t>
            </a:r>
            <a:r>
              <a:rPr lang="es-ES" sz="2000" dirty="0" err="1">
                <a:sym typeface="Arial"/>
              </a:rPr>
              <a:t>Pods</a:t>
            </a:r>
            <a:r>
              <a:rPr lang="es-ES" sz="2000" dirty="0">
                <a:sym typeface="Arial"/>
              </a:rPr>
              <a:t> y </a:t>
            </a:r>
            <a:r>
              <a:rPr lang="es-ES" sz="2000" dirty="0" err="1">
                <a:sym typeface="Arial"/>
              </a:rPr>
              <a:t>ReplicaSets</a:t>
            </a:r>
            <a:r>
              <a:rPr lang="es-ES" sz="2000" dirty="0">
                <a:sym typeface="Arial"/>
              </a:rPr>
              <a:t>.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Uno de los controladores más usados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Resuelven muchos de los puntos problemáticos que existían en la implementación de actualizaciones continuas. </a:t>
            </a:r>
            <a:endParaRPr lang="en-US" sz="2000" dirty="0">
              <a:sym typeface="Arial"/>
            </a:endParaRP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324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9.5 Controladores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u="sng" dirty="0" err="1">
                <a:sym typeface="Arial"/>
              </a:rPr>
              <a:t>StatefulSets</a:t>
            </a:r>
            <a:endParaRPr lang="en-US" sz="2000" u="sng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Administración de aplicaciones con estado.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Administran la implementación y la escalabilidad de un conjunto de </a:t>
            </a:r>
            <a:r>
              <a:rPr lang="es-ES" sz="2000" dirty="0" err="1">
                <a:sym typeface="Arial"/>
              </a:rPr>
              <a:t>Pods</a:t>
            </a:r>
            <a:endParaRPr lang="es-E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Proporcionan un identificador de red estable al crear un nombre único</a:t>
            </a: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967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9.5 Controladores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u="sng" dirty="0" err="1">
                <a:sym typeface="Arial"/>
              </a:rPr>
              <a:t>DaemonSets</a:t>
            </a:r>
            <a:endParaRPr lang="en-US" sz="2000" u="sng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Un </a:t>
            </a:r>
            <a:r>
              <a:rPr lang="es-ES" sz="2000" dirty="0" err="1">
                <a:sym typeface="Arial"/>
              </a:rPr>
              <a:t>DaemonSet</a:t>
            </a:r>
            <a:r>
              <a:rPr lang="es-ES" sz="2000" dirty="0">
                <a:sym typeface="Arial"/>
              </a:rPr>
              <a:t> garantiza que todos los nodos (o algunos) ejecuten una copia de un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. 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Permite eliminar </a:t>
            </a:r>
            <a:r>
              <a:rPr lang="es-ES" sz="2000" dirty="0" err="1">
                <a:sym typeface="Arial"/>
              </a:rPr>
              <a:t>Pods</a:t>
            </a:r>
            <a:r>
              <a:rPr lang="es-ES" sz="2000" dirty="0">
                <a:sym typeface="Arial"/>
              </a:rPr>
              <a:t> no usados.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139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9.5 Controladores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u="sng" dirty="0">
                <a:sym typeface="Arial"/>
              </a:rPr>
              <a:t>Jobs y </a:t>
            </a:r>
            <a:r>
              <a:rPr lang="en-US" sz="2000" u="sng" dirty="0" err="1">
                <a:sym typeface="Arial"/>
              </a:rPr>
              <a:t>CronJobs</a:t>
            </a:r>
            <a:endParaRPr lang="en-US" sz="2000" u="sng" dirty="0">
              <a:sym typeface="Arial"/>
            </a:endParaRP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b="1" dirty="0">
                <a:sym typeface="Arial"/>
              </a:rPr>
              <a:t>Jobs</a:t>
            </a:r>
            <a:r>
              <a:rPr lang="es-ES" sz="2000" dirty="0">
                <a:sym typeface="Arial"/>
              </a:rPr>
              <a:t>.</a:t>
            </a:r>
          </a:p>
          <a:p>
            <a:pPr marL="1485900" lvl="2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Crean uno o más </a:t>
            </a:r>
            <a:r>
              <a:rPr lang="es-ES" sz="2000" dirty="0" err="1">
                <a:sym typeface="Arial"/>
              </a:rPr>
              <a:t>pods</a:t>
            </a:r>
            <a:r>
              <a:rPr lang="es-ES" sz="2000" dirty="0">
                <a:sym typeface="Arial"/>
              </a:rPr>
              <a:t> y asegura que un número específico de ellos termine con éxito 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b="1" dirty="0" err="1">
                <a:sym typeface="Arial"/>
              </a:rPr>
              <a:t>CronJobs</a:t>
            </a:r>
            <a:endParaRPr lang="es-ES" sz="2000" b="1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Proporcionan una interfaz para ejecutar trabajos con un componente de planificación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839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9.5 </a:t>
            </a:r>
            <a:r>
              <a:rPr lang="es-ES" dirty="0" err="1"/>
              <a:t>Pods</a:t>
            </a:r>
            <a:r>
              <a:rPr lang="es-ES" dirty="0"/>
              <a:t> y configuración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000" u="sng" dirty="0">
                <a:sym typeface="Arial"/>
              </a:rPr>
              <a:t>Pods</a:t>
            </a: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u="sng" dirty="0">
              <a:sym typeface="Arial"/>
            </a:endParaRP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Bloque de construcción básico de Kubernetes</a:t>
            </a: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La unidad más pequeña y simple en el modelo de objeto Kubernetes se puede crear. </a:t>
            </a: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Un </a:t>
            </a: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 representa un proceso en ejecución en su </a:t>
            </a:r>
            <a:r>
              <a:rPr lang="es-ES" sz="2000" dirty="0" err="1">
                <a:sym typeface="Arial"/>
              </a:rPr>
              <a:t>cluster</a:t>
            </a:r>
            <a:endParaRPr lang="en-US" sz="2000" dirty="0">
              <a:sym typeface="Arial"/>
            </a:endParaRP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Se pueden usar de dos maneras principales: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 err="1">
                <a:sym typeface="Arial"/>
              </a:rPr>
              <a:t>Pods</a:t>
            </a:r>
            <a:r>
              <a:rPr lang="es-ES" sz="2000" dirty="0">
                <a:sym typeface="Arial"/>
              </a:rPr>
              <a:t> que ejecutan un solo contenedor</a:t>
            </a: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r>
              <a:rPr lang="es-ES" sz="2000" dirty="0" err="1">
                <a:sym typeface="Arial"/>
              </a:rPr>
              <a:t>Pods</a:t>
            </a:r>
            <a:r>
              <a:rPr lang="es-ES" sz="2000" dirty="0">
                <a:sym typeface="Arial"/>
              </a:rPr>
              <a:t> que ejecutan múltiples contenedores</a:t>
            </a: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s-ES" sz="2000" dirty="0">
              <a:sym typeface="Arial"/>
            </a:endParaRP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571500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485900" lvl="2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ym typeface="Arial"/>
            </a:endParaRPr>
          </a:p>
          <a:p>
            <a:pPr marL="1028700" lvl="1" indent="-342900" algn="l">
              <a:buSzPct val="100000"/>
              <a:buFont typeface="Courier New" panose="02070309020205020404" pitchFamily="49" charset="0"/>
              <a:buChar char="o"/>
            </a:pPr>
            <a:endParaRPr lang="es-ES" sz="20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59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9.1 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CARACTERÍSTICAS IMPORTANTES: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Distribución de contenedores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Balanceo de carga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Fácil gestión de servicios y aplicaciones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Escalabilidad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Alta disponibilidad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Monitorización de contenedores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2000" dirty="0"/>
              <a:t>Despliegue y retrocesos automáticos</a:t>
            </a:r>
          </a:p>
          <a:p>
            <a:pPr marL="1028700" lvl="1" indent="-342900" algn="l">
              <a:buFont typeface="Arial" panose="020B0604020202020204" pitchFamily="34" charset="0"/>
              <a:buChar char="•"/>
            </a:pPr>
            <a:r>
              <a:rPr lang="es-ES" sz="1800" dirty="0"/>
              <a:t>Muy modular, mucha flexibilidad</a:t>
            </a: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46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algn="l"/>
            <a:r>
              <a:rPr lang="es-ES" dirty="0"/>
              <a:t>9. Kubernetes</a:t>
            </a:r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26445" y="919979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Introducción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b="1" dirty="0"/>
              <a:t>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Instalación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/>
              <a:t>Ejemplo en Kubernetes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sz="2400" dirty="0" err="1"/>
              <a:t>Workloads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6089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9.2 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28600" indent="0" algn="l"/>
            <a:endParaRPr lang="es-ES" sz="18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98066D3-21AE-42DA-BF3A-F1B256296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667334"/>
            <a:ext cx="6697662" cy="40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9.2 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Conceptos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cap="al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 err="1">
                <a:sym typeface="Arial"/>
              </a:rPr>
              <a:t>Cluster</a:t>
            </a:r>
            <a:r>
              <a:rPr lang="es-ES" sz="2000" dirty="0">
                <a:sym typeface="Arial"/>
              </a:rPr>
              <a:t>: Grupo de máquinas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Nodo: Maquina que se ejecuta en </a:t>
            </a:r>
            <a:r>
              <a:rPr lang="es-ES" sz="2000" dirty="0" err="1">
                <a:sym typeface="Arial"/>
              </a:rPr>
              <a:t>kubernetes</a:t>
            </a:r>
            <a:endParaRPr lang="es-ES" sz="2000" dirty="0"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 err="1">
                <a:sym typeface="Arial"/>
              </a:rPr>
              <a:t>Pod</a:t>
            </a:r>
            <a:r>
              <a:rPr lang="es-ES" sz="2000" dirty="0">
                <a:sym typeface="Arial"/>
              </a:rPr>
              <a:t>: Grupo de contendores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 err="1">
                <a:sym typeface="Arial"/>
              </a:rPr>
              <a:t>Replication</a:t>
            </a:r>
            <a:r>
              <a:rPr lang="es-ES" sz="2000" dirty="0">
                <a:sym typeface="Arial"/>
              </a:rPr>
              <a:t> </a:t>
            </a:r>
            <a:r>
              <a:rPr lang="es-ES" sz="2000" dirty="0" err="1">
                <a:sym typeface="Arial"/>
              </a:rPr>
              <a:t>Controller</a:t>
            </a:r>
            <a:r>
              <a:rPr lang="es-ES" sz="2000" dirty="0">
                <a:sym typeface="Arial"/>
              </a:rPr>
              <a:t>: Maneja fallos y recrea </a:t>
            </a:r>
            <a:r>
              <a:rPr lang="es-ES" sz="2000" dirty="0" err="1">
                <a:sym typeface="Arial"/>
              </a:rPr>
              <a:t>pods</a:t>
            </a:r>
            <a:endParaRPr lang="es-ES" sz="2000" dirty="0"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Servicio: Conjunto lógico de </a:t>
            </a:r>
            <a:r>
              <a:rPr lang="es-ES" sz="2000" dirty="0" err="1">
                <a:sym typeface="Arial"/>
              </a:rPr>
              <a:t>pods</a:t>
            </a:r>
            <a:endParaRPr lang="es-ES" sz="2000" dirty="0"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 err="1">
                <a:sym typeface="Arial"/>
              </a:rPr>
              <a:t>Labels</a:t>
            </a:r>
            <a:r>
              <a:rPr lang="es-ES" sz="2000" dirty="0">
                <a:sym typeface="Arial"/>
              </a:rPr>
              <a:t>: pares clave/valor</a:t>
            </a:r>
            <a:endParaRPr lang="es-ES" sz="2000" dirty="0"/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34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9.2 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COMPONENTES EN NODO MASTER Y ESCLAVOS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cap="al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9777996-57E9-4079-82C0-7EE5C08B35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5950" y="1522703"/>
          <a:ext cx="6623650" cy="24564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11825">
                  <a:extLst>
                    <a:ext uri="{9D8B030D-6E8A-4147-A177-3AD203B41FA5}">
                      <a16:colId xmlns:a16="http://schemas.microsoft.com/office/drawing/2014/main" val="1719004853"/>
                    </a:ext>
                  </a:extLst>
                </a:gridCol>
                <a:gridCol w="3311825">
                  <a:extLst>
                    <a:ext uri="{9D8B030D-6E8A-4147-A177-3AD203B41FA5}">
                      <a16:colId xmlns:a16="http://schemas.microsoft.com/office/drawing/2014/main" val="3574503823"/>
                    </a:ext>
                  </a:extLst>
                </a:gridCol>
              </a:tblGrid>
              <a:tr h="49128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ESCLAVOS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50587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KUBE-PROXY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33796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KUBE-CONTROLLER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PODSDOCKER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23731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KUBE-APISERVER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cADVISOR</a:t>
                      </a:r>
                      <a:endParaRPr lang="es-E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2601"/>
                  </a:ext>
                </a:extLst>
              </a:tr>
              <a:tr h="49128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ETCD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KUBELET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8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10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37F5D4-9E01-45DD-B446-AF084567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09" y="271034"/>
            <a:ext cx="8520600" cy="792600"/>
          </a:xfrm>
        </p:spPr>
        <p:txBody>
          <a:bodyPr/>
          <a:lstStyle/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s-ES" dirty="0"/>
              <a:t>9.2 Arquitectura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endParaRPr lang="es-ES" dirty="0"/>
          </a:p>
          <a:p>
            <a:pPr algn="l"/>
            <a:endParaRPr lang="es-ES" dirty="0"/>
          </a:p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944A096-9DEB-4236-8C57-B35FCEBBC704}"/>
              </a:ext>
            </a:extLst>
          </p:cNvPr>
          <p:cNvSpPr txBox="1">
            <a:spLocks/>
          </p:cNvSpPr>
          <p:nvPr/>
        </p:nvSpPr>
        <p:spPr>
          <a:xfrm>
            <a:off x="1318133" y="895041"/>
            <a:ext cx="7360357" cy="378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rgbClr val="4A4A4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s-ES" sz="2000" dirty="0">
                <a:sym typeface="Arial"/>
              </a:rPr>
              <a:t>COMPONENTES DE LOS NODOS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2000" cap="al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Docker o </a:t>
            </a:r>
            <a:r>
              <a:rPr lang="es-ES" sz="2000" dirty="0" err="1">
                <a:sym typeface="Arial"/>
              </a:rPr>
              <a:t>rkt</a:t>
            </a:r>
            <a:r>
              <a:rPr lang="es-ES" sz="2000" dirty="0">
                <a:sym typeface="Arial"/>
              </a:rPr>
              <a:t>: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 err="1">
                <a:sym typeface="Arial"/>
              </a:rPr>
              <a:t>Kubelet</a:t>
            </a:r>
            <a:r>
              <a:rPr lang="es-ES" sz="2000" dirty="0">
                <a:sym typeface="Arial"/>
              </a:rPr>
              <a:t>:</a:t>
            </a:r>
          </a:p>
          <a:p>
            <a:pPr marL="1028700" lvl="1" indent="-342900" algn="l">
              <a:buFont typeface="Courier New" panose="02070309020205020404" pitchFamily="49" charset="0"/>
              <a:buChar char="o"/>
            </a:pPr>
            <a:r>
              <a:rPr lang="es-ES" sz="2000" dirty="0">
                <a:sym typeface="Arial"/>
              </a:rPr>
              <a:t>Kubernetes-proxy: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78512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27888</TotalTime>
  <Words>1289</Words>
  <Application>Microsoft Office PowerPoint</Application>
  <PresentationFormat>Presentación en pantalla (16:9)</PresentationFormat>
  <Paragraphs>364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Courier New</vt:lpstr>
      <vt:lpstr>Gill Sans</vt:lpstr>
      <vt:lpstr>Helvetica Neue</vt:lpstr>
      <vt:lpstr>Wingdings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Llorente Perales</dc:creator>
  <cp:lastModifiedBy>Jose Luis Llorente Perales</cp:lastModifiedBy>
  <cp:revision>163</cp:revision>
  <dcterms:created xsi:type="dcterms:W3CDTF">2018-08-29T15:22:39Z</dcterms:created>
  <dcterms:modified xsi:type="dcterms:W3CDTF">2018-10-29T11:26:21Z</dcterms:modified>
</cp:coreProperties>
</file>