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61" r:id="rId4"/>
    <p:sldId id="258" r:id="rId5"/>
    <p:sldId id="260" r:id="rId6"/>
    <p:sldId id="263" r:id="rId7"/>
    <p:sldId id="297" r:id="rId8"/>
    <p:sldId id="298" r:id="rId9"/>
    <p:sldId id="264" r:id="rId10"/>
    <p:sldId id="273" r:id="rId11"/>
    <p:sldId id="267" r:id="rId12"/>
    <p:sldId id="275" r:id="rId13"/>
    <p:sldId id="278" r:id="rId14"/>
    <p:sldId id="270" r:id="rId15"/>
    <p:sldId id="271" r:id="rId16"/>
    <p:sldId id="295" r:id="rId17"/>
    <p:sldId id="292" r:id="rId18"/>
    <p:sldId id="293" r:id="rId19"/>
    <p:sldId id="279" r:id="rId20"/>
    <p:sldId id="265" r:id="rId21"/>
    <p:sldId id="266" r:id="rId22"/>
    <p:sldId id="281" r:id="rId23"/>
    <p:sldId id="282" r:id="rId24"/>
    <p:sldId id="296" r:id="rId25"/>
    <p:sldId id="285" r:id="rId26"/>
    <p:sldId id="288" r:id="rId27"/>
    <p:sldId id="289" r:id="rId28"/>
    <p:sldId id="291" r:id="rId29"/>
    <p:sldId id="280" r:id="rId30"/>
    <p:sldId id="27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0" autoAdjust="0"/>
  </p:normalViewPr>
  <p:slideViewPr>
    <p:cSldViewPr snapToGrid="0">
      <p:cViewPr varScale="1">
        <p:scale>
          <a:sx n="104" d="100"/>
          <a:sy n="104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18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7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19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51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51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2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59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09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0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93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52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540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2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722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590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56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463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ES_tradnl"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494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243228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ES_tradnl" sz="11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02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4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090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97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43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1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38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33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653481" y="3051222"/>
            <a:ext cx="5069038" cy="5655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herramienta imprescindible para el desarrollador actual</a:t>
            </a:r>
          </a:p>
        </p:txBody>
      </p:sp>
      <p:pic>
        <p:nvPicPr>
          <p:cNvPr id="1028" name="Picture 4" descr="Resultado de imagen de docker">
            <a:extLst>
              <a:ext uri="{FF2B5EF4-FFF2-40B4-BE49-F238E27FC236}">
                <a16:creationId xmlns:a16="http://schemas.microsoft.com/office/drawing/2014/main" id="{B32EFEA1-FC9D-4FFF-B7A1-B278A8F3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97" y="627466"/>
            <a:ext cx="5765006" cy="1958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1.1 Introducción a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Herramienta de código abierto comercializada por la empresa </a:t>
            </a:r>
            <a:r>
              <a:rPr lang="es-ES" sz="2000" dirty="0">
                <a:hlinkClick r:id="rId3"/>
              </a:rPr>
              <a:t>Docker Inc</a:t>
            </a:r>
            <a:r>
              <a:rPr lang="es-ES" sz="2000" dirty="0"/>
              <a:t>.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Existe una comunidad muy amplia con la que se puede trabajar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Tiene dos versiones </a:t>
            </a:r>
            <a:r>
              <a:rPr lang="es-ES" sz="2000" dirty="0" err="1"/>
              <a:t>Community</a:t>
            </a:r>
            <a:r>
              <a:rPr lang="es-ES" sz="2000" dirty="0"/>
              <a:t> </a:t>
            </a:r>
            <a:r>
              <a:rPr lang="es-ES" sz="2000" dirty="0" err="1"/>
              <a:t>Edition</a:t>
            </a:r>
            <a:r>
              <a:rPr lang="es-ES" sz="2000" dirty="0"/>
              <a:t> (más usada) y Enterprise </a:t>
            </a:r>
            <a:r>
              <a:rPr lang="es-ES" sz="2000" dirty="0" err="1"/>
              <a:t>Edition</a:t>
            </a:r>
            <a:r>
              <a:rPr lang="es-ES" sz="2000" dirty="0"/>
              <a:t> (más estable y con soporte)</a:t>
            </a:r>
          </a:p>
        </p:txBody>
      </p:sp>
    </p:spTree>
    <p:extLst>
      <p:ext uri="{BB962C8B-B14F-4D97-AF65-F5344CB8AC3E}">
        <p14:creationId xmlns:p14="http://schemas.microsoft.com/office/powerpoint/2010/main" val="82698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1.1 Introducción a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55450" y="874060"/>
            <a:ext cx="7209618" cy="36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s-ES" sz="2400" dirty="0"/>
              <a:t>La empresa Docker Inc. ofrece muchos </a:t>
            </a:r>
            <a:r>
              <a:rPr lang="es-ES" sz="2400" b="1" dirty="0"/>
              <a:t>productos </a:t>
            </a:r>
            <a:r>
              <a:rPr lang="es-ES" sz="2400" dirty="0"/>
              <a:t>y </a:t>
            </a:r>
            <a:r>
              <a:rPr lang="es-ES" sz="2400" b="1" dirty="0"/>
              <a:t>soluciones </a:t>
            </a:r>
            <a:r>
              <a:rPr lang="es-ES" sz="2400" dirty="0"/>
              <a:t>relacionados con Docker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8C8ADA-752A-4DDE-84A5-6DCCE049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466" y="1825440"/>
            <a:ext cx="4352084" cy="26384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A4F773-62C8-432E-ACD3-DFC2EF71162D}"/>
              </a:ext>
            </a:extLst>
          </p:cNvPr>
          <p:cNvSpPr txBox="1"/>
          <p:nvPr/>
        </p:nvSpPr>
        <p:spPr>
          <a:xfrm>
            <a:off x="3518273" y="4463926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Captura de www.docker.com</a:t>
            </a:r>
          </a:p>
        </p:txBody>
      </p:sp>
    </p:spTree>
    <p:extLst>
      <p:ext uri="{BB962C8B-B14F-4D97-AF65-F5344CB8AC3E}">
        <p14:creationId xmlns:p14="http://schemas.microsoft.com/office/powerpoint/2010/main" val="18033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A4F773-62C8-432E-ACD3-DFC2EF71162D}"/>
              </a:ext>
            </a:extLst>
          </p:cNvPr>
          <p:cNvSpPr txBox="1"/>
          <p:nvPr/>
        </p:nvSpPr>
        <p:spPr>
          <a:xfrm>
            <a:off x="296771" y="4463926"/>
            <a:ext cx="8672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Fuente: https://medium.com/devopslinks/an-overall-view-on-docker-ecosystem-containers-moby-swarm-linuxkit-containerd-kubernetes-5e4972a6a1e8</a:t>
            </a:r>
          </a:p>
        </p:txBody>
      </p:sp>
      <p:pic>
        <p:nvPicPr>
          <p:cNvPr id="17410" name="Picture 2" descr="https://cdn-images-1.medium.com/max/2000/0*g3sV5OiLtYMfEnzJ.">
            <a:extLst>
              <a:ext uri="{FF2B5EF4-FFF2-40B4-BE49-F238E27FC236}">
                <a16:creationId xmlns:a16="http://schemas.microsoft.com/office/drawing/2014/main" id="{D24DFA00-94F3-4C0A-8163-CEE1E84A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9" y="138961"/>
            <a:ext cx="8299262" cy="43408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214144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1.2 Características de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55450" y="874060"/>
            <a:ext cx="7209618" cy="36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just"/>
            <a:r>
              <a:rPr lang="es-ES" sz="2400" dirty="0"/>
              <a:t>Tiene tres características principales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es-ES" sz="2400" dirty="0"/>
              <a:t>Ligero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es-ES" sz="2400" dirty="0"/>
              <a:t>Portable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es-ES" sz="2400" dirty="0"/>
              <a:t>Inmutable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4329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1.2 Características de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55450" y="874060"/>
            <a:ext cx="7209618" cy="36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2050" name="Picture 2" descr="blog/cards/what-does-build-ship-and-run-any-app-anywhere-really-mean.jpg">
            <a:extLst>
              <a:ext uri="{FF2B5EF4-FFF2-40B4-BE49-F238E27FC236}">
                <a16:creationId xmlns:a16="http://schemas.microsoft.com/office/drawing/2014/main" id="{F947454C-5FF9-4B80-A0BC-2A4993E8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0" y="1158915"/>
            <a:ext cx="5776195" cy="325007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B7B513-5FAB-4D75-A987-CE3B48E4DD86}"/>
              </a:ext>
            </a:extLst>
          </p:cNvPr>
          <p:cNvSpPr txBox="1"/>
          <p:nvPr/>
        </p:nvSpPr>
        <p:spPr>
          <a:xfrm>
            <a:off x="2033750" y="4425225"/>
            <a:ext cx="5282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Fuente: https://nickjanetakis.com/blog/what-does-build-ship-and-run-any-app-anywhere-really-mean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B00B1E9-A182-4ADF-82C8-A511B201CD61}"/>
              </a:ext>
            </a:extLst>
          </p:cNvPr>
          <p:cNvSpPr/>
          <p:nvPr/>
        </p:nvSpPr>
        <p:spPr>
          <a:xfrm>
            <a:off x="2112425" y="711790"/>
            <a:ext cx="561884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200" b="1" dirty="0">
                <a:ln/>
                <a:solidFill>
                  <a:schemeClr val="accent4"/>
                </a:solidFill>
              </a:rPr>
              <a:t>Build, Ship and Run Any App, Anywhere</a:t>
            </a:r>
            <a:endParaRPr lang="es-ES" sz="2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55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1.2 Características de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55450" y="874060"/>
            <a:ext cx="7209618" cy="36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¿Qué me aporta Docker?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485900" lvl="2" indent="-342900" algn="l">
              <a:buFont typeface="Courier New" panose="02070309020205020404" pitchFamily="49" charset="0"/>
              <a:buChar char="o"/>
            </a:pPr>
            <a:r>
              <a:rPr lang="es-ES" sz="1800" dirty="0"/>
              <a:t>Escalabilidad </a:t>
            </a:r>
          </a:p>
          <a:p>
            <a:pPr marL="1143000" lvl="2" indent="0" algn="l"/>
            <a:endParaRPr lang="es-ES" sz="1800" dirty="0"/>
          </a:p>
          <a:p>
            <a:pPr marL="1485900" lvl="2" indent="-342900" algn="l">
              <a:buFont typeface="Courier New" panose="02070309020205020404" pitchFamily="49" charset="0"/>
              <a:buChar char="o"/>
            </a:pPr>
            <a:r>
              <a:rPr lang="es-ES" sz="1800" dirty="0"/>
              <a:t>Portabilidad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257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387710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3"/>
            <a:ext cx="6964829" cy="5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Arquitectura muy modular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9B40EE9-EB90-429D-A6AC-20A43C070679}"/>
              </a:ext>
            </a:extLst>
          </p:cNvPr>
          <p:cNvSpPr txBox="1">
            <a:spLocks/>
          </p:cNvSpPr>
          <p:nvPr/>
        </p:nvSpPr>
        <p:spPr>
          <a:xfrm>
            <a:off x="263209" y="271034"/>
            <a:ext cx="5841756" cy="5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ES" dirty="0"/>
              <a:t>1.3 Componentes de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3" name="Imagen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931E0720-80C9-469A-8A2C-92ACF218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32" y="1705263"/>
            <a:ext cx="3904736" cy="291054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40C2FA61-FE0C-407A-96E2-A1A9C494A852}"/>
              </a:ext>
            </a:extLst>
          </p:cNvPr>
          <p:cNvSpPr txBox="1">
            <a:spLocks/>
          </p:cNvSpPr>
          <p:nvPr/>
        </p:nvSpPr>
        <p:spPr>
          <a:xfrm>
            <a:off x="1277471" y="1328273"/>
            <a:ext cx="6253630" cy="56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Tres componentes principales:</a:t>
            </a:r>
          </a:p>
        </p:txBody>
      </p:sp>
    </p:spTree>
    <p:extLst>
      <p:ext uri="{BB962C8B-B14F-4D97-AF65-F5344CB8AC3E}">
        <p14:creationId xmlns:p14="http://schemas.microsoft.com/office/powerpoint/2010/main" val="24858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40031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6469"/>
            <a:ext cx="5053837" cy="1057031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7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2706747"/>
            <a:ext cx="3392097" cy="2436753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>
            <a:off x="1143000" y="2258337"/>
            <a:ext cx="4963538" cy="10168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1143000" y="3280367"/>
            <a:ext cx="5486400" cy="683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herramienta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imprescindible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el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desarrollador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actual</a:t>
            </a:r>
          </a:p>
        </p:txBody>
      </p:sp>
      <p:sp>
        <p:nvSpPr>
          <p:cNvPr id="79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172193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36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B23246-D18A-4B28-9D90-A33F5BE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93" y="1282199"/>
            <a:ext cx="2309347" cy="1522069"/>
          </a:xfrm>
          <a:prstGeom prst="rect">
            <a:avLst/>
          </a:prstGeom>
        </p:spPr>
      </p:pic>
      <p:sp>
        <p:nvSpPr>
          <p:cNvPr id="8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086469"/>
            <a:ext cx="4443893" cy="1057031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C8D492D-FE7C-4558-9B95-A3F4BA217DAB}"/>
              </a:ext>
            </a:extLst>
          </p:cNvPr>
          <p:cNvSpPr/>
          <p:nvPr/>
        </p:nvSpPr>
        <p:spPr>
          <a:xfrm>
            <a:off x="1573306" y="2581836"/>
            <a:ext cx="6723529" cy="15262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087597" cy="152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200" dirty="0"/>
              <a:t>Los contenedores existen desde hace bastante tiempo si bien era difícil gestionarlos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s-ES" sz="2200" dirty="0"/>
              <a:t>Contenedor: Proceso aislado al resto de procesos del sistema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28600" indent="0"/>
            <a:r>
              <a:rPr lang="es-ES" sz="2400" dirty="0"/>
              <a:t>Un contenedor es un </a:t>
            </a:r>
            <a:r>
              <a:rPr lang="es-ES" sz="2400" b="1" dirty="0"/>
              <a:t>paquete </a:t>
            </a:r>
            <a:r>
              <a:rPr lang="es-ES" sz="2400" dirty="0"/>
              <a:t>que contiene una app y todo el </a:t>
            </a:r>
            <a:r>
              <a:rPr lang="es-ES" sz="2400" dirty="0" err="1"/>
              <a:t>sw</a:t>
            </a:r>
            <a:r>
              <a:rPr lang="es-ES" sz="2400" dirty="0"/>
              <a:t> necesario para que se ejecute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1.3 Concepto de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52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3146747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9B40EE9-EB90-429D-A6AC-20A43C070679}"/>
              </a:ext>
            </a:extLst>
          </p:cNvPr>
          <p:cNvSpPr txBox="1">
            <a:spLocks/>
          </p:cNvSpPr>
          <p:nvPr/>
        </p:nvSpPr>
        <p:spPr>
          <a:xfrm>
            <a:off x="263209" y="271034"/>
            <a:ext cx="5841756" cy="5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ES" dirty="0"/>
              <a:t>1.3 Concepto de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7F12727-AF17-4E57-9976-9C670D0B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91" y="870811"/>
            <a:ext cx="3011054" cy="35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8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122686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087597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V</a:t>
            </a:r>
            <a:r>
              <a:rPr lang="es-ES" sz="2400" b="1" dirty="0"/>
              <a:t>irtualización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Actualmente la virtualización se presenta en dos niveles:</a:t>
            </a:r>
            <a:endParaRPr lang="es-ES_tradnl" sz="2400" dirty="0"/>
          </a:p>
          <a:p>
            <a:endParaRPr lang="es-ES_tradnl" sz="2400" dirty="0"/>
          </a:p>
          <a:p>
            <a:pPr marL="1028700" lvl="1" indent="-342900" algn="just">
              <a:buFont typeface="Courier New" panose="02070309020205020404" pitchFamily="49" charset="0"/>
              <a:buChar char="o"/>
            </a:pPr>
            <a:r>
              <a:rPr lang="es-ES" sz="2400" b="1" dirty="0"/>
              <a:t>Máquina virtual</a:t>
            </a:r>
          </a:p>
          <a:p>
            <a:pPr marL="1028700" lvl="1" indent="-342900" algn="just">
              <a:buFont typeface="Courier New" panose="02070309020205020404" pitchFamily="49" charset="0"/>
              <a:buChar char="o"/>
            </a:pPr>
            <a:r>
              <a:rPr lang="es-ES" sz="2400" b="1" dirty="0"/>
              <a:t>Virtualización del hardware:</a:t>
            </a:r>
          </a:p>
          <a:p>
            <a:pPr marL="1028700" lvl="1" indent="-342900" algn="just">
              <a:buFont typeface="Courier New" panose="02070309020205020404" pitchFamily="49" charset="0"/>
              <a:buChar char="o"/>
            </a:pP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73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382435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228600" indent="0" algn="just"/>
            <a:br>
              <a:rPr lang="es-ES" sz="2400" dirty="0"/>
            </a:b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  <p:pic>
        <p:nvPicPr>
          <p:cNvPr id="4" name="Imagen 3" descr="Imagen que contiene captura de pantalla, exterior&#10;&#10;Descripción generada con confianza muy alta">
            <a:extLst>
              <a:ext uri="{FF2B5EF4-FFF2-40B4-BE49-F238E27FC236}">
                <a16:creationId xmlns:a16="http://schemas.microsoft.com/office/drawing/2014/main" id="{622D7440-8E78-49EC-B0CD-BF2871A5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64" y="840441"/>
            <a:ext cx="2711485" cy="37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9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382435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228600" indent="0" algn="just"/>
            <a:br>
              <a:rPr lang="es-ES" sz="2400" dirty="0"/>
            </a:b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  <p:pic>
        <p:nvPicPr>
          <p:cNvPr id="4" name="Imagen 3" descr="Imagen que contiene captura de pantalla, exterior&#10;&#10;Descripción generada con confianza muy alta">
            <a:extLst>
              <a:ext uri="{FF2B5EF4-FFF2-40B4-BE49-F238E27FC236}">
                <a16:creationId xmlns:a16="http://schemas.microsoft.com/office/drawing/2014/main" id="{622D7440-8E78-49EC-B0CD-BF2871A5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92" y="840441"/>
            <a:ext cx="2711485" cy="3770023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856CF779-005F-4219-957D-7F4F926794E6}"/>
              </a:ext>
            </a:extLst>
          </p:cNvPr>
          <p:cNvSpPr txBox="1">
            <a:spLocks/>
          </p:cNvSpPr>
          <p:nvPr/>
        </p:nvSpPr>
        <p:spPr>
          <a:xfrm>
            <a:off x="1305180" y="860612"/>
            <a:ext cx="7382435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228600" indent="0" algn="just"/>
            <a:br>
              <a:rPr lang="es-ES" sz="2400" dirty="0"/>
            </a:br>
            <a:endParaRPr lang="es-ES" sz="1800" dirty="0"/>
          </a:p>
        </p:txBody>
      </p:sp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D58EE7D-BE30-4655-8CA0-AEE8BB96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582" y="948659"/>
            <a:ext cx="3011054" cy="35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7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087597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just" fontAlgn="base">
              <a:buFont typeface="Arial" panose="020B0604020202020204" pitchFamily="34" charset="0"/>
              <a:buChar char="•"/>
            </a:pPr>
            <a:r>
              <a:rPr lang="es-ES" sz="2400" dirty="0"/>
              <a:t>Ventajas de la virtualización </a:t>
            </a:r>
            <a:endParaRPr lang="es-ES_tradnl" sz="2400" dirty="0"/>
          </a:p>
          <a:p>
            <a:pPr marL="571500" indent="-342900" algn="just" fontAlgn="base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8001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Ejecución de un sistema operativo diferente al instalado</a:t>
            </a:r>
            <a:endParaRPr lang="es-ES_tradnl" sz="2000" dirty="0"/>
          </a:p>
          <a:p>
            <a:pPr marL="8001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Posibilidad de clonar y mover la máquina virtual de un ordenador físico a otro</a:t>
            </a:r>
            <a:endParaRPr lang="es-ES_tradnl" sz="2000" dirty="0"/>
          </a:p>
          <a:p>
            <a:pPr marL="8001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Aprovechamiento de recursos con varios </a:t>
            </a:r>
            <a:r>
              <a:rPr lang="es-ES" sz="2000" dirty="0" err="1"/>
              <a:t>guests</a:t>
            </a:r>
            <a:r>
              <a:rPr lang="es-ES" sz="2000" dirty="0"/>
              <a:t> en un mismo host</a:t>
            </a:r>
          </a:p>
          <a:p>
            <a:pPr marL="228600" indent="0" algn="just"/>
            <a:br>
              <a:rPr lang="es-ES" sz="2400" dirty="0"/>
            </a:b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56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1" y="860612"/>
            <a:ext cx="7087597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just" fontAlgn="base">
              <a:buFont typeface="Arial" panose="020B0604020202020204" pitchFamily="34" charset="0"/>
              <a:buChar char="•"/>
            </a:pPr>
            <a:r>
              <a:rPr lang="es-ES" sz="2400" dirty="0"/>
              <a:t>Inconvenientes de la virtualización </a:t>
            </a:r>
            <a:endParaRPr lang="es-ES_tradnl" sz="2400" dirty="0"/>
          </a:p>
          <a:p>
            <a:pPr marL="1028700" lvl="1" indent="-342900" algn="just" fontAlgn="base">
              <a:buFont typeface="Arial" panose="020B0604020202020204" pitchFamily="34" charset="0"/>
              <a:buChar char="•"/>
            </a:pPr>
            <a:r>
              <a:rPr lang="es-ES_tradnl" sz="2400" dirty="0"/>
              <a:t>Rendimiento</a:t>
            </a:r>
          </a:p>
          <a:p>
            <a:pPr marL="1028700" lvl="1" indent="-342900" algn="just" fontAlgn="base">
              <a:buFont typeface="Arial" panose="020B0604020202020204" pitchFamily="34" charset="0"/>
              <a:buChar char="•"/>
            </a:pPr>
            <a:r>
              <a:rPr lang="es-ES_tradnl" sz="2400" dirty="0"/>
              <a:t>Número de sistemas corriendo en la misma máquina</a:t>
            </a:r>
          </a:p>
          <a:p>
            <a:pPr marL="228600" indent="0" algn="just"/>
            <a:br>
              <a:rPr lang="es-ES" sz="2400" dirty="0"/>
            </a:b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8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8" y="271034"/>
            <a:ext cx="8101860" cy="569407"/>
          </a:xfrm>
        </p:spPr>
        <p:txBody>
          <a:bodyPr/>
          <a:lstStyle/>
          <a:p>
            <a:pPr algn="l"/>
            <a:r>
              <a:rPr lang="es-ES" dirty="0"/>
              <a:t>1.4 </a:t>
            </a:r>
            <a:r>
              <a:rPr lang="es-ES" sz="2400" dirty="0"/>
              <a:t>Diferencias Contenedores y Maquinas virtuales</a:t>
            </a:r>
            <a:endParaRPr lang="es-ES" dirty="0"/>
          </a:p>
          <a:p>
            <a:r>
              <a:rPr lang="es-ES" dirty="0"/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DF29A4B-91C1-42E6-991E-DB6969960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08105"/>
              </p:ext>
            </p:extLst>
          </p:nvPr>
        </p:nvGraphicFramePr>
        <p:xfrm>
          <a:off x="1524000" y="956607"/>
          <a:ext cx="6584576" cy="3225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92288">
                  <a:extLst>
                    <a:ext uri="{9D8B030D-6E8A-4147-A177-3AD203B41FA5}">
                      <a16:colId xmlns:a16="http://schemas.microsoft.com/office/drawing/2014/main" val="3717784597"/>
                    </a:ext>
                  </a:extLst>
                </a:gridCol>
                <a:gridCol w="3292288">
                  <a:extLst>
                    <a:ext uri="{9D8B030D-6E8A-4147-A177-3AD203B41FA5}">
                      <a16:colId xmlns:a16="http://schemas.microsoft.com/office/drawing/2014/main" val="2518684412"/>
                    </a:ext>
                  </a:extLst>
                </a:gridCol>
              </a:tblGrid>
              <a:tr h="597604">
                <a:tc>
                  <a:txBody>
                    <a:bodyPr/>
                    <a:lstStyle/>
                    <a:p>
                      <a:r>
                        <a:rPr lang="es-ES" sz="2000" dirty="0"/>
                        <a:t>Maquinas Virtuales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Contenedores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98355"/>
                  </a:ext>
                </a:extLst>
              </a:tr>
              <a:tr h="597604"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Más pesadas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Más Ligeras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66881"/>
                  </a:ext>
                </a:extLst>
              </a:tr>
              <a:tr h="597604"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Varios 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Un único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9126"/>
                  </a:ext>
                </a:extLst>
              </a:tr>
              <a:tr h="835010"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Más seguras al estar aisladas del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Menos seguras se ejecutan como procesos en el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85286"/>
                  </a:ext>
                </a:extLst>
              </a:tr>
              <a:tr h="597604"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Tardan mas arrancar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sym typeface="Helvetica Neue"/>
                        </a:rPr>
                        <a:t>Arranque muy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2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77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</a:t>
            </a:r>
            <a:r>
              <a:rPr lang="es-ES" sz="3200" b="1" dirty="0"/>
              <a:t>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3876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03927" y="748145"/>
            <a:ext cx="6961141" cy="37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u="sng" dirty="0"/>
              <a:t>Jose Luis Llorente Perales</a:t>
            </a:r>
          </a:p>
          <a:p>
            <a:pPr marL="685800" lvl="1" indent="0" algn="l"/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Experto Certificado en Java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Desarrollo de aplicaciones y Formación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Big Data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4" name="Imagen 3" descr="Imagen que contiene persona, pared, interior, ropa&#10;&#10;Descripción generada con confianza muy alta">
            <a:extLst>
              <a:ext uri="{FF2B5EF4-FFF2-40B4-BE49-F238E27FC236}">
                <a16:creationId xmlns:a16="http://schemas.microsoft.com/office/drawing/2014/main" id="{1BFC5B03-3B43-4C79-A830-F2436105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268" y="748145"/>
            <a:ext cx="1066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277472" y="860612"/>
            <a:ext cx="7315200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Un contenedor no se necesita </a:t>
            </a:r>
            <a:r>
              <a:rPr lang="es-ES_tradnl" sz="2400" b="1" i="1" dirty="0" err="1"/>
              <a:t>hypervisor</a:t>
            </a:r>
            <a:endParaRPr lang="es-ES_tradnl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Un contenedor es un </a:t>
            </a:r>
            <a:r>
              <a:rPr lang="es-ES_tradnl" sz="2400" b="1" i="1" dirty="0"/>
              <a:t>paquete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4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/>
              <a:t>El contenedor es ejecutado directamente por el </a:t>
            </a:r>
            <a:r>
              <a:rPr lang="es-ES_tradnl" sz="2400" b="1" i="1" dirty="0" err="1"/>
              <a:t>kernel</a:t>
            </a:r>
            <a:r>
              <a:rPr lang="es-ES_tradnl" sz="2400" b="1" i="1" dirty="0"/>
              <a:t> del host</a:t>
            </a:r>
          </a:p>
          <a:p>
            <a:pPr marL="0" indent="0" algn="just"/>
            <a:br>
              <a:rPr lang="es-ES" sz="2400" dirty="0"/>
            </a:br>
            <a:endParaRPr lang="es-E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329462" cy="569407"/>
          </a:xfrm>
        </p:spPr>
        <p:txBody>
          <a:bodyPr/>
          <a:lstStyle/>
          <a:p>
            <a:pPr algn="l"/>
            <a:r>
              <a:rPr lang="es-ES" dirty="0"/>
              <a:t>1.5 </a:t>
            </a:r>
            <a:r>
              <a:rPr lang="es-ES_tradnl" dirty="0"/>
              <a:t>¿Por qué son tan eficientes los contenedores?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62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r>
              <a:rPr lang="es-ES" dirty="0"/>
              <a:t>TEMARIO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4" y="1202367"/>
            <a:ext cx="6581424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Introducción a Contenedores y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Instalando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Empezando con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Creación de imágenes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Manejando Volúmenes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Aplicaciones </a:t>
            </a:r>
            <a:r>
              <a:rPr lang="es-ES" sz="2000" dirty="0" err="1"/>
              <a:t>multicontenedor</a:t>
            </a:r>
            <a:r>
              <a:rPr lang="es-ES" sz="2000" dirty="0"/>
              <a:t> - Docker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Docker </a:t>
            </a:r>
            <a:r>
              <a:rPr lang="es-ES" sz="2000" dirty="0" err="1"/>
              <a:t>Registry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Trabajando con Docker en entornos de desarrollo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 err="1"/>
              <a:t>Kubernetes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8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93" y="2044970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8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 Introducción a Contenedores y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Introducción a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Componentes de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Concepto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Diferencias Contenedores y Maquinas virtuales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¿Por qué son tan eficientes los contenedores?</a:t>
            </a:r>
          </a:p>
        </p:txBody>
      </p:sp>
    </p:spTree>
    <p:extLst>
      <p:ext uri="{BB962C8B-B14F-4D97-AF65-F5344CB8AC3E}">
        <p14:creationId xmlns:p14="http://schemas.microsoft.com/office/powerpoint/2010/main" val="21914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1.1 Introducción a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La industria del software ha cambiado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Antes: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aplicaciones monolíticas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largos ciclos de desarrollo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entorno único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escalando lentamente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Ahora: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servicios desacoplados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mejoras rápidas e iterativas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múltiples entornos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escalar rápidamente</a:t>
            </a:r>
          </a:p>
        </p:txBody>
      </p:sp>
    </p:spTree>
    <p:extLst>
      <p:ext uri="{BB962C8B-B14F-4D97-AF65-F5344CB8AC3E}">
        <p14:creationId xmlns:p14="http://schemas.microsoft.com/office/powerpoint/2010/main" val="5111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1.1 Introducción a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l"/>
            <a:r>
              <a:rPr lang="es-ES" sz="2000" dirty="0"/>
              <a:t>La implementación se vuelve muy compleja</a:t>
            </a:r>
          </a:p>
          <a:p>
            <a:pPr marL="228600" indent="0" algn="l"/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Muchos conocimientos diferentes: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lenguajes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/>
              <a:t>frameworks</a:t>
            </a:r>
            <a:endParaRPr lang="es-ES" sz="2000" dirty="0"/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bases de datos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Muchos entornos diferentes: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entornos de desarrollo individual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preproducción, QA, integración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producción: </a:t>
            </a:r>
            <a:r>
              <a:rPr lang="es-ES" sz="2000" dirty="0" err="1"/>
              <a:t>cloud</a:t>
            </a:r>
            <a:r>
              <a:rPr lang="es-ES" sz="2000" dirty="0"/>
              <a:t>, </a:t>
            </a:r>
            <a:r>
              <a:rPr lang="es-ES" sz="2000" dirty="0" err="1"/>
              <a:t>hybrid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9745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1.1 Introducción a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2" name="Flecha: doblada 1">
            <a:extLst>
              <a:ext uri="{FF2B5EF4-FFF2-40B4-BE49-F238E27FC236}">
                <a16:creationId xmlns:a16="http://schemas.microsoft.com/office/drawing/2014/main" id="{9FD4F903-8E39-48CF-9C1D-432E616A9B4B}"/>
              </a:ext>
            </a:extLst>
          </p:cNvPr>
          <p:cNvSpPr/>
          <p:nvPr/>
        </p:nvSpPr>
        <p:spPr>
          <a:xfrm flipV="1">
            <a:off x="2864223" y="3608720"/>
            <a:ext cx="994896" cy="707785"/>
          </a:xfrm>
          <a:prstGeom prst="ben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13B5C3-C098-4C70-9D6D-C74A49CA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86" y="840489"/>
            <a:ext cx="2777143" cy="2172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34DB9B-233A-4826-BD74-D6C02BA0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2080837"/>
            <a:ext cx="4571999" cy="25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387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15811</TotalTime>
  <Words>700</Words>
  <Application>Microsoft Office PowerPoint</Application>
  <PresentationFormat>Presentación en pantalla (16:9)</PresentationFormat>
  <Paragraphs>186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Gill Sans</vt:lpstr>
      <vt:lpstr>Helvetica Neue</vt:lpstr>
      <vt:lpstr>White</vt:lpstr>
      <vt:lpstr>Presentación de PowerPoint</vt:lpstr>
      <vt:lpstr>DOCKER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54</cp:revision>
  <dcterms:created xsi:type="dcterms:W3CDTF">2018-08-29T15:22:39Z</dcterms:created>
  <dcterms:modified xsi:type="dcterms:W3CDTF">2018-09-24T07:58:45Z</dcterms:modified>
</cp:coreProperties>
</file>