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9144000" cx="16256000"/>
  <p:notesSz cx="6858000" cy="9144000"/>
  <p:embeddedFontLst>
    <p:embeddedFont>
      <p:font typeface="Merriweather Sans"/>
      <p:regular r:id="rId52"/>
      <p:bold r:id="rId53"/>
      <p:italic r:id="rId54"/>
      <p:boldItalic r:id="rId55"/>
    </p:embeddedFont>
    <p:embeddedFont>
      <p:font typeface="Helvetica Neue"/>
      <p:regular r:id="rId56"/>
      <p:bold r:id="rId57"/>
      <p:italic r:id="rId58"/>
      <p:boldItalic r:id="rId59"/>
    </p:embeddedFont>
    <p:embeddedFont>
      <p:font typeface="Helvetica Neue Light"/>
      <p:regular r:id="rId60"/>
      <p:bold r:id="rId61"/>
      <p:italic r:id="rId62"/>
      <p:boldItalic r:id="rId63"/>
    </p:embeddedFont>
    <p:embeddedFont>
      <p:font typeface="Gill Sans"/>
      <p:regular r:id="rId64"/>
      <p:bold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35491B5-F3A2-4ED7-8DBB-460D23CA97AD}">
  <a:tblStyle styleId="{F35491B5-F3A2-4ED7-8DBB-460D23CA97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HelveticaNeueLight-italic.fntdata"/><Relationship Id="rId61" Type="http://schemas.openxmlformats.org/officeDocument/2006/relationships/font" Target="fonts/HelveticaNeueLight-bold.fntdata"/><Relationship Id="rId20" Type="http://schemas.openxmlformats.org/officeDocument/2006/relationships/slide" Target="slides/slide15.xml"/><Relationship Id="rId64" Type="http://schemas.openxmlformats.org/officeDocument/2006/relationships/font" Target="fonts/GillSans-regular.fntdata"/><Relationship Id="rId63" Type="http://schemas.openxmlformats.org/officeDocument/2006/relationships/font" Target="fonts/HelveticaNeueLigh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Gill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HelveticaNeueLigh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MerriweatherSans-bold.fntdata"/><Relationship Id="rId52" Type="http://schemas.openxmlformats.org/officeDocument/2006/relationships/font" Target="fonts/MerriweatherSans-regular.fntdata"/><Relationship Id="rId11" Type="http://schemas.openxmlformats.org/officeDocument/2006/relationships/slide" Target="slides/slide6.xml"/><Relationship Id="rId55" Type="http://schemas.openxmlformats.org/officeDocument/2006/relationships/font" Target="fonts/MerriweatherSans-boldItalic.fntdata"/><Relationship Id="rId10" Type="http://schemas.openxmlformats.org/officeDocument/2006/relationships/slide" Target="slides/slide5.xml"/><Relationship Id="rId54" Type="http://schemas.openxmlformats.org/officeDocument/2006/relationships/font" Target="fonts/MerriweatherSans-italic.fntdata"/><Relationship Id="rId13" Type="http://schemas.openxmlformats.org/officeDocument/2006/relationships/slide" Target="slides/slide8.xml"/><Relationship Id="rId57" Type="http://schemas.openxmlformats.org/officeDocument/2006/relationships/font" Target="fonts/HelveticaNeue-bold.fntdata"/><Relationship Id="rId12" Type="http://schemas.openxmlformats.org/officeDocument/2006/relationships/slide" Target="slides/slide7.xml"/><Relationship Id="rId56" Type="http://schemas.openxmlformats.org/officeDocument/2006/relationships/font" Target="fonts/HelveticaNeue-regular.fntdata"/><Relationship Id="rId15" Type="http://schemas.openxmlformats.org/officeDocument/2006/relationships/slide" Target="slides/slide10.xml"/><Relationship Id="rId59" Type="http://schemas.openxmlformats.org/officeDocument/2006/relationships/font" Target="fonts/HelveticaNeue-boldItalic.fntdata"/><Relationship Id="rId14" Type="http://schemas.openxmlformats.org/officeDocument/2006/relationships/slide" Target="slides/slide9.xml"/><Relationship Id="rId58" Type="http://schemas.openxmlformats.org/officeDocument/2006/relationships/font" Target="fonts/HelveticaNeue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7d353a9fb_0_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87d353a9fb_0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7d353a9fb_0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87d353a9fb_0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7d353a9fb_0_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87d353a9fb_0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7d353a9fb_0_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87d353a9fb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7d353a9fb_0_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87d353a9fb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7d353a9fb_0_1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87d353a9fb_0_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7d353a9fb_0_1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87d353a9fb_0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7d353a9fb_0_1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87d353a9fb_0_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7d353a9fb_0_1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87d353a9fb_0_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7d353a9fb_0_1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87d353a9fb_0_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7d353a9f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87d353a9f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7d353a9fb_0_1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87d353a9fb_0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7d353a9fb_0_1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87d353a9fb_0_1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7d353a9fb_0_1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87d353a9fb_0_1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7d353a9fb_0_1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87d353a9fb_0_1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7d353a9fb_0_1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87d353a9fb_0_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d353a9fb_0_1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87d353a9fb_0_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7d353a9fb_0_1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87d353a9fb_0_1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7d353a9fb_0_1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87d353a9fb_0_1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d353a9fb_0_2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87d353a9fb_0_2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7d353a9fb_0_2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87d353a9fb_0_2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7d353a9fb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87d353a9fb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7d353a9fb_0_2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87d353a9fb_0_2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7d353a9fb_0_2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87d353a9fb_0_2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7d353a9fb_0_2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87d353a9fb_0_2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7d353a9fb_0_2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87d353a9fb_0_2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7d353a9fb_0_2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87d353a9fb_0_2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7d353a9fb_0_2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87d353a9fb_0_2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7d353a9fb_0_2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87d353a9fb_0_2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7d353a9fb_0_2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87d353a9fb_0_2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7d353a9fb_0_2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87d353a9fb_0_2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7d353a9fb_0_2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87d353a9fb_0_2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7d353a9fb_0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87d353a9fb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7d353a9fb_0_2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87d353a9fb_0_2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7d353a9fb_0_2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87d353a9fb_0_2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7d353a9fb_0_2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87d353a9fb_0_2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7d353a9fb_0_3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87d353a9fb_0_3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7d353a9fb_0_3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87d353a9fb_0_3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7d353a9fb_0_3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87d353a9fb_0_3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7d353a9fb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87d353a9fb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7d353a9fb_0_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87d353a9fb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7d353a9fb_0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87d353a9fb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d353a9fb_0_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87d353a9fb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7d353a9fb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87d353a9fb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7d353a9fb_0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87d353a9fb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www.keepcoding.io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www.keepcoding.io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hyperlink" Target="http://www.keepcoding.io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www.keepcoding.io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keepcoding.io" TargetMode="External"/><Relationship Id="rId3" Type="http://schemas.openxmlformats.org/officeDocument/2006/relationships/hyperlink" Target="http://www.keepcoding.io" TargetMode="Externa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pertura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-50800" y="8407400"/>
            <a:ext cx="16344900" cy="7493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15336084" y="6059"/>
            <a:ext cx="425580" cy="425581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15826770" y="6059"/>
            <a:ext cx="425581" cy="425581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 txBox="1"/>
          <p:nvPr>
            <p:ph type="title"/>
          </p:nvPr>
        </p:nvSpPr>
        <p:spPr>
          <a:xfrm>
            <a:off x="2070100" y="1422400"/>
            <a:ext cx="12409488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body"/>
          </p:nvPr>
        </p:nvSpPr>
        <p:spPr>
          <a:xfrm>
            <a:off x="2097236" y="4711700"/>
            <a:ext cx="1299036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151283" y="8686800"/>
            <a:ext cx="317501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 keepcoding nuevo solo círculo (1).png"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4654" y="7304991"/>
            <a:ext cx="3416139" cy="241162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>
            <a:off x="1843726" y="8832848"/>
            <a:ext cx="7289801" cy="254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n-US" sz="10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36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incipio capítulo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2336800" y="3606800"/>
            <a:ext cx="13284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2336800" y="4610100"/>
            <a:ext cx="132842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7960783" y="8686800"/>
            <a:ext cx="317501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tandar Vacía" showMasterSp="0">
  <p:cSld name="Estandar Vacía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50800" y="8407400"/>
            <a:ext cx="16344900" cy="7493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15336084" y="6059"/>
            <a:ext cx="425580" cy="425581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15826770" y="6059"/>
            <a:ext cx="425581" cy="425581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7960783" y="8686800"/>
            <a:ext cx="317501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 keepcoding nuevo solo círculo (1).png"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4654" y="7304991"/>
            <a:ext cx="3416139" cy="241162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1843726" y="8832848"/>
            <a:ext cx="7289801" cy="254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n-US" sz="10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36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acia con Imagen de fondo" showMasterSp="0">
  <p:cSld name="Vacia con Imagen de fondo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-50800" y="8407400"/>
            <a:ext cx="16344900" cy="7493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15336084" y="6059"/>
            <a:ext cx="425580" cy="425581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15826770" y="6059"/>
            <a:ext cx="425581" cy="425581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1155700" y="1536700"/>
            <a:ext cx="13931900" cy="3086100"/>
          </a:xfrm>
          <a:prstGeom prst="rect">
            <a:avLst/>
          </a:prstGeom>
          <a:noFill/>
          <a:ln>
            <a:noFill/>
          </a:ln>
          <a:effectLst>
            <a:outerShdw blurRad="38100" rotWithShape="0" dir="5400000" dist="5080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600"/>
              <a:buFont typeface="Helvetica Neue Light"/>
              <a:buNone/>
              <a:defRPr b="0" i="0" sz="7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7960783" y="8686800"/>
            <a:ext cx="317501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 keepcoding nuevo solo círculo (1).png" id="41" name="Google Shape;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54654" y="7304991"/>
            <a:ext cx="3416139" cy="241162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/>
          <p:nvPr/>
        </p:nvSpPr>
        <p:spPr>
          <a:xfrm>
            <a:off x="1843726" y="8832848"/>
            <a:ext cx="7289801" cy="254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n-US" sz="10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36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tándar Título+Texto" showMasterSp="0">
  <p:cSld name="Estándar Título+Texto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571500" y="406400"/>
            <a:ext cx="419100" cy="4191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-50800" y="8407400"/>
            <a:ext cx="16344900" cy="7493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15336084" y="6059"/>
            <a:ext cx="425580" cy="425581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15826770" y="6059"/>
            <a:ext cx="425581" cy="425581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1028700" y="190500"/>
            <a:ext cx="13931900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4800"/>
              <a:buFont typeface="Helvetica Neue"/>
              <a:buNone/>
              <a:defRPr b="0" i="0" sz="48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054100" y="1397000"/>
            <a:ext cx="1393190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700"/>
              <a:buFont typeface="Helvetica Neue Light"/>
              <a:buChar char="&gt;"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700"/>
              <a:buFont typeface="Helvetica Neue Light"/>
              <a:buChar char="‣"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700"/>
              <a:buFont typeface="Helvetica Neue Light"/>
              <a:buChar char="๏"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7960783" y="8686800"/>
            <a:ext cx="317501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 keepcoding nuevo solo círculo (1).png" id="51" name="Google Shape;5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4654" y="7304991"/>
            <a:ext cx="3416139" cy="241162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/>
          <p:nvPr/>
        </p:nvSpPr>
        <p:spPr>
          <a:xfrm>
            <a:off x="1843726" y="8832848"/>
            <a:ext cx="7289801" cy="254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n-US" sz="10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36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cias" showMasterSp="0">
  <p:cSld name="Gracia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660" y="3206750"/>
            <a:ext cx="16230600" cy="1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9600"/>
              <a:buFont typeface="Helvetica Neue Light"/>
              <a:buNone/>
            </a:pPr>
            <a:r>
              <a:rPr b="0" i="0" lang="en-US" sz="9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GRACIAS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4500"/>
              <a:buFont typeface="Helvetica Neue Light"/>
              <a:buNone/>
            </a:pPr>
            <a:r>
              <a:rPr b="0" i="0" lang="en-US" sz="45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2"/>
              </a:rPr>
              <a:t>www.keepcoding.io</a:t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-50800" y="8407400"/>
            <a:ext cx="16344900" cy="7493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1843726" y="8832848"/>
            <a:ext cx="7289801" cy="254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n-US" sz="10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36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15336084" y="6059"/>
            <a:ext cx="425580" cy="425581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15826770" y="6059"/>
            <a:ext cx="425581" cy="425581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7960783" y="8686800"/>
            <a:ext cx="317501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 keepcoding nuevo solo círculo (1).png" id="60" name="Google Shape;6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54654" y="7304991"/>
            <a:ext cx="3416139" cy="2411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www.keepcoding.io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663700" y="3860800"/>
            <a:ext cx="584200" cy="5842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50800" y="8407400"/>
            <a:ext cx="16344900" cy="7493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1843726" y="8832848"/>
            <a:ext cx="7289801" cy="254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n-US" sz="10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36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1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15336084" y="6059"/>
            <a:ext cx="425580" cy="425581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15826770" y="6059"/>
            <a:ext cx="425581" cy="425581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2336800" y="3606800"/>
            <a:ext cx="13284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2336800" y="4610100"/>
            <a:ext cx="132842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960783" y="8686800"/>
            <a:ext cx="317501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 keepcoding nuevo solo círculo (1).png"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4654" y="7304991"/>
            <a:ext cx="3416139" cy="241162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hyperlink" Target="https://spring.io/projects/spring-framework" TargetMode="External"/><Relationship Id="rId5" Type="http://schemas.openxmlformats.org/officeDocument/2006/relationships/hyperlink" Target="https://es.wikipedia.org/wiki/Spring_Framework" TargetMode="External"/><Relationship Id="rId6" Type="http://schemas.openxmlformats.org/officeDocument/2006/relationships/hyperlink" Target="https://www.baeldung.com/the-persistence-layer-with-spring-data-jpa" TargetMode="External"/><Relationship Id="rId7" Type="http://schemas.openxmlformats.org/officeDocument/2006/relationships/hyperlink" Target="https://spring.io/projects/spring-data" TargetMode="External"/><Relationship Id="rId8" Type="http://schemas.openxmlformats.org/officeDocument/2006/relationships/hyperlink" Target="https://spring.io/projects/spring-boo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65" name="Google Shape;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 txBox="1"/>
          <p:nvPr>
            <p:ph type="title"/>
          </p:nvPr>
        </p:nvSpPr>
        <p:spPr>
          <a:xfrm>
            <a:off x="2070100" y="1422400"/>
            <a:ext cx="12409488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609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-US" sz="6000"/>
              <a:t>Introducción a Spring/Spring Boot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7" name="Google Shape;6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4943" y="3858062"/>
            <a:ext cx="2152650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6818" y="3015087"/>
            <a:ext cx="66675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128" name="Google Shape;1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1.2. Módulos Principales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Char char="●"/>
            </a:pPr>
            <a:r>
              <a:rPr lang="en-US"/>
              <a:t>Spring Core Container [Spring Core]: Es el módulo base y provee el contenedor Spring que se encarga de gestionar lo objetos de nuestra aplicación y su ciclo de vida.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Programación Orientada a Aspectos [Spring AOP]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1.2. Módulos Principales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Char char="●"/>
            </a:pPr>
            <a:r>
              <a:rPr lang="en-US"/>
              <a:t>Spring Core Container [Spring Core]: Es el módulo base y provee el contenedor Spring que se encarga de gestionar lo objetos de nuestra aplicación y su ciclo de vida.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Programación Orientada a Aspectos [Spring AOP]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Autenticación y Autorización [Spring Security]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142" name="Google Shape;1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1.2. Módulos Principales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Char char="●"/>
            </a:pPr>
            <a:r>
              <a:rPr lang="en-US"/>
              <a:t>Spring Core Container [Spring Core]: Es el módulo base y provee el contenedor Spring que se encarga de gestionar lo objetos de nuestra aplicación y su ciclo de vida.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Programación Orientada a Aspectos [Spring AOP]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Autenticación y Autorización [Spring Security]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Acceso a datos [Spring Data]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149" name="Google Shape;1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1.2. Módulos Principales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Char char="●"/>
            </a:pPr>
            <a:r>
              <a:rPr lang="en-US"/>
              <a:t>Spring Core Container [Spring Core]: Es el módulo base y provee el contenedor Spring que se encarga de gestionar lo objetos de nuestra aplicación y su ciclo de vida.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Programación Orientada a Aspectos [Spring AOP]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Autenticación y Autorización [Spring Security]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Acceso a datos [Spring Data]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Inversión de Control [Inyección de dependencias]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156" name="Google Shape;15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1.2. Módulos Principales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Char char="●"/>
            </a:pPr>
            <a:r>
              <a:rPr lang="en-US"/>
              <a:t>Spring Core Container [Spring Core]: Es el módulo base y provee el contenedor Spring que se encarga de gestionar lo objetos de nuestra aplicación y su ciclo de vida.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Programación Orientada a Aspectos [Spring AOP]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Autenticación y Autorización [Spring Security]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Acceso a datos [Spring Data]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Inversión de Control [Inyección de dependencias]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Convention over Configuration [Spring Boot, Spring Roo]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1.2. Módulos Principales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Char char="●"/>
            </a:pPr>
            <a:r>
              <a:rPr lang="en-US"/>
              <a:t>Spring Core Container [Spring Core]: Es el módulo base y provee el contenedor Spring que se encarga de gestionar lo objetos de nuestra aplicación y su ciclo de vida.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Programación Orientada a Aspectos [Spring AOP]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Autenticación y Autorización [Spring Security]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Acceso a datos [Spring Data]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Inversión de Control [Inyección de dependencias]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Convention over Configuration [Spring Boot, Spring Roo]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Controladores Model-View [Spring MVC]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170" name="Google Shape;17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1.3. Conceptos principales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Inversión de Control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1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“Principio de diseño de software en el que el  flujo de ejecución de un programa se invierte. En la inversión de control se especifican respuestas deseadas a sucesos o solicitudes de datos concretas”</a:t>
            </a:r>
            <a:endParaRPr i="1" sz="3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177" name="Google Shape;17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1.3. Conceptos principales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Inversión de Control en Spring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184" name="Google Shape;18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1.3. Conceptos principales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Inversión de Control en Spring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Inyección de Dependencias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191" name="Google Shape;19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1.3. Conceptos principales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Inversión de Control en Spring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Inyección de Dependencias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Configuración mediante anotaciones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73" name="Google Shape;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1.1. Historia de Spring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198" name="Google Shape;1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1.3. Conceptos principales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Inversión de Control en Spring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Inyección de Dependencias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Configuración mediante anotaciones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Configuración mediante Beans de Configuración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205" name="Google Shape;2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1.3. Conceptos principales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Inversión de Control en Spring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SomeClass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SomeService service;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SomeClass()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.service =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SomeService();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212" name="Google Shape;21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1.3. Conceptos principales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Inversión de Control en Spring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@RestController</a:t>
            </a:r>
            <a:endParaRPr b="1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SomeClass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@Autowired</a:t>
            </a:r>
            <a:endParaRPr b="1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SomeService service;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219" name="Google Shape;21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1.3. Conceptos principales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Programación orientada a Aspectos (AOP)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226" name="Google Shape;22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1.3. Conceptos principales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Programación orientada a Aspectos (AOP)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Aspectos que modulan comportamientos en la aplicación.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233" name="Google Shape;23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1.3. Conceptos principales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Programación orientada a Aspectos (AOP)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Aspectos que modulan comportamientos en la aplicación.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Trozo de código que se aplica a distintas partes de la aplicación.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240" name="Google Shape;24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3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1.3. Conceptos principales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Programación orientada a Aspectos (AOP)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Aspectos que modulan comportamientos en la aplicación.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Trozo de código que se aplica a distintas partes de la aplicación.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Una especie de proxy que podemos aplicar antes o después de la ejecución de otros métodos de la aplicación.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247" name="Google Shape;24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1.3. Conceptos principales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Programación orientada a Aspectos (AOP)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@Configuration</a:t>
            </a:r>
            <a:endParaRPr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@EnableAspectJAutoProxy</a:t>
            </a:r>
            <a:endParaRPr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AopConfig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254" name="Google Shape;25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5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1.3. Conceptos principales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Programación orientada a Aspectos (AOP)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@Aspect</a:t>
            </a:r>
            <a:endParaRPr b="1" sz="2400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EmployeeCRUDAspect {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@Before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24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"execution(* EmployeeManager.getEmployeeById(..))"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       </a:t>
            </a:r>
            <a:r>
              <a:rPr b="1" lang="en-US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//point-cut expression</a:t>
            </a:r>
            <a:endParaRPr b="1"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logBeforeV1(</a:t>
            </a:r>
            <a:r>
              <a:rPr b="1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JoinPoint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joinPoint)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System.out.println("EmployeeCRUDAspect.logBeforeV1() : " + joinPoint.getSignature().getName());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261" name="Google Shape;26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1.3. Conceptos principales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Programación orientada a Aspectos (AOP)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@Component</a:t>
            </a:r>
            <a:endParaRPr b="1" sz="2400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EmployeeManager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EmployeeDTO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getEmployeeById(</a:t>
            </a:r>
            <a:r>
              <a:rPr b="1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employeeId) {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System.out.println("Method getEmployeeById() called");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return new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EmployeeDTO()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79" name="Google Shape;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1.1. Historia de Spring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2097225" y="2762475"/>
            <a:ext cx="12990300" cy="5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Char char="●"/>
            </a:pPr>
            <a:r>
              <a:rPr lang="en-US"/>
              <a:t>Creado por Rod Johnson en su libro “Expert One-on-One J2EE Design and Development” (2002).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268" name="Google Shape;26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7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1.3. Conceptos principales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Google Shape;270;p37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Programación orientada a Aspectos (AOP)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 output:</a:t>
            </a:r>
            <a:endParaRPr b="1" sz="3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“EmployeeCRUDAspect.logBeforeV1():</a:t>
            </a:r>
            <a:endParaRPr i="1" sz="3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getEmployeeById Method getEmployeeById() called”</a:t>
            </a:r>
            <a:endParaRPr i="1" sz="3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275" name="Google Shape;27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8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1.3. Conceptos principales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Acceso a Datos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282" name="Google Shape;28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9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1.3. Conceptos principales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39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Acceso a Datos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JPA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289" name="Google Shape;28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1.3. Conceptos principales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Acceso a Datos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JPA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Configuración sencilla para distintos tipos de bases de datos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296" name="Google Shape;29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1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1.3. Conceptos principales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Google Shape;298;p41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Acceso a Datos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application.properties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b="1" lang="en-US" sz="3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spring.datasource.url</a:t>
            </a:r>
            <a:r>
              <a:rPr lang="en-US" sz="3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=jdbc:h2:mem:db;DB_CLOSE_DELAY=-1</a:t>
            </a:r>
            <a:endParaRPr sz="3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31750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spring.datasource.username</a:t>
            </a:r>
            <a:r>
              <a:rPr lang="en-US" sz="3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=sa</a:t>
            </a:r>
            <a:endParaRPr sz="3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31750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spring.datasource.password</a:t>
            </a:r>
            <a:r>
              <a:rPr lang="en-US" sz="3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=sa</a:t>
            </a:r>
            <a:endParaRPr sz="3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303" name="Google Shape;30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2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1.3. Conceptos principales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5" name="Google Shape;305;p42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Model-View-Controller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310" name="Google Shape;31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1.3. Conceptos principales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Model-View-Controller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Permite crear controladores, handlers y vistas para el desarrollo de aplicaciones Web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317" name="Google Shape;31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4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1.3. Conceptos principales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9" name="Google Shape;319;p44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Model-View-Controller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Permite crear controladores, handlers y vistas para el desarrollo de aplicaciones Web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@RestController(</a:t>
            </a:r>
            <a:r>
              <a:rPr b="1" lang="en-US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“/some-path”</a:t>
            </a:r>
            <a:r>
              <a:rPr b="1" lang="en-US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SomeClass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324" name="Google Shape;32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5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1.4. Spring Boot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" name="Google Shape;326;p45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331" name="Google Shape;33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6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1.4. Spring Boot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3" name="Google Shape;333;p46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Spring Boot es una solución de tipo convention-over-configuration de Spring para crear aplicaciones de tipo stand-alone.</a:t>
            </a:r>
            <a:endParaRPr sz="3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86" name="Google Shape;8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1.1. Historia de Spring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2097225" y="2762475"/>
            <a:ext cx="12990300" cy="5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Char char="●"/>
            </a:pPr>
            <a:r>
              <a:rPr lang="en-US"/>
              <a:t>Creado por Rod Johnson en su libro “Expert One-on-One J2EE Design and Development” (2002).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Framework para la creación de aplicaciones y contenedor de inversión de control para Java.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338" name="Google Shape;33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7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1.4. Spring Boot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0" name="Google Shape;340;p47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Spring Boot es una solución de tipo convention-over-configuration de Spring para crear aplicaciones de tipo stand-alone.</a:t>
            </a:r>
            <a:endParaRPr sz="3300"/>
          </a:p>
          <a:p>
            <a:pPr indent="-438150" lvl="0" marL="9144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Crear aplicaciones stand-alone</a:t>
            </a:r>
            <a:endParaRPr sz="33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345" name="Google Shape;34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8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1.4. Spring Boot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48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Spring Boot es una solución de tipo convention-over-configuration de Spring para crear aplicaciones de tipo stand-alone. Características:</a:t>
            </a:r>
            <a:endParaRPr sz="3300"/>
          </a:p>
          <a:p>
            <a:pPr indent="-438150" lvl="0" marL="9144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Crear aplicaciones stand-alone</a:t>
            </a:r>
            <a:endParaRPr sz="3300"/>
          </a:p>
          <a:p>
            <a:pPr indent="-438150" lvl="0" marL="9144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Servidor Tomcat o Jetty embebido (no WAR)</a:t>
            </a:r>
            <a:endParaRPr sz="33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352" name="Google Shape;35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9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1.4. Spring Boot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" name="Google Shape;354;p49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Spring Boot es una solución de tipo convention-over-configuration de Spring para crear aplicaciones de tipo stand-alone. Características:</a:t>
            </a:r>
            <a:endParaRPr sz="3300"/>
          </a:p>
          <a:p>
            <a:pPr indent="-438150" lvl="0" marL="9144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Crear aplicaciones stand-alone</a:t>
            </a:r>
            <a:endParaRPr sz="3300"/>
          </a:p>
          <a:p>
            <a:pPr indent="-438150" lvl="0" marL="9144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Servidor Tomcat o Jetty embebido (no WAR)</a:t>
            </a:r>
            <a:endParaRPr sz="3300"/>
          </a:p>
          <a:p>
            <a:pPr indent="-438150" lvl="0" marL="9144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Proyectos padre maven (POM’s) que simplifican la configuración de Maven</a:t>
            </a:r>
            <a:endParaRPr sz="33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359" name="Google Shape;35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0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1.4. Spring Boot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1" name="Google Shape;361;p50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Spring Boot es una solución de tipo convention-over-configuration de Spring para crear aplicaciones de tipo stand-alone. Características:</a:t>
            </a:r>
            <a:endParaRPr sz="3300"/>
          </a:p>
          <a:p>
            <a:pPr indent="-438150" lvl="0" marL="9144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Crear aplicaciones stand-alone</a:t>
            </a:r>
            <a:endParaRPr sz="3300"/>
          </a:p>
          <a:p>
            <a:pPr indent="-438150" lvl="0" marL="9144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Servidor Tomcat o Jetty embebido (no WAR)</a:t>
            </a:r>
            <a:endParaRPr sz="3300"/>
          </a:p>
          <a:p>
            <a:pPr indent="-438150" lvl="0" marL="9144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Proyectos padre maven (POM’s) que simplifican la configuración de Maven</a:t>
            </a:r>
            <a:endParaRPr sz="3300"/>
          </a:p>
          <a:p>
            <a:pPr indent="-438150" lvl="0" marL="9144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Configuración automática de Spring</a:t>
            </a:r>
            <a:endParaRPr sz="33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366" name="Google Shape;36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1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1.4. Spring Boot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Google Shape;368;p51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Spring Boot es una solución de tipo convention-over-configuration de Spring para crear aplicaciones de tipo stand-alone. Características:</a:t>
            </a:r>
            <a:endParaRPr sz="3300"/>
          </a:p>
          <a:p>
            <a:pPr indent="-438150" lvl="0" marL="9144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Crear aplicaciones stand-alone</a:t>
            </a:r>
            <a:endParaRPr sz="3300"/>
          </a:p>
          <a:p>
            <a:pPr indent="-438150" lvl="0" marL="9144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Servidor Tomcat o Jetty embebido (no WAR)</a:t>
            </a:r>
            <a:endParaRPr sz="3300"/>
          </a:p>
          <a:p>
            <a:pPr indent="-438150" lvl="0" marL="9144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Proyectos padre maven (POM’s) que simplifican la configuración de Maven</a:t>
            </a:r>
            <a:endParaRPr sz="3300"/>
          </a:p>
          <a:p>
            <a:pPr indent="-438150" lvl="0" marL="9144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Configuración automática de Spring</a:t>
            </a:r>
            <a:endParaRPr sz="3300"/>
          </a:p>
          <a:p>
            <a:pPr indent="-438150" lvl="0" marL="9144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Métricas, health checks y otras características de producción</a:t>
            </a:r>
            <a:endParaRPr sz="33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373" name="Google Shape;37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2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1.4. Spring Boot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5" name="Google Shape;375;p52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Spring Boot es una solución de tipo convention-over-configuration de Spring para crear aplicaciones de tipo stand-alone. Características:</a:t>
            </a:r>
            <a:endParaRPr sz="3300"/>
          </a:p>
          <a:p>
            <a:pPr indent="-438150" lvl="0" marL="9144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Crear aplicaciones stand-alone</a:t>
            </a:r>
            <a:endParaRPr sz="3300"/>
          </a:p>
          <a:p>
            <a:pPr indent="-438150" lvl="0" marL="9144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Servidor Tomcat o Jetty embebido (no WAR)</a:t>
            </a:r>
            <a:endParaRPr sz="3300"/>
          </a:p>
          <a:p>
            <a:pPr indent="-438150" lvl="0" marL="9144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Proyectos padre maven (POM’s) que simplifican la configuración de Maven</a:t>
            </a:r>
            <a:endParaRPr sz="3300"/>
          </a:p>
          <a:p>
            <a:pPr indent="-438150" lvl="0" marL="9144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Configuración automática de Spring</a:t>
            </a:r>
            <a:endParaRPr sz="3300"/>
          </a:p>
          <a:p>
            <a:pPr indent="-438150" lvl="0" marL="9144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Métricas, health checks y otras características de producción</a:t>
            </a:r>
            <a:endParaRPr sz="3300"/>
          </a:p>
          <a:p>
            <a:pPr indent="-438150" lvl="0" marL="9144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Nada de código generado y nada de configuraciones XML</a:t>
            </a:r>
            <a:endParaRPr sz="33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380" name="Google Shape;38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3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1.5. Referencias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2" name="Google Shape;382;p53"/>
          <p:cNvSpPr txBox="1"/>
          <p:nvPr>
            <p:ph idx="1" type="body"/>
          </p:nvPr>
        </p:nvSpPr>
        <p:spPr>
          <a:xfrm>
            <a:off x="2097225" y="2554950"/>
            <a:ext cx="12990300" cy="52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</a:pPr>
            <a:r>
              <a:t/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Spring Framework Project - Overview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Spring Framework - Wikipedia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u="sng">
                <a:solidFill>
                  <a:schemeClr val="hlink"/>
                </a:solidFill>
                <a:hlinkClick r:id="rId6"/>
              </a:rPr>
              <a:t>Introduction to Spring Data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u="sng">
                <a:solidFill>
                  <a:schemeClr val="hlink"/>
                </a:solidFill>
                <a:hlinkClick r:id="rId7"/>
              </a:rPr>
              <a:t>Spring Data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u="sng">
                <a:solidFill>
                  <a:schemeClr val="hlink"/>
                </a:solidFill>
                <a:hlinkClick r:id="rId8"/>
              </a:rPr>
              <a:t>Spring Boot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93" name="Google Shape;9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1.1. Historia de Spring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2097225" y="2762475"/>
            <a:ext cx="12990300" cy="5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Char char="●"/>
            </a:pPr>
            <a:r>
              <a:rPr lang="en-US"/>
              <a:t>Creado por Rod Johnson en su libro “Expert One-on-One J2EE Design and Development” (2002).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Framework para la creación de aplicaciones y contenedor de inversión de control para Java.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Se volvió popular como reemplazo de Enterprise Java Beans (EJB)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100" name="Google Shape;1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3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1.1. Historia de Spring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2097225" y="2762475"/>
            <a:ext cx="12990300" cy="5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Char char="●"/>
            </a:pPr>
            <a:r>
              <a:rPr lang="en-US"/>
              <a:t>Creado por Rod Johnson en su libro “Expert One-on-One J2EE Design and Development” (2002).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Framework para la creación de aplicaciones y contenedor de inversión de control para Java.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Se volvió popular como reemplazo de Enterprise Java Beans (EJB)</a:t>
            </a:r>
            <a:endParaRPr/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Se puede usar para aplicaciones Java normales, pero muchas de sus características están orientadas a aplicaciones Web.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1.1. Historia de Spring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09" name="Google Shape;109;p14"/>
          <p:cNvGraphicFramePr/>
          <p:nvPr/>
        </p:nvGraphicFramePr>
        <p:xfrm>
          <a:off x="4196800" y="321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{F35491B5-F3A2-4ED7-8DBB-460D23CA97AD}</a:tableStyleId>
              </a:tblPr>
              <a:tblGrid>
                <a:gridCol w="3931200"/>
                <a:gridCol w="3931200"/>
              </a:tblGrid>
              <a:tr h="64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Versión</a:t>
                      </a:r>
                      <a:endParaRPr sz="2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Fecha</a:t>
                      </a:r>
                      <a:endParaRPr sz="2900"/>
                    </a:p>
                  </a:txBody>
                  <a:tcPr marT="91425" marB="91425" marR="91425" marL="91425"/>
                </a:tc>
              </a:tr>
              <a:tr h="64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0.9</a:t>
                      </a:r>
                      <a:endParaRPr sz="2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2002</a:t>
                      </a:r>
                      <a:endParaRPr sz="2900"/>
                    </a:p>
                  </a:txBody>
                  <a:tcPr marT="91425" marB="91425" marR="91425" marL="91425"/>
                </a:tc>
              </a:tr>
              <a:tr h="64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1.0</a:t>
                      </a:r>
                      <a:endParaRPr sz="2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2003</a:t>
                      </a:r>
                      <a:endParaRPr sz="2900"/>
                    </a:p>
                  </a:txBody>
                  <a:tcPr marT="91425" marB="91425" marR="91425" marL="91425"/>
                </a:tc>
              </a:tr>
              <a:tr h="64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2.0</a:t>
                      </a:r>
                      <a:endParaRPr sz="2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2006</a:t>
                      </a:r>
                      <a:endParaRPr sz="2900"/>
                    </a:p>
                  </a:txBody>
                  <a:tcPr marT="91425" marB="91425" marR="91425" marL="91425"/>
                </a:tc>
              </a:tr>
              <a:tr h="64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3.0</a:t>
                      </a:r>
                      <a:endParaRPr sz="2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2009</a:t>
                      </a:r>
                      <a:endParaRPr sz="2900"/>
                    </a:p>
                  </a:txBody>
                  <a:tcPr marT="91425" marB="91425" marR="91425" marL="91425"/>
                </a:tc>
              </a:tr>
              <a:tr h="64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4.0</a:t>
                      </a:r>
                      <a:endParaRPr sz="2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2013</a:t>
                      </a:r>
                      <a:endParaRPr sz="2900"/>
                    </a:p>
                  </a:txBody>
                  <a:tcPr marT="91425" marB="91425" marR="91425" marL="91425"/>
                </a:tc>
              </a:tr>
              <a:tr h="64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5.0</a:t>
                      </a:r>
                      <a:endParaRPr sz="2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2017</a:t>
                      </a:r>
                      <a:endParaRPr sz="2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114" name="Google Shape;1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1.2. Módulos Principales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121" name="Google Shape;1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>
            <p:ph type="title"/>
          </p:nvPr>
        </p:nvSpPr>
        <p:spPr>
          <a:xfrm>
            <a:off x="2070100" y="1422400"/>
            <a:ext cx="12409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1.2. Módulos Principales</a:t>
            </a:r>
            <a:endParaRPr b="0" i="0" sz="60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2097225" y="2591150"/>
            <a:ext cx="12990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Char char="●"/>
            </a:pPr>
            <a:r>
              <a:rPr lang="en-US"/>
              <a:t>Spring Core Container [Spring Core]: Es el módulo base y provee el contenedor Spring que se encarga de gestionar lo objetos de nuestra aplicación y su ciclo de vida.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