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4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d6acf3a8_2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2d6acf3a8_2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d6acf3a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d6acf3a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d6acf3a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d6acf3a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d6acf3a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d6acf3a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2d6acf3a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2d6acf3a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2d6acf3a8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2d6acf3a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2d6acf3a8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2d6acf3a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2d6acf3a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2d6acf3a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2d6acf3a8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2d6acf3a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2d6acf3a8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2d6acf3a8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2d6acf3a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2d6acf3a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d6acf3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d6acf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2d6acf3a8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2d6acf3a8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2d6acf3a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2d6acf3a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2d6acf3a8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2d6acf3a8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2d6acf3a8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2d6acf3a8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2d6acf3a8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2d6acf3a8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451a054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451a054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2d6acf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2d6acf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d6acf3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d6acf3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3d30ac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3d30ac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3d30ac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33d30ac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d6acf3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d6acf3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d6acf3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d6acf3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d6acf3a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d6acf3a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2d6acf3a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2d6acf3a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hyperlink" Target="http://www.keepcoding.io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www.keepcoding.io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eepcoding.io" TargetMode="External"/><Relationship Id="rId3" Type="http://schemas.openxmlformats.org/officeDocument/2006/relationships/hyperlink" Target="http://www.keepcoding.io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pertura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164431" y="800100"/>
            <a:ext cx="6980337" cy="5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179695" y="2650331"/>
            <a:ext cx="7307080" cy="1735931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4585097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incipio capítulo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andar Vacía" showMasterSp="0">
  <p:cSld name="Estandar Vací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acia con Imagen de fondo" showMasterSp="0">
  <p:cSld name="Vacia con Imagen de fond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  <a:effectLst>
            <a:outerShdw blurRad="38100" rotWithShape="0" dir="5400000" dist="50800">
              <a:srgbClr val="000000">
                <a:alpha val="49803"/>
              </a:srgbClr>
            </a:outerShdw>
          </a:effectLst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tándar Título+Texto" showMasterSp="0">
  <p:cSld name="Estándar Título+Tex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21469" y="228600"/>
            <a:ext cx="235744" cy="235744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8644" y="107156"/>
            <a:ext cx="783669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92931" y="785813"/>
            <a:ext cx="7836694" cy="2521744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&gt;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•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‣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 Light"/>
              <a:buChar char="๏"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cias" showMasterSp="0">
  <p:cSld name="Gracia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71" y="1803797"/>
            <a:ext cx="9129713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 Light"/>
              <a:buNone/>
            </a:pPr>
            <a:r>
              <a:rPr b="0" i="0" lang="es" sz="54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GRACIAS</a:t>
            </a:r>
            <a:endParaRPr sz="8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 Light"/>
              <a:buNone/>
            </a:pPr>
            <a:r>
              <a:rPr b="0" i="0" lang="es" sz="25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www.keepcoding.io</a:t>
            </a:r>
            <a:endParaRPr sz="800"/>
          </a:p>
        </p:txBody>
      </p:sp>
      <p:sp>
        <p:nvSpPr>
          <p:cNvPr id="100" name="Google Shape;100;p19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935831" y="2171700"/>
            <a:ext cx="328613" cy="328613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28575" y="4729163"/>
            <a:ext cx="9194006" cy="4214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037096" y="4968477"/>
            <a:ext cx="4100513" cy="14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b="0" i="0" lang="es" sz="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b="0" i="0" lang="es" sz="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b="0" i="0" sz="20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1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626547" y="3408"/>
            <a:ext cx="239389" cy="239389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902558" y="3408"/>
            <a:ext cx="239389" cy="239389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 Light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314450" y="2028825"/>
            <a:ext cx="747236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314450" y="2593181"/>
            <a:ext cx="7472363" cy="1693069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477940" y="4886325"/>
            <a:ext cx="1785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Logo keepcoding nuevo solo círculo (1).png"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24493" y="4109057"/>
            <a:ext cx="1921578" cy="13565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keepcoding nuevo solo círculo (1)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6619" y="4109079"/>
            <a:ext cx="1959235" cy="13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1164425" y="1388350"/>
            <a:ext cx="6980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200"/>
              <a:t>Introducción </a:t>
            </a:r>
            <a:endParaRPr sz="4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3800"/>
              <a:t>a los</a:t>
            </a:r>
            <a:r>
              <a:rPr lang="es" sz="4200"/>
              <a:t> </a:t>
            </a:r>
            <a:endParaRPr sz="4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</a:pPr>
            <a:r>
              <a:rPr lang="es" sz="4800"/>
              <a:t>Servicios Web</a:t>
            </a:r>
            <a:endParaRPr b="0" i="0" sz="4800" u="none" cap="none" strike="noStrike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9"/>
          <p:cNvCxnSpPr>
            <a:stCxn id="191" idx="4"/>
            <a:endCxn id="192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9"/>
          <p:cNvCxnSpPr>
            <a:stCxn id="192" idx="4"/>
            <a:endCxn id="193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9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9"/>
          <p:cNvCxnSpPr>
            <a:stCxn id="200" idx="4"/>
            <a:endCxn id="201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9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0"/>
          <p:cNvCxnSpPr>
            <a:stCxn id="215" idx="4"/>
            <a:endCxn id="216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0"/>
          <p:cNvCxnSpPr>
            <a:stCxn id="216" idx="4"/>
            <a:endCxn id="217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0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30"/>
          <p:cNvCxnSpPr>
            <a:stCxn id="224" idx="4"/>
            <a:endCxn id="225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0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1962850" y="3040025"/>
            <a:ext cx="1651800" cy="146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31"/>
          <p:cNvCxnSpPr>
            <a:stCxn id="240" idx="4"/>
            <a:endCxn id="241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1"/>
          <p:cNvCxnSpPr>
            <a:stCxn id="241" idx="4"/>
            <a:endCxn id="242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1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1"/>
          <p:cNvCxnSpPr>
            <a:stCxn id="249" idx="4"/>
            <a:endCxn id="250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1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1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4551175" y="2980075"/>
            <a:ext cx="864900" cy="7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3650425" y="3243475"/>
            <a:ext cx="5751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4670875" y="3135650"/>
            <a:ext cx="575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JAR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32"/>
          <p:cNvCxnSpPr>
            <a:stCxn id="267" idx="4"/>
            <a:endCxn id="268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2"/>
          <p:cNvCxnSpPr>
            <a:stCxn id="268" idx="4"/>
            <a:endCxn id="269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2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32"/>
          <p:cNvCxnSpPr>
            <a:stCxn id="276" idx="4"/>
            <a:endCxn id="277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2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4551175" y="2980075"/>
            <a:ext cx="864900" cy="7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3650425" y="3243475"/>
            <a:ext cx="5751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5741725" y="3238150"/>
            <a:ext cx="5751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4670875" y="3135650"/>
            <a:ext cx="575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JAR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3"/>
          <p:cNvCxnSpPr>
            <a:stCxn id="295" idx="4"/>
            <a:endCxn id="296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3"/>
          <p:cNvCxnSpPr>
            <a:stCxn id="296" idx="4"/>
            <a:endCxn id="297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3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33"/>
          <p:cNvCxnSpPr>
            <a:stCxn id="304" idx="4"/>
            <a:endCxn id="305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3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3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4"/>
          <p:cNvCxnSpPr>
            <a:stCxn id="320" idx="4"/>
            <a:endCxn id="321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4"/>
          <p:cNvCxnSpPr>
            <a:stCxn id="321" idx="4"/>
            <a:endCxn id="322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4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34"/>
          <p:cNvCxnSpPr>
            <a:stCxn id="329" idx="4"/>
            <a:endCxn id="330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4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4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5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35"/>
          <p:cNvCxnSpPr>
            <a:stCxn id="345" idx="4"/>
            <a:endCxn id="346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5"/>
          <p:cNvCxnSpPr>
            <a:stCxn id="346" idx="4"/>
            <a:endCxn id="347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5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5"/>
          <p:cNvCxnSpPr>
            <a:stCxn id="354" idx="4"/>
            <a:endCxn id="355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5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5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0" name="Google Shape;360;p35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JAR debe estar dentro de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" name="Google Shape;373;p36"/>
          <p:cNvCxnSpPr>
            <a:stCxn id="370" idx="4"/>
            <a:endCxn id="371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6"/>
          <p:cNvCxnSpPr>
            <a:stCxn id="371" idx="4"/>
            <a:endCxn id="372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6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36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36"/>
          <p:cNvCxnSpPr>
            <a:stCxn id="379" idx="4"/>
            <a:endCxn id="380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6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36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JAR debe estar dentro de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¿Independencia de plataforma?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37"/>
          <p:cNvCxnSpPr>
            <a:stCxn id="395" idx="4"/>
            <a:endCxn id="396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7"/>
          <p:cNvCxnSpPr>
            <a:stCxn id="396" idx="4"/>
            <a:endCxn id="397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7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1" name="Google Shape;401;p37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3" name="Google Shape;403;p37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37"/>
          <p:cNvCxnSpPr>
            <a:stCxn id="404" idx="4"/>
            <a:endCxn id="405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7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37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0" name="Google Shape;410;p37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JAR debe estar dentro de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¿Independencia de plataforma?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8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38"/>
          <p:cNvCxnSpPr>
            <a:stCxn id="420" idx="4"/>
            <a:endCxn id="421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8"/>
          <p:cNvCxnSpPr>
            <a:stCxn id="421" idx="4"/>
            <a:endCxn id="422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8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38"/>
          <p:cNvCxnSpPr>
            <a:stCxn id="429" idx="4"/>
            <a:endCxn id="430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8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8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5" name="Google Shape;435;p38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JAR debe estar dentro de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¿Independencia de plataforma?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PHP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Servicio Web?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39"/>
          <p:cNvCxnSpPr>
            <a:stCxn id="445" idx="4"/>
            <a:endCxn id="446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9"/>
          <p:cNvCxnSpPr>
            <a:stCxn id="446" idx="4"/>
            <a:endCxn id="447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39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3" name="Google Shape;453;p39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7" name="Google Shape;457;p39"/>
          <p:cNvCxnSpPr>
            <a:stCxn id="454" idx="4"/>
            <a:endCxn id="455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9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9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2" name="Google Shape;462;p39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JAR debe estar dentro de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¿Independencia de plataforma?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PHP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C#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0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0"/>
          <p:cNvCxnSpPr>
            <a:stCxn id="470" idx="4"/>
            <a:endCxn id="471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0"/>
          <p:cNvCxnSpPr>
            <a:stCxn id="471" idx="4"/>
            <a:endCxn id="472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0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6" name="Google Shape;476;p40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7" name="Google Shape;477;p40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8" name="Google Shape;478;p40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40"/>
          <p:cNvCxnSpPr>
            <a:stCxn id="479" idx="4"/>
            <a:endCxn id="480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0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40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6" name="Google Shape;486;p40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7" name="Google Shape;487;p40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JAR debe estar dentro de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¿Independencia de plataforma?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PHP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C#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Node.js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1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41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41"/>
          <p:cNvCxnSpPr>
            <a:stCxn id="495" idx="4"/>
            <a:endCxn id="496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41"/>
          <p:cNvCxnSpPr>
            <a:stCxn id="496" idx="4"/>
            <a:endCxn id="497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41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1" name="Google Shape;501;p41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3" name="Google Shape;503;p41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41"/>
          <p:cNvCxnSpPr>
            <a:stCxn id="504" idx="4"/>
            <a:endCxn id="505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1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41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0" name="Google Shape;510;p41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JAR debe estar dentro de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¿Independencia de plataforma?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PHP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C#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Node.js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¿Comunicación a través de red?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2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42"/>
          <p:cNvCxnSpPr>
            <a:stCxn id="520" idx="4"/>
            <a:endCxn id="521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2"/>
          <p:cNvCxnSpPr>
            <a:stCxn id="521" idx="4"/>
            <a:endCxn id="522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2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8" name="Google Shape;528;p42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42"/>
          <p:cNvCxnSpPr>
            <a:stCxn id="529" idx="4"/>
            <a:endCxn id="530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2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42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5" name="Google Shape;535;p42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6" name="Google Shape;536;p42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7" name="Google Shape;537;p42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JAR debe estar dentro de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¿Independencia de plataforma?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PHP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C#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Node.js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¿Comunicación a través de red?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550" y="930350"/>
            <a:ext cx="1303974" cy="13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3"/>
          <p:cNvSpPr txBox="1"/>
          <p:nvPr/>
        </p:nvSpPr>
        <p:spPr>
          <a:xfrm>
            <a:off x="6433500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43"/>
          <p:cNvSpPr/>
          <p:nvPr/>
        </p:nvSpPr>
        <p:spPr>
          <a:xfrm>
            <a:off x="2127225" y="2440099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2127225" y="3142140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2127225" y="3889474"/>
            <a:ext cx="1261200" cy="4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43"/>
          <p:cNvCxnSpPr>
            <a:stCxn id="545" idx="4"/>
            <a:endCxn id="546" idx="0"/>
          </p:cNvCxnSpPr>
          <p:nvPr/>
        </p:nvCxnSpPr>
        <p:spPr>
          <a:xfrm>
            <a:off x="2757825" y="2880199"/>
            <a:ext cx="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43"/>
          <p:cNvCxnSpPr>
            <a:stCxn id="546" idx="4"/>
            <a:endCxn id="547" idx="0"/>
          </p:cNvCxnSpPr>
          <p:nvPr/>
        </p:nvCxnSpPr>
        <p:spPr>
          <a:xfrm>
            <a:off x="2757825" y="3582240"/>
            <a:ext cx="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3"/>
          <p:cNvSpPr txBox="1"/>
          <p:nvPr/>
        </p:nvSpPr>
        <p:spPr>
          <a:xfrm>
            <a:off x="2404843" y="3188957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1" name="Google Shape;551;p43"/>
          <p:cNvSpPr txBox="1"/>
          <p:nvPr/>
        </p:nvSpPr>
        <p:spPr>
          <a:xfrm>
            <a:off x="2358971" y="2487202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2" name="Google Shape;552;p43"/>
          <p:cNvSpPr txBox="1"/>
          <p:nvPr/>
        </p:nvSpPr>
        <p:spPr>
          <a:xfrm>
            <a:off x="2404843" y="3936271"/>
            <a:ext cx="70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3" name="Google Shape;553;p43"/>
          <p:cNvSpPr txBox="1"/>
          <p:nvPr/>
        </p:nvSpPr>
        <p:spPr>
          <a:xfrm>
            <a:off x="2127225" y="487550"/>
            <a:ext cx="2262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43"/>
          <p:cNvSpPr/>
          <p:nvPr/>
        </p:nvSpPr>
        <p:spPr>
          <a:xfrm>
            <a:off x="6781938" y="243020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3"/>
          <p:cNvSpPr/>
          <p:nvPr/>
        </p:nvSpPr>
        <p:spPr>
          <a:xfrm>
            <a:off x="6781938" y="3122803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3"/>
          <p:cNvSpPr/>
          <p:nvPr/>
        </p:nvSpPr>
        <p:spPr>
          <a:xfrm>
            <a:off x="6781938" y="3860090"/>
            <a:ext cx="1261200" cy="4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7" name="Google Shape;557;p43"/>
          <p:cNvCxnSpPr>
            <a:stCxn id="554" idx="4"/>
            <a:endCxn id="555" idx="0"/>
          </p:cNvCxnSpPr>
          <p:nvPr/>
        </p:nvCxnSpPr>
        <p:spPr>
          <a:xfrm>
            <a:off x="7412538" y="286430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43"/>
          <p:cNvCxnSpPr/>
          <p:nvPr/>
        </p:nvCxnSpPr>
        <p:spPr>
          <a:xfrm>
            <a:off x="7412538" y="3554564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43"/>
          <p:cNvSpPr txBox="1"/>
          <p:nvPr/>
        </p:nvSpPr>
        <p:spPr>
          <a:xfrm>
            <a:off x="7059589" y="3168991"/>
            <a:ext cx="705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7059592" y="2476397"/>
            <a:ext cx="7977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7013700" y="3901750"/>
            <a:ext cx="79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3440350" y="1066850"/>
            <a:ext cx="33201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¿Interacción entre máquinas o aplicaciones?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JAR debe estar dentro de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¿Independencia de plataforma?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PHP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C#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Node.js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❌ </a:t>
            </a:r>
            <a:r>
              <a:rPr b="1" lang="es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¿Comunicación a través de red?</a:t>
            </a:r>
            <a:endParaRPr b="1">
              <a:solidFill>
                <a:srgbClr val="4A4A4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Helvetica Neue Light"/>
              <a:buChar char="-"/>
            </a:pPr>
            <a:r>
              <a:rPr lang="es">
                <a:solidFill>
                  <a:srgbClr val="4A4A4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Debemos añadir el JAR a la aplicación.</a:t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4A4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4"/>
          <p:cNvSpPr txBox="1"/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Servicio Web?</a:t>
            </a:r>
            <a:endParaRPr/>
          </a:p>
        </p:txBody>
      </p:sp>
      <p:sp>
        <p:nvSpPr>
          <p:cNvPr id="568" name="Google Shape;568;p44"/>
          <p:cNvSpPr txBox="1"/>
          <p:nvPr>
            <p:ph idx="1" type="body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/>
              <a:t>Diseñado para la interacción entre máquinas o aplicaciones.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/>
              <a:t>No dependiente de la plataforma.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/>
              <a:t>Permite comunicación a través de red.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5"/>
          <p:cNvSpPr txBox="1"/>
          <p:nvPr>
            <p:ph type="title"/>
          </p:nvPr>
        </p:nvSpPr>
        <p:spPr>
          <a:xfrm>
            <a:off x="1314450" y="2028825"/>
            <a:ext cx="61926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Servicio Web?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¿Cualquier aplicación Web?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Servicio Web?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trike="sngStrike"/>
              <a:t>¿Cualquier aplicación Web?</a:t>
            </a:r>
            <a:endParaRPr strike="sng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Servicio Web?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servicio Web es un sistema diseñado para soportar interoperabilidad entre máquinas conectadas a través de una red. Dispone de una interfaz descrita en un formato procesable por una máquina y otros servicios interactúan con él a través de su interfaz típicamente usando HTTP.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Servicio Web?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</p:spPr>
        <p:txBody>
          <a:bodyPr anchorCtr="0" anchor="t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/>
              <a:t>Diseñado para la interacción entre máquinas o aplicaciones.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/>
              <a:t>No dependiente de la plataforma.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/>
              <a:t>Permite comunicación a través de red.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850" y="1119425"/>
            <a:ext cx="1440349" cy="14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2010725" y="335200"/>
            <a:ext cx="2381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5182375" y="706150"/>
            <a:ext cx="16038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5182375" y="1604000"/>
            <a:ext cx="16038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5182375" y="2559775"/>
            <a:ext cx="16038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6"/>
          <p:cNvCxnSpPr>
            <a:stCxn id="147" idx="4"/>
            <a:endCxn id="148" idx="0"/>
          </p:cNvCxnSpPr>
          <p:nvPr/>
        </p:nvCxnSpPr>
        <p:spPr>
          <a:xfrm>
            <a:off x="5984275" y="1268650"/>
            <a:ext cx="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6"/>
          <p:cNvCxnSpPr>
            <a:stCxn id="148" idx="4"/>
            <a:endCxn id="149" idx="0"/>
          </p:cNvCxnSpPr>
          <p:nvPr/>
        </p:nvCxnSpPr>
        <p:spPr>
          <a:xfrm>
            <a:off x="5984275" y="2166500"/>
            <a:ext cx="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6"/>
          <p:cNvSpPr txBox="1"/>
          <p:nvPr/>
        </p:nvSpPr>
        <p:spPr>
          <a:xfrm>
            <a:off x="5535475" y="1663875"/>
            <a:ext cx="897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5535475" y="766025"/>
            <a:ext cx="897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5472625" y="2619625"/>
            <a:ext cx="1023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 DB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850" y="1119425"/>
            <a:ext cx="1440349" cy="14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2010725" y="335200"/>
            <a:ext cx="2381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Aplicación de Chat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5182375" y="706150"/>
            <a:ext cx="16038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5182375" y="1604000"/>
            <a:ext cx="16038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5182375" y="2559775"/>
            <a:ext cx="16038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27"/>
          <p:cNvCxnSpPr>
            <a:stCxn id="161" idx="4"/>
            <a:endCxn id="162" idx="0"/>
          </p:cNvCxnSpPr>
          <p:nvPr/>
        </p:nvCxnSpPr>
        <p:spPr>
          <a:xfrm>
            <a:off x="5984275" y="1268650"/>
            <a:ext cx="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7"/>
          <p:cNvCxnSpPr>
            <a:stCxn id="162" idx="4"/>
            <a:endCxn id="163" idx="0"/>
          </p:cNvCxnSpPr>
          <p:nvPr/>
        </p:nvCxnSpPr>
        <p:spPr>
          <a:xfrm>
            <a:off x="5984275" y="2166500"/>
            <a:ext cx="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7"/>
          <p:cNvSpPr txBox="1"/>
          <p:nvPr/>
        </p:nvSpPr>
        <p:spPr>
          <a:xfrm>
            <a:off x="5535475" y="1663875"/>
            <a:ext cx="897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5535475" y="766025"/>
            <a:ext cx="897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460625" y="2619625"/>
            <a:ext cx="1047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Mongo DB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621125" y="3626475"/>
            <a:ext cx="3483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nsolas"/>
                <a:ea typeface="Consolas"/>
                <a:cs typeface="Consolas"/>
                <a:sym typeface="Consolas"/>
              </a:rPr>
              <a:t>¡New Feature! -&gt; Agenda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2010725" y="335200"/>
            <a:ext cx="27528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nsolas"/>
                <a:ea typeface="Consolas"/>
                <a:cs typeface="Consolas"/>
                <a:sym typeface="Consolas"/>
              </a:rPr>
              <a:t>Aplicación de Agenda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182375" y="706150"/>
            <a:ext cx="16038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5182375" y="1604000"/>
            <a:ext cx="16038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5182375" y="2559775"/>
            <a:ext cx="1603800" cy="56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8"/>
          <p:cNvCxnSpPr>
            <a:stCxn id="175" idx="4"/>
            <a:endCxn id="176" idx="0"/>
          </p:cNvCxnSpPr>
          <p:nvPr/>
        </p:nvCxnSpPr>
        <p:spPr>
          <a:xfrm>
            <a:off x="5984275" y="1268650"/>
            <a:ext cx="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>
            <a:stCxn id="176" idx="4"/>
            <a:endCxn id="177" idx="0"/>
          </p:cNvCxnSpPr>
          <p:nvPr/>
        </p:nvCxnSpPr>
        <p:spPr>
          <a:xfrm>
            <a:off x="5984275" y="2166500"/>
            <a:ext cx="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 txBox="1"/>
          <p:nvPr/>
        </p:nvSpPr>
        <p:spPr>
          <a:xfrm>
            <a:off x="5535475" y="1663875"/>
            <a:ext cx="897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Java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5535475" y="766025"/>
            <a:ext cx="897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535475" y="2619625"/>
            <a:ext cx="897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Oracle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975" y="1024075"/>
            <a:ext cx="1154400" cy="11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