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Helvetica Neue"/>
      <p:regular r:id="rId14"/>
      <p:bold r:id="rId15"/>
      <p:italic r:id="rId16"/>
      <p:boldItalic r:id="rId17"/>
    </p:embeddedFont>
    <p:embeddedFont>
      <p:font typeface="Helvetica Neue Light"/>
      <p:regular r:id="rId18"/>
      <p:bold r:id="rId19"/>
      <p:italic r:id="rId20"/>
      <p:boldItalic r:id="rId21"/>
    </p:embeddedFont>
    <p:embeddedFont>
      <p:font typeface="Gill Sans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Light-italic.fntdata"/><Relationship Id="rId11" Type="http://schemas.openxmlformats.org/officeDocument/2006/relationships/slide" Target="slides/slide5.xml"/><Relationship Id="rId22" Type="http://schemas.openxmlformats.org/officeDocument/2006/relationships/font" Target="fonts/GillSans-regular.fntdata"/><Relationship Id="rId10" Type="http://schemas.openxmlformats.org/officeDocument/2006/relationships/slide" Target="slides/slide4.xml"/><Relationship Id="rId21" Type="http://schemas.openxmlformats.org/officeDocument/2006/relationships/font" Target="fonts/HelveticaNeueLight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GillSans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HelveticaNeue-bold.fntdata"/><Relationship Id="rId14" Type="http://schemas.openxmlformats.org/officeDocument/2006/relationships/font" Target="fonts/HelveticaNeue-regular.fntdata"/><Relationship Id="rId17" Type="http://schemas.openxmlformats.org/officeDocument/2006/relationships/font" Target="fonts/HelveticaNeue-boldItalic.fntdata"/><Relationship Id="rId16" Type="http://schemas.openxmlformats.org/officeDocument/2006/relationships/font" Target="fonts/HelveticaNeue-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HelveticaNeueLight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HelveticaNeueLigh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2d6acf3a8_2_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52d6acf3a8_2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2d6acf3a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2d6acf3a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451a056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451a056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451a0560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451a0560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451a0560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451a0560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451a0560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451a0560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2d6acf3a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2d6acf3a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hyperlink" Target="http://www.keepcoding.io" TargetMode="Externa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hyperlink" Target="http://www.keepcoding.io" TargetMode="Externa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1.png"/><Relationship Id="rId4" Type="http://schemas.openxmlformats.org/officeDocument/2006/relationships/hyperlink" Target="http://www.keepcoding.io" TargetMode="Externa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hyperlink" Target="http://www.keepcoding.io" TargetMode="Externa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www.keepcoding.io" TargetMode="External"/><Relationship Id="rId3" Type="http://schemas.openxmlformats.org/officeDocument/2006/relationships/hyperlink" Target="http://www.keepcoding.io" TargetMode="External"/><Relationship Id="rId4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pertura" showMasterSp="0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-28575" y="4729163"/>
            <a:ext cx="9194006" cy="421481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8626547" y="3408"/>
            <a:ext cx="239389" cy="239389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8902558" y="3408"/>
            <a:ext cx="239389" cy="239389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1164431" y="800100"/>
            <a:ext cx="6980337" cy="557212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1179695" y="2650331"/>
            <a:ext cx="7307080" cy="1735931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4585097" y="4886325"/>
            <a:ext cx="178594" cy="1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28575" spcFirstLastPara="1" rIns="28575" wrap="square" tIns="285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descr="Logo keepcoding nuevo solo círculo (1).png" id="67" name="Google Shape;6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424493" y="4109057"/>
            <a:ext cx="1921578" cy="135654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/>
          <p:nvPr/>
        </p:nvSpPr>
        <p:spPr>
          <a:xfrm>
            <a:off x="1037096" y="4968477"/>
            <a:ext cx="4100513" cy="142876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Helvetica Neue"/>
              <a:buNone/>
            </a:pPr>
            <a:r>
              <a:rPr b="0" i="0" lang="es" sz="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b="0" i="0" lang="es" sz="6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b="0" i="0" sz="2000" u="sng" cap="none" strike="noStrik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3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incipio capítulo" type="tx">
  <p:cSld name="TITLE_AND_BOD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314450" y="2028825"/>
            <a:ext cx="7472363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1314450" y="2593181"/>
            <a:ext cx="7472363" cy="1693069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4477940" y="4886325"/>
            <a:ext cx="178594" cy="1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28575" spcFirstLastPara="1" rIns="28575" wrap="square" tIns="285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standar Vacía" showMasterSp="0">
  <p:cSld name="Estandar Vacía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-28575" y="4729163"/>
            <a:ext cx="9194006" cy="421481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8626547" y="3408"/>
            <a:ext cx="239389" cy="239389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8902558" y="3408"/>
            <a:ext cx="239389" cy="239389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4477940" y="4886325"/>
            <a:ext cx="178594" cy="1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28575" spcFirstLastPara="1" rIns="28575" wrap="square" tIns="285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descr="Logo keepcoding nuevo solo círculo (1).png" id="78" name="Google Shape;7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424493" y="4109057"/>
            <a:ext cx="1921578" cy="135654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/>
          <p:nvPr/>
        </p:nvSpPr>
        <p:spPr>
          <a:xfrm>
            <a:off x="1037096" y="4968477"/>
            <a:ext cx="4100513" cy="142876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Helvetica Neue"/>
              <a:buNone/>
            </a:pPr>
            <a:r>
              <a:rPr b="0" i="0" lang="es" sz="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b="0" i="0" lang="es" sz="6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b="0" i="0" sz="2000" u="sng" cap="none" strike="noStrik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3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acia con Imagen de fondo" showMasterSp="0">
  <p:cSld name="Vacia con Imagen de fondo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/>
          <p:nvPr/>
        </p:nvSpPr>
        <p:spPr>
          <a:xfrm>
            <a:off x="-28575" y="4729163"/>
            <a:ext cx="9194006" cy="421481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8626547" y="3408"/>
            <a:ext cx="239389" cy="239389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8902558" y="3408"/>
            <a:ext cx="239389" cy="239389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4" name="Google Shape;84;p17"/>
          <p:cNvSpPr txBox="1"/>
          <p:nvPr>
            <p:ph type="title"/>
          </p:nvPr>
        </p:nvSpPr>
        <p:spPr>
          <a:xfrm>
            <a:off x="650081" y="864394"/>
            <a:ext cx="7836694" cy="1735931"/>
          </a:xfrm>
          <a:prstGeom prst="rect">
            <a:avLst/>
          </a:prstGeom>
          <a:noFill/>
          <a:ln>
            <a:noFill/>
          </a:ln>
          <a:effectLst>
            <a:outerShdw blurRad="38100" rotWithShape="0" dir="5400000" dist="50800">
              <a:srgbClr val="000000">
                <a:alpha val="49803"/>
              </a:srgbClr>
            </a:outerShdw>
          </a:effectLst>
        </p:spPr>
        <p:txBody>
          <a:bodyPr anchorCtr="0" anchor="ctr" bIns="51425" lIns="51425" spcFirstLastPara="1" rIns="51425" wrap="square" tIns="5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4477940" y="4886325"/>
            <a:ext cx="178594" cy="1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28575" spcFirstLastPara="1" rIns="28575" wrap="square" tIns="285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descr="Logo keepcoding nuevo solo círculo (1).png" id="86" name="Google Shape;8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24493" y="4109057"/>
            <a:ext cx="1921578" cy="135654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/>
          <p:nvPr/>
        </p:nvSpPr>
        <p:spPr>
          <a:xfrm>
            <a:off x="1037096" y="4968477"/>
            <a:ext cx="4100513" cy="142876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Helvetica Neue"/>
              <a:buNone/>
            </a:pPr>
            <a:r>
              <a:rPr b="0" i="0" lang="es" sz="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b="0" i="0" lang="es" sz="6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b="0" i="0" sz="2000" u="sng" cap="none" strike="noStrik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stándar Título+Texto" showMasterSp="0">
  <p:cSld name="Estándar Título+Texto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/>
          <p:nvPr/>
        </p:nvSpPr>
        <p:spPr>
          <a:xfrm>
            <a:off x="321469" y="228600"/>
            <a:ext cx="235744" cy="235744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0" name="Google Shape;90;p18"/>
          <p:cNvSpPr/>
          <p:nvPr/>
        </p:nvSpPr>
        <p:spPr>
          <a:xfrm>
            <a:off x="-28575" y="4729163"/>
            <a:ext cx="9194006" cy="421481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1" name="Google Shape;91;p18"/>
          <p:cNvSpPr/>
          <p:nvPr/>
        </p:nvSpPr>
        <p:spPr>
          <a:xfrm>
            <a:off x="8626547" y="3408"/>
            <a:ext cx="239389" cy="239389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2" name="Google Shape;92;p18"/>
          <p:cNvSpPr/>
          <p:nvPr/>
        </p:nvSpPr>
        <p:spPr>
          <a:xfrm>
            <a:off x="8902558" y="3408"/>
            <a:ext cx="239389" cy="239389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3" name="Google Shape;93;p18"/>
          <p:cNvSpPr txBox="1"/>
          <p:nvPr>
            <p:ph type="title"/>
          </p:nvPr>
        </p:nvSpPr>
        <p:spPr>
          <a:xfrm>
            <a:off x="578644" y="107156"/>
            <a:ext cx="7836694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700"/>
              <a:buFont typeface="Helvetica Neue"/>
              <a:buNone/>
              <a:defRPr b="0" i="0" sz="27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592931" y="785813"/>
            <a:ext cx="7836694" cy="2521744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Helvetica Neue Light"/>
              <a:buChar char="&gt;"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Helvetica Neue Light"/>
              <a:buChar char="‣"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Helvetica Neue Light"/>
              <a:buChar char="๏"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4477940" y="4886325"/>
            <a:ext cx="178594" cy="1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28575" spcFirstLastPara="1" rIns="28575" wrap="square" tIns="285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descr="Logo keepcoding nuevo solo círculo (1).png" id="96" name="Google Shape;9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424493" y="4109057"/>
            <a:ext cx="1921578" cy="135654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/>
          <p:nvPr/>
        </p:nvSpPr>
        <p:spPr>
          <a:xfrm>
            <a:off x="1037096" y="4968477"/>
            <a:ext cx="4100513" cy="142876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Helvetica Neue"/>
              <a:buNone/>
            </a:pPr>
            <a:r>
              <a:rPr b="0" i="0" lang="es" sz="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b="0" i="0" lang="es" sz="6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b="0" i="0" sz="2000" u="sng" cap="none" strike="noStrik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3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acias" showMasterSp="0">
  <p:cSld name="Gracias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/>
          <p:nvPr/>
        </p:nvSpPr>
        <p:spPr>
          <a:xfrm>
            <a:off x="371" y="1803797"/>
            <a:ext cx="9129713" cy="1100137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28575" spcFirstLastPara="1" rIns="28575" wrap="square" tIns="285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5400"/>
              <a:buFont typeface="Helvetica Neue Light"/>
              <a:buNone/>
            </a:pPr>
            <a:r>
              <a:rPr b="0" i="0" lang="es" sz="54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GRACIAS</a:t>
            </a:r>
            <a:endParaRPr sz="800"/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500"/>
              <a:buFont typeface="Helvetica Neue Light"/>
              <a:buNone/>
            </a:pPr>
            <a:r>
              <a:rPr b="0" i="0" lang="es" sz="2500" u="sng" cap="none" strike="noStrike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2"/>
              </a:rPr>
              <a:t>www.keepcoding.io</a:t>
            </a:r>
            <a:endParaRPr sz="800"/>
          </a:p>
        </p:txBody>
      </p:sp>
      <p:sp>
        <p:nvSpPr>
          <p:cNvPr id="100" name="Google Shape;100;p19"/>
          <p:cNvSpPr/>
          <p:nvPr/>
        </p:nvSpPr>
        <p:spPr>
          <a:xfrm>
            <a:off x="-28575" y="4729163"/>
            <a:ext cx="9194006" cy="421481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1" name="Google Shape;101;p19"/>
          <p:cNvSpPr/>
          <p:nvPr/>
        </p:nvSpPr>
        <p:spPr>
          <a:xfrm>
            <a:off x="1037096" y="4968477"/>
            <a:ext cx="4100513" cy="142876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Helvetica Neue"/>
              <a:buNone/>
            </a:pPr>
            <a:r>
              <a:rPr b="0" i="0" lang="es" sz="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b="0" i="0" lang="es" sz="6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b="0" i="0" sz="2000" u="sng" cap="none" strike="noStrik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3"/>
            </a:endParaRPr>
          </a:p>
        </p:txBody>
      </p:sp>
      <p:sp>
        <p:nvSpPr>
          <p:cNvPr id="102" name="Google Shape;102;p19"/>
          <p:cNvSpPr/>
          <p:nvPr/>
        </p:nvSpPr>
        <p:spPr>
          <a:xfrm>
            <a:off x="8626547" y="3408"/>
            <a:ext cx="239389" cy="239389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8902558" y="3408"/>
            <a:ext cx="239389" cy="239389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4" name="Google Shape;104;p19"/>
          <p:cNvSpPr txBox="1"/>
          <p:nvPr>
            <p:ph idx="12" type="sldNum"/>
          </p:nvPr>
        </p:nvSpPr>
        <p:spPr>
          <a:xfrm>
            <a:off x="4477940" y="4886325"/>
            <a:ext cx="178594" cy="1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28575" spcFirstLastPara="1" rIns="28575" wrap="square" tIns="285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descr="Logo keepcoding nuevo solo círculo (1).png" id="105" name="Google Shape;10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424493" y="4109057"/>
            <a:ext cx="1921578" cy="1356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hyperlink" Target="http://www.keepcoding.io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935831" y="2171700"/>
            <a:ext cx="328613" cy="328613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-28575" y="4729163"/>
            <a:ext cx="9194006" cy="421481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1037096" y="4968477"/>
            <a:ext cx="4100513" cy="142876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Helvetica Neue"/>
              <a:buNone/>
            </a:pPr>
            <a:r>
              <a:rPr b="0" i="0" lang="es" sz="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b="0" i="0" lang="es" sz="6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b="0" i="0" sz="2000" u="sng" cap="none" strike="noStrik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1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8626547" y="3408"/>
            <a:ext cx="239389" cy="239389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8902558" y="3408"/>
            <a:ext cx="239389" cy="239389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6" name="Google Shape;56;p13"/>
          <p:cNvSpPr txBox="1"/>
          <p:nvPr>
            <p:ph type="title"/>
          </p:nvPr>
        </p:nvSpPr>
        <p:spPr>
          <a:xfrm>
            <a:off x="1314450" y="2028825"/>
            <a:ext cx="7472363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1314450" y="2593181"/>
            <a:ext cx="7472363" cy="1693069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4477940" y="4886325"/>
            <a:ext cx="178594" cy="1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28575" spcFirstLastPara="1" rIns="28575" wrap="square" tIns="285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descr="Logo keepcoding nuevo solo círculo (1).png" id="59" name="Google Shape;59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424493" y="4109057"/>
            <a:ext cx="1921578" cy="135654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keepcoding nuevo solo círculo (1).png" id="110" name="Google Shape;11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56619" y="4109079"/>
            <a:ext cx="1959235" cy="1383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>
            <p:ph type="title"/>
          </p:nvPr>
        </p:nvSpPr>
        <p:spPr>
          <a:xfrm>
            <a:off x="1164425" y="1388350"/>
            <a:ext cx="6980400" cy="23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28575" spcFirstLastPara="1" rIns="28575" wrap="square" tIns="2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</a:pPr>
            <a:r>
              <a:rPr lang="es" sz="4200"/>
              <a:t> </a:t>
            </a:r>
            <a:r>
              <a:rPr lang="es" sz="4800"/>
              <a:t>Servicios Web</a:t>
            </a:r>
            <a:endParaRPr sz="4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</a:pPr>
            <a:r>
              <a:rPr lang="es" sz="4000"/>
              <a:t>Conceptos clave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1314450" y="721975"/>
            <a:ext cx="7472400" cy="685800"/>
          </a:xfrm>
          <a:prstGeom prst="rect">
            <a:avLst/>
          </a:prstGeom>
        </p:spPr>
        <p:txBody>
          <a:bodyPr anchorCtr="0" anchor="t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Conceptos clave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1314450" y="1376721"/>
            <a:ext cx="7472400" cy="2909700"/>
          </a:xfrm>
          <a:prstGeom prst="rect">
            <a:avLst/>
          </a:prstGeom>
        </p:spPr>
        <p:txBody>
          <a:bodyPr anchorCtr="0" anchor="t" bIns="51425" lIns="51425" spcFirstLastPara="1" rIns="51425" wrap="square" tIns="5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Request: Input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Response: Output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Message Exchange Format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/>
              <a:t>JSON, XML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1314450" y="721975"/>
            <a:ext cx="7472400" cy="685800"/>
          </a:xfrm>
          <a:prstGeom prst="rect">
            <a:avLst/>
          </a:prstGeom>
        </p:spPr>
        <p:txBody>
          <a:bodyPr anchorCtr="0" anchor="t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Conceptos clave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1314450" y="1376721"/>
            <a:ext cx="7472400" cy="2909700"/>
          </a:xfrm>
          <a:prstGeom prst="rect">
            <a:avLst/>
          </a:prstGeom>
        </p:spPr>
        <p:txBody>
          <a:bodyPr anchorCtr="0" anchor="t" bIns="51425" lIns="51425" spcFirstLastPara="1" rIns="51425" wrap="square" tIns="5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Request: Input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Response: Output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Message Exchange Format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/>
              <a:t>JSON, XML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1314450" y="721975"/>
            <a:ext cx="7472400" cy="685800"/>
          </a:xfrm>
          <a:prstGeom prst="rect">
            <a:avLst/>
          </a:prstGeom>
        </p:spPr>
        <p:txBody>
          <a:bodyPr anchorCtr="0" anchor="t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Conceptos clave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1314450" y="1376721"/>
            <a:ext cx="7472400" cy="2909700"/>
          </a:xfrm>
          <a:prstGeom prst="rect">
            <a:avLst/>
          </a:prstGeom>
        </p:spPr>
        <p:txBody>
          <a:bodyPr anchorCtr="0" anchor="t" bIns="51425" lIns="51425" spcFirstLastPara="1" rIns="51425" wrap="square" tIns="5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Service Provider (Servidor)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Service Consumer (Cliente)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3"/>
          <p:cNvSpPr/>
          <p:nvPr/>
        </p:nvSpPr>
        <p:spPr>
          <a:xfrm>
            <a:off x="2397050" y="2229325"/>
            <a:ext cx="1236900" cy="48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App</a:t>
            </a:r>
            <a:endParaRPr/>
          </a:p>
        </p:txBody>
      </p:sp>
      <p:sp>
        <p:nvSpPr>
          <p:cNvPr id="131" name="Google Shape;131;p23"/>
          <p:cNvSpPr/>
          <p:nvPr/>
        </p:nvSpPr>
        <p:spPr>
          <a:xfrm>
            <a:off x="5799075" y="2229325"/>
            <a:ext cx="1236900" cy="48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Web Service</a:t>
            </a:r>
            <a:endParaRPr/>
          </a:p>
        </p:txBody>
      </p:sp>
      <p:cxnSp>
        <p:nvCxnSpPr>
          <p:cNvPr id="132" name="Google Shape;132;p23"/>
          <p:cNvCxnSpPr/>
          <p:nvPr/>
        </p:nvCxnSpPr>
        <p:spPr>
          <a:xfrm>
            <a:off x="3633950" y="2362175"/>
            <a:ext cx="216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23"/>
          <p:cNvCxnSpPr/>
          <p:nvPr/>
        </p:nvCxnSpPr>
        <p:spPr>
          <a:xfrm rot="10800000">
            <a:off x="3633950" y="2571750"/>
            <a:ext cx="216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p23"/>
          <p:cNvSpPr txBox="1"/>
          <p:nvPr/>
        </p:nvSpPr>
        <p:spPr>
          <a:xfrm>
            <a:off x="4258713" y="2096550"/>
            <a:ext cx="9156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Helvetica Neue Light"/>
                <a:ea typeface="Helvetica Neue Light"/>
                <a:cs typeface="Helvetica Neue Light"/>
                <a:sym typeface="Helvetica Neue Light"/>
              </a:rPr>
              <a:t>Request</a:t>
            </a:r>
            <a:endParaRPr sz="1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5" name="Google Shape;135;p23"/>
          <p:cNvSpPr txBox="1"/>
          <p:nvPr/>
        </p:nvSpPr>
        <p:spPr>
          <a:xfrm>
            <a:off x="4258713" y="2494825"/>
            <a:ext cx="9156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Helvetica Neue Light"/>
                <a:ea typeface="Helvetica Neue Light"/>
                <a:cs typeface="Helvetica Neue Light"/>
                <a:sym typeface="Helvetica Neue Light"/>
              </a:rPr>
              <a:t>Response</a:t>
            </a:r>
            <a:endParaRPr sz="1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6" name="Google Shape;136;p23"/>
          <p:cNvSpPr txBox="1"/>
          <p:nvPr/>
        </p:nvSpPr>
        <p:spPr>
          <a:xfrm>
            <a:off x="1418625" y="2271025"/>
            <a:ext cx="859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Cliente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7" name="Google Shape;137;p23"/>
          <p:cNvSpPr txBox="1"/>
          <p:nvPr/>
        </p:nvSpPr>
        <p:spPr>
          <a:xfrm>
            <a:off x="7154875" y="2250275"/>
            <a:ext cx="859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Servidor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314450" y="721975"/>
            <a:ext cx="7472400" cy="685800"/>
          </a:xfrm>
          <a:prstGeom prst="rect">
            <a:avLst/>
          </a:prstGeom>
        </p:spPr>
        <p:txBody>
          <a:bodyPr anchorCtr="0" anchor="t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Conceptos clave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1314450" y="1376721"/>
            <a:ext cx="7472400" cy="2909700"/>
          </a:xfrm>
          <a:prstGeom prst="rect">
            <a:avLst/>
          </a:prstGeom>
        </p:spPr>
        <p:txBody>
          <a:bodyPr anchorCtr="0" anchor="t" bIns="51425" lIns="51425" spcFirstLastPara="1" rIns="51425" wrap="square" tIns="5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Service Definition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/>
              <a:t>Formato de Req/Res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/>
              <a:t>Estructura de Request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/>
              <a:t>Estructura de Response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/>
              <a:t>Endpoint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1314450" y="721975"/>
            <a:ext cx="7472400" cy="685800"/>
          </a:xfrm>
          <a:prstGeom prst="rect">
            <a:avLst/>
          </a:prstGeom>
        </p:spPr>
        <p:txBody>
          <a:bodyPr anchorCtr="0" anchor="t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Conceptos clave</a:t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1314450" y="1376721"/>
            <a:ext cx="7472400" cy="2909700"/>
          </a:xfrm>
          <a:prstGeom prst="rect">
            <a:avLst/>
          </a:prstGeom>
        </p:spPr>
        <p:txBody>
          <a:bodyPr anchorCtr="0" anchor="t" bIns="51425" lIns="51425" spcFirstLastPara="1" rIns="51425" wrap="square" tIns="5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Transport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/>
              <a:t>Http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/>
              <a:t>MQ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1314450" y="2028825"/>
            <a:ext cx="6192600" cy="685800"/>
          </a:xfrm>
          <a:prstGeom prst="rect">
            <a:avLst/>
          </a:prstGeom>
        </p:spPr>
        <p:txBody>
          <a:bodyPr anchorCtr="0" anchor="t" bIns="51425" lIns="51425" spcFirstLastPara="1" rIns="51425" wrap="square" tIns="5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