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5"/>
    <p:sldId id="257" r:id="rId6"/>
    <p:sldId id="330" r:id="rId7"/>
    <p:sldId id="331" r:id="rId8"/>
    <p:sldId id="332" r:id="rId9"/>
    <p:sldId id="335" r:id="rId10"/>
    <p:sldId id="336" r:id="rId11"/>
    <p:sldId id="337" r:id="rId12"/>
    <p:sldId id="340" r:id="rId13"/>
    <p:sldId id="341" r:id="rId14"/>
    <p:sldId id="342" r:id="rId15"/>
    <p:sldId id="343" r:id="rId16"/>
    <p:sldId id="344" r:id="rId17"/>
    <p:sldId id="345" r:id="rId18"/>
    <p:sldId id="350" r:id="rId19"/>
    <p:sldId id="348" r:id="rId20"/>
    <p:sldId id="349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33" r:id="rId37"/>
    <p:sldId id="368" r:id="rId38"/>
    <p:sldId id="369" r:id="rId39"/>
    <p:sldId id="380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23" r:id="rId51"/>
    <p:sldId id="327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545" autoAdjust="0"/>
  </p:normalViewPr>
  <p:slideViewPr>
    <p:cSldViewPr>
      <p:cViewPr varScale="1">
        <p:scale>
          <a:sx n="97" d="100"/>
          <a:sy n="97" d="100"/>
        </p:scale>
        <p:origin x="13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F53F-3DA7-450C-B0D8-537C60C9EFE4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A91F5-6354-4398-9ED4-568088B14D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8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Teoría = 76</a:t>
            </a:r>
            <a:r>
              <a:rPr lang="es-ES" baseline="0" dirty="0" smtClean="0"/>
              <a:t> transparencias -&gt; 180/76 = 2 minutos por transparencia</a:t>
            </a:r>
          </a:p>
          <a:p>
            <a:r>
              <a:rPr lang="es-ES" baseline="0" dirty="0" smtClean="0"/>
              <a:t>Talleres + Retos = 185m (ojo, el reto extra </a:t>
            </a:r>
            <a:r>
              <a:rPr lang="es-ES" baseline="0" smtClean="0"/>
              <a:t>está oculto)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A91F5-6354-4398-9ED4-568088B14D4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36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Importamos</a:t>
            </a:r>
            <a:r>
              <a:rPr lang="es-ES" baseline="0" dirty="0" smtClean="0"/>
              <a:t> el proyecto en Eclipse</a:t>
            </a:r>
          </a:p>
          <a:p>
            <a:r>
              <a:rPr lang="es-ES" baseline="0" dirty="0" smtClean="0"/>
              <a:t>Sincronizamos los </a:t>
            </a:r>
            <a:r>
              <a:rPr lang="es-ES" baseline="0" dirty="0" err="1" smtClean="0"/>
              <a:t>settings</a:t>
            </a:r>
            <a:r>
              <a:rPr lang="es-ES" baseline="0" dirty="0" smtClean="0"/>
              <a:t> del proyecto Eclipse con los que vienen en el pom.xml (versión de JDK, </a:t>
            </a:r>
            <a:r>
              <a:rPr lang="es-ES" baseline="0" dirty="0" err="1" smtClean="0"/>
              <a:t>plugins</a:t>
            </a:r>
            <a:r>
              <a:rPr lang="es-ES" baseline="0" dirty="0" smtClean="0"/>
              <a:t>, etc…)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Instalamos (y descargamos dependencias)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Instalamos (y descargamos dependencias) y configuramos la JDK 1.8 ojo…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Instalamos (y descargamos dependencias)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Se ejecuta como Java </a:t>
            </a:r>
            <a:r>
              <a:rPr lang="es-ES" baseline="0" dirty="0" err="1" smtClean="0"/>
              <a:t>Application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Explicar el modelo de datos de </a:t>
            </a:r>
            <a:r>
              <a:rPr lang="es-ES" baseline="0" dirty="0" err="1" smtClean="0"/>
              <a:t>pet-clinic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Jdbc</a:t>
            </a:r>
            <a:r>
              <a:rPr lang="es-ES" dirty="0" smtClean="0"/>
              <a:t> está contenido en </a:t>
            </a:r>
            <a:r>
              <a:rPr lang="es-ES" dirty="0" err="1" smtClean="0"/>
              <a:t>java.sql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Ofrece</a:t>
            </a:r>
            <a:r>
              <a:rPr lang="es-ES" baseline="0" dirty="0" smtClean="0"/>
              <a:t> interfaces que son implementadas a través del JDBC Driver Manager para operar contra el Driver en concreto, que será el encargado de traducir “al dialecto” de la base de datos que se esté usando.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Explicar por encima qué hace cada una:</a:t>
            </a:r>
          </a:p>
          <a:p>
            <a:r>
              <a:rPr lang="es-ES" dirty="0" err="1" smtClean="0"/>
              <a:t>Driver</a:t>
            </a:r>
            <a:r>
              <a:rPr lang="es-ES" baseline="0" dirty="0" err="1" smtClean="0"/>
              <a:t>Manager</a:t>
            </a:r>
            <a:r>
              <a:rPr lang="es-ES" baseline="0" dirty="0" smtClean="0"/>
              <a:t>: carga/define el driver a usar</a:t>
            </a:r>
          </a:p>
          <a:p>
            <a:r>
              <a:rPr lang="es-ES" baseline="0" dirty="0" err="1" smtClean="0"/>
              <a:t>Connection</a:t>
            </a:r>
            <a:r>
              <a:rPr lang="es-ES" baseline="0" dirty="0" smtClean="0"/>
              <a:t>: se establece los parámetros de conexión a la base de datos</a:t>
            </a:r>
          </a:p>
          <a:p>
            <a:r>
              <a:rPr lang="es-ES" baseline="0" dirty="0" err="1" smtClean="0"/>
              <a:t>Statement</a:t>
            </a:r>
            <a:r>
              <a:rPr lang="es-ES" baseline="0" dirty="0" smtClean="0"/>
              <a:t>: Crea/Ejecuta una sentencia </a:t>
            </a:r>
            <a:r>
              <a:rPr lang="es-ES" baseline="0" dirty="0" err="1" smtClean="0"/>
              <a:t>sql</a:t>
            </a:r>
            <a:r>
              <a:rPr lang="es-ES" baseline="0" dirty="0" smtClean="0"/>
              <a:t> </a:t>
            </a:r>
          </a:p>
          <a:p>
            <a:r>
              <a:rPr lang="es-ES" baseline="0" dirty="0" err="1" smtClean="0"/>
              <a:t>PreparedStatements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Statements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precompiladas</a:t>
            </a:r>
            <a:r>
              <a:rPr lang="es-ES" baseline="0" dirty="0" smtClean="0"/>
              <a:t> con caché de base de datos, preparadas para ser más rápidas en ejecución incluso </a:t>
            </a:r>
            <a:r>
              <a:rPr lang="es-ES" baseline="0" dirty="0" err="1" smtClean="0"/>
              <a:t>parametrizadas</a:t>
            </a:r>
            <a:r>
              <a:rPr lang="es-ES" baseline="0" dirty="0" smtClean="0"/>
              <a:t> (se envían a la BD en binario, así que hay menos tráfico de red hacia la BD), protección contra SQL </a:t>
            </a:r>
            <a:r>
              <a:rPr lang="es-ES" baseline="0" dirty="0" err="1" smtClean="0"/>
              <a:t>Inyection</a:t>
            </a:r>
            <a:r>
              <a:rPr lang="es-ES" baseline="0" dirty="0" smtClean="0"/>
              <a:t>…</a:t>
            </a:r>
          </a:p>
          <a:p>
            <a:r>
              <a:rPr lang="es-ES" baseline="0" dirty="0" err="1" smtClean="0"/>
              <a:t>ResultSet</a:t>
            </a:r>
            <a:r>
              <a:rPr lang="es-ES" baseline="0" dirty="0" smtClean="0"/>
              <a:t>: Set con el resultado de la </a:t>
            </a:r>
            <a:r>
              <a:rPr lang="es-ES" baseline="0" dirty="0" err="1" smtClean="0"/>
              <a:t>query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</a:t>
            </a:r>
            <a:r>
              <a:rPr lang="es-ES" dirty="0" err="1" smtClean="0"/>
              <a:t>statements</a:t>
            </a:r>
            <a:r>
              <a:rPr lang="es-ES" dirty="0" smtClean="0"/>
              <a:t> son consultas que se crean,</a:t>
            </a:r>
            <a:r>
              <a:rPr lang="es-ES" baseline="0" dirty="0" smtClean="0"/>
              <a:t> se lanzan al DBMS y se compilan y ejecutan allí, y éste retorna los resultados. No acepta </a:t>
            </a:r>
            <a:r>
              <a:rPr lang="es-ES" baseline="0" dirty="0" err="1" smtClean="0"/>
              <a:t>parametros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Una </a:t>
            </a:r>
            <a:r>
              <a:rPr lang="es-ES" baseline="0" dirty="0" err="1" smtClean="0"/>
              <a:t>preparedStatement</a:t>
            </a:r>
            <a:r>
              <a:rPr lang="es-ES" baseline="0" dirty="0" smtClean="0"/>
              <a:t> se compila una vez, y es susceptible de ser </a:t>
            </a:r>
            <a:r>
              <a:rPr lang="es-ES" baseline="0" dirty="0" err="1" smtClean="0"/>
              <a:t>parametrizada</a:t>
            </a:r>
            <a:r>
              <a:rPr lang="es-ES" baseline="0" dirty="0" smtClean="0"/>
              <a:t>, luego es muy eficiente.</a:t>
            </a:r>
          </a:p>
          <a:p>
            <a:r>
              <a:rPr lang="es-ES" baseline="0" dirty="0" smtClean="0"/>
              <a:t>Los </a:t>
            </a:r>
            <a:r>
              <a:rPr lang="es-ES" baseline="0" dirty="0" err="1" smtClean="0"/>
              <a:t>CallableStatements</a:t>
            </a:r>
            <a:r>
              <a:rPr lang="es-ES" baseline="0" dirty="0" smtClean="0"/>
              <a:t> se usan para acceder a los procedimientos almacenados en la base de datos (no se verán en este taller).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No comentar nada del “</a:t>
            </a:r>
            <a:r>
              <a:rPr lang="es-ES" baseline="0" dirty="0" err="1" smtClean="0"/>
              <a:t>hardcodeo</a:t>
            </a:r>
            <a:r>
              <a:rPr lang="es-ES" baseline="0" dirty="0" smtClean="0"/>
              <a:t>” de las </a:t>
            </a:r>
            <a:r>
              <a:rPr lang="es-ES" baseline="0" dirty="0" err="1" smtClean="0"/>
              <a:t>passwords</a:t>
            </a:r>
            <a:r>
              <a:rPr lang="es-ES" baseline="0" dirty="0" smtClean="0"/>
              <a:t> y los usuarios, esto “saltará” en el taller de calidad de código y buenas prácticas.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enlace se</a:t>
            </a:r>
            <a:r>
              <a:rPr lang="es-ES" baseline="0" dirty="0" smtClean="0"/>
              <a:t> puede encontrar la equivalencia completa, mostrarlo.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94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36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93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Rellenar en el fichero JDBCApplication.java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Explicamos</a:t>
            </a:r>
            <a:r>
              <a:rPr lang="es-ES" baseline="0" dirty="0" smtClean="0"/>
              <a:t> por encima qué es </a:t>
            </a:r>
            <a:r>
              <a:rPr lang="es-ES" baseline="0" dirty="0" err="1" smtClean="0"/>
              <a:t>Petclinic</a:t>
            </a:r>
            <a:r>
              <a:rPr lang="es-ES" baseline="0" dirty="0" smtClean="0"/>
              <a:t>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Rellenar en el fichero JDBCApplication.java</a:t>
            </a:r>
          </a:p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Rellenar en el fichero JDBCApplication.java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Rellenar en el fichero JDBCApplication.java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Rellenar en el fichero JDBCApplication.java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7930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3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GitHub</a:t>
            </a:r>
            <a:r>
              <a:rPr lang="es-ES" dirty="0" smtClean="0"/>
              <a:t>, </a:t>
            </a:r>
            <a:r>
              <a:rPr lang="es-ES" dirty="0" err="1" smtClean="0"/>
              <a:t>fork</a:t>
            </a:r>
            <a:r>
              <a:rPr lang="es-ES" baseline="0" dirty="0" smtClean="0"/>
              <a:t> + clone.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Forkeamos</a:t>
            </a:r>
            <a:r>
              <a:rPr lang="es-ES" dirty="0" smtClean="0"/>
              <a:t> de </a:t>
            </a:r>
            <a:r>
              <a:rPr lang="es-ES" dirty="0" err="1" smtClean="0"/>
              <a:t>bootCampCenters</a:t>
            </a:r>
            <a:r>
              <a:rPr lang="es-ES" baseline="0" dirty="0" smtClean="0"/>
              <a:t> y lo clonamos. ¿Por qué no clonar el original?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Taller de MAVEN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Taller de MAVEN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1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31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5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2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60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7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2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1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92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6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1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FA28-D925-4A83-9CFA-F9D7C54917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3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dondear rectángulo de esquina del mismo lado"/>
          <p:cNvSpPr/>
          <p:nvPr/>
        </p:nvSpPr>
        <p:spPr>
          <a:xfrm rot="16200000" flipV="1">
            <a:off x="3929402" y="1238731"/>
            <a:ext cx="1285193" cy="914400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58556" y="5346963"/>
            <a:ext cx="266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JDBC</a:t>
            </a: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7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8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6" y="116632"/>
            <a:ext cx="2133522" cy="1219155"/>
          </a:xfrm>
          <a:prstGeom prst="rect">
            <a:avLst/>
          </a:prstGeom>
        </p:spPr>
      </p:pic>
      <p:sp>
        <p:nvSpPr>
          <p:cNvPr id="13" name="CuadroTexto 2"/>
          <p:cNvSpPr txBox="1"/>
          <p:nvPr/>
        </p:nvSpPr>
        <p:spPr>
          <a:xfrm>
            <a:off x="7956376" y="6005954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1.0</a:t>
            </a:r>
          </a:p>
        </p:txBody>
      </p:sp>
    </p:spTree>
    <p:extLst>
      <p:ext uri="{BB962C8B-B14F-4D97-AF65-F5344CB8AC3E}">
        <p14:creationId xmlns:p14="http://schemas.microsoft.com/office/powerpoint/2010/main" val="2364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259632" y="20608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Eclipse -&gt; File -&gt;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-&gt;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Existing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705100"/>
            <a:ext cx="6515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6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14" y="1707619"/>
            <a:ext cx="5958899" cy="467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1538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                                     “ATENCION” Configurar JDK 1.8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71" y="1551663"/>
            <a:ext cx="5944786" cy="466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ejecuto?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ejecuto?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4696480" cy="2172003"/>
          </a:xfrm>
          <a:prstGeom prst="rect">
            <a:avLst/>
          </a:prstGeom>
        </p:spPr>
      </p:pic>
      <p:sp>
        <p:nvSpPr>
          <p:cNvPr id="7" name="1 CuadroTexto"/>
          <p:cNvSpPr txBox="1"/>
          <p:nvPr/>
        </p:nvSpPr>
        <p:spPr>
          <a:xfrm>
            <a:off x="428737" y="482522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Boton</a:t>
            </a:r>
            <a:r>
              <a:rPr lang="es-ES" dirty="0" smtClean="0">
                <a:solidFill>
                  <a:schemeClr val="bg1"/>
                </a:solidFill>
              </a:rPr>
              <a:t> derecho </a:t>
            </a:r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Run as -&gt; Java </a:t>
            </a:r>
            <a:r>
              <a:rPr lang="es-E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application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Modelo de datos de </a:t>
            </a:r>
            <a:r>
              <a:rPr lang="es-ES" dirty="0" err="1" smtClean="0">
                <a:solidFill>
                  <a:schemeClr val="bg1"/>
                </a:solidFill>
              </a:rPr>
              <a:t>Pet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Clinic</a:t>
            </a:r>
            <a:r>
              <a:rPr lang="es-ES" dirty="0" smtClean="0">
                <a:solidFill>
                  <a:schemeClr val="bg1"/>
                </a:solidFill>
              </a:rPr>
              <a:t> (Original)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7" y="1988840"/>
            <a:ext cx="7152853" cy="423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rgbClr val="D6FB47"/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Driver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Introducción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API para operar contra una base de datos desde Java con independencia del sistema operativo y la base de datos que se esté utilizando.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2" y="2780928"/>
            <a:ext cx="381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Introducción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Las clases importantes de </a:t>
            </a:r>
            <a:r>
              <a:rPr lang="es-ES" dirty="0" err="1" smtClean="0">
                <a:solidFill>
                  <a:schemeClr val="bg1"/>
                </a:solidFill>
              </a:rPr>
              <a:t>java.sql</a:t>
            </a:r>
            <a:r>
              <a:rPr lang="es-ES" dirty="0" smtClean="0">
                <a:solidFill>
                  <a:schemeClr val="bg1"/>
                </a:solidFill>
              </a:rPr>
              <a:t> para el manejo de bases de datos mediante JBDC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DriverManager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Connection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Statement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PreparedStatement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ResultSet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>
                <a:solidFill>
                  <a:srgbClr val="D6FB47"/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Pet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Clinic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JDBC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</p:spTree>
    <p:extLst>
      <p:ext uri="{BB962C8B-B14F-4D97-AF65-F5344CB8AC3E}">
        <p14:creationId xmlns:p14="http://schemas.microsoft.com/office/powerpoint/2010/main" val="30627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D6FB47"/>
                </a:solidFill>
              </a:rPr>
              <a:t>Comprobar Driver</a:t>
            </a:r>
            <a:endParaRPr lang="es-ES" sz="1400" dirty="0">
              <a:solidFill>
                <a:srgbClr val="D6FB47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Abrir 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31840" y="965721"/>
            <a:ext cx="5904656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Class.</a:t>
            </a:r>
            <a:r>
              <a:rPr lang="es-ES" sz="1050" i="1" dirty="0" err="1" smtClean="0">
                <a:solidFill>
                  <a:srgbClr val="000000"/>
                </a:solidFill>
                <a:latin typeface="Consolas"/>
              </a:rPr>
              <a:t>forName</a:t>
            </a:r>
            <a:r>
              <a:rPr lang="es-ES" sz="105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i="1" dirty="0" err="1">
                <a:solidFill>
                  <a:srgbClr val="2A00FF"/>
                </a:solidFill>
                <a:latin typeface="Consolas"/>
              </a:rPr>
              <a:t>com.mysql.jdbc.Driver</a:t>
            </a:r>
            <a:r>
              <a:rPr lang="es-ES" sz="105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ClassNotFoundException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>
                <a:solidFill>
                  <a:srgbClr val="2A00FF"/>
                </a:solidFill>
                <a:latin typeface="Consolas"/>
              </a:rPr>
              <a:t>"No encuentro el </a:t>
            </a:r>
            <a:r>
              <a:rPr lang="es-ES" sz="1050" b="1" i="1" dirty="0" smtClean="0">
                <a:solidFill>
                  <a:srgbClr val="2A00FF"/>
                </a:solidFill>
                <a:latin typeface="Consolas"/>
              </a:rPr>
              <a:t>driver"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b="1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endParaRPr lang="es-ES" sz="1050" dirty="0">
              <a:latin typeface="Consolas"/>
            </a:endParaRPr>
          </a:p>
          <a:p>
            <a:r>
              <a:rPr lang="es-ES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>
                <a:solidFill>
                  <a:srgbClr val="2A00FF"/>
                </a:solidFill>
                <a:latin typeface="Consolas"/>
              </a:rPr>
              <a:t>"Driver instalado y funcionando</a:t>
            </a:r>
            <a:r>
              <a:rPr lang="es-ES" sz="105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4 Flecha derecha"/>
          <p:cNvSpPr/>
          <p:nvPr/>
        </p:nvSpPr>
        <p:spPr>
          <a:xfrm rot="18538236">
            <a:off x="1512014" y="2308708"/>
            <a:ext cx="1769225" cy="274875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Comprobar Driver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rgbClr val="D6FB47"/>
                </a:solidFill>
              </a:rPr>
              <a:t>Abrir 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19129940">
            <a:off x="1526525" y="2753349"/>
            <a:ext cx="1769225" cy="274875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147070" y="1772816"/>
            <a:ext cx="5904656" cy="13465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Connection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dirty="0" err="1">
                <a:solidFill>
                  <a:srgbClr val="000000"/>
                </a:solidFill>
                <a:latin typeface="Consolas"/>
              </a:rPr>
              <a:t>Statement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DriverManager.</a:t>
            </a:r>
            <a:r>
              <a:rPr lang="es-ES" sz="1050" i="1" dirty="0" err="1" smtClean="0">
                <a:solidFill>
                  <a:srgbClr val="000000"/>
                </a:solidFill>
                <a:latin typeface="Consolas"/>
              </a:rPr>
              <a:t>getConnection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s-ES" sz="1050" i="1" dirty="0" err="1" smtClean="0">
                <a:solidFill>
                  <a:srgbClr val="2A00FF"/>
                </a:solidFill>
                <a:latin typeface="Consolas"/>
              </a:rPr>
              <a:t>protcolo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://</a:t>
            </a:r>
            <a:r>
              <a:rPr lang="es-ES" sz="1050" i="1" dirty="0" err="1" smtClean="0">
                <a:solidFill>
                  <a:srgbClr val="2A00FF"/>
                </a:solidFill>
                <a:latin typeface="Consolas"/>
              </a:rPr>
              <a:t>host:puerto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s-ES" sz="1050" i="1" dirty="0" err="1" smtClean="0">
                <a:solidFill>
                  <a:srgbClr val="2A00FF"/>
                </a:solidFill>
                <a:latin typeface="Consolas"/>
              </a:rPr>
              <a:t>sid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s-ES" sz="105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usuario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contraseña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96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rgbClr val="D6FB47"/>
                </a:solidFill>
              </a:rPr>
              <a:t>Crear </a:t>
            </a:r>
            <a:r>
              <a:rPr lang="es-ES" sz="1400" dirty="0" err="1">
                <a:solidFill>
                  <a:srgbClr val="D6FB47"/>
                </a:solidFill>
              </a:rPr>
              <a:t>statement</a:t>
            </a:r>
            <a:r>
              <a:rPr lang="es-ES" sz="1400" dirty="0">
                <a:solidFill>
                  <a:srgbClr val="D6FB47"/>
                </a:solidFill>
              </a:rPr>
              <a:t>/</a:t>
            </a:r>
            <a:r>
              <a:rPr lang="es-ES" sz="1400" dirty="0" err="1">
                <a:solidFill>
                  <a:srgbClr val="D6FB47"/>
                </a:solidFill>
              </a:rPr>
              <a:t>preparedStatement</a:t>
            </a:r>
            <a:endParaRPr lang="es-ES" sz="1400" dirty="0">
              <a:solidFill>
                <a:srgbClr val="D6FB47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3053757" y="3577950"/>
            <a:ext cx="288032" cy="137438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419872" y="3438920"/>
            <a:ext cx="547260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05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smtClean="0">
                <a:solidFill>
                  <a:srgbClr val="2A00FF"/>
                </a:solidFill>
                <a:latin typeface="Consolas"/>
              </a:rPr>
              <a:t>“&lt;mi </a:t>
            </a:r>
            <a:r>
              <a:rPr lang="en-US" sz="1050" dirty="0" err="1" smtClean="0">
                <a:solidFill>
                  <a:srgbClr val="2A00FF"/>
                </a:solidFill>
                <a:latin typeface="Consolas"/>
              </a:rPr>
              <a:t>consulta</a:t>
            </a:r>
            <a:r>
              <a:rPr lang="en-US" sz="105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375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rgbClr val="D6FB47"/>
                </a:solidFill>
              </a:rPr>
              <a:t>Ejecutar </a:t>
            </a:r>
            <a:r>
              <a:rPr lang="es-ES" sz="1400" dirty="0" err="1">
                <a:solidFill>
                  <a:srgbClr val="D6FB47"/>
                </a:solidFill>
              </a:rPr>
              <a:t>query</a:t>
            </a:r>
            <a:endParaRPr lang="es-ES" sz="1400" dirty="0">
              <a:solidFill>
                <a:srgbClr val="D6FB47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797283">
            <a:off x="1547665" y="3923779"/>
            <a:ext cx="1440160" cy="237902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107829" y="4050965"/>
            <a:ext cx="578465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341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rgbClr val="D6FB47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2125974">
            <a:off x="1627280" y="4465638"/>
            <a:ext cx="1440160" cy="237902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08598" y="4221088"/>
            <a:ext cx="5578202" cy="1223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b="1" dirty="0" err="1" smtClean="0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  // Obtener Campos</a:t>
            </a:r>
            <a:endParaRPr lang="es-ES" sz="1050" b="1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b="1" dirty="0" err="1" smtClean="0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smtClean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 // Trato resultado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 smtClean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050" b="1" i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75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rgbClr val="D6FB47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2626374">
            <a:off x="1499642" y="4795141"/>
            <a:ext cx="1608211" cy="230547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993529" y="3658726"/>
            <a:ext cx="5693271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/>
              </a:rPr>
              <a:t>"Connection Failed! Check output console"</a:t>
            </a:r>
            <a:r>
              <a:rPr lang="en-US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finally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105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8933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31840" y="970260"/>
            <a:ext cx="5904656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Class.</a:t>
            </a:r>
            <a:r>
              <a:rPr lang="es-ES" sz="800" i="1" dirty="0" err="1" smtClean="0">
                <a:solidFill>
                  <a:srgbClr val="000000"/>
                </a:solidFill>
                <a:latin typeface="Consolas"/>
              </a:rPr>
              <a:t>forName</a:t>
            </a:r>
            <a:r>
              <a:rPr lang="es-ES" sz="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800" i="1" dirty="0" err="1">
                <a:solidFill>
                  <a:srgbClr val="2A00FF"/>
                </a:solidFill>
                <a:latin typeface="Consolas"/>
              </a:rPr>
              <a:t>com.mysql.jdbc.Driver</a:t>
            </a:r>
            <a:r>
              <a:rPr lang="es-E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ClassNotFoundException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>
                <a:solidFill>
                  <a:srgbClr val="2A00FF"/>
                </a:solidFill>
                <a:latin typeface="Consolas"/>
              </a:rPr>
              <a:t>"No encuentro el </a:t>
            </a:r>
            <a:r>
              <a:rPr lang="es-ES" sz="800" b="1" i="1" dirty="0" smtClean="0">
                <a:solidFill>
                  <a:srgbClr val="2A00FF"/>
                </a:solidFill>
                <a:latin typeface="Consolas"/>
              </a:rPr>
              <a:t>driver"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800" b="1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endParaRPr lang="es-ES" sz="800" dirty="0">
              <a:latin typeface="Consolas"/>
            </a:endParaRP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>
                <a:solidFill>
                  <a:srgbClr val="2A00FF"/>
                </a:solidFill>
                <a:latin typeface="Consolas"/>
              </a:rPr>
              <a:t>"Driver instalado y funcionando"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Connection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DriverManager.</a:t>
            </a:r>
            <a:r>
              <a:rPr lang="es-ES" sz="800" i="1" dirty="0" err="1" smtClean="0">
                <a:solidFill>
                  <a:srgbClr val="000000"/>
                </a:solidFill>
                <a:latin typeface="Consolas"/>
              </a:rPr>
              <a:t>getConnection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s-ES" sz="800" i="1" dirty="0" err="1" smtClean="0">
                <a:solidFill>
                  <a:srgbClr val="2A00FF"/>
                </a:solidFill>
                <a:latin typeface="Consolas"/>
              </a:rPr>
              <a:t>protcolo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://</a:t>
            </a:r>
            <a:r>
              <a:rPr lang="es-ES" sz="800" i="1" dirty="0" err="1" smtClean="0">
                <a:solidFill>
                  <a:srgbClr val="2A00FF"/>
                </a:solidFill>
                <a:latin typeface="Consolas"/>
              </a:rPr>
              <a:t>host:puerto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s-ES" sz="800" i="1" dirty="0" err="1" smtClean="0">
                <a:solidFill>
                  <a:srgbClr val="2A00FF"/>
                </a:solidFill>
                <a:latin typeface="Consolas"/>
              </a:rPr>
              <a:t>sid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s-ES" sz="8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usuario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contraseña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800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800" dirty="0">
              <a:latin typeface="Consolas"/>
            </a:endParaRPr>
          </a:p>
          <a:p>
            <a:r>
              <a:rPr lang="es-ES" sz="8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8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 smtClean="0">
                <a:solidFill>
                  <a:srgbClr val="2A00FF"/>
                </a:solidFill>
                <a:latin typeface="Consolas"/>
              </a:rPr>
              <a:t>“&lt;mi </a:t>
            </a:r>
            <a:r>
              <a:rPr lang="en-US" sz="800" dirty="0" err="1" smtClean="0">
                <a:solidFill>
                  <a:srgbClr val="2A00FF"/>
                </a:solidFill>
                <a:latin typeface="Consolas"/>
              </a:rPr>
              <a:t>consulta</a:t>
            </a:r>
            <a:r>
              <a:rPr lang="en-US" sz="8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  // Obtener Campos</a:t>
            </a:r>
            <a:endParaRPr lang="es-ES" sz="800" b="1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b="1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b="1" dirty="0" err="1" smtClean="0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smtClean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 // Trato resultado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 smtClean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800" b="1" i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/>
              </a:rPr>
              <a:t>"Connection Failed! Check output console"</a:t>
            </a:r>
            <a:r>
              <a:rPr lang="en-US" sz="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finally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8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6316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rgbClr val="D6FB47"/>
                </a:solidFill>
              </a:rPr>
              <a:t>Statements</a:t>
            </a:r>
            <a:endParaRPr lang="es-ES" sz="1600" dirty="0" smtClean="0">
              <a:solidFill>
                <a:srgbClr val="D6FB47"/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>
                <a:solidFill>
                  <a:srgbClr val="D6FB47"/>
                </a:solidFill>
              </a:rPr>
              <a:t>Statements</a:t>
            </a:r>
            <a:r>
              <a:rPr lang="es-ES" sz="1600" dirty="0">
                <a:solidFill>
                  <a:srgbClr val="D6FB47"/>
                </a:solidFill>
              </a:rPr>
              <a:t> </a:t>
            </a:r>
            <a:r>
              <a:rPr lang="es-ES" sz="1600" dirty="0" err="1">
                <a:solidFill>
                  <a:srgbClr val="D6FB47"/>
                </a:solidFill>
              </a:rPr>
              <a:t>parametrizadas</a:t>
            </a:r>
            <a:endParaRPr lang="es-ES" sz="1600" dirty="0">
              <a:solidFill>
                <a:srgbClr val="D6FB47"/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Statements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Existen tres tipos de “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”: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CallableStatement</a:t>
            </a: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PreparedStatements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D6FB47"/>
                </a:solidFill>
              </a:rPr>
              <a:t>Introducción a </a:t>
            </a:r>
            <a:r>
              <a:rPr lang="es-ES" sz="2000" dirty="0" err="1" smtClean="0">
                <a:solidFill>
                  <a:srgbClr val="D6FB47"/>
                </a:solidFill>
              </a:rPr>
              <a:t>Pet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 smtClean="0">
                <a:solidFill>
                  <a:srgbClr val="D6FB47"/>
                </a:solidFill>
              </a:rPr>
              <a:t>Clinic</a:t>
            </a:r>
            <a:endParaRPr lang="es-ES" sz="2000" dirty="0" smtClean="0">
              <a:solidFill>
                <a:srgbClr val="D6FB47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JDBC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</a:t>
            </a:r>
            <a:r>
              <a:rPr lang="es-ES" b="1" dirty="0" err="1">
                <a:solidFill>
                  <a:schemeClr val="bg1"/>
                </a:solidFill>
              </a:rPr>
              <a:t>Statements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Statement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916832"/>
            <a:ext cx="864096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s-ES" sz="14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DriverManager.</a:t>
            </a:r>
            <a:r>
              <a:rPr lang="es-E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getConnection</a:t>
            </a:r>
            <a:r>
              <a:rPr lang="es-E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jdbc:mysql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://localhost:3306/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petclinic</a:t>
            </a:r>
            <a:r>
              <a:rPr lang="es-E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</a:t>
            </a:r>
          </a:p>
          <a:p>
            <a:r>
              <a:rPr lang="es-E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root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root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"SELECT * FROM vets"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299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</a:t>
            </a:r>
            <a:r>
              <a:rPr lang="es-ES" b="1" dirty="0" err="1">
                <a:solidFill>
                  <a:schemeClr val="bg1"/>
                </a:solidFill>
              </a:rPr>
              <a:t>Statements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PreparedStatement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916832"/>
            <a:ext cx="864096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PreparedStatement</a:t>
            </a:r>
            <a:r>
              <a:rPr lang="es-E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preparedStatement</a:t>
            </a:r>
            <a:r>
              <a:rPr lang="es-E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</a:t>
            </a:r>
            <a:r>
              <a:rPr lang="es-ES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r>
              <a:rPr lang="es-ES" sz="14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400" dirty="0">
                <a:solidFill>
                  <a:srgbClr val="6A3E3E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= …</a:t>
            </a:r>
            <a:endParaRPr lang="es-E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"SELECT * FROM vets WHERE id=?;"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.prepareStatement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3F7F5F"/>
                </a:solidFill>
                <a:latin typeface="Consolas"/>
              </a:rPr>
              <a:t>   // </a:t>
            </a:r>
            <a:r>
              <a:rPr lang="es-ES" sz="1400" u="sng" dirty="0">
                <a:solidFill>
                  <a:srgbClr val="3F7F5F"/>
                </a:solidFill>
                <a:latin typeface="Consolas"/>
              </a:rPr>
              <a:t>Sustitución de parámetros</a:t>
            </a:r>
          </a:p>
          <a:p>
            <a:r>
              <a:rPr lang="es-ES" sz="1400" dirty="0" smtClean="0">
                <a:solidFill>
                  <a:srgbClr val="3F7F5F"/>
                </a:solidFill>
                <a:latin typeface="Consolas"/>
              </a:rPr>
              <a:t>   // 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preparedStatement.setTIPOJAVA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indiceEmpezandoEnUno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, valor);</a:t>
            </a: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.setInt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(1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204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Esquema básico en Java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parametrizadas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rgbClr val="D6FB47"/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Tratamiento de resultados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9552" y="1412776"/>
            <a:ext cx="7710028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TipoJava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 nombre = 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rs.getTipoJava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("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nombreColumnaEnBaseDeDatos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");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b="1" dirty="0" err="1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dirty="0"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b="1" i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/>
              </a:rPr>
              <a:t>", Nombre: "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/>
              </a:rPr>
              <a:t>", Apellidos: "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s-ES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();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504" y="5373216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D6FB47"/>
                </a:solidFill>
              </a:rPr>
              <a:t>Más información: </a:t>
            </a:r>
          </a:p>
          <a:p>
            <a:r>
              <a:rPr lang="es-ES" dirty="0" smtClean="0">
                <a:solidFill>
                  <a:srgbClr val="D6FB47"/>
                </a:solidFill>
              </a:rPr>
              <a:t>https</a:t>
            </a:r>
            <a:r>
              <a:rPr lang="es-ES" dirty="0">
                <a:solidFill>
                  <a:srgbClr val="D6FB47"/>
                </a:solidFill>
              </a:rPr>
              <a:t>://dev.mysql.com/doc/connector-j/5.1/en/connector-j-reference-type-conversions.html</a:t>
            </a:r>
          </a:p>
        </p:txBody>
      </p:sp>
    </p:spTree>
    <p:extLst>
      <p:ext uri="{BB962C8B-B14F-4D97-AF65-F5344CB8AC3E}">
        <p14:creationId xmlns:p14="http://schemas.microsoft.com/office/powerpoint/2010/main" val="6191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Esquema básico en Java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parametrizadas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>
                <a:solidFill>
                  <a:srgbClr val="D6FB47"/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Taller de JDBC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prstClr val="white"/>
                </a:solidFill>
              </a:rPr>
              <a:pPr algn="r"/>
              <a:t>36</a:t>
            </a:fld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</a:pPr>
            <a:endParaRPr lang="es-ES" sz="20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9552" y="118397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white"/>
                </a:solidFill>
                <a:cs typeface="Consolas" panose="020B0609020204030204" pitchFamily="49" charset="0"/>
              </a:rPr>
              <a:t>0</a:t>
            </a:r>
            <a:r>
              <a:rPr lang="es-ES" dirty="0" smtClean="0">
                <a:solidFill>
                  <a:prstClr val="white"/>
                </a:solidFill>
                <a:cs typeface="Consolas" panose="020B0609020204030204" pitchFamily="49" charset="0"/>
              </a:rPr>
              <a:t>. Antes de empezar con el taller , deberemos  tener levantado </a:t>
            </a:r>
            <a:r>
              <a:rPr lang="es-ES" dirty="0" err="1" smtClean="0">
                <a:solidFill>
                  <a:prstClr val="white"/>
                </a:solidFill>
                <a:cs typeface="Consolas" panose="020B0609020204030204" pitchFamily="49" charset="0"/>
              </a:rPr>
              <a:t>MySQL</a:t>
            </a:r>
            <a:r>
              <a:rPr lang="es-ES" dirty="0" smtClean="0">
                <a:solidFill>
                  <a:prstClr val="white"/>
                </a:solidFill>
                <a:cs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prstClr val="white"/>
                </a:solidFill>
                <a:cs typeface="Consolas" panose="020B0609020204030204" pitchFamily="49" charset="0"/>
              </a:rPr>
              <a:t>Workbench</a:t>
            </a:r>
            <a:endParaRPr lang="es-ES" dirty="0" smtClean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r>
              <a:rPr lang="es-ES" dirty="0" smtClean="0">
                <a:solidFill>
                  <a:prstClr val="white"/>
                </a:solidFill>
                <a:cs typeface="Consolas" panose="020B0609020204030204" pitchFamily="49" charset="0"/>
              </a:rPr>
              <a:t>Usuario : “</a:t>
            </a:r>
            <a:r>
              <a:rPr lang="es-ES" dirty="0" err="1" smtClean="0">
                <a:solidFill>
                  <a:prstClr val="white"/>
                </a:solidFill>
                <a:cs typeface="Consolas" panose="020B0609020204030204" pitchFamily="49" charset="0"/>
              </a:rPr>
              <a:t>root</a:t>
            </a:r>
            <a:r>
              <a:rPr lang="es-ES" dirty="0" smtClean="0">
                <a:solidFill>
                  <a:prstClr val="white"/>
                </a:solidFill>
                <a:cs typeface="Consolas" panose="020B0609020204030204" pitchFamily="49" charset="0"/>
              </a:rPr>
              <a:t>”   Contraseña : “</a:t>
            </a:r>
            <a:r>
              <a:rPr lang="es-ES" dirty="0" err="1" smtClean="0">
                <a:solidFill>
                  <a:prstClr val="white"/>
                </a:solidFill>
                <a:cs typeface="Consolas" panose="020B0609020204030204" pitchFamily="49" charset="0"/>
              </a:rPr>
              <a:t>root</a:t>
            </a:r>
            <a:r>
              <a:rPr lang="es-ES" dirty="0" smtClean="0">
                <a:solidFill>
                  <a:prstClr val="white"/>
                </a:solidFill>
                <a:cs typeface="Consolas" panose="020B0609020204030204" pitchFamily="49" charset="0"/>
              </a:rPr>
              <a:t>”</a:t>
            </a:r>
            <a:endParaRPr lang="es-ES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1" y="2154552"/>
            <a:ext cx="7041883" cy="41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Consultando…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 Obtener todos los clientes de la clínica y mostrar sus datos por pantalla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Consultando…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 Obtener todos los clientes de la clínica y mostrar sus datos por pantalla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1988840"/>
            <a:ext cx="8291264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"SELECT * FROM owners"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address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city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city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telephone</a:t>
            </a:r>
            <a:r>
              <a:rPr lang="es-E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telephone</a:t>
            </a:r>
            <a:r>
              <a:rPr lang="es-ES" sz="1400" dirty="0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Nombre: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Apellidos: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Dirección: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latin typeface="Consolas"/>
              </a:rPr>
              <a:t>address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Ciudad: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latin typeface="Consolas"/>
              </a:rPr>
              <a:t>city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Teléfono: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telephone</a:t>
            </a:r>
            <a:r>
              <a:rPr lang="es-ES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138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Insertando…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2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Insertarnos a nosotros como nuevo propietario de una mascota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5" y="1131425"/>
            <a:ext cx="7159302" cy="540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1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Insertando…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2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Insertarnos a nosotros como nuevo propietario de una mascota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2852936"/>
            <a:ext cx="864096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Consolas"/>
              </a:rPr>
              <a:t>Statement</a:t>
            </a:r>
            <a:r>
              <a:rPr lang="es-ES" sz="1400" dirty="0" smtClean="0">
                <a:latin typeface="Consolas"/>
              </a:rPr>
              <a:t>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INSERT INTO owners (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, address, city, telephone) "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+ </a:t>
            </a:r>
            <a:endParaRPr lang="es-E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s-ES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VALUES ('Marcos', '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Ginel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', 'Mi dirección', 'Mi ciudad', '666666666')"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numeroDeFilasModificadas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.executeUpdate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1078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Actualizando…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3. Modificar nuestra ciudad por Sevilla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Actualizando…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3. Modificar nuestra ciudad por Sevilla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2852936"/>
            <a:ext cx="864096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"UPDATE 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owners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 "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        + 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"SET 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city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 = 'Sevilla'"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        + 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"WHERE 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 = 'Marcos'"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numeroDeFilasModificadas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.executeUpdate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813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SELECT </a:t>
            </a:r>
            <a:r>
              <a:rPr lang="es-ES" sz="2000" dirty="0" err="1" smtClean="0">
                <a:solidFill>
                  <a:srgbClr val="D6FB47"/>
                </a:solidFill>
              </a:rPr>
              <a:t>parametrizado</a:t>
            </a:r>
            <a:r>
              <a:rPr lang="es-ES" sz="2000" dirty="0" smtClean="0">
                <a:solidFill>
                  <a:srgbClr val="D6FB47"/>
                </a:solidFill>
              </a:rPr>
              <a:t>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4. Crear una variable de tipo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y buscar todos los dueños que coincidan en nombre o apellido.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SELECT </a:t>
            </a:r>
            <a:r>
              <a:rPr lang="es-ES" sz="2000" dirty="0" err="1" smtClean="0">
                <a:solidFill>
                  <a:srgbClr val="D6FB47"/>
                </a:solidFill>
              </a:rPr>
              <a:t>parametrizado</a:t>
            </a:r>
            <a:r>
              <a:rPr lang="es-ES" sz="2000" dirty="0" smtClean="0">
                <a:solidFill>
                  <a:srgbClr val="D6FB47"/>
                </a:solidFill>
              </a:rPr>
              <a:t>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4. Crear una variable de tipo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y buscar todos los dueños que coincidan en nombre o apellido.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2348880"/>
            <a:ext cx="8640960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"SELECT * FROM owners WHERE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LIKE ? OR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LIKE ?"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busqueda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"Da"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6A3E3E"/>
                </a:solidFill>
                <a:latin typeface="Consolas"/>
              </a:rPr>
              <a:t>termino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"%"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busqueda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"%"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.prepareStatement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.setString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(1, </a:t>
            </a:r>
            <a:r>
              <a:rPr lang="es-ES" sz="1400" dirty="0">
                <a:solidFill>
                  <a:srgbClr val="6A3E3E"/>
                </a:solidFill>
                <a:latin typeface="Consolas"/>
              </a:rPr>
              <a:t>termino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.setString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(2, </a:t>
            </a:r>
            <a:r>
              <a:rPr lang="es-ES" sz="1400" dirty="0">
                <a:solidFill>
                  <a:srgbClr val="6A3E3E"/>
                </a:solidFill>
                <a:latin typeface="Consolas"/>
              </a:rPr>
              <a:t>termino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s-E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Nombre: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", Apellidos: 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400" b="1" i="1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024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INSERT </a:t>
            </a:r>
            <a:r>
              <a:rPr lang="es-ES" sz="2000" dirty="0" err="1" smtClean="0">
                <a:solidFill>
                  <a:srgbClr val="D6FB47"/>
                </a:solidFill>
              </a:rPr>
              <a:t>parametrizado</a:t>
            </a:r>
            <a:r>
              <a:rPr lang="es-ES" sz="2000" dirty="0" smtClean="0">
                <a:solidFill>
                  <a:srgbClr val="D6FB47"/>
                </a:solidFill>
              </a:rPr>
              <a:t>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Crear a partir de las variables nombre, apellido,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direccion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ciudad y teléfono (todas de tipo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), un nuevo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owner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INSERT </a:t>
            </a:r>
            <a:r>
              <a:rPr lang="es-ES" sz="2000" dirty="0" err="1" smtClean="0">
                <a:solidFill>
                  <a:srgbClr val="D6FB47"/>
                </a:solidFill>
              </a:rPr>
              <a:t>parametrizado</a:t>
            </a:r>
            <a:r>
              <a:rPr lang="es-ES" sz="2000" dirty="0" smtClean="0">
                <a:solidFill>
                  <a:srgbClr val="D6FB47"/>
                </a:solidFill>
              </a:rPr>
              <a:t>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Crear a partir de las variables nombre, apellido,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direccion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ciudad y teléfono (todas de tipo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), un nuevo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owner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2348880"/>
            <a:ext cx="864096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valores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valores =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[] {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"Marcos"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b="1" dirty="0" err="1">
                <a:solidFill>
                  <a:srgbClr val="2A00FF"/>
                </a:solidFill>
                <a:latin typeface="Consolas"/>
              </a:rPr>
              <a:t>Ginel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"Mi casa"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"Sevilla"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400" b="1" dirty="0">
                <a:solidFill>
                  <a:srgbClr val="2A00FF"/>
                </a:solidFill>
                <a:latin typeface="Consolas"/>
              </a:rPr>
              <a:t>"666666666"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"INSERT INTO owners (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, address, city, telephone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) 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VALUES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(?,?,?,?,?)"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endParaRPr lang="es-ES" sz="1400" dirty="0">
              <a:latin typeface="Consolas"/>
            </a:endParaRPr>
          </a:p>
          <a:p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.prepareStatement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s-ES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valores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s-E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s-ES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.setString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+1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400" dirty="0">
                <a:solidFill>
                  <a:srgbClr val="6A3E3E"/>
                </a:solidFill>
                <a:latin typeface="Consolas"/>
              </a:rPr>
              <a:t>valores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s-ES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numeroDeFilasModificadas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b="1" dirty="0" err="1">
                <a:solidFill>
                  <a:srgbClr val="000000"/>
                </a:solidFill>
                <a:latin typeface="Consolas"/>
              </a:rPr>
              <a:t>.executeUpdate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081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reto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5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Reto (30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mins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7544" y="1268760"/>
            <a:ext cx="8219256" cy="396044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  <a:prstDash val="dash"/>
          </a:ln>
        </p:spPr>
        <p:txBody>
          <a:bodyPr wrap="square" lIns="0" rIns="180000" numCol="1" anchor="t">
            <a:noAutofit/>
          </a:bodyPr>
          <a:lstStyle>
            <a:defPPr>
              <a:defRPr lang="es-ES"/>
            </a:defPPr>
            <a:lvl1pPr marL="2066925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36000"/>
            <a:r>
              <a:rPr lang="es-ES" dirty="0" smtClean="0"/>
              <a:t>¡</a:t>
            </a:r>
            <a:r>
              <a:rPr lang="es-ES" sz="2400" dirty="0" smtClean="0"/>
              <a:t>Este reto es bien sencillo! </a:t>
            </a:r>
          </a:p>
          <a:p>
            <a:pPr marL="36000"/>
            <a:endParaRPr lang="es-ES" sz="2400" dirty="0" smtClean="0"/>
          </a:p>
          <a:p>
            <a:pPr marL="36000"/>
            <a:r>
              <a:rPr lang="es-ES" sz="2400" dirty="0" smtClean="0"/>
              <a:t>Crear un objeto de la clase </a:t>
            </a:r>
            <a:r>
              <a:rPr lang="es-ES" sz="2400" dirty="0" err="1" smtClean="0"/>
              <a:t>Owner</a:t>
            </a:r>
            <a:r>
              <a:rPr lang="es-ES" sz="2400" dirty="0" smtClean="0"/>
              <a:t>, rellenar tus datos personales (o de tu compañero), y mediante JDBC </a:t>
            </a:r>
            <a:r>
              <a:rPr lang="es-ES" sz="2400" dirty="0" err="1" smtClean="0"/>
              <a:t>parametrizado</a:t>
            </a:r>
            <a:r>
              <a:rPr lang="es-ES" sz="2400" dirty="0" smtClean="0"/>
              <a:t> insertarte a ti mismo como un propietario de mascotas. Luego, si tienes mascota en casa, asígnate una mediante la clase </a:t>
            </a:r>
            <a:r>
              <a:rPr lang="es-ES" sz="2400" dirty="0" err="1" smtClean="0"/>
              <a:t>Pet</a:t>
            </a:r>
            <a:r>
              <a:rPr lang="es-ES" sz="2400" dirty="0" smtClean="0"/>
              <a:t> y JDBC </a:t>
            </a:r>
            <a:r>
              <a:rPr lang="es-ES" sz="2400" dirty="0" err="1" smtClean="0"/>
              <a:t>parametrizado</a:t>
            </a:r>
            <a:r>
              <a:rPr lang="es-ES" sz="2400" dirty="0" smtClean="0"/>
              <a:t>, y por último, borra tus datos.</a:t>
            </a:r>
          </a:p>
          <a:p>
            <a:pPr marL="36000"/>
            <a:endParaRPr lang="es-ES" sz="2400" dirty="0"/>
          </a:p>
          <a:p>
            <a:pPr marL="36000" algn="ctr"/>
            <a:r>
              <a:rPr lang="es-ES" sz="2400" dirty="0" smtClean="0"/>
              <a:t>¡Suerte!</a:t>
            </a:r>
            <a:endParaRPr lang="es-ES" sz="2400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consigo?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consigo?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2922184"/>
            <a:ext cx="2442410" cy="2030254"/>
          </a:xfrm>
          <a:prstGeom prst="rect">
            <a:avLst/>
          </a:prstGeom>
        </p:spPr>
      </p:pic>
      <p:grpSp>
        <p:nvGrpSpPr>
          <p:cNvPr id="11" name="10 Grupo"/>
          <p:cNvGrpSpPr/>
          <p:nvPr/>
        </p:nvGrpSpPr>
        <p:grpSpPr>
          <a:xfrm>
            <a:off x="580728" y="3035113"/>
            <a:ext cx="2637578" cy="1921144"/>
            <a:chOff x="437309" y="3226024"/>
            <a:chExt cx="2133522" cy="1412774"/>
          </a:xfrm>
        </p:grpSpPr>
        <p:sp>
          <p:nvSpPr>
            <p:cNvPr id="10" name="9 Redondear rectángulo de esquina del mismo lado"/>
            <p:cNvSpPr/>
            <p:nvPr/>
          </p:nvSpPr>
          <p:spPr>
            <a:xfrm rot="10800000" flipV="1">
              <a:off x="551090" y="3226024"/>
              <a:ext cx="1905959" cy="1412774"/>
            </a:xfrm>
            <a:prstGeom prst="round2SameRect">
              <a:avLst>
                <a:gd name="adj1" fmla="val 0"/>
                <a:gd name="adj2" fmla="val 3888"/>
              </a:avLst>
            </a:prstGeom>
            <a:solidFill>
              <a:schemeClr val="bg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9" y="3322834"/>
              <a:ext cx="2133522" cy="1219155"/>
            </a:xfrm>
            <a:prstGeom prst="rect">
              <a:avLst/>
            </a:prstGeom>
          </p:spPr>
        </p:pic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031294"/>
            <a:ext cx="2118130" cy="19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consigo?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57" y="2467075"/>
            <a:ext cx="9620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23528" y="4147939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https://github.com/&lt;miUsuario</a:t>
            </a:r>
            <a:r>
              <a:rPr lang="es-E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&gt;/tallerJDBC.git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ás"/>
          <p:cNvSpPr/>
          <p:nvPr/>
        </p:nvSpPr>
        <p:spPr>
          <a:xfrm>
            <a:off x="4397151" y="3571875"/>
            <a:ext cx="360040" cy="360040"/>
          </a:xfrm>
          <a:prstGeom prst="mathPlus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832756" y="2946559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github.com/bootCampCenters/tallerJDBC.git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9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580728" y="3035113"/>
            <a:ext cx="2637578" cy="1921144"/>
            <a:chOff x="437309" y="3226024"/>
            <a:chExt cx="2133522" cy="1412774"/>
          </a:xfrm>
        </p:grpSpPr>
        <p:sp>
          <p:nvSpPr>
            <p:cNvPr id="11" name="10 Redondear rectángulo de esquina del mismo lado"/>
            <p:cNvSpPr/>
            <p:nvPr/>
          </p:nvSpPr>
          <p:spPr>
            <a:xfrm rot="10800000" flipV="1">
              <a:off x="551090" y="3226024"/>
              <a:ext cx="1905959" cy="1412774"/>
            </a:xfrm>
            <a:prstGeom prst="round2SameRect">
              <a:avLst>
                <a:gd name="adj1" fmla="val 0"/>
                <a:gd name="adj2" fmla="val 3888"/>
              </a:avLst>
            </a:prstGeom>
            <a:solidFill>
              <a:schemeClr val="bg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9" y="3322834"/>
              <a:ext cx="2133522" cy="1219155"/>
            </a:xfrm>
            <a:prstGeom prst="rect">
              <a:avLst/>
            </a:prstGeom>
          </p:spPr>
        </p:pic>
      </p:grp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031294"/>
            <a:ext cx="2118130" cy="192114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19846"/>
            <a:ext cx="3960440" cy="9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BD96F30F3EC84492FEB2D9BDB31835" ma:contentTypeVersion="5" ma:contentTypeDescription="Crear nuevo documento." ma:contentTypeScope="" ma:versionID="2dbdb6209c6174b910f2fd46cf65d79d">
  <xsd:schema xmlns:xsd="http://www.w3.org/2001/XMLSchema" xmlns:xs="http://www.w3.org/2001/XMLSchema" xmlns:p="http://schemas.microsoft.com/office/2006/metadata/properties" xmlns:ns2="b3147661-cc8b-49ac-8a01-9e0dacbda3e7" xmlns:ns3="c55ef50e-4844-49e0-9394-c00acc684949" targetNamespace="http://schemas.microsoft.com/office/2006/metadata/properties" ma:root="true" ma:fieldsID="ba7b72799b90317e57df624888df5a69" ns2:_="" ns3:_="">
    <xsd:import namespace="b3147661-cc8b-49ac-8a01-9e0dacbda3e7"/>
    <xsd:import namespace="c55ef50e-4844-49e0-9394-c00acc6849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47661-cc8b-49ac-8a01-9e0dacbda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ef50e-4844-49e0-9394-c00acc6849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3BA6F5-BE23-4BF9-9DE4-3B07A1209039}"/>
</file>

<file path=customXml/itemProps2.xml><?xml version="1.0" encoding="utf-8"?>
<ds:datastoreItem xmlns:ds="http://schemas.openxmlformats.org/officeDocument/2006/customXml" ds:itemID="{EB38EF15-8DC1-49F8-B3C9-29BC994C37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2EC29-5482-42E4-9B97-6F052C282EF8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2301</Words>
  <Application>Microsoft Office PowerPoint</Application>
  <PresentationFormat>Presentación en pantalla (4:3)</PresentationFormat>
  <Paragraphs>523</Paragraphs>
  <Slides>48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Alberto Ginel Calderon</dc:creator>
  <cp:lastModifiedBy>Juan Jose Dominguez Moran</cp:lastModifiedBy>
  <cp:revision>327</cp:revision>
  <dcterms:created xsi:type="dcterms:W3CDTF">2017-01-10T11:56:49Z</dcterms:created>
  <dcterms:modified xsi:type="dcterms:W3CDTF">2019-06-10T10:31:36Z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0x0101008CBD96F30F3EC84492FEB2D9BDB31835</vt:lpwstr>
  </property>
</Properties>
</file>