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413" r:id="rId5"/>
    <p:sldId id="453" r:id="rId6"/>
    <p:sldId id="396" r:id="rId7"/>
    <p:sldId id="454" r:id="rId8"/>
    <p:sldId id="427" r:id="rId9"/>
    <p:sldId id="455" r:id="rId10"/>
    <p:sldId id="456" r:id="rId11"/>
    <p:sldId id="458" r:id="rId12"/>
    <p:sldId id="469" r:id="rId13"/>
    <p:sldId id="459" r:id="rId14"/>
    <p:sldId id="460" r:id="rId15"/>
    <p:sldId id="461" r:id="rId16"/>
    <p:sldId id="418" r:id="rId17"/>
    <p:sldId id="478" r:id="rId18"/>
    <p:sldId id="450" r:id="rId19"/>
    <p:sldId id="467" r:id="rId20"/>
    <p:sldId id="421" r:id="rId21"/>
    <p:sldId id="462" r:id="rId22"/>
    <p:sldId id="463" r:id="rId23"/>
    <p:sldId id="464" r:id="rId24"/>
    <p:sldId id="465" r:id="rId25"/>
    <p:sldId id="466" r:id="rId26"/>
    <p:sldId id="381" r:id="rId27"/>
    <p:sldId id="415" r:id="rId28"/>
    <p:sldId id="416" r:id="rId29"/>
    <p:sldId id="425" r:id="rId30"/>
    <p:sldId id="445" r:id="rId31"/>
    <p:sldId id="429" r:id="rId32"/>
    <p:sldId id="468" r:id="rId33"/>
    <p:sldId id="430" r:id="rId34"/>
    <p:sldId id="431" r:id="rId35"/>
    <p:sldId id="470" r:id="rId36"/>
    <p:sldId id="471" r:id="rId37"/>
    <p:sldId id="472" r:id="rId38"/>
    <p:sldId id="473" r:id="rId39"/>
    <p:sldId id="474" r:id="rId40"/>
    <p:sldId id="442" r:id="rId41"/>
    <p:sldId id="433" r:id="rId42"/>
    <p:sldId id="475" r:id="rId43"/>
    <p:sldId id="435" r:id="rId44"/>
    <p:sldId id="448" r:id="rId45"/>
    <p:sldId id="444" r:id="rId46"/>
    <p:sldId id="479" r:id="rId47"/>
    <p:sldId id="446" r:id="rId48"/>
    <p:sldId id="477" r:id="rId49"/>
    <p:sldId id="440" r:id="rId50"/>
    <p:sldId id="451" r:id="rId51"/>
    <p:sldId id="359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659">
          <p15:clr>
            <a:srgbClr val="A4A3A4"/>
          </p15:clr>
        </p15:guide>
        <p15:guide id="4" pos="5477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2BC"/>
    <a:srgbClr val="006600"/>
    <a:srgbClr val="008000"/>
    <a:srgbClr val="95C13D"/>
    <a:srgbClr val="85C555"/>
    <a:srgbClr val="414143"/>
    <a:srgbClr val="1E2E3E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1657" autoAdjust="0"/>
  </p:normalViewPr>
  <p:slideViewPr>
    <p:cSldViewPr>
      <p:cViewPr varScale="1">
        <p:scale>
          <a:sx n="81" d="100"/>
          <a:sy n="81" d="100"/>
        </p:scale>
        <p:origin x="1493" y="67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35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37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7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0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11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2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28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2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3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85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20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47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880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16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587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44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94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19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7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2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138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901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9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88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13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44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01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046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79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60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965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897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005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2493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3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793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726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347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7572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24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5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36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6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dondear rectángulo de esquina del mismo lado"/>
          <p:cNvSpPr/>
          <p:nvPr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8556" y="5346963"/>
            <a:ext cx="289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</a:t>
            </a:r>
            <a:r>
              <a:rPr lang="es-ES" sz="3200" b="1" dirty="0" err="1" smtClean="0">
                <a:solidFill>
                  <a:srgbClr val="6485C1"/>
                </a:solidFill>
              </a:rPr>
              <a:t>Maven</a:t>
            </a:r>
            <a:endParaRPr lang="es-ES" sz="3200" b="1" dirty="0" smtClean="0">
              <a:solidFill>
                <a:srgbClr val="6485C1"/>
              </a:solidFill>
            </a:endParaRPr>
          </a:p>
          <a:p>
            <a:r>
              <a:rPr lang="es-ES" sz="16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8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9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" y="116632"/>
            <a:ext cx="2133522" cy="1219155"/>
          </a:xfrm>
          <a:prstGeom prst="rect">
            <a:avLst/>
          </a:prstGeom>
        </p:spPr>
      </p:pic>
      <p:sp>
        <p:nvSpPr>
          <p:cNvPr id="12" name="CuadroTexto 2"/>
          <p:cNvSpPr txBox="1"/>
          <p:nvPr/>
        </p:nvSpPr>
        <p:spPr>
          <a:xfrm>
            <a:off x="7884368" y="6098612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1.1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376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Una de las principales características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es la posibilidad de compilar y empaquetar nuestros proyectos ya sea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,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o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ear</a:t>
            </a: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16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b="1" dirty="0" err="1" smtClean="0">
                <a:solidFill>
                  <a:schemeClr val="bg1">
                    <a:lumMod val="95000"/>
                  </a:schemeClr>
                </a:solidFill>
              </a:rPr>
              <a:t>mvn</a:t>
            </a:r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1">
                    <a:lumMod val="95000"/>
                  </a:schemeClr>
                </a:solidFill>
              </a:rPr>
              <a:t>package</a:t>
            </a:r>
            <a:endParaRPr lang="es-E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Para ello usaremos lo que se denominan </a:t>
            </a:r>
            <a:r>
              <a:rPr lang="es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 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que indica a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que hacer.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especial que ejecuta la fase indicada y todas las anteriores 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5700667"/>
            <a:ext cx="32624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war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85184" y="5700667"/>
            <a:ext cx="31470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 smtClean="0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 smtClean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j</a:t>
            </a:r>
            <a:r>
              <a:rPr lang="es-ES" dirty="0" err="1" smtClean="0">
                <a:solidFill>
                  <a:srgbClr val="000000"/>
                </a:solidFill>
                <a:latin typeface="Monaco"/>
              </a:rPr>
              <a:t>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275856" y="516228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pom.xml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Fases más utilizadas (default):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validate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Valida que el proyecto es válido y contiene los elementos necesarios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el código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utiliza un “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unit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testing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framework” lo ejecuta. Estos test no necesitan desplegar la aplicación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package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y empaqueta el código (como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, etc.)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es necesario despliega el paquete en un entorno de integración y ejecuta los test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verify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Verifica que el paquete es válido y cumple los criterios de calidad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Instala los paquetes en el repositorio local para resolver las dependencias en otros proyectos locales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deploy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Hecho en un ambiente de integración o liberación, copias del paquete al repositorio remoto para compartir con otros desarrolladores y proyectos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Otras fases: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Limpia los artefactos creados en compilaciones anteriores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: Genera documentación del sitio para este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Se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Uno o varios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específicos.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Una </a:t>
            </a:r>
            <a:r>
              <a:rPr lang="es-ES" sz="2000" dirty="0">
                <a:solidFill>
                  <a:srgbClr val="FFFFFF"/>
                </a:solidFill>
              </a:rPr>
              <a:t>o varias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2000" dirty="0" err="1">
                <a:solidFill>
                  <a:srgbClr val="FFFFFF"/>
                </a:solidFill>
              </a:rPr>
              <a:t>plugins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>
                <a:solidFill>
                  <a:srgbClr val="FFFFFF"/>
                </a:solidFill>
              </a:rPr>
              <a:t>goals</a:t>
            </a:r>
            <a:r>
              <a:rPr lang="es-ES" sz="2000" dirty="0">
                <a:solidFill>
                  <a:srgbClr val="FFFFFF"/>
                </a:solidFill>
              </a:rPr>
              <a:t> incluidos y las </a:t>
            </a:r>
            <a:r>
              <a:rPr lang="es-ES" sz="2000" dirty="0" err="1">
                <a:solidFill>
                  <a:srgbClr val="FFFFFF"/>
                </a:solidFill>
              </a:rPr>
              <a:t>phases</a:t>
            </a:r>
            <a:r>
              <a:rPr lang="es-ES" sz="2000" dirty="0">
                <a:solidFill>
                  <a:srgbClr val="FFFFFF"/>
                </a:solidFill>
              </a:rPr>
              <a:t> previas</a:t>
            </a:r>
            <a:r>
              <a:rPr lang="es-ES" sz="2000" dirty="0" smtClean="0">
                <a:solidFill>
                  <a:srgbClr val="FFFFFF"/>
                </a:solidFill>
              </a:rPr>
              <a:t>.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deploy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También podemos ejecutar conjuntamente varias fases y </a:t>
            </a:r>
            <a:r>
              <a:rPr lang="es-ES" sz="2000" dirty="0" err="1" smtClean="0">
                <a:solidFill>
                  <a:srgbClr val="FFFFFF"/>
                </a:solidFill>
              </a:rPr>
              <a:t>goals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dependency:copy-dependencies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54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FFFF"/>
                </a:solidFill>
              </a:rPr>
              <a:t>S</a:t>
            </a:r>
            <a:r>
              <a:rPr lang="es-ES" sz="2000" dirty="0" err="1" smtClean="0">
                <a:solidFill>
                  <a:srgbClr val="FFFFFF"/>
                </a:solidFill>
              </a:rPr>
              <a:t>copes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17" y="1705371"/>
            <a:ext cx="3571875" cy="222885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128"/>
              </p:ext>
            </p:extLst>
          </p:nvPr>
        </p:nvGraphicFramePr>
        <p:xfrm>
          <a:off x="683568" y="4229823"/>
          <a:ext cx="82089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35"/>
                <a:gridCol w="6488777"/>
              </a:tblGrid>
              <a:tr h="316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compilar.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ejecutar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unitarios. No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00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provided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lo proporciona el contenedor en tiempo de ejecución.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system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se proporciona mediante una ruta en disco.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Inclusión de un artefacto en línea con formato POM.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buscar dependencias tenemos el sitio web: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FF"/>
                </a:solidFill>
              </a:rPr>
              <a:t>	</a:t>
            </a:r>
            <a:r>
              <a:rPr lang="es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https://mvnrepository.com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1908"/>
            <a:ext cx="5189670" cy="24462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55" y="2992780"/>
            <a:ext cx="4714345" cy="38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Excluir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&gt;4.11&lt;/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&lt;scope&gt;test&lt;/scope&gt;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hamcrest-core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org.hamcrest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E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</p:spTree>
    <p:extLst>
      <p:ext uri="{BB962C8B-B14F-4D97-AF65-F5344CB8AC3E}">
        <p14:creationId xmlns:p14="http://schemas.microsoft.com/office/powerpoint/2010/main" val="3497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jerarquía de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dependency:tree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de los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dependency:resolve-plugins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Analizar </a:t>
            </a:r>
            <a:r>
              <a:rPr lang="es-ES" sz="1800" dirty="0" err="1" smtClean="0">
                <a:solidFill>
                  <a:srgbClr val="FFFFFF"/>
                </a:solidFill>
              </a:rPr>
              <a:t>dependencis</a:t>
            </a:r>
            <a:r>
              <a:rPr lang="es-ES" sz="1800" dirty="0" smtClean="0">
                <a:solidFill>
                  <a:srgbClr val="FFFFFF"/>
                </a:solidFill>
              </a:rPr>
              <a:t> y listar las no usadas o no declaradas: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dependency:analyze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Utilidades para analizar dependencias</a:t>
            </a:r>
          </a:p>
        </p:txBody>
      </p:sp>
    </p:spTree>
    <p:extLst>
      <p:ext uri="{BB962C8B-B14F-4D97-AF65-F5344CB8AC3E}">
        <p14:creationId xmlns:p14="http://schemas.microsoft.com/office/powerpoint/2010/main" val="10066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Configurar repositorios en el pom.xml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Repositorios populares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60848"/>
            <a:ext cx="565446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269"/>
              </p:ext>
            </p:extLst>
          </p:nvPr>
        </p:nvGraphicFramePr>
        <p:xfrm>
          <a:off x="827584" y="4365104"/>
          <a:ext cx="4680520" cy="201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92"/>
                <a:gridCol w="3553728"/>
              </a:tblGrid>
              <a:tr h="36004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Central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http://repo1.maven.org/maven2/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Java.net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https://maven-repository.dev.java.net/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Codehaus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http://repository.codehaus.org/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JBoss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http://repository.jboss.org/maven2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Nexus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Servidor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privado para desarrollos internos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ángulo redondeado 1"/>
          <p:cNvSpPr/>
          <p:nvPr/>
        </p:nvSpPr>
        <p:spPr>
          <a:xfrm>
            <a:off x="5868144" y="4293096"/>
            <a:ext cx="2880320" cy="206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Snapshots</a:t>
            </a:r>
            <a:r>
              <a:rPr lang="es-ES" sz="3200" dirty="0" smtClean="0"/>
              <a:t> </a:t>
            </a:r>
          </a:p>
          <a:p>
            <a:pPr algn="ctr"/>
            <a:r>
              <a:rPr lang="es-ES" sz="3200" dirty="0" smtClean="0"/>
              <a:t>vs</a:t>
            </a:r>
          </a:p>
          <a:p>
            <a:pPr algn="ctr"/>
            <a:r>
              <a:rPr lang="es-ES" sz="3200" dirty="0" smtClean="0"/>
              <a:t> </a:t>
            </a:r>
            <a:r>
              <a:rPr lang="es-ES" sz="3200" dirty="0" err="1" smtClean="0"/>
              <a:t>Releases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En un proyecto </a:t>
            </a:r>
            <a:r>
              <a:rPr lang="es-ES" sz="1600" dirty="0" err="1" smtClean="0">
                <a:solidFill>
                  <a:srgbClr val="FFFFFF"/>
                </a:solidFill>
              </a:rPr>
              <a:t>multimódulo</a:t>
            </a:r>
            <a:r>
              <a:rPr lang="es-ES" sz="1600" dirty="0" smtClean="0">
                <a:solidFill>
                  <a:srgbClr val="FFFFFF"/>
                </a:solidFill>
              </a:rPr>
              <a:t>, además de tratarse los módulos hijos como si fueran dependencias, </a:t>
            </a:r>
            <a:r>
              <a:rPr lang="en-US" sz="1600" dirty="0" smtClean="0">
                <a:solidFill>
                  <a:srgbClr val="FFFFFF"/>
                </a:solidFill>
              </a:rPr>
              <a:t>Maven </a:t>
            </a:r>
            <a:r>
              <a:rPr lang="es-ES" sz="1600" dirty="0" smtClean="0">
                <a:solidFill>
                  <a:srgbClr val="FFFFFF"/>
                </a:solidFill>
              </a:rPr>
              <a:t>asegura que estos se construyan en el orden apropiado antes que el modulo principal cuando esté se está construyendo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Se puede indicar un 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 padre</a:t>
            </a:r>
            <a:r>
              <a:rPr lang="es-ES" sz="1600" dirty="0" smtClean="0">
                <a:solidFill>
                  <a:srgbClr val="FFFFFF"/>
                </a:solidFill>
              </a:rPr>
              <a:t>, del cual se hereden sus características:</a:t>
            </a: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 smtClean="0">
                <a:solidFill>
                  <a:srgbClr val="FFFFFF"/>
                </a:solidFill>
              </a:rPr>
              <a:t>El </a:t>
            </a:r>
            <a:r>
              <a:rPr lang="es-E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</a:t>
            </a:r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 </a:t>
            </a:r>
            <a:r>
              <a:rPr lang="es-ES" sz="1400" dirty="0" smtClean="0">
                <a:solidFill>
                  <a:srgbClr val="FFFFFF"/>
                </a:solidFill>
              </a:rPr>
              <a:t>es el proyecto </a:t>
            </a:r>
            <a:r>
              <a:rPr lang="es-ES" sz="1400" dirty="0" err="1" smtClean="0">
                <a:solidFill>
                  <a:srgbClr val="FFFFFF"/>
                </a:solidFill>
              </a:rPr>
              <a:t>Maven</a:t>
            </a:r>
            <a:r>
              <a:rPr lang="es-ES" sz="1400" dirty="0" smtClean="0">
                <a:solidFill>
                  <a:srgbClr val="FFFFFF"/>
                </a:solidFill>
              </a:rPr>
              <a:t> por defecto. Todos los proyectos extienden de </a:t>
            </a:r>
            <a:r>
              <a:rPr lang="es-ES" sz="1400" dirty="0" err="1" smtClean="0">
                <a:solidFill>
                  <a:srgbClr val="FFFFFF"/>
                </a:solidFill>
              </a:rPr>
              <a:t>Super</a:t>
            </a:r>
            <a:r>
              <a:rPr lang="es-ES" sz="1400" dirty="0" smtClean="0">
                <a:solidFill>
                  <a:srgbClr val="FFFFFF"/>
                </a:solidFill>
              </a:rPr>
              <a:t> POM de forma implícita. </a:t>
            </a:r>
            <a:r>
              <a:rPr lang="en-US" sz="1400" u="sng" dirty="0" smtClean="0">
                <a:solidFill>
                  <a:srgbClr val="FFFFFF"/>
                </a:solidFill>
              </a:rPr>
              <a:t>http</a:t>
            </a:r>
            <a:r>
              <a:rPr lang="en-US" sz="1400" u="sng" dirty="0">
                <a:solidFill>
                  <a:srgbClr val="FFFFFF"/>
                </a:solidFill>
              </a:rPr>
              <a:t>://</a:t>
            </a:r>
            <a:r>
              <a:rPr lang="en-US" sz="1400" u="sng" dirty="0" smtClean="0">
                <a:solidFill>
                  <a:srgbClr val="FFFFFF"/>
                </a:solidFill>
              </a:rPr>
              <a:t>maven.apache.org/ref/3-LATEST/maven-model-builder/super-pom.html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Proyectos modulares, proyecto padre y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uper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42" y="4456906"/>
            <a:ext cx="367665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67" y="2572891"/>
            <a:ext cx="2895600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r>
              <a:rPr lang="es-ES" sz="2000" dirty="0" smtClean="0">
                <a:solidFill>
                  <a:srgbClr val="FFFFFF"/>
                </a:solidFill>
              </a:rPr>
              <a:t> comunes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66934"/>
            <a:ext cx="5544616" cy="278318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84453"/>
              </p:ext>
            </p:extLst>
          </p:nvPr>
        </p:nvGraphicFramePr>
        <p:xfrm>
          <a:off x="827584" y="4653137"/>
          <a:ext cx="742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24"/>
                <a:gridCol w="5870844"/>
              </a:tblGrid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surefire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60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checkstyle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Chequea el estilo del código fuente.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clover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Evalúa la cobertura de código.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enforcer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Verifica diferentes tipos de requisitos sobre el entorno.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481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assembly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Crea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ZIPs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y otros paquetes de distribución de aplicaciones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y sus dependencias transitivas (</a:t>
                      </a:r>
                      <a:r>
                        <a:rPr lang="es-ES" sz="1600" baseline="0" dirty="0" err="1" smtClean="0">
                          <a:solidFill>
                            <a:schemeClr val="bg1"/>
                          </a:solidFill>
                        </a:rPr>
                        <a:t>JARs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Introducción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Primeros pasos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Creación de un proyecto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Fichero pom.xml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Compilar y empaquetar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Repositorios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Proyectos modulares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Properties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Perfiles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RoadMap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09120"/>
            <a:ext cx="4680520" cy="1977333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8803"/>
              </p:ext>
            </p:extLst>
          </p:nvPr>
        </p:nvGraphicFramePr>
        <p:xfrm>
          <a:off x="665312" y="1603971"/>
          <a:ext cx="777686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040560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env.PATH</a:t>
                      </a:r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Variable de entorno del sistema operativo.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project.groupId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Group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project.artifactId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Arfifact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project.basedir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base del proyecto y del fichero pom.xml.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settings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. 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localRepository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al repositorio local del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java.home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Atributo del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Sistema Java.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java.vendor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Nombre del proveedor de la JRE.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my.somevar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Variable definida por 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Profiles</a:t>
            </a:r>
            <a:r>
              <a:rPr lang="es-ES" sz="2000" dirty="0" smtClean="0">
                <a:solidFill>
                  <a:srgbClr val="FFFFFF"/>
                </a:solidFill>
              </a:rPr>
              <a:t>: porciones de configuración en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se activan mediante línea de comandos o bien automáticamente en función de condiciones de activación.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Activación manual por línea de comandos: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yourgoal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-P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YourProfile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80690"/>
            <a:ext cx="4166785" cy="27417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28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rgbClr val="FFFFFF"/>
                </a:solidFill>
              </a:rPr>
              <a:t>Reports</a:t>
            </a:r>
            <a:r>
              <a:rPr lang="es-ES" sz="1800" dirty="0" smtClean="0">
                <a:solidFill>
                  <a:srgbClr val="FFFFFF"/>
                </a:solidFill>
              </a:rPr>
              <a:t> generados habitualmente en la fase de generación de sitio web (información sobre el proyecto, sobre el código fuente, calidad del código, cobertura de </a:t>
            </a:r>
            <a:r>
              <a:rPr lang="es-ES" sz="1800" dirty="0" err="1" smtClean="0">
                <a:solidFill>
                  <a:srgbClr val="FFFFFF"/>
                </a:solidFill>
              </a:rPr>
              <a:t>tests</a:t>
            </a:r>
            <a:r>
              <a:rPr lang="es-ES" sz="1800" dirty="0" smtClean="0">
                <a:solidFill>
                  <a:srgbClr val="FFFFFF"/>
                </a:solidFill>
              </a:rPr>
              <a:t>, </a:t>
            </a:r>
            <a:r>
              <a:rPr lang="es-ES" sz="1800" dirty="0" err="1" smtClean="0">
                <a:solidFill>
                  <a:srgbClr val="FFFFFF"/>
                </a:solidFill>
              </a:rPr>
              <a:t>etc</a:t>
            </a:r>
            <a:r>
              <a:rPr lang="es-ES" sz="1800" dirty="0" smtClean="0">
                <a:solidFill>
                  <a:srgbClr val="FFFFFF"/>
                </a:solidFill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4800600" cy="1524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19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Funcionamiento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3608" y="1844824"/>
            <a:ext cx="7189344" cy="3816424"/>
            <a:chOff x="683568" y="1700808"/>
            <a:chExt cx="8003232" cy="4248472"/>
          </a:xfrm>
        </p:grpSpPr>
        <p:sp>
          <p:nvSpPr>
            <p:cNvPr id="4" name="Rectángulo redondeado 3"/>
            <p:cNvSpPr/>
            <p:nvPr/>
          </p:nvSpPr>
          <p:spPr>
            <a:xfrm>
              <a:off x="683568" y="1700808"/>
              <a:ext cx="8003232" cy="4248472"/>
            </a:xfrm>
            <a:prstGeom prst="roundRect">
              <a:avLst>
                <a:gd name="adj" fmla="val 12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5" y="1919746"/>
              <a:ext cx="7400925" cy="385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2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3275856" y="1556791"/>
            <a:ext cx="5410944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flujo conocido para la construcción del software mediante posibles pasos.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cada paso posible, que puede tener cero o más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>
                <a:solidFill>
                  <a:srgbClr val="FFFFFF"/>
                </a:solidFill>
              </a:rPr>
              <a:t>tarea de ejecución más granular.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agrupación lógica de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 relacionados.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S</a:t>
            </a:r>
            <a:r>
              <a:rPr lang="es-ES" sz="1800" dirty="0" smtClean="0">
                <a:solidFill>
                  <a:srgbClr val="FFFFFF"/>
                </a:solidFill>
              </a:rPr>
              <a:t>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Uno o varios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>
                <a:solidFill>
                  <a:srgbClr val="FFFFFF"/>
                </a:solidFill>
              </a:rPr>
              <a:t>específicos.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Una o varias </a:t>
            </a:r>
            <a:r>
              <a:rPr lang="es-E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smtClean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1600" dirty="0" err="1" smtClean="0">
                <a:solidFill>
                  <a:srgbClr val="FFFFFF"/>
                </a:solidFill>
              </a:rPr>
              <a:t>plugins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</a:rPr>
              <a:t>goals</a:t>
            </a:r>
            <a:r>
              <a:rPr lang="es-ES" sz="1600" dirty="0" smtClean="0">
                <a:solidFill>
                  <a:srgbClr val="FFFFFF"/>
                </a:solidFill>
              </a:rPr>
              <a:t> incluidos y las </a:t>
            </a:r>
            <a:r>
              <a:rPr lang="es-ES" sz="1600" dirty="0" err="1" smtClean="0">
                <a:solidFill>
                  <a:srgbClr val="FFFFFF"/>
                </a:solidFill>
              </a:rPr>
              <a:t>phases</a:t>
            </a:r>
            <a:r>
              <a:rPr lang="es-ES" sz="1600" dirty="0" smtClean="0">
                <a:solidFill>
                  <a:srgbClr val="FFFFFF"/>
                </a:solidFill>
              </a:rPr>
              <a:t> previas.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Lifecycles, Phases, Plugins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Goals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2178211" cy="34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Default:</a:t>
            </a:r>
            <a:r>
              <a:rPr lang="es-ES" sz="2000" dirty="0" smtClean="0">
                <a:solidFill>
                  <a:srgbClr val="FFFFFF"/>
                </a:solidFill>
              </a:rPr>
              <a:t> Define las </a:t>
            </a:r>
            <a:r>
              <a:rPr lang="es-ES" sz="2000" dirty="0" err="1" smtClean="0">
                <a:solidFill>
                  <a:srgbClr val="FFFFFF"/>
                </a:solidFill>
              </a:rPr>
              <a:t>phases</a:t>
            </a:r>
            <a:r>
              <a:rPr lang="es-ES" sz="2000" dirty="0" smtClean="0">
                <a:solidFill>
                  <a:srgbClr val="FFFFFF"/>
                </a:solidFill>
              </a:rPr>
              <a:t> más comunes para construir una aplicación.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default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76333"/>
              </p:ext>
            </p:extLst>
          </p:nvPr>
        </p:nvGraphicFramePr>
        <p:xfrm>
          <a:off x="708892" y="2132856"/>
          <a:ext cx="3647084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36"/>
                <a:gridCol w="2232248"/>
              </a:tblGrid>
              <a:tr h="17900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Default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79003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06825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validate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elementos necesarios para la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construcción están presentes y son correctos.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Initialize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Inicializa y lanza el proceso de construcción.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el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736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-clases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Aumenta las clases compiladas, como puede ser el caso de la instrumentación de código para analizar cobertura.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68574"/>
              </p:ext>
            </p:extLst>
          </p:nvPr>
        </p:nvGraphicFramePr>
        <p:xfrm>
          <a:off x="4572000" y="2132856"/>
          <a:ext cx="4032448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</a:tblGrid>
              <a:tr h="177997">
                <a:tc>
                  <a:txBody>
                    <a:bodyPr/>
                    <a:lstStyle/>
                    <a:p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="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 copia </a:t>
                      </a:r>
                      <a:r>
                        <a:rPr lang="es-ES" sz="105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test-compile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prepare-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Manipula los artefactos generados antes del empaquetado.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Empaquetado (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jar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war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ear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de integración.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verify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paquetes de distribución son correctos.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install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Instala el paquete en el repositorio local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Despliega el paquete en un repositorio remoto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borra todos los artefactos generados y compilados en el directorio de salida.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genera un sitio web con información del proyecto, pudiendo subirlos a un servidor web o ruta local especificada.</a:t>
            </a: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17520"/>
              </p:ext>
            </p:extLst>
          </p:nvPr>
        </p:nvGraphicFramePr>
        <p:xfrm>
          <a:off x="2442740" y="2060848"/>
          <a:ext cx="42484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45"/>
                <a:gridCol w="335822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Elimina todos los artefactos generados y compilados,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para comenzar una construcción desde cero.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380"/>
              </p:ext>
            </p:extLst>
          </p:nvPr>
        </p:nvGraphicFramePr>
        <p:xfrm>
          <a:off x="1979712" y="4627483"/>
          <a:ext cx="511256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03"/>
                <a:gridCol w="413516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Chequeo previo de los elementos necesarios para generar el sitio web.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Genera el sitio web con información del proyecto y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reports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site-deploy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Sube el sitio web a un servidor.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Taller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Truco en Windows para ampliar la consola: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con:cols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=120 lines=1024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ejecutar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detrás de un proxy: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MAVEN_OPTS=-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DproxySet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DproxyHost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=10.125.8.100 -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DproxyPort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saber la versión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versión      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-v</a:t>
            </a:r>
            <a:endParaRPr lang="es-E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38821"/>
          <a:stretch/>
        </p:blipFill>
        <p:spPr>
          <a:xfrm>
            <a:off x="539552" y="4691706"/>
            <a:ext cx="8010525" cy="1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Crea un proyecto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a partir </a:t>
            </a:r>
            <a:r>
              <a:rPr lang="es-ES" sz="2000" dirty="0">
                <a:solidFill>
                  <a:srgbClr val="FFFFFF"/>
                </a:solidFill>
              </a:rPr>
              <a:t>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 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Grupo: 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 taller-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2675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Apache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Herramienta de automatización de la construcción.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Habitualmente de proyectos Java, aunque también compatible con otros, lenguajes mediante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(C, C++, .NET…)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Sustituto natural de otras herramientas más antiguas, como ANT.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Aunque existen herramientas más modernas como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Gradle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aún se usa mayoritariamente en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265783" y="4437112"/>
            <a:ext cx="6906617" cy="1728192"/>
            <a:chOff x="1763688" y="4822130"/>
            <a:chExt cx="5655691" cy="141518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4822130"/>
              <a:ext cx="5655691" cy="141518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1003" y="4859249"/>
              <a:ext cx="3893245" cy="195434"/>
            </a:xfrm>
            <a:prstGeom prst="rect">
              <a:avLst/>
            </a:prstGeom>
          </p:spPr>
        </p:pic>
      </p:grp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277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Generando un proyecto a partir 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DartifactId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=taller-maven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=maven-archetype-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quickstart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DinteractiveMode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7" y="3025711"/>
            <a:ext cx="8004043" cy="32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Ver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smtClean="0">
                <a:solidFill>
                  <a:srgbClr val="FFFFFF"/>
                </a:solidFill>
              </a:rPr>
              <a:t>también App.java y AppTest.java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018"/>
            <a:ext cx="9136332" cy="29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</a:t>
            </a:r>
            <a:r>
              <a:rPr lang="es-ES" sz="2000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Nota: si al compilar tienes el error: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Añade a tu </a:t>
            </a:r>
            <a:r>
              <a:rPr lang="es-ES" sz="2000" dirty="0" err="1" smtClean="0">
                <a:solidFill>
                  <a:srgbClr val="FFFFFF"/>
                </a:solidFill>
              </a:rPr>
              <a:t>pom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7082867" cy="7920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955949"/>
            <a:ext cx="5170030" cy="10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		/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Comprobamos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target: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Se ha </a:t>
            </a:r>
            <a:r>
              <a:rPr lang="en-US" sz="2000" dirty="0" err="1" smtClean="0">
                <a:solidFill>
                  <a:srgbClr val="FFFFFF"/>
                </a:solidFill>
              </a:rPr>
              <a:t>creado</a:t>
            </a:r>
            <a:r>
              <a:rPr lang="en-US" sz="2000" dirty="0" smtClean="0">
                <a:solidFill>
                  <a:srgbClr val="FFFFFF"/>
                </a:solidFill>
              </a:rPr>
              <a:t> el </a:t>
            </a:r>
            <a:r>
              <a:rPr lang="en-US" sz="2000" dirty="0" err="1" smtClean="0">
                <a:solidFill>
                  <a:srgbClr val="FFFFFF"/>
                </a:solidFill>
              </a:rPr>
              <a:t>fichero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taller-maven-1.0-SNAPSHOT.jar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En la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classes </a:t>
            </a:r>
            <a:r>
              <a:rPr lang="en-US" sz="2000" dirty="0" err="1" smtClean="0">
                <a:solidFill>
                  <a:srgbClr val="FFFFFF"/>
                </a:solidFill>
              </a:rPr>
              <a:t>encontramos</a:t>
            </a:r>
            <a:r>
              <a:rPr lang="en-US" sz="2000" dirty="0" smtClean="0">
                <a:solidFill>
                  <a:srgbClr val="FFFFFF"/>
                </a:solidFill>
              </a:rPr>
              <a:t> los .class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err="1" smtClean="0">
                <a:solidFill>
                  <a:srgbClr val="FFFFFF"/>
                </a:solidFill>
              </a:rPr>
              <a:t>Tenemos</a:t>
            </a:r>
            <a:r>
              <a:rPr lang="en-US" sz="2000" dirty="0" smtClean="0">
                <a:solidFill>
                  <a:srgbClr val="FFFFFF"/>
                </a:solidFill>
              </a:rPr>
              <a:t> los </a:t>
            </a:r>
            <a:r>
              <a:rPr lang="en-US" sz="2000" dirty="0" err="1" smtClean="0">
                <a:solidFill>
                  <a:srgbClr val="FFFFFF"/>
                </a:solidFill>
              </a:rPr>
              <a:t>informes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r>
              <a:rPr lang="en-US" sz="2000" dirty="0">
                <a:solidFill>
                  <a:srgbClr val="FFFFFF"/>
                </a:solidFill>
              </a:rPr>
              <a:t> en: surefire-reports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4263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7612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	/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FFFFFF"/>
                </a:solidFill>
              </a:rPr>
              <a:t>Comprobar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que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carpeta</a:t>
            </a:r>
            <a:r>
              <a:rPr lang="en-US" sz="2000" dirty="0">
                <a:solidFill>
                  <a:srgbClr val="FFFFFF"/>
                </a:solidFill>
              </a:rPr>
              <a:t> target </a:t>
            </a:r>
            <a:r>
              <a:rPr lang="en-US" sz="2000" dirty="0" err="1">
                <a:solidFill>
                  <a:srgbClr val="FFFFFF"/>
                </a:solidFill>
              </a:rPr>
              <a:t>ya</a:t>
            </a:r>
            <a:r>
              <a:rPr lang="en-US" sz="2000" dirty="0">
                <a:solidFill>
                  <a:srgbClr val="FFFFFF"/>
                </a:solidFill>
              </a:rPr>
              <a:t> no </a:t>
            </a:r>
            <a:r>
              <a:rPr lang="en-US" sz="2000" dirty="0" err="1">
                <a:solidFill>
                  <a:srgbClr val="FFFFFF"/>
                </a:solidFill>
              </a:rPr>
              <a:t>existe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4" y="2636912"/>
            <a:ext cx="7056784" cy="31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8754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package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Dmaven.test.skip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Comprobar que en la carpeta target se encuentra la librería generada maven-test-1.0-SNAPSHOT.jar, el compilado </a:t>
            </a:r>
            <a:r>
              <a:rPr lang="es-ES" sz="1600" dirty="0" err="1" smtClean="0">
                <a:solidFill>
                  <a:srgbClr val="FFFFFF"/>
                </a:solidFill>
              </a:rPr>
              <a:t>App.class</a:t>
            </a:r>
            <a:r>
              <a:rPr lang="es-ES" sz="1600" dirty="0" smtClean="0">
                <a:solidFill>
                  <a:srgbClr val="FFFFFF"/>
                </a:solidFill>
              </a:rPr>
              <a:t>, pero no </a:t>
            </a:r>
            <a:r>
              <a:rPr lang="es-ES" sz="1600" dirty="0" err="1" smtClean="0">
                <a:solidFill>
                  <a:srgbClr val="FFFFFF"/>
                </a:solidFill>
              </a:rPr>
              <a:t>AppTest.class</a:t>
            </a:r>
            <a:r>
              <a:rPr lang="es-ES" sz="1600" dirty="0" smtClean="0">
                <a:solidFill>
                  <a:srgbClr val="FFFFFF"/>
                </a:solidFill>
              </a:rPr>
              <a:t> ni los </a:t>
            </a:r>
            <a:r>
              <a:rPr lang="es-ES" sz="1600" dirty="0" err="1" smtClean="0">
                <a:solidFill>
                  <a:srgbClr val="FFFFFF"/>
                </a:solidFill>
              </a:rPr>
              <a:t>surefire-reports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  <a:endParaRPr lang="es-ES" sz="16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81" y="2708919"/>
            <a:ext cx="6076355" cy="30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 y 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target/taller-maven-1.0-SNAPSHOT.jar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com.everis.bootcamp.App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564903"/>
            <a:ext cx="8002587" cy="4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Sin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añadíamos una librería nueva?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generamos un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con nuestro proyecto?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configurábamos nuestro proyecto para entornos de producción y desarrollo?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1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Generar sitio web con información del proyecto</a:t>
            </a:r>
            <a:r>
              <a:rPr lang="es-ES" sz="2000" dirty="0">
                <a:solidFill>
                  <a:srgbClr val="FFFFFF"/>
                </a:solidFill>
              </a:rPr>
              <a:t>.</a:t>
            </a: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9995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Importar proyecto en eclipse (“File &gt; </a:t>
            </a:r>
            <a:r>
              <a:rPr lang="es-ES" sz="1800" dirty="0" err="1" smtClean="0">
                <a:solidFill>
                  <a:srgbClr val="FFFFFF"/>
                </a:solidFill>
              </a:rPr>
              <a:t>Import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Existing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Projects”), comprobar que se carga correctamente. Ejecutar aplicación (App.java) y Test (AppTest.java), comprobando que los resultados son correctos.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– Nos pasamos a Eclipse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49654"/>
            <a:ext cx="3684948" cy="324036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63688" y="515719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60" y="2749654"/>
            <a:ext cx="3684947" cy="324036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706460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Ejecutar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</a:t>
            </a:r>
            <a:r>
              <a:rPr lang="es-ES" sz="1800" dirty="0" smtClean="0">
                <a:solidFill>
                  <a:srgbClr val="FFFFFF"/>
                </a:solidFill>
              </a:rPr>
              <a:t> desde eclipse con “Run &gt; Run as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build</a:t>
            </a:r>
            <a:r>
              <a:rPr lang="es-ES" sz="1800" dirty="0" smtClean="0">
                <a:solidFill>
                  <a:srgbClr val="FFFFFF"/>
                </a:solidFill>
              </a:rPr>
              <a:t>”, indicando “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=</a:t>
            </a:r>
            <a:r>
              <a:rPr lang="es-ES" sz="1800" dirty="0" err="1" smtClean="0">
                <a:solidFill>
                  <a:srgbClr val="FFFFFF"/>
                </a:solidFill>
              </a:rPr>
              <a:t>package</a:t>
            </a:r>
            <a:r>
              <a:rPr lang="es-ES" sz="1800" dirty="0" smtClean="0">
                <a:solidFill>
                  <a:srgbClr val="FFFFFF"/>
                </a:solidFill>
              </a:rPr>
              <a:t>”.</a:t>
            </a:r>
          </a:p>
          <a:p>
            <a:pPr marL="367665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Comprobar que el resultado en la consola de eclipse es </a:t>
            </a:r>
            <a:r>
              <a:rPr lang="es-ES" sz="1800" dirty="0" smtClean="0">
                <a:solidFill>
                  <a:srgbClr val="FFFFFF"/>
                </a:solidFill>
              </a:rPr>
              <a:t>correcto, y que la librería se ha generado en la carpeta target.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Ejecutando tareas desde eclipse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3291161" cy="390269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115616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77" y="3380942"/>
            <a:ext cx="4174840" cy="91928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552392" y="351081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Repetir las tareas anteriores realizadas desde consola con eclipse: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Limpiar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Empaquetar</a:t>
            </a: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(20 min)</a:t>
            </a:r>
          </a:p>
        </p:txBody>
      </p:sp>
    </p:spTree>
    <p:extLst>
      <p:ext uri="{BB962C8B-B14F-4D97-AF65-F5344CB8AC3E}">
        <p14:creationId xmlns:p14="http://schemas.microsoft.com/office/powerpoint/2010/main" val="4304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539552" y="1556792"/>
            <a:ext cx="7704856" cy="468052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Añade como dependencia la librería de java: 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Joda-Time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al proyecto.</a:t>
            </a: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Modifica la clase: App.java para que use dicha librería y muestre por pantalla el 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día, mes y año actual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177800"/>
            <a:endParaRPr lang="es-ES" sz="20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Haz que la versión de Joda-Time a utilizar sea configurado mediante un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properties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177800"/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7800"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¡Suerte!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395537" y="1052735"/>
            <a:ext cx="7848871" cy="5668739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Añade las siguientes características al pom.xml, investigando en Internet la información que puedas necesitar:</a:t>
            </a:r>
          </a:p>
          <a:p>
            <a:pPr marL="177800"/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Proyecto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padre:</a:t>
            </a:r>
          </a:p>
          <a:p>
            <a:pPr marL="447675"/>
            <a:r>
              <a:rPr lang="es-ES" sz="1600" i="1" dirty="0" smtClean="0">
                <a:solidFill>
                  <a:schemeClr val="bg1">
                    <a:lumMod val="95000"/>
                  </a:schemeClr>
                </a:solidFill>
              </a:rPr>
              <a:t>org.springframework.boot:spring-boot-starter-parent:1.4.2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Properties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project.build.sourceEncoding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: UTF-8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project.reporting.outputEncoding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: UTF-8 </a:t>
            </a:r>
          </a:p>
          <a:p>
            <a:pPr marL="447675"/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java.versión:1.8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Dependencias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org.springframework.boot:spring-boot-starter-data-jpa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org.springframework.boot:spring-boot-starter-web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org.hsqldb:hsqldb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runtime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mysql:mysql-connector-java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runtime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org.springframework.boot:spring-boot-starter-test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test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build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org.springframework.boot:spring-boot-maven-plugin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i="1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539552" y="980876"/>
            <a:ext cx="7560839" cy="5544467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69875"/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reporting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org.apache.maven.plugins:maven-project-info-reports-plugin:2.7 – </a:t>
            </a:r>
            <a:r>
              <a:rPr lang="es-ES" sz="1400" i="1" dirty="0">
                <a:solidFill>
                  <a:schemeClr val="bg1">
                    <a:lumMod val="95000"/>
                  </a:schemeClr>
                </a:solidFill>
              </a:rPr>
              <a:t>con 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dependencyLocationsEnabled</a:t>
            </a:r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=false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org.apache.maven.plugins:maven-surefire-report-plugin:2.19.1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org.codehaus.mojo:cobertura-maven-plugin:2.7 – con 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format</a:t>
            </a:r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es-ES" sz="14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066925" indent="0">
              <a:buNone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El reto consiste en:</a:t>
            </a:r>
            <a:endParaRPr lang="es-ES" sz="14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Generar 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el sitio web de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aven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y comprobar que se genera toda la información del proyecto y los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reports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“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Surefire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” y “Cobertura”.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Exponer concretamente las dependencias del proyecto en el sitio web generado. ¿Cuántas son? ¿De qué tipos?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Explicar 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la utilidad de cada 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cambio realizado en el pom.xml.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Compruebe a si hay errores en el log de ejecución al crear el sitio web e intenta diagnosticar los motivos.</a:t>
            </a: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 algn="ctr">
              <a:buNone/>
            </a:pP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¡Suerte!</a:t>
            </a:r>
          </a:p>
          <a:p>
            <a:pPr marL="177800"/>
            <a:endParaRPr lang="es-ES" sz="12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851920" y="537321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err="1" smtClean="0">
                <a:solidFill>
                  <a:schemeClr val="bg1"/>
                </a:solidFill>
              </a:rPr>
              <a:t>bootCAMP</a:t>
            </a:r>
            <a:endParaRPr lang="es-ES" sz="2800" dirty="0" smtClean="0">
              <a:solidFill>
                <a:schemeClr val="bg1"/>
              </a:solidFill>
            </a:endParaRPr>
          </a:p>
          <a:p>
            <a:pPr algn="r"/>
            <a:r>
              <a:rPr lang="es-ES" cap="all" dirty="0" smtClean="0">
                <a:solidFill>
                  <a:schemeClr val="bg1"/>
                </a:solidFill>
              </a:rPr>
              <a:t>EVERIS CENTERS</a:t>
            </a:r>
            <a:endParaRPr lang="es-ES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Validar instalación: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Primeros pasos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9552" y="2276872"/>
            <a:ext cx="800323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$ </a:t>
            </a:r>
            <a:r>
              <a:rPr lang="es-ES" b="1" dirty="0" err="1"/>
              <a:t>mvn</a:t>
            </a:r>
            <a:r>
              <a:rPr lang="es-ES" b="1" dirty="0"/>
              <a:t> -v</a:t>
            </a:r>
          </a:p>
          <a:p>
            <a:r>
              <a:rPr lang="es-ES" dirty="0"/>
              <a:t>Apache </a:t>
            </a:r>
            <a:r>
              <a:rPr lang="es-ES" dirty="0" err="1"/>
              <a:t>Maven</a:t>
            </a:r>
            <a:r>
              <a:rPr lang="es-ES" dirty="0"/>
              <a:t> 3.3.9 (bb52d8502b132ec0a5a3f4c09453c07478323dc5; 2015-11-10T17:41:47+01:00)</a:t>
            </a:r>
          </a:p>
          <a:p>
            <a:r>
              <a:rPr lang="es-ES" dirty="0" err="1"/>
              <a:t>Maven</a:t>
            </a:r>
            <a:r>
              <a:rPr lang="es-ES" dirty="0"/>
              <a:t> home: C:\software\apache-maven-3.3.9\bin\..</a:t>
            </a:r>
          </a:p>
          <a:p>
            <a:r>
              <a:rPr lang="es-ES" dirty="0"/>
              <a:t>Java </a:t>
            </a:r>
            <a:r>
              <a:rPr lang="es-ES" dirty="0" err="1"/>
              <a:t>version</a:t>
            </a:r>
            <a:r>
              <a:rPr lang="es-ES" dirty="0"/>
              <a:t>: 1.8.0_101, </a:t>
            </a:r>
            <a:r>
              <a:rPr lang="es-ES" dirty="0" err="1"/>
              <a:t>vendor</a:t>
            </a:r>
            <a:r>
              <a:rPr lang="es-ES" dirty="0"/>
              <a:t>: Oracle </a:t>
            </a:r>
            <a:r>
              <a:rPr lang="es-ES" dirty="0" err="1"/>
              <a:t>Corporation</a:t>
            </a:r>
            <a:endParaRPr lang="es-ES" dirty="0"/>
          </a:p>
          <a:p>
            <a:r>
              <a:rPr lang="es-ES" dirty="0"/>
              <a:t>Java home: C:\Program Files\Java\jdk1.8.0_101\</a:t>
            </a:r>
            <a:r>
              <a:rPr lang="es-ES" dirty="0" err="1"/>
              <a:t>jre</a:t>
            </a:r>
            <a:endParaRPr lang="es-ES" dirty="0"/>
          </a:p>
          <a:p>
            <a:r>
              <a:rPr lang="es-ES" dirty="0"/>
              <a:t>Default </a:t>
            </a:r>
            <a:r>
              <a:rPr lang="es-ES" dirty="0" err="1"/>
              <a:t>locale</a:t>
            </a:r>
            <a:r>
              <a:rPr lang="es-ES" dirty="0"/>
              <a:t>: </a:t>
            </a:r>
            <a:r>
              <a:rPr lang="es-ES" dirty="0" err="1"/>
              <a:t>es_ES</a:t>
            </a:r>
            <a:r>
              <a:rPr lang="es-ES" dirty="0"/>
              <a:t>,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: Cp1252</a:t>
            </a:r>
          </a:p>
          <a:p>
            <a:r>
              <a:rPr lang="es-ES" dirty="0"/>
              <a:t>OS </a:t>
            </a:r>
            <a:r>
              <a:rPr lang="es-ES" dirty="0" err="1"/>
              <a:t>name</a:t>
            </a:r>
            <a:r>
              <a:rPr lang="es-ES" dirty="0"/>
              <a:t>: "</a:t>
            </a:r>
            <a:r>
              <a:rPr lang="es-ES" dirty="0" err="1"/>
              <a:t>windows</a:t>
            </a:r>
            <a:r>
              <a:rPr lang="es-ES" dirty="0"/>
              <a:t> 7", </a:t>
            </a:r>
            <a:r>
              <a:rPr lang="es-ES" dirty="0" err="1"/>
              <a:t>version</a:t>
            </a:r>
            <a:r>
              <a:rPr lang="es-ES" dirty="0"/>
              <a:t>: "6.1", </a:t>
            </a:r>
            <a:r>
              <a:rPr lang="es-ES" dirty="0" err="1"/>
              <a:t>arch</a:t>
            </a:r>
            <a:r>
              <a:rPr lang="es-ES" dirty="0"/>
              <a:t>: "amd64", </a:t>
            </a:r>
            <a:r>
              <a:rPr lang="es-ES" dirty="0" err="1"/>
              <a:t>family</a:t>
            </a:r>
            <a:r>
              <a:rPr lang="es-ES" dirty="0"/>
              <a:t>: "dos"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552" y="4921135"/>
            <a:ext cx="800323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</a:rPr>
              <a:t>maven.apache.org/download.cgi  -&gt;  Descarga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https</a:t>
            </a:r>
            <a:r>
              <a:rPr lang="es-ES" sz="2400" dirty="0">
                <a:solidFill>
                  <a:schemeClr val="bg1"/>
                </a:solidFill>
              </a:rPr>
              <a:t>://</a:t>
            </a:r>
            <a:r>
              <a:rPr lang="es-ES" sz="2400" dirty="0" smtClean="0">
                <a:solidFill>
                  <a:schemeClr val="bg1"/>
                </a:solidFill>
              </a:rPr>
              <a:t>maven.apache.org/install.html   -&gt;   Instalación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Para crear un proyecto: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DgroupId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Grupo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com.everis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Identificador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test-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DarchetypeArtifactId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Nombre del arquetipo a usar.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DinteractiveMode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si es true pedirá confirmación de cada paso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13420" y="2072232"/>
            <a:ext cx="7919020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/>
              <a:t>archetype:generate</a:t>
            </a:r>
            <a:r>
              <a:rPr lang="es-ES" dirty="0"/>
              <a:t> -</a:t>
            </a:r>
            <a:r>
              <a:rPr lang="es-ES" dirty="0" err="1"/>
              <a:t>DgroupId</a:t>
            </a:r>
            <a:r>
              <a:rPr lang="es-ES" dirty="0"/>
              <a:t>=</a:t>
            </a:r>
            <a:r>
              <a:rPr lang="es-ES" dirty="0" err="1"/>
              <a:t>com.everis</a:t>
            </a:r>
            <a:r>
              <a:rPr lang="es-ES" dirty="0"/>
              <a:t> -</a:t>
            </a:r>
            <a:r>
              <a:rPr lang="es-ES" dirty="0" err="1"/>
              <a:t>DartifactId</a:t>
            </a:r>
            <a:r>
              <a:rPr lang="es-ES" dirty="0"/>
              <a:t>=test-</a:t>
            </a:r>
            <a:r>
              <a:rPr lang="es-ES" dirty="0" err="1"/>
              <a:t>maven</a:t>
            </a:r>
            <a:r>
              <a:rPr lang="es-ES" dirty="0"/>
              <a:t>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-</a:t>
            </a:r>
            <a:r>
              <a:rPr lang="es-ES" dirty="0" err="1"/>
              <a:t>DarchetypeArtifactId</a:t>
            </a:r>
            <a:r>
              <a:rPr lang="es-ES" dirty="0"/>
              <a:t>=</a:t>
            </a:r>
            <a:r>
              <a:rPr lang="es-ES" dirty="0" err="1"/>
              <a:t>maven-archetype-quickstart</a:t>
            </a:r>
            <a:r>
              <a:rPr lang="es-ES" dirty="0"/>
              <a:t> -</a:t>
            </a:r>
            <a:r>
              <a:rPr lang="es-ES" dirty="0" err="1"/>
              <a:t>DinteractiveMode</a:t>
            </a:r>
            <a:r>
              <a:rPr lang="es-ES" dirty="0"/>
              <a:t>=false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83568" y="4797152"/>
            <a:ext cx="784887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FFFF"/>
                </a:solidFill>
              </a:rPr>
              <a:t>Los </a:t>
            </a:r>
            <a:r>
              <a:rPr lang="es-ES" b="1" dirty="0">
                <a:solidFill>
                  <a:srgbClr val="FFFFFF"/>
                </a:solidFill>
              </a:rPr>
              <a:t>arquetipos</a:t>
            </a:r>
            <a:r>
              <a:rPr lang="es-ES" dirty="0">
                <a:solidFill>
                  <a:srgbClr val="FFFFFF"/>
                </a:solidFill>
              </a:rPr>
              <a:t> son plantillas de proyectos </a:t>
            </a:r>
            <a:r>
              <a:rPr lang="es-ES" dirty="0" err="1">
                <a:solidFill>
                  <a:srgbClr val="FFFFFF"/>
                </a:solidFill>
              </a:rPr>
              <a:t>maven</a:t>
            </a:r>
            <a:r>
              <a:rPr lang="es-ES" dirty="0">
                <a:solidFill>
                  <a:srgbClr val="FFFFFF"/>
                </a:solidFill>
              </a:rPr>
              <a:t> que permiten generar un proyecto nuevo a partir de parámetros que se proporcionan mediante línea de comandos.</a:t>
            </a:r>
          </a:p>
        </p:txBody>
      </p:sp>
    </p:spTree>
    <p:extLst>
      <p:ext uri="{BB962C8B-B14F-4D97-AF65-F5344CB8AC3E}">
        <p14:creationId xmlns:p14="http://schemas.microsoft.com/office/powerpoint/2010/main" val="2749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Arquetipos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por defecto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34228"/>
              </p:ext>
            </p:extLst>
          </p:nvPr>
        </p:nvGraphicFramePr>
        <p:xfrm>
          <a:off x="2267744" y="1340768"/>
          <a:ext cx="6552728" cy="5391684"/>
        </p:xfrm>
        <a:graphic>
          <a:graphicData uri="http://schemas.openxmlformats.org/drawingml/2006/table">
            <a:tbl>
              <a:tblPr/>
              <a:tblGrid>
                <a:gridCol w="2520280"/>
                <a:gridCol w="4032448"/>
              </a:tblGrid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dirty="0" err="1">
                          <a:effectLst/>
                        </a:rPr>
                        <a:t>Archetype</a:t>
                      </a:r>
                      <a:r>
                        <a:rPr lang="es-ES" sz="1400" b="1" dirty="0">
                          <a:effectLst/>
                        </a:rPr>
                        <a:t> </a:t>
                      </a:r>
                      <a:r>
                        <a:rPr lang="es-ES" sz="1400" b="1" dirty="0" err="1">
                          <a:effectLst/>
                        </a:rPr>
                        <a:t>ArtifactIds</a:t>
                      </a:r>
                      <a:endParaRPr lang="es-ES" sz="1400" b="1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>
                          <a:effectLst/>
                        </a:rPr>
                        <a:t>Description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maven-archetype-archetype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archetype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</a:rPr>
                        <a:t>maven-archetype-j2ee-simple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simplifed sample J2EE application.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</a:t>
                      </a:r>
                      <a:r>
                        <a:rPr lang="es-ES" sz="1400" dirty="0">
                          <a:effectLst/>
                        </a:rPr>
                        <a:t>-</a:t>
                      </a:r>
                      <a:r>
                        <a:rPr lang="es-ES" sz="1400" dirty="0" err="1">
                          <a:effectLst/>
                        </a:rPr>
                        <a:t>archetype</a:t>
                      </a:r>
                      <a:r>
                        <a:rPr lang="es-ES" sz="1400" dirty="0">
                          <a:effectLst/>
                        </a:rPr>
                        <a:t>-mojo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maven-archetype-plugin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maven-archetype-plugin-site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maven-archetype-portlet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JSR-268 </a:t>
                      </a:r>
                      <a:r>
                        <a:rPr lang="en-US" sz="1400" dirty="0" err="1">
                          <a:effectLst/>
                        </a:rPr>
                        <a:t>Portlet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maven-archetype-quickstart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simple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9732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 which demonstrates some of the supported document types like APT, </a:t>
                      </a:r>
                      <a:r>
                        <a:rPr lang="en-US" sz="1400" dirty="0" err="1">
                          <a:effectLst/>
                        </a:rPr>
                        <a:t>XDoc</a:t>
                      </a:r>
                      <a:r>
                        <a:rPr lang="en-US" sz="1400" dirty="0">
                          <a:effectLst/>
                        </a:rPr>
                        <a:t>, and FML and demonstrates how to i18n your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maven-archetype-webapp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</a:t>
                      </a:r>
                      <a:r>
                        <a:rPr lang="en-US" sz="1400" dirty="0" err="1">
                          <a:effectLst/>
                        </a:rPr>
                        <a:t>Webapp</a:t>
                      </a:r>
                      <a:r>
                        <a:rPr lang="en-US" sz="1400" dirty="0">
                          <a:effectLst/>
                        </a:rPr>
                        <a:t>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3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El fichero </a:t>
            </a:r>
            <a:r>
              <a:rPr lang="es-ES" sz="2000" dirty="0">
                <a:solidFill>
                  <a:srgbClr val="FFFFFF"/>
                </a:solidFill>
              </a:rPr>
              <a:t>pom.xml (Project </a:t>
            </a:r>
            <a:r>
              <a:rPr lang="es-ES" sz="2000" dirty="0" err="1">
                <a:solidFill>
                  <a:srgbClr val="FFFFFF"/>
                </a:solidFill>
              </a:rPr>
              <a:t>Object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Model</a:t>
            </a:r>
            <a:r>
              <a:rPr lang="es-ES" sz="2000" dirty="0" smtClean="0">
                <a:solidFill>
                  <a:srgbClr val="FFFFFF"/>
                </a:solidFill>
              </a:rPr>
              <a:t>) es el fichero principal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contiene toda la información del proyecto.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Información básica:</a:t>
            </a: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om.xml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2636912"/>
            <a:ext cx="763284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xmlns</a:t>
            </a:r>
            <a:r>
              <a:rPr lang="es-ES" dirty="0"/>
              <a:t>="http://maven.apache.org/POM/4.0.0"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err="1" smtClean="0"/>
              <a:t>xmlns:xsi</a:t>
            </a:r>
            <a:r>
              <a:rPr lang="es-ES" dirty="0" smtClean="0"/>
              <a:t>=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www.w3.org/2001/XMLSchema-instance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xsi:schemaLocation</a:t>
            </a:r>
            <a:r>
              <a:rPr lang="es-ES" dirty="0"/>
              <a:t>="http://maven.apache.org/POM/4.0.0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http</a:t>
            </a:r>
            <a:r>
              <a:rPr lang="es-ES" dirty="0"/>
              <a:t>://maven.apache.org/maven-v4_0_0.xsd"&gt;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modelVersion</a:t>
            </a:r>
            <a:r>
              <a:rPr lang="es-ES" dirty="0"/>
              <a:t>&gt;4.0.0&lt;/</a:t>
            </a:r>
            <a:r>
              <a:rPr lang="es-ES" dirty="0" err="1"/>
              <a:t>modelVersion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com.everis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artifactId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packaging</a:t>
            </a:r>
            <a:r>
              <a:rPr lang="es-ES" dirty="0"/>
              <a:t>&gt;</a:t>
            </a:r>
            <a:r>
              <a:rPr lang="es-ES" dirty="0" err="1"/>
              <a:t>jar</a:t>
            </a:r>
            <a:r>
              <a:rPr lang="es-ES" dirty="0"/>
              <a:t>&lt;/</a:t>
            </a:r>
            <a:r>
              <a:rPr lang="es-ES" dirty="0" err="1"/>
              <a:t>packaging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version</a:t>
            </a:r>
            <a:r>
              <a:rPr lang="es-ES" dirty="0"/>
              <a:t>&gt;1.0-SNAPSHOT&lt;/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name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url</a:t>
            </a:r>
            <a:r>
              <a:rPr lang="es-ES" dirty="0"/>
              <a:t>&gt;http://maven.apache.org&lt;/url&gt;</a:t>
            </a:r>
          </a:p>
          <a:p>
            <a:r>
              <a:rPr lang="es-ES" dirty="0" smtClean="0"/>
              <a:t>&lt;/</a:t>
            </a:r>
            <a:r>
              <a:rPr lang="es-ES" dirty="0" err="1"/>
              <a:t>project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3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pom.xml</a:t>
            </a:r>
          </a:p>
        </p:txBody>
      </p:sp>
      <p:pic>
        <p:nvPicPr>
          <p:cNvPr id="2050" name="Picture 2" descr="http://books.sonatype.com/mvnref-book/reference/figs/web/pom-relationships_pom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88841"/>
            <a:ext cx="5256584" cy="38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BD96F30F3EC84492FEB2D9BDB31835" ma:contentTypeVersion="5" ma:contentTypeDescription="Crear nuevo documento." ma:contentTypeScope="" ma:versionID="2dbdb6209c6174b910f2fd46cf65d79d">
  <xsd:schema xmlns:xsd="http://www.w3.org/2001/XMLSchema" xmlns:xs="http://www.w3.org/2001/XMLSchema" xmlns:p="http://schemas.microsoft.com/office/2006/metadata/properties" xmlns:ns2="b3147661-cc8b-49ac-8a01-9e0dacbda3e7" xmlns:ns3="c55ef50e-4844-49e0-9394-c00acc684949" targetNamespace="http://schemas.microsoft.com/office/2006/metadata/properties" ma:root="true" ma:fieldsID="ba7b72799b90317e57df624888df5a69" ns2:_="" ns3:_="">
    <xsd:import namespace="b3147661-cc8b-49ac-8a01-9e0dacbda3e7"/>
    <xsd:import namespace="c55ef50e-4844-49e0-9394-c00acc6849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47661-cc8b-49ac-8a01-9e0dacbda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ef50e-4844-49e0-9394-c00acc6849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71C9F-2AD9-431E-8D30-5FA2EC5C7201}"/>
</file>

<file path=customXml/itemProps2.xml><?xml version="1.0" encoding="utf-8"?>
<ds:datastoreItem xmlns:ds="http://schemas.openxmlformats.org/officeDocument/2006/customXml" ds:itemID="{18D6E661-022B-4767-A0D0-D30C80AC6C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E2726-D7C6-4EAF-8D29-B9F3011AD327}">
  <ds:schemaRefs>
    <ds:schemaRef ds:uri="http://schemas.microsoft.com/office/2006/documentManagement/types"/>
    <ds:schemaRef ds:uri="http://schemas.microsoft.com/office/infopath/2007/PartnerControls"/>
    <ds:schemaRef ds:uri="37b458f3-74fd-474a-91a5-8181f3470433"/>
    <ds:schemaRef ds:uri="http://purl.org/dc/elements/1.1/"/>
    <ds:schemaRef ds:uri="http://schemas.microsoft.com/office/2006/metadata/properties"/>
    <ds:schemaRef ds:uri="http://purl.org/dc/terms/"/>
    <ds:schemaRef ds:uri="facfe95a-cd73-4bbb-8a1d-69d0d6405f9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14631</TotalTime>
  <Words>2466</Words>
  <Application>Microsoft Office PowerPoint</Application>
  <PresentationFormat>Presentación en pantalla (4:3)</PresentationFormat>
  <Paragraphs>685</Paragraphs>
  <Slides>48</Slides>
  <Notes>48</Notes>
  <HiddenSlides>6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Monaco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Sergio Raposo Vargas</cp:lastModifiedBy>
  <cp:revision>1184</cp:revision>
  <dcterms:created xsi:type="dcterms:W3CDTF">2011-04-27T16:47:02Z</dcterms:created>
  <dcterms:modified xsi:type="dcterms:W3CDTF">2019-09-16T14:33:06Z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0x0101008CBD96F30F3EC84492FEB2D9BDB31835</vt:lpwstr>
  </property>
</Properties>
</file>