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91" r:id="rId3"/>
    <p:sldId id="290" r:id="rId4"/>
    <p:sldId id="289" r:id="rId5"/>
    <p:sldId id="292" r:id="rId6"/>
    <p:sldId id="284" r:id="rId7"/>
    <p:sldId id="285" r:id="rId8"/>
    <p:sldId id="283" r:id="rId9"/>
    <p:sldId id="303" r:id="rId10"/>
    <p:sldId id="304" r:id="rId11"/>
    <p:sldId id="295" r:id="rId12"/>
    <p:sldId id="299" r:id="rId13"/>
    <p:sldId id="302" r:id="rId14"/>
    <p:sldId id="300" r:id="rId15"/>
    <p:sldId id="301" r:id="rId16"/>
    <p:sldId id="286" r:id="rId17"/>
    <p:sldId id="287" r:id="rId18"/>
    <p:sldId id="280" r:id="rId19"/>
    <p:sldId id="298" r:id="rId20"/>
    <p:sldId id="297" r:id="rId21"/>
    <p:sldId id="296" r:id="rId22"/>
    <p:sldId id="293" r:id="rId23"/>
    <p:sldId id="294" r:id="rId24"/>
    <p:sldId id="312" r:id="rId25"/>
    <p:sldId id="306" r:id="rId26"/>
    <p:sldId id="307" r:id="rId27"/>
    <p:sldId id="308" r:id="rId28"/>
    <p:sldId id="309" r:id="rId29"/>
    <p:sldId id="310" r:id="rId30"/>
    <p:sldId id="311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48463-FACA-4E6E-9C7F-53D0C63F31AB}" type="datetimeFigureOut">
              <a:rPr lang="es-PE" smtClean="0"/>
              <a:t>09/06/2016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7694-CB59-44E6-87F9-E4EF75CF5E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95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22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7694-CB59-44E6-87F9-E4EF75CF5E4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88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6356350"/>
            <a:ext cx="3024336" cy="365125"/>
          </a:xfrm>
        </p:spPr>
        <p:txBody>
          <a:bodyPr/>
          <a:lstStyle>
            <a:lvl1pPr>
              <a:defRPr sz="2000"/>
            </a:lvl1pPr>
          </a:lstStyle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836712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836712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79208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0"/>
            <a:ext cx="9144000" cy="75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189528"/>
            <a:ext cx="687198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2967" y="6376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@</a:t>
            </a:r>
            <a:r>
              <a:rPr lang="es-ES" dirty="0" err="1" smtClean="0"/>
              <a:t>asullom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Rectángulo"/>
          <p:cNvSpPr/>
          <p:nvPr userDrawn="1"/>
        </p:nvSpPr>
        <p:spPr>
          <a:xfrm>
            <a:off x="8316416" y="908720"/>
            <a:ext cx="7920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bg1"/>
                </a:solidFill>
              </a:rPr>
              <a:t>SUBMIT </a:t>
            </a:r>
            <a:r>
              <a:rPr lang="es-PE" sz="800" dirty="0" smtClean="0">
                <a:solidFill>
                  <a:schemeClr val="bg1"/>
                </a:solidFill>
              </a:rPr>
              <a:t>CONSULTING</a:t>
            </a:r>
            <a:endParaRPr lang="es-PE" sz="1050" dirty="0">
              <a:solidFill>
                <a:schemeClr val="bg1"/>
              </a:solidFill>
            </a:endParaRPr>
          </a:p>
        </p:txBody>
      </p:sp>
      <p:sp>
        <p:nvSpPr>
          <p:cNvPr id="10" name="4 Marcador de pie de página"/>
          <p:cNvSpPr txBox="1">
            <a:spLocks/>
          </p:cNvSpPr>
          <p:nvPr userDrawn="1"/>
        </p:nvSpPr>
        <p:spPr>
          <a:xfrm>
            <a:off x="3131840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@asullom</a:t>
            </a:r>
            <a:endParaRPr lang="es-ES" dirty="0"/>
          </a:p>
        </p:txBody>
      </p:sp>
      <p:pic>
        <p:nvPicPr>
          <p:cNvPr id="11" name="Picture 2" descr="C:\Users\Asullom\Downloads\Logo_of_UPeU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8"/>
          <a:stretch/>
        </p:blipFill>
        <p:spPr bwMode="auto">
          <a:xfrm>
            <a:off x="7708379" y="44624"/>
            <a:ext cx="872884" cy="6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cdist2.perforce.com/perforce/r15.2/bin.ntx64/p4vinst64.ex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icon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tutorials/angularjs-form-validation-with-ngmessag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jangoprojec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5085184"/>
            <a:ext cx="9144000" cy="1844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4 Conector recto"/>
          <p:cNvCxnSpPr/>
          <p:nvPr/>
        </p:nvCxnSpPr>
        <p:spPr>
          <a:xfrm>
            <a:off x="491600" y="6309320"/>
            <a:ext cx="8148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4 Marcador de pie de página"/>
          <p:cNvSpPr txBox="1">
            <a:spLocks/>
          </p:cNvSpPr>
          <p:nvPr/>
        </p:nvSpPr>
        <p:spPr>
          <a:xfrm>
            <a:off x="1547664" y="6356350"/>
            <a:ext cx="5976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@asullom | Angel Sullon Macalupu | 2016 | Perú </a:t>
            </a:r>
            <a:endParaRPr lang="es-E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-1" y="755993"/>
            <a:ext cx="914399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II WORKSHOP EN INGENIERÍA DEL SOFTWARE</a:t>
            </a:r>
            <a:endParaRPr lang="es-E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10 Imagen" descr="Seventh-Day Adventist Church logo.sv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333" y="0"/>
            <a:ext cx="915220" cy="678879"/>
          </a:xfrm>
          <a:prstGeom prst="rect">
            <a:avLst/>
          </a:prstGeom>
          <a:noFill/>
        </p:spPr>
      </p:pic>
      <p:pic>
        <p:nvPicPr>
          <p:cNvPr id="16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84816"/>
            <a:ext cx="495601" cy="4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sullom\Downloads\logs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7807"/>
            <a:ext cx="792088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llom\Pictures\python-logo-glassy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t="11970" r="11232" b="23852"/>
          <a:stretch/>
        </p:blipFill>
        <p:spPr bwMode="auto">
          <a:xfrm>
            <a:off x="6964371" y="5795526"/>
            <a:ext cx="479494" cy="4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sullom\Pictures\Sublime_Text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34" y="5288840"/>
            <a:ext cx="470954" cy="4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Asullom\Pictures\node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8" y="5820464"/>
            <a:ext cx="1243255" cy="4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Asullom\Pictures\git-logo-cc-by-300x3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338" y="5881247"/>
            <a:ext cx="389750" cy="38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8" y="5102498"/>
            <a:ext cx="312845" cy="6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631256" cy="1470025"/>
          </a:xfrm>
        </p:spPr>
        <p:txBody>
          <a:bodyPr/>
          <a:lstStyle/>
          <a:p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Angular con </a:t>
            </a:r>
            <a:r>
              <a:rPr lang="es-PE" b="1" dirty="0" smtClean="0"/>
              <a:t>Django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4663" y="3886200"/>
            <a:ext cx="7018675" cy="838944"/>
          </a:xfrm>
        </p:spPr>
        <p:txBody>
          <a:bodyPr>
            <a:noAutofit/>
          </a:bodyPr>
          <a:lstStyle/>
          <a:p>
            <a:endParaRPr lang="es-PE" sz="2800" dirty="0" smtClean="0"/>
          </a:p>
          <a:p>
            <a:r>
              <a:rPr lang="es-PE" sz="2800" dirty="0" smtClean="0"/>
              <a:t>Desarrollo Ágil de </a:t>
            </a:r>
            <a:r>
              <a:rPr lang="es-PE" sz="2800" dirty="0"/>
              <a:t>A</a:t>
            </a:r>
            <a:r>
              <a:rPr lang="es-PE" sz="2800" dirty="0" smtClean="0"/>
              <a:t>plicaciones Web </a:t>
            </a:r>
            <a:r>
              <a:rPr lang="es-PE" sz="2800" b="1" dirty="0" smtClean="0"/>
              <a:t>SPA</a:t>
            </a:r>
            <a:r>
              <a:rPr lang="es-PE" sz="2800" dirty="0" smtClean="0"/>
              <a:t>/SSO</a:t>
            </a:r>
            <a:endParaRPr lang="es-PE" sz="2800" dirty="0"/>
          </a:p>
        </p:txBody>
      </p:sp>
      <p:pic>
        <p:nvPicPr>
          <p:cNvPr id="4" name="Picture 2" descr="https://upload.wikimedia.org/wikipedia/commons/thumb/3/38/SQLite370.svg/2000px-SQLite370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82" y="5879563"/>
            <a:ext cx="903278" cy="4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hueniversedotcom.files.wordpress.com/2010/05/oauth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85184"/>
            <a:ext cx="816533" cy="8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2195736" y="5245128"/>
            <a:ext cx="407967" cy="470834"/>
            <a:chOff x="8004175" y="4254310"/>
            <a:chExt cx="407967" cy="470834"/>
          </a:xfrm>
        </p:grpSpPr>
        <p:sp>
          <p:nvSpPr>
            <p:cNvPr id="12" name="11 Datos"/>
            <p:cNvSpPr/>
            <p:nvPr/>
          </p:nvSpPr>
          <p:spPr>
            <a:xfrm rot="1886619">
              <a:off x="8004620" y="4408214"/>
              <a:ext cx="403196" cy="316930"/>
            </a:xfrm>
            <a:prstGeom prst="flowChartInputOutp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Datos"/>
            <p:cNvSpPr/>
            <p:nvPr/>
          </p:nvSpPr>
          <p:spPr>
            <a:xfrm rot="1886619">
              <a:off x="8008946" y="4326318"/>
              <a:ext cx="403196" cy="316930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Datos"/>
            <p:cNvSpPr/>
            <p:nvPr/>
          </p:nvSpPr>
          <p:spPr>
            <a:xfrm rot="1886619">
              <a:off x="8004175" y="4254310"/>
              <a:ext cx="403196" cy="31693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1033" name="Picture 9" descr="http://50.56.80.148/_media/openstack/logo-res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78461"/>
            <a:ext cx="1178572" cy="2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sullom\Pictures\AngularJS-larg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411" y="5863004"/>
            <a:ext cx="1481388" cy="4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2" y="1476456"/>
            <a:ext cx="1322374" cy="13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lab.com/uploads/project/avatar/13083/gitlab-logo-squar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47" y="5102498"/>
            <a:ext cx="221132" cy="2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://www.django-rest-framework.org/img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0" y="5157192"/>
            <a:ext cx="1408044" cy="6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74" y="1767504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Flecha izquierda y derecha"/>
          <p:cNvSpPr/>
          <p:nvPr/>
        </p:nvSpPr>
        <p:spPr>
          <a:xfrm>
            <a:off x="3491878" y="1910417"/>
            <a:ext cx="2160240" cy="57880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JSON</a:t>
            </a:r>
            <a:endParaRPr lang="es-PE" dirty="0"/>
          </a:p>
        </p:txBody>
      </p:sp>
      <p:sp>
        <p:nvSpPr>
          <p:cNvPr id="19" name="18 Rectángulo"/>
          <p:cNvSpPr/>
          <p:nvPr/>
        </p:nvSpPr>
        <p:spPr>
          <a:xfrm>
            <a:off x="1076506" y="2743123"/>
            <a:ext cx="848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65000"/>
                  </a:schemeClr>
                </a:solidFill>
              </a:rPr>
              <a:t>Cliente</a:t>
            </a:r>
            <a:endParaRPr lang="es-P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6759052" y="2885898"/>
            <a:ext cx="98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65000"/>
                  </a:schemeClr>
                </a:solidFill>
              </a:rPr>
              <a:t>Servidor</a:t>
            </a:r>
            <a:endParaRPr lang="es-P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http://bower.io/img/bower-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51354"/>
            <a:ext cx="469090" cy="41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C:\Users\Asullom\Pictures\github-25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53" y="5286760"/>
            <a:ext cx="662520" cy="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Elipse"/>
          <p:cNvSpPr/>
          <p:nvPr/>
        </p:nvSpPr>
        <p:spPr>
          <a:xfrm>
            <a:off x="6097621" y="2103773"/>
            <a:ext cx="274579" cy="30308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5912386" y="2479955"/>
            <a:ext cx="64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/>
              <a:t>REST</a:t>
            </a:r>
            <a:endParaRPr lang="es-PE" dirty="0"/>
          </a:p>
        </p:txBody>
      </p:sp>
      <p:cxnSp>
        <p:nvCxnSpPr>
          <p:cNvPr id="25" name="24 Conector recto de flecha"/>
          <p:cNvCxnSpPr>
            <a:stCxn id="67" idx="1"/>
            <a:endCxn id="20" idx="6"/>
          </p:cNvCxnSpPr>
          <p:nvPr/>
        </p:nvCxnSpPr>
        <p:spPr>
          <a:xfrm flipH="1" flipV="1">
            <a:off x="6372200" y="2255313"/>
            <a:ext cx="4471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69 Elipse"/>
          <p:cNvSpPr/>
          <p:nvPr/>
        </p:nvSpPr>
        <p:spPr>
          <a:xfrm>
            <a:off x="2750208" y="1986103"/>
            <a:ext cx="274579" cy="30308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Rectángulo"/>
          <p:cNvSpPr/>
          <p:nvPr/>
        </p:nvSpPr>
        <p:spPr>
          <a:xfrm>
            <a:off x="2559407" y="2398800"/>
            <a:ext cx="66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/>
              <a:t>A</a:t>
            </a:r>
            <a:r>
              <a:rPr lang="es-PE" b="1" dirty="0" smtClean="0"/>
              <a:t>JAX</a:t>
            </a:r>
            <a:endParaRPr lang="es-PE" dirty="0"/>
          </a:p>
        </p:txBody>
      </p:sp>
      <p:cxnSp>
        <p:nvCxnSpPr>
          <p:cNvPr id="28" name="27 Conector recto de flecha"/>
          <p:cNvCxnSpPr>
            <a:stCxn id="45" idx="3"/>
            <a:endCxn id="70" idx="2"/>
          </p:cNvCxnSpPr>
          <p:nvPr/>
        </p:nvCxnSpPr>
        <p:spPr>
          <a:xfrm>
            <a:off x="2142676" y="2137643"/>
            <a:ext cx="6075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&gt;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 </a:t>
            </a:r>
            <a:r>
              <a:rPr lang="es-PE" dirty="0" smtClean="0"/>
              <a:t>paso3</a:t>
            </a:r>
            <a:endParaRPr lang="es-P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6712"/>
            <a:ext cx="54864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Instalación y configuración del ambiente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Parte del </a:t>
            </a:r>
            <a:r>
              <a:rPr lang="es-PE" dirty="0" err="1" smtClean="0"/>
              <a:t>Frontend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31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GIT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https://git-scm.com/</a:t>
            </a:r>
            <a:r>
              <a:rPr lang="es-PE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4791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1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GIT </a:t>
            </a:r>
            <a:r>
              <a:rPr lang="es-PE" dirty="0" err="1" smtClean="0"/>
              <a:t>configs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>
                <a:latin typeface="Consolas" pitchFamily="49" charset="0"/>
                <a:cs typeface="Consolas" pitchFamily="49" charset="0"/>
              </a:rPr>
              <a:t>Ejecute </a:t>
            </a: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user.email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"tumail@gmail.com"</a:t>
            </a: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user.name "tu nombre"</a:t>
            </a:r>
          </a:p>
          <a:p>
            <a:pPr>
              <a:buFont typeface="Wingdings"/>
              <a:buChar char="Ø"/>
            </a:pPr>
            <a:endParaRPr lang="es-P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539552" y="213285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Para </a:t>
            </a:r>
            <a:r>
              <a:rPr lang="es-PE" dirty="0" smtClean="0"/>
              <a:t>cambiar de </a:t>
            </a:r>
            <a:r>
              <a:rPr lang="es-PE" dirty="0" err="1" smtClean="0"/>
              <a:t>branch</a:t>
            </a:r>
            <a:endParaRPr lang="es-PE" dirty="0"/>
          </a:p>
          <a:p>
            <a:r>
              <a:rPr lang="es-PE" b="1" dirty="0"/>
              <a:t>$</a:t>
            </a:r>
            <a:r>
              <a:rPr lang="es-PE" b="1" dirty="0" err="1"/>
              <a:t>git</a:t>
            </a:r>
            <a:r>
              <a:rPr lang="es-PE" b="1" dirty="0"/>
              <a:t> </a:t>
            </a:r>
            <a:r>
              <a:rPr lang="es-PE" b="1" dirty="0" err="1"/>
              <a:t>checkout</a:t>
            </a:r>
            <a:r>
              <a:rPr lang="es-PE" b="1" dirty="0"/>
              <a:t> </a:t>
            </a:r>
            <a:r>
              <a:rPr lang="es-PE" b="1" dirty="0" smtClean="0"/>
              <a:t>paso2</a:t>
            </a:r>
            <a:endParaRPr lang="es-PE" b="1" dirty="0"/>
          </a:p>
          <a:p>
            <a:endParaRPr lang="es-PE" dirty="0"/>
          </a:p>
          <a:p>
            <a:r>
              <a:rPr lang="es-PE" dirty="0"/>
              <a:t>Para cambiar de </a:t>
            </a:r>
            <a:r>
              <a:rPr lang="es-PE" dirty="0" err="1" smtClean="0"/>
              <a:t>branch</a:t>
            </a:r>
            <a:r>
              <a:rPr lang="es-PE" dirty="0" smtClean="0"/>
              <a:t> sobre escribiendo </a:t>
            </a:r>
            <a:r>
              <a:rPr lang="es-PE" dirty="0"/>
              <a:t>los cambios locales</a:t>
            </a:r>
          </a:p>
          <a:p>
            <a:r>
              <a:rPr lang="es-PE" b="1" dirty="0"/>
              <a:t>$</a:t>
            </a:r>
            <a:r>
              <a:rPr lang="es-PE" b="1" dirty="0" err="1"/>
              <a:t>git</a:t>
            </a:r>
            <a:r>
              <a:rPr lang="es-PE" b="1" dirty="0"/>
              <a:t> </a:t>
            </a:r>
            <a:r>
              <a:rPr lang="es-PE" b="1" dirty="0" err="1"/>
              <a:t>checkout</a:t>
            </a:r>
            <a:r>
              <a:rPr lang="es-PE" b="1" dirty="0"/>
              <a:t> -f </a:t>
            </a:r>
            <a:r>
              <a:rPr lang="es-PE" b="1" dirty="0" smtClean="0"/>
              <a:t>paso2</a:t>
            </a:r>
            <a:endParaRPr lang="es-PE" b="1" dirty="0"/>
          </a:p>
        </p:txBody>
      </p:sp>
      <p:sp>
        <p:nvSpPr>
          <p:cNvPr id="6" name="5 Rectángulo"/>
          <p:cNvSpPr/>
          <p:nvPr/>
        </p:nvSpPr>
        <p:spPr>
          <a:xfrm>
            <a:off x="755576" y="414908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Para limpiar el repo local y descartar cambios en el </a:t>
            </a:r>
            <a:r>
              <a:rPr lang="es-PE" dirty="0" err="1" smtClean="0"/>
              <a:t>checkout</a:t>
            </a:r>
            <a:r>
              <a:rPr lang="es-PE" dirty="0" smtClean="0"/>
              <a:t> actual</a:t>
            </a:r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clean</a:t>
            </a:r>
            <a:r>
              <a:rPr lang="es-PE" dirty="0"/>
              <a:t> -d -x -i</a:t>
            </a:r>
          </a:p>
          <a:p>
            <a:r>
              <a:rPr lang="es-PE" dirty="0"/>
              <a:t>	luego </a:t>
            </a:r>
            <a:r>
              <a:rPr lang="es-PE" dirty="0" err="1"/>
              <a:t>opcion</a:t>
            </a:r>
            <a:r>
              <a:rPr lang="es-PE" dirty="0"/>
              <a:t> 4</a:t>
            </a:r>
          </a:p>
          <a:p>
            <a:r>
              <a:rPr lang="es-PE" dirty="0"/>
              <a:t>mejor: 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clean</a:t>
            </a:r>
            <a:r>
              <a:rPr lang="es-PE" dirty="0"/>
              <a:t> -d -i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295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P4Merge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http://cdist2.perforce.com/perforce/r15.2/bin.ntx64/p4vinst64.exe</a:t>
            </a:r>
            <a:r>
              <a:rPr lang="es-PE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93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P4Merge </a:t>
            </a:r>
            <a:r>
              <a:rPr lang="es-PE" dirty="0" err="1" smtClean="0"/>
              <a:t>configs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30963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dirty="0">
                <a:latin typeface="Consolas" pitchFamily="49" charset="0"/>
                <a:cs typeface="Consolas" pitchFamily="49" charset="0"/>
              </a:rPr>
              <a:t>Ejecute </a:t>
            </a: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merge.tool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p4merge</a:t>
            </a: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mergetool.p4merge.path "C:\Program Files\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Perforce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\p4merge.exe"</a:t>
            </a:r>
          </a:p>
          <a:p>
            <a:pPr marL="0" indent="0">
              <a:buNone/>
            </a:pPr>
            <a:endParaRPr lang="es-P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dirty="0">
                <a:latin typeface="Consolas" pitchFamily="49" charset="0"/>
                <a:cs typeface="Consolas" pitchFamily="49" charset="0"/>
              </a:rPr>
              <a:t>Eliminar los archivos temporales .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org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después del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merge</a:t>
            </a:r>
            <a:endParaRPr lang="es-PE" dirty="0">
              <a:latin typeface="Consolas" pitchFamily="49" charset="0"/>
              <a:cs typeface="Consolas" pitchFamily="49" charset="0"/>
            </a:endParaRP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mergetool.keepBackup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false </a:t>
            </a:r>
          </a:p>
          <a:p>
            <a:pPr>
              <a:buFont typeface="Wingdings"/>
              <a:buChar char="Ø"/>
            </a:pPr>
            <a:endParaRPr lang="es-PE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PE" dirty="0">
                <a:latin typeface="Consolas" pitchFamily="49" charset="0"/>
                <a:cs typeface="Consolas" pitchFamily="49" charset="0"/>
              </a:rPr>
              <a:t>Eliminar mensajes para seleccionar herramienta para hacer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merge</a:t>
            </a:r>
            <a:endParaRPr lang="es-PE" dirty="0">
              <a:latin typeface="Consolas" pitchFamily="49" charset="0"/>
              <a:cs typeface="Consolas" pitchFamily="49" charset="0"/>
            </a:endParaRPr>
          </a:p>
          <a:p>
            <a:r>
              <a:rPr lang="es-PE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--global </a:t>
            </a:r>
            <a:r>
              <a:rPr lang="es-PE" dirty="0" err="1">
                <a:latin typeface="Consolas" pitchFamily="49" charset="0"/>
                <a:cs typeface="Consolas" pitchFamily="49" charset="0"/>
              </a:rPr>
              <a:t>mergetool.prompt</a:t>
            </a:r>
            <a:r>
              <a:rPr lang="es-PE" dirty="0">
                <a:latin typeface="Consolas" pitchFamily="49" charset="0"/>
                <a:cs typeface="Consolas" pitchFamily="49" charset="0"/>
              </a:rPr>
              <a:t> false 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89959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err="1" smtClean="0">
                <a:latin typeface="Consolas" pitchFamily="49" charset="0"/>
                <a:cs typeface="Consolas" pitchFamily="49" charset="0"/>
              </a:rPr>
              <a:t>Usage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s-PE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P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dirty="0" err="1" smtClean="0">
                <a:latin typeface="Consolas" pitchFamily="49" charset="0"/>
                <a:cs typeface="Consolas" pitchFamily="49" charset="0"/>
              </a:rPr>
              <a:t>mergetool</a:t>
            </a:r>
            <a:endParaRPr lang="es-P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Creación del proyecto ioteca_web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instalar angular de forma profesional y trabajar cómodamente necesita </a:t>
            </a:r>
            <a:r>
              <a:rPr lang="es-PE" dirty="0"/>
              <a:t>tener </a:t>
            </a:r>
            <a:r>
              <a:rPr lang="es-PE" dirty="0" err="1" smtClean="0"/>
              <a:t>npm</a:t>
            </a:r>
            <a:r>
              <a:rPr lang="es-PE" dirty="0" smtClean="0"/>
              <a:t> de </a:t>
            </a:r>
            <a:r>
              <a:rPr lang="es-PE" dirty="0" err="1" smtClean="0"/>
              <a:t>NodeJS</a:t>
            </a:r>
            <a:r>
              <a:rPr lang="es-PE" dirty="0" smtClean="0"/>
              <a:t> </a:t>
            </a:r>
            <a:r>
              <a:rPr lang="es-PE" dirty="0" smtClean="0"/>
              <a:t>y/o </a:t>
            </a:r>
            <a:r>
              <a:rPr lang="es-PE" dirty="0" err="1" smtClean="0"/>
              <a:t>bower</a:t>
            </a:r>
            <a:r>
              <a:rPr lang="es-PE" dirty="0" smtClean="0"/>
              <a:t> y construir un servidor web con </a:t>
            </a:r>
            <a:r>
              <a:rPr lang="es-PE" dirty="0" err="1" smtClean="0"/>
              <a:t>gulp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strike="sngStrike" dirty="0"/>
          </a:p>
          <a:p>
            <a:r>
              <a:rPr lang="es-PE" strike="sngStrike" dirty="0" smtClean="0"/>
              <a:t>También puede </a:t>
            </a:r>
            <a:r>
              <a:rPr lang="es-PE" strike="sngStrike" dirty="0"/>
              <a:t>descargar manualmente de </a:t>
            </a:r>
            <a:r>
              <a:rPr lang="es-PE" strike="sngStrike" dirty="0">
                <a:hlinkClick r:id="rId2"/>
              </a:rPr>
              <a:t>https://</a:t>
            </a:r>
            <a:r>
              <a:rPr lang="es-PE" strike="sngStrike" dirty="0" smtClean="0">
                <a:hlinkClick r:id="rId2"/>
              </a:rPr>
              <a:t>angularjs.org</a:t>
            </a:r>
            <a:r>
              <a:rPr lang="es-PE" strike="sngStrike" dirty="0" smtClean="0"/>
              <a:t> y usar otro servidor web como apache, etc.</a:t>
            </a:r>
            <a:endParaRPr lang="es-PE" strike="sngStrike" dirty="0"/>
          </a:p>
        </p:txBody>
      </p:sp>
    </p:spTree>
    <p:extLst>
      <p:ext uri="{BB962C8B-B14F-4D97-AF65-F5344CB8AC3E}">
        <p14:creationId xmlns:p14="http://schemas.microsoft.com/office/powerpoint/2010/main" val="16161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Angular </a:t>
            </a:r>
            <a:r>
              <a:rPr lang="es-PE" dirty="0" err="1" smtClean="0"/>
              <a:t>components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200" dirty="0" smtClean="0"/>
              <a:t>    &lt;</a:t>
            </a:r>
            <a:r>
              <a:rPr lang="es-PE" sz="1200" dirty="0"/>
              <a:t>link </a:t>
            </a:r>
            <a:r>
              <a:rPr lang="es-PE" sz="1200" dirty="0" err="1"/>
              <a:t>rel</a:t>
            </a:r>
            <a:r>
              <a:rPr lang="es-PE" sz="1200" dirty="0"/>
              <a:t>="</a:t>
            </a:r>
            <a:r>
              <a:rPr lang="es-PE" sz="1200" dirty="0" err="1"/>
              <a:t>stylesheet</a:t>
            </a:r>
            <a:r>
              <a:rPr lang="es-PE" sz="1200" dirty="0"/>
              <a:t>" </a:t>
            </a:r>
            <a:r>
              <a:rPr lang="es-PE" sz="1200" dirty="0" err="1"/>
              <a:t>href</a:t>
            </a:r>
            <a:r>
              <a:rPr lang="es-PE" sz="1200" dirty="0"/>
              <a:t>="</a:t>
            </a:r>
            <a:r>
              <a:rPr lang="es-PE" sz="1200" dirty="0" err="1"/>
              <a:t>bower_components</a:t>
            </a:r>
            <a:r>
              <a:rPr lang="es-PE" sz="1200" dirty="0"/>
              <a:t>/angular-material/angular-material.css" </a:t>
            </a:r>
            <a:r>
              <a:rPr lang="es-PE" sz="1200" dirty="0" err="1"/>
              <a:t>type</a:t>
            </a:r>
            <a:r>
              <a:rPr lang="es-PE" sz="1200" dirty="0"/>
              <a:t>="</a:t>
            </a:r>
            <a:r>
              <a:rPr lang="es-PE" sz="1200" dirty="0" err="1"/>
              <a:t>text</a:t>
            </a:r>
            <a:r>
              <a:rPr lang="es-PE" sz="1200" dirty="0"/>
              <a:t>/</a:t>
            </a:r>
            <a:r>
              <a:rPr lang="es-PE" sz="1200" dirty="0" err="1"/>
              <a:t>css</a:t>
            </a:r>
            <a:r>
              <a:rPr lang="es-PE" sz="1200" dirty="0"/>
              <a:t>" /&gt;</a:t>
            </a:r>
          </a:p>
          <a:p>
            <a:pPr marL="0" indent="0">
              <a:buNone/>
            </a:pPr>
            <a:r>
              <a:rPr lang="es-PE" sz="1200" dirty="0"/>
              <a:t>    &lt;link </a:t>
            </a:r>
            <a:r>
              <a:rPr lang="es-PE" sz="1200" dirty="0" err="1"/>
              <a:t>rel</a:t>
            </a:r>
            <a:r>
              <a:rPr lang="es-PE" sz="1200" dirty="0"/>
              <a:t>="</a:t>
            </a:r>
            <a:r>
              <a:rPr lang="es-PE" sz="1200" dirty="0" err="1"/>
              <a:t>stylesheet</a:t>
            </a:r>
            <a:r>
              <a:rPr lang="es-PE" sz="1200" dirty="0"/>
              <a:t>" </a:t>
            </a:r>
            <a:r>
              <a:rPr lang="es-PE" sz="1200" dirty="0" err="1"/>
              <a:t>href</a:t>
            </a:r>
            <a:r>
              <a:rPr lang="es-PE" sz="1200" dirty="0"/>
              <a:t>="</a:t>
            </a:r>
            <a:r>
              <a:rPr lang="es-PE" sz="1200" dirty="0" err="1"/>
              <a:t>bower_components</a:t>
            </a:r>
            <a:r>
              <a:rPr lang="es-PE" sz="1200" dirty="0"/>
              <a:t>/angular-material-</a:t>
            </a:r>
            <a:r>
              <a:rPr lang="es-PE" sz="1200" dirty="0" err="1"/>
              <a:t>icons</a:t>
            </a:r>
            <a:r>
              <a:rPr lang="es-PE" sz="1200" dirty="0"/>
              <a:t>/angular-material-icons.css" </a:t>
            </a:r>
            <a:r>
              <a:rPr lang="es-PE" sz="1200" dirty="0" err="1"/>
              <a:t>type</a:t>
            </a:r>
            <a:r>
              <a:rPr lang="es-PE" sz="1200" dirty="0"/>
              <a:t>="</a:t>
            </a:r>
            <a:r>
              <a:rPr lang="es-PE" sz="1200" dirty="0" err="1"/>
              <a:t>text</a:t>
            </a:r>
            <a:r>
              <a:rPr lang="es-PE" sz="1200" dirty="0"/>
              <a:t>/</a:t>
            </a:r>
            <a:r>
              <a:rPr lang="es-PE" sz="1200" dirty="0" err="1"/>
              <a:t>css</a:t>
            </a:r>
            <a:r>
              <a:rPr lang="es-PE" sz="1200" dirty="0"/>
              <a:t>" /&gt;</a:t>
            </a:r>
          </a:p>
          <a:p>
            <a:pPr marL="0" indent="0">
              <a:buNone/>
            </a:pPr>
            <a:r>
              <a:rPr lang="es-PE" sz="1200" dirty="0"/>
              <a:t>    &lt;link </a:t>
            </a:r>
            <a:r>
              <a:rPr lang="es-PE" sz="1200" dirty="0" err="1"/>
              <a:t>rel</a:t>
            </a:r>
            <a:r>
              <a:rPr lang="es-PE" sz="1200" dirty="0"/>
              <a:t>="</a:t>
            </a:r>
            <a:r>
              <a:rPr lang="es-PE" sz="1200" dirty="0" err="1"/>
              <a:t>stylesheet</a:t>
            </a:r>
            <a:r>
              <a:rPr lang="es-PE" sz="1200" dirty="0"/>
              <a:t>" </a:t>
            </a:r>
            <a:r>
              <a:rPr lang="es-PE" sz="1200" dirty="0" err="1"/>
              <a:t>type</a:t>
            </a:r>
            <a:r>
              <a:rPr lang="es-PE" sz="1200" dirty="0"/>
              <a:t>="</a:t>
            </a:r>
            <a:r>
              <a:rPr lang="es-PE" sz="1200" dirty="0" err="1"/>
              <a:t>text</a:t>
            </a:r>
            <a:r>
              <a:rPr lang="es-PE" sz="1200" dirty="0"/>
              <a:t>/</a:t>
            </a:r>
            <a:r>
              <a:rPr lang="es-PE" sz="1200" dirty="0" err="1"/>
              <a:t>css</a:t>
            </a:r>
            <a:r>
              <a:rPr lang="es-PE" sz="1200" dirty="0"/>
              <a:t>" </a:t>
            </a:r>
            <a:r>
              <a:rPr lang="es-PE" sz="1200" dirty="0" err="1"/>
              <a:t>href</a:t>
            </a:r>
            <a:r>
              <a:rPr lang="es-PE" sz="1200" dirty="0"/>
              <a:t>="</a:t>
            </a:r>
            <a:r>
              <a:rPr lang="es-PE" sz="1200" dirty="0" err="1"/>
              <a:t>bower_components</a:t>
            </a:r>
            <a:r>
              <a:rPr lang="es-PE" sz="1200" dirty="0"/>
              <a:t>/angular-</a:t>
            </a:r>
            <a:r>
              <a:rPr lang="es-PE" sz="1200" dirty="0" err="1"/>
              <a:t>toastr</a:t>
            </a:r>
            <a:r>
              <a:rPr lang="es-PE" sz="1200" dirty="0"/>
              <a:t>/</a:t>
            </a:r>
            <a:r>
              <a:rPr lang="es-PE" sz="1200" dirty="0" err="1"/>
              <a:t>dist</a:t>
            </a:r>
            <a:r>
              <a:rPr lang="es-PE" sz="1200" dirty="0"/>
              <a:t>/angular-toastr.css" /&gt;</a:t>
            </a:r>
            <a:endParaRPr lang="es-PE" sz="1400" dirty="0" smtClean="0"/>
          </a:p>
          <a:p>
            <a:pPr marL="0" indent="0">
              <a:buNone/>
            </a:pPr>
            <a:endParaRPr lang="es-PE" sz="1400" dirty="0" smtClean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r>
              <a:rPr lang="es-PE" sz="1400" dirty="0" smtClean="0"/>
              <a:t>    &lt;</a:t>
            </a:r>
            <a:r>
              <a:rPr lang="es-PE" sz="1400" dirty="0"/>
              <a:t>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/angular/angular.min.js"&gt;&lt;/script&gt;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animate</a:t>
            </a:r>
            <a:r>
              <a:rPr lang="es-PE" sz="1400" dirty="0"/>
              <a:t>/angular-animate.min.js"&gt;&lt;/script&gt;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/angular-aria/angular-aria.min.js"&gt;&lt;/script&gt;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sanitize</a:t>
            </a:r>
            <a:r>
              <a:rPr lang="es-PE" sz="1400" dirty="0"/>
              <a:t>/angular-sanitize.min.js"&gt;&lt;/script&gt;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/angular-material/angular-material.min.js"&gt;&lt;/script&gt;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ui</a:t>
            </a:r>
            <a:r>
              <a:rPr lang="es-PE" sz="1400" dirty="0"/>
              <a:t>-</a:t>
            </a:r>
            <a:r>
              <a:rPr lang="es-PE" sz="1400" dirty="0" err="1"/>
              <a:t>router</a:t>
            </a:r>
            <a:r>
              <a:rPr lang="es-PE" sz="1400" dirty="0"/>
              <a:t>/</a:t>
            </a:r>
            <a:r>
              <a:rPr lang="es-PE" sz="1400" dirty="0" err="1"/>
              <a:t>release</a:t>
            </a:r>
            <a:r>
              <a:rPr lang="es-PE" sz="1400" dirty="0"/>
              <a:t>/angular-ui-router.js"&gt;&lt;/script&gt;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resource</a:t>
            </a:r>
            <a:r>
              <a:rPr lang="es-PE" sz="1400" dirty="0"/>
              <a:t>/angular-resource.min.js"&gt;&lt;/script&gt;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/angular-material-</a:t>
            </a:r>
            <a:r>
              <a:rPr lang="es-PE" sz="1400" dirty="0" err="1"/>
              <a:t>icons</a:t>
            </a:r>
            <a:r>
              <a:rPr lang="es-PE" sz="1400" dirty="0"/>
              <a:t>/angular-material-icons.min.js"&gt;&lt;/script&gt;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/angular-local-</a:t>
            </a:r>
            <a:r>
              <a:rPr lang="es-PE" sz="1400" dirty="0" err="1"/>
              <a:t>storage</a:t>
            </a:r>
            <a:r>
              <a:rPr lang="es-PE" sz="1400" dirty="0"/>
              <a:t>/</a:t>
            </a:r>
            <a:r>
              <a:rPr lang="es-PE" sz="1400" dirty="0" err="1"/>
              <a:t>dist</a:t>
            </a:r>
            <a:r>
              <a:rPr lang="es-PE" sz="1400" dirty="0"/>
              <a:t>/angular-local-storage.js"&gt;&lt;/script&gt;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messages</a:t>
            </a:r>
            <a:r>
              <a:rPr lang="es-PE" sz="1400" dirty="0"/>
              <a:t>/angular-messages.min.js"&gt;&lt;/script&gt;</a:t>
            </a:r>
          </a:p>
          <a:p>
            <a:pPr marL="0" indent="0">
              <a:buNone/>
            </a:pPr>
            <a:r>
              <a:rPr lang="es-PE" sz="1400" dirty="0"/>
              <a:t>    &lt;script </a:t>
            </a:r>
            <a:r>
              <a:rPr lang="es-PE" sz="1400" dirty="0" err="1"/>
              <a:t>type</a:t>
            </a:r>
            <a:r>
              <a:rPr lang="es-PE" sz="1400" dirty="0"/>
              <a:t>="</a:t>
            </a:r>
            <a:r>
              <a:rPr lang="es-PE" sz="1400" dirty="0" err="1"/>
              <a:t>text</a:t>
            </a:r>
            <a:r>
              <a:rPr lang="es-PE" sz="1400" dirty="0"/>
              <a:t>/</a:t>
            </a:r>
            <a:r>
              <a:rPr lang="es-PE" sz="1400" dirty="0" err="1"/>
              <a:t>javascript</a:t>
            </a:r>
            <a:r>
              <a:rPr lang="es-PE" sz="1400" dirty="0"/>
              <a:t>" </a:t>
            </a:r>
            <a:r>
              <a:rPr lang="es-PE" sz="1400" dirty="0" err="1"/>
              <a:t>src</a:t>
            </a:r>
            <a:r>
              <a:rPr lang="es-PE" sz="1400" dirty="0"/>
              <a:t>="</a:t>
            </a:r>
            <a:r>
              <a:rPr lang="es-PE" sz="1400" dirty="0" err="1"/>
              <a:t>bower_components</a:t>
            </a:r>
            <a:r>
              <a:rPr lang="es-PE" sz="1400" dirty="0"/>
              <a:t>/angular-</a:t>
            </a:r>
            <a:r>
              <a:rPr lang="es-PE" sz="1400" dirty="0" err="1"/>
              <a:t>toastr</a:t>
            </a:r>
            <a:r>
              <a:rPr lang="es-PE" sz="1400" dirty="0"/>
              <a:t>/</a:t>
            </a:r>
            <a:r>
              <a:rPr lang="es-PE" sz="1400" dirty="0" err="1"/>
              <a:t>dist</a:t>
            </a:r>
            <a:r>
              <a:rPr lang="es-PE" sz="1400" dirty="0"/>
              <a:t>/angular-toastr.tpls.js"&gt;&lt;/script&gt;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0214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819265" y="266189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firebug</a:t>
            </a:r>
            <a:endParaRPr lang="es-PE" dirty="0"/>
          </a:p>
        </p:txBody>
      </p:sp>
      <p:pic>
        <p:nvPicPr>
          <p:cNvPr id="3" name="Picture 2" descr="http://getfirebug.com/wiki/images/8/84/Wiki-logo-top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2" y="1376016"/>
            <a:ext cx="12858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7858" y="3244334"/>
            <a:ext cx="332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3"/>
              </a:rPr>
              <a:t>https://</a:t>
            </a:r>
            <a:r>
              <a:rPr lang="es-PE" dirty="0" smtClean="0">
                <a:hlinkClick r:id="rId3"/>
              </a:rPr>
              <a:t>design.google.com/icons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621858" y="4581128"/>
            <a:ext cx="834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scotch.io/tutorials/angularjs-form-validation-with-ngmessages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39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A Codear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9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Arquitectura y mejores prácticas</a:t>
            </a:r>
          </a:p>
          <a:p>
            <a:r>
              <a:rPr lang="es-PE" dirty="0" smtClean="0"/>
              <a:t>Instalación y configuración del ambiente</a:t>
            </a:r>
          </a:p>
          <a:p>
            <a:r>
              <a:rPr lang="es-PE" dirty="0" smtClean="0"/>
              <a:t>Proyecto web angular</a:t>
            </a:r>
          </a:p>
          <a:p>
            <a:r>
              <a:rPr lang="es-PE" dirty="0" smtClean="0"/>
              <a:t>Proyecto Django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38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Instalación y configuración del ambiente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Parte del </a:t>
            </a:r>
            <a:r>
              <a:rPr lang="es-PE" dirty="0" err="1" smtClean="0"/>
              <a:t>Backend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47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Creación del proyecto </a:t>
            </a:r>
            <a:r>
              <a:rPr lang="es-PE" dirty="0" err="1" smtClean="0"/>
              <a:t>ioteca_server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instalar </a:t>
            </a:r>
            <a:r>
              <a:rPr lang="es-PE" dirty="0" err="1" smtClean="0"/>
              <a:t>django</a:t>
            </a:r>
            <a:r>
              <a:rPr lang="es-PE" dirty="0" smtClean="0"/>
              <a:t> de forma profesional y trabajar cómodamente necesita </a:t>
            </a:r>
            <a:r>
              <a:rPr lang="es-PE" dirty="0"/>
              <a:t>tener </a:t>
            </a:r>
            <a:r>
              <a:rPr lang="es-PE" dirty="0" err="1" smtClean="0"/>
              <a:t>pip</a:t>
            </a:r>
            <a:r>
              <a:rPr lang="es-PE" dirty="0" smtClean="0"/>
              <a:t> y </a:t>
            </a:r>
            <a:r>
              <a:rPr lang="es-PE" dirty="0" err="1" smtClean="0"/>
              <a:t>virtualenv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strike="sngStrike" dirty="0"/>
          </a:p>
          <a:p>
            <a:r>
              <a:rPr lang="es-PE" strike="sngStrike" dirty="0" smtClean="0"/>
              <a:t>También puede </a:t>
            </a:r>
            <a:r>
              <a:rPr lang="es-PE" strike="sngStrike" dirty="0"/>
              <a:t>descargar manualmente de </a:t>
            </a:r>
            <a:r>
              <a:rPr lang="es-PE" strike="sngStrike" dirty="0">
                <a:hlinkClick r:id="rId2"/>
              </a:rPr>
              <a:t>https</a:t>
            </a:r>
            <a:r>
              <a:rPr lang="es-PE" strike="sngStrike" dirty="0" smtClean="0">
                <a:hlinkClick r:id="rId2"/>
              </a:rPr>
              <a:t>://djangoproject.com</a:t>
            </a:r>
            <a:r>
              <a:rPr lang="es-PE" strike="sngStrike" dirty="0" smtClean="0"/>
              <a:t>.</a:t>
            </a:r>
            <a:endParaRPr lang="es-PE" strike="sngStrike" dirty="0"/>
          </a:p>
        </p:txBody>
      </p:sp>
    </p:spTree>
    <p:extLst>
      <p:ext uri="{BB962C8B-B14F-4D97-AF65-F5344CB8AC3E}">
        <p14:creationId xmlns:p14="http://schemas.microsoft.com/office/powerpoint/2010/main" val="10443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 CODEAR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lvl="2"/>
            <a:r>
              <a:rPr lang="es-PE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catalogo</a:t>
            </a:r>
            <a:r>
              <a:rPr lang="es-P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P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s-PE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Categoria</a:t>
            </a:r>
            <a:r>
              <a:rPr lang="es-P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Autor, Libro, Ejemplar)</a:t>
            </a:r>
            <a:r>
              <a:rPr lang="es-P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2"/>
            <a:endParaRPr lang="es-PE" b="1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s-PE" b="1" strike="sngStrike" dirty="0" err="1">
                <a:solidFill>
                  <a:schemeClr val="bg1">
                    <a:lumMod val="85000"/>
                  </a:schemeClr>
                </a:solidFill>
              </a:rPr>
              <a:t>auths</a:t>
            </a:r>
            <a:r>
              <a:rPr lang="es-PE" b="1" strike="sngStrik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PE" sz="2000" strike="sngStrik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s-PE" sz="2000" strike="sngStrike" dirty="0" smtClean="0">
                <a:solidFill>
                  <a:schemeClr val="bg1">
                    <a:lumMod val="85000"/>
                  </a:schemeClr>
                </a:solidFill>
              </a:rPr>
              <a:t>Recurso, Usuario, Grupo </a:t>
            </a:r>
            <a:r>
              <a:rPr lang="es-PE" sz="2000" strike="sngStrike" dirty="0">
                <a:solidFill>
                  <a:schemeClr val="bg1">
                    <a:lumMod val="85000"/>
                  </a:schemeClr>
                </a:solidFill>
              </a:rPr>
              <a:t>o </a:t>
            </a:r>
            <a:r>
              <a:rPr lang="es-PE" sz="2000" strike="sngStrike" dirty="0" smtClean="0">
                <a:solidFill>
                  <a:schemeClr val="bg1">
                    <a:lumMod val="85000"/>
                  </a:schemeClr>
                </a:solidFill>
              </a:rPr>
              <a:t>Role, Acceso, </a:t>
            </a:r>
            <a:r>
              <a:rPr lang="es-PE" sz="2000" strike="sngStrike" dirty="0">
                <a:solidFill>
                  <a:schemeClr val="bg1">
                    <a:lumMod val="85000"/>
                  </a:schemeClr>
                </a:solidFill>
              </a:rPr>
              <a:t>etc.)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755576" y="1988840"/>
            <a:ext cx="365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Implemente la aplicación CATALOGO:</a:t>
            </a:r>
          </a:p>
        </p:txBody>
      </p:sp>
    </p:spTree>
    <p:extLst>
      <p:ext uri="{BB962C8B-B14F-4D97-AF65-F5344CB8AC3E}">
        <p14:creationId xmlns:p14="http://schemas.microsoft.com/office/powerpoint/2010/main" val="16154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catalogo </a:t>
            </a:r>
            <a:r>
              <a:rPr lang="es-PE" dirty="0" err="1" smtClean="0"/>
              <a:t>app</a:t>
            </a:r>
            <a:r>
              <a:rPr lang="es-PE" dirty="0" smtClean="0"/>
              <a:t>: </a:t>
            </a:r>
            <a:r>
              <a:rPr lang="es-PE" dirty="0" err="1" smtClean="0"/>
              <a:t>Model</a:t>
            </a:r>
            <a:endParaRPr lang="es-P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35520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5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Django </a:t>
            </a:r>
            <a:r>
              <a:rPr lang="es-PE" dirty="0" err="1" smtClean="0"/>
              <a:t>admin</a:t>
            </a:r>
            <a:r>
              <a:rPr lang="es-PE" dirty="0" smtClean="0"/>
              <a:t> </a:t>
            </a:r>
            <a:r>
              <a:rPr lang="es-PE" dirty="0" err="1" smtClean="0"/>
              <a:t>Testing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django.contrib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admin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.</a:t>
            </a:r>
            <a:r>
              <a:rPr lang="es-PE" dirty="0" err="1"/>
              <a:t>models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Categoria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.</a:t>
            </a:r>
            <a:r>
              <a:rPr lang="es-PE" dirty="0" err="1"/>
              <a:t>models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Autor</a:t>
            </a:r>
          </a:p>
          <a:p>
            <a:pPr marL="0" indent="0">
              <a:buNone/>
            </a:pPr>
            <a:r>
              <a:rPr lang="es-PE" dirty="0" err="1"/>
              <a:t>from</a:t>
            </a:r>
            <a:r>
              <a:rPr lang="es-PE" dirty="0"/>
              <a:t> .</a:t>
            </a:r>
            <a:r>
              <a:rPr lang="es-PE" dirty="0" err="1"/>
              <a:t>models</a:t>
            </a:r>
            <a:r>
              <a:rPr lang="es-PE" dirty="0"/>
              <a:t> </a:t>
            </a:r>
            <a:r>
              <a:rPr lang="es-PE" dirty="0" err="1"/>
              <a:t>import</a:t>
            </a:r>
            <a:r>
              <a:rPr lang="es-PE" dirty="0"/>
              <a:t> Libro</a:t>
            </a:r>
          </a:p>
          <a:p>
            <a:pPr marL="0" indent="0">
              <a:buNone/>
            </a:pPr>
            <a:r>
              <a:rPr lang="es-PE" dirty="0"/>
              <a:t># </a:t>
            </a:r>
            <a:r>
              <a:rPr lang="es-PE" dirty="0" err="1"/>
              <a:t>Register</a:t>
            </a:r>
            <a:r>
              <a:rPr lang="es-PE" dirty="0"/>
              <a:t>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models</a:t>
            </a:r>
            <a:r>
              <a:rPr lang="es-PE" dirty="0"/>
              <a:t> </a:t>
            </a:r>
            <a:r>
              <a:rPr lang="es-PE" dirty="0" err="1"/>
              <a:t>here</a:t>
            </a:r>
            <a:r>
              <a:rPr lang="es-PE" dirty="0"/>
              <a:t>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admin.site.register</a:t>
            </a:r>
            <a:r>
              <a:rPr lang="es-PE" dirty="0"/>
              <a:t>(</a:t>
            </a:r>
            <a:r>
              <a:rPr lang="es-PE" dirty="0" err="1"/>
              <a:t>Categoria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dirty="0" err="1"/>
              <a:t>admin.site.register</a:t>
            </a:r>
            <a:r>
              <a:rPr lang="es-PE" dirty="0"/>
              <a:t>(Autor)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LibroAdmin</a:t>
            </a:r>
            <a:r>
              <a:rPr lang="es-PE" dirty="0"/>
              <a:t>(</a:t>
            </a:r>
            <a:r>
              <a:rPr lang="es-PE" dirty="0" err="1"/>
              <a:t>admin.ModelAdmin</a:t>
            </a:r>
            <a:r>
              <a:rPr lang="es-PE" dirty="0"/>
              <a:t>):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list_display</a:t>
            </a:r>
            <a:r>
              <a:rPr lang="es-PE" dirty="0"/>
              <a:t> = ("nombre", "tipo", "</a:t>
            </a:r>
            <a:r>
              <a:rPr lang="es-PE" dirty="0" err="1"/>
              <a:t>categoria</a:t>
            </a:r>
            <a:r>
              <a:rPr lang="es-PE" dirty="0"/>
              <a:t>", "</a:t>
            </a:r>
            <a:r>
              <a:rPr lang="es-PE" dirty="0" err="1"/>
              <a:t>updated_at</a:t>
            </a:r>
            <a:r>
              <a:rPr lang="es-PE" dirty="0"/>
              <a:t>")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search_fields</a:t>
            </a:r>
            <a:r>
              <a:rPr lang="es-PE" dirty="0"/>
              <a:t> = ("nombre", "tipo", "</a:t>
            </a:r>
            <a:r>
              <a:rPr lang="es-PE" dirty="0" err="1"/>
              <a:t>categoria</a:t>
            </a:r>
            <a:r>
              <a:rPr lang="es-PE" dirty="0"/>
              <a:t>__nombre")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admin.site.register</a:t>
            </a:r>
            <a:r>
              <a:rPr lang="es-PE" dirty="0"/>
              <a:t>(Libro, </a:t>
            </a:r>
            <a:r>
              <a:rPr lang="es-PE" dirty="0" err="1"/>
              <a:t>LibroAdmin</a:t>
            </a:r>
            <a:r>
              <a:rPr lang="es-PE" dirty="0"/>
              <a:t>)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61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API RESTful</a:t>
            </a:r>
            <a:endParaRPr lang="es-PE" dirty="0"/>
          </a:p>
        </p:txBody>
      </p:sp>
      <p:sp>
        <p:nvSpPr>
          <p:cNvPr id="3" name="AutoShape 4" descr="data:image/jpeg;base64,/9j/4AAQSkZJRgABAQAAAQABAAD/2wCEAAkGBxINEhMODxMQDg4PEBEQDw8PFhEQDxUPFRIWGBYVFRUYHyggGRolHRcVITIhJSstLi4uGB8zODMsNygvLisBCgoKDg0OGxAQGzElHyA3LS0rNTUtMC01LS4vMjAtLTUtLS03Ky0tLS0tNS0rKzctLS0tLTctOCstNS0tNi8uLf/AABEIAJcBTwMBIgACEQEDEQH/xAAcAAACAgMBAQAAAAAAAAAAAAAAAQIGBAUHAwj/xABNEAACAQMCAwQFBwcICQQDAAABAgMABBESIQUxQQYTUWEicYGR8AcUMqGxweEjQlWTlNLTFRckUmJys9EIFjNUc3SCkvElNENEU6Sy/8QAGAEBAAMBAAAAAAAAAAAAAAAAAAEDBAL/xAAlEQEAAgEEAQQCAwAAAAAAAAAAAQISAxEhMVFSYaGxMkETFCL/2gAMAwEAAhEDEQA/AO3afjakF29/h4mpbfAqIxg+3p5mgZX42o0/G1M4+BRt8CgSrz9flRp293hQuN/X4UbY93SgNPxtQF5+vy8BT2+BSGN/X4eQoDTt7vCnp+NqW2Pd0p7fAoEF5/hRp2/8UDG/+VG2PwoAr8bUad/YPDzpnHwKW2fYOnroDTt7/Cgr8bUbY9/SmcfAoFp39nlRp+NqNs+zwo2+BQGn7vCgrv7D4eVG32dKDjPsPT1UAF+NqNO3u8KYx8Cltj3dKA07+w+HlTC/G1I4z7D09VMY+BQLTt/4oK8vw8KNsfhQcbf5eVAafjajTt7/AAp7fApbY9/SgGXl6/LwNGn42oONvX4eRp7fAoFp+NqCv3eFG3wKDjb1jpQGn42oC/G1Pb4FAx8CgiV2Hs8PEVLT8bVE4wPZ08xUtvgUAF+NqiV2/wDFSGPgVE4x+FBIr8bUtPxtTOPgUbfAoIsux9vhTK/G1JsYPt6VI4+BQG/l7/wqIzjp16+Z8qlikBsfb9poGc+Xv/Cjfy9/4UYoxQJc78ufj+FG+OnTr+FNRz9dGNvdQGT5e/8ACkM78ufj5Dyp4oUc/X9woFvjp06/hT38vf8AhRjb3UYoECd+Xv8AwqsX3yhcMt3eCW7hjljZkkQ95lXBwQcLVmfk3q+6vn2wv57e84s8Nmt8ounZy0ixsuC/JSpLZ35eFB2pu1ll83N8LiBrRGCtMja1ViQADgZByRt51rYflJ4U7BFvIWZyqqB3m7E4A+j5iuMyWx/kO+vQ0YS+uYpe5hz3cWmdRowfzt9/UKvHZhOJMYNVrw/uMQ63DSd6ItssBpxqxk48aC8ce7b2HDn7m6uIopSM92NcjgHkWVFJUeunddt+HxQx3T3UAt5mKxygllLKN12BwR4Gud3/AAm6i4hd3vDZbO770qt3bzMS8bquAupM6TtyOPqrcfJzPb31vcItqllNb3LrcwrpdO+xu4bG/LHsoLJZ/KHwyeRIYruF5ZWWONB3mWdjgAej1JFWjJ8vf+Fcm+RGwSSO6YgZS/mAOBkY08qt3ynccPDeHXEqkiVl7mHGM97J6II9WS3/AE0G24L2lteIGRbSaOdoColCE+iSTjOR/Zbl4VgcS7e8OtJmt57qKKaM6XRteVJAIydOORFcg7BcTj4bf2SxiaOK5thZ3JmjeFDc5Lo41D0iXOnyBrJF7LFxjindWjcQLtCCoeOPT+T2JLg8/LwoOwydrbJLf56bmA2hYJ36trTWfzTpBwfKtwrZAIxjbr+FfOfHOB3Flwu6kuEWA3d/FOLZCGSIFjhcjbO+NvAV9C8O3iT+6v3UGRvnpyPX1eVMZ8vf+FGN/YfuoAoFvjp7/wAKDnbl7/L1U8bUEcvjpQG/l7/wpb46dev4U8UY299Amzty5+PkfKnv5e/8KGHL1/caMUC38vf+FBzty5jr+FPFBHL1igMny9/4UDPl7/woxQBQROcDl06+Y8qlk+Xv/CkRsPZ9op4oAZ8vf+FI5x09/wCFMCkRtQM58vf+FAz4D3/hQRRigi2cHl16/hUjny9/4UmGx9tMigNqiMY9/wBpqWT4VEE4O3j9poGcUbUyT4UZPhQJcb+ujb7KFJ3260ZOOXhQPakuN/X9wp5PhSUnfbr9woDbHup7UsnHLwp5PhQRIByKrfCOyEFrJczIG13khll1EsNeTyHTmasoJydqMnHKgocvya23dXFsokWC8lE0kYdggkDagUH5u4HLoB4Vi23yXwoR+UvAFxgC4nA92a23b3tpJwp7WGG3W6lvJHjVWl7kBgFxvpPPV5cqxeC/KKXuo7HiFpJw64uARbt3iTwSEfmiRQMMfDHh4jILjPydQXMzXSmaCeQYlktpJIS+P6wXY1uuy/ZSDhkRhgXSHYsxJLMzkbszHcmsi77WWMEvzWW6to7gkDumkUOCeQPgTkbHxr04z2ms7Aqt3cQ27PuiyOAxHiBzx50GL2T7MQ8LEiQhgssjTNqJY62xnGeQ2G1HajsxFxPue/DFbeYTooJCmReRYdeu3ma8eOdpO7+aPay2LRXU8aF55DiSJjytymzSeAO1Z112psoJfm0tzbx3BGe6eRQ+4yMjoSOnWg1/aDsZb3yRpIGHdSJKjISjiReRBHrNS4R2Shtrma8AJlutPekklToGBgdK2C9prMpFILm37u4LiB+8XTJ3Zw+k9cYOfCp8H4/bX+o2k8NyI9n7pw2knln14PuoMPtX2Yh4pD82mB7vWrEIShyvLcVuraIIir4ACvUE+FLJxy8KAOM+w/dTGKRJzy6H7qYJ8KBbYrmPyk/KUbJzZWAVrldpp2GtY2P5iL+c/r2G2xPLoHHL/wCa21xc4/2FvNN/2IW+6vn/ALJobZJuOXJj1KlwLHvjlpuJEZ1qn5wUliTyBPltfo0if9Sh58Sg446m7nHFNGNRfVMgC+PdqRoH/SAKOznyj39gy5la8g/OhuWMmV/syHLKfaR5GtJbdoryKYXSXM/zgNrMjO7ajnkwJwyn+ryqxNf8P4uZ43gtODXDESWtyHl7tpS41xz4GnDAkg4Gn7dVo42tHCHduzfHoeKW8d3bk6HJDK300kA9JGHiPr2I2NbbauL/ACNmfh/ELrhVwpRmi74rnKa4yoDoeoZJAc+Ciu0ZPhWHUrjbaHRbUHH1ijJ8KCTtt1FcB7UDFGT4UAnwoInGB7PtFS2qJJwNvD7RUsnwoAYqJxipAnwqJJxyoJHFG1BJ8KMnwoInGD7akcVFicHbxqRJ8KApDkfb9pp7VEYwfb9poJGig4o2oAdfXR091IY39dG2PdQOhevr+4UbUlxv6/uFA+nuopbY91PagBzNHSkMb0bYoOT/ACx3aW97wqaZtEUdy7yMQSAo7vJwN61PaDi8XHr+xThqvLDZzrcz3WhkjBRgQqlgCSdP1jzx2S94fHNjXg4qFtwyOM7Ach99B86KgX+ULW9uRbSTXjs8DW4nnm1sNDxnmd+WOXPrVk7TRra3UMpvfmt6tjFE7XsOq3niUDkTybPMAn7a7M/CoydeBnenc8MjkxqAOPHeg4PdX7T2vBnMMVrjiqaUgQxQsO82kRDuA3OvSK6ht5uMw3ys13dNI1upjZ2miZX0KhAOMZG+wHPpt3T+TI9hgbDaqR2h7ET3Eszw3lxDDcrolh9CVAuMHui28eRnl40HNOHQiW27PxONSNd3AKncHM/IjqKvPY+IQdoL6OPCq1nCzqowC/5PfHqJ99Xjs52ahsbeK3QehCAFycnOckk+JJJ9tbZLNFfWMasHf3UGSKOnuoGKW2PdQM8x6j91edxOsStJIwSONS7u2yqijJJPQAVM4z7D91VPtn/TZrbg4PoXLG5vsH/6MBUlD5SSGNPVqoKo78a49JNHC4suCXMTGOWeKIyy20ilQqj6WW3OdiFIPPGaPpgvLaDh93cLw2+4Y9zD+XV2tpEeXUwLL9Bwwxvsfs+jgABgYAHIDliudfKR8mycSY3lo0cN4dpFc4imwMDUR9FwBjO+QN/GrtK8RxKHLP8AVW2/S3DPfN+7S/1WtRu/F+HBPzu7E0r4/spgaj5Vj3nYficLFGs7gkHnEvfKfMMmRit12c+Sm/vGBuF+YQZ9J5SpmI66Iwef97HtrTNoiN8voWTsXaScWvJL2wnlsrextLfhtvcSRxzSTKi5bvFfYEgKx6+kvLcVeF4te8Omii4iYbm1uZFgjvrdGhaOdj6CTxFmAVjsHU4zgEb5recC4NDw6GO1t10RR7DfLMxB1Mx6sTuTWm+VDH8l3ZG7KiPH/wAVZUMZHnqC1ivbeUrVQenrFIcqDjb1iuQ6BRtQMUGp7V8Rezs5rmLSZIkDIHBKZ1AbgEHr41z/AIZ8o17NBeTMtrrtoonj0pIFLPOqHUO83GD0xV57bSIlhcNInfxiMaotbR6hqXbWu49Yrl3BuJWZtr8rYBEWCAyJ86uG7wG5QAaiMpg4ORzxirtOImvTRpVia9Jn5V+If1LP9XN/FqJ+VfiH9Sz/AFc38WtJ/K1h+jR+2XX+VRPFrD9GD9suv8quwr6V+FfT9N4flY4h/Usv1U38Wl/OzxD+pZfqpv4taM8WsP0YP226/wAqieL2H6MH7bdf5VGNfCMK+n6d77PXz3Vnb3MmkST20UrhAQoZ4wxwCSQMnxrZmtP2UkR7C1aNO5ja0hZItRfQhjGF1HdsDbJrbnFZZ7YrdjPkfqqIO3I9fDxNeVxeRxFVkkjjaQhYw7KhdvBQTufIVi/y7ajObm1HpFP9rF9PJ9H6XPyqENiT5H6qM+R+qg0e6gSnnseflRnbkenhUYZA41KVZTuGXcEeRFOOQMMqQwBKkjcalbDD1ggg+YoJZ8j9VJTz2PPy8BSkcKCzEKqglmOwAHMknkKaNncEEHcEcsYFAZ25Hp4U8+R+qoxuGUMpDKwBVhuCDjBBHMVGadY9OtkTU2hdRC5c7hRk7nY7eVBMHc7H6qM7cj9VCnOcEHfHtpI4YHBBwSDjfBHMHzoJE+R+qlnfkeQ8POmaOvsH30Cz5Hr4UyfI/VR099BoFnfkeXlTz5H6qOvsooFnyPTwoJ35HkfDyp/hQefsP3UAD5H6qWduR6eFMUdPdQInfkeR8PKqp2TPzq84hxAgle/Xh9vy2htchyD4NM8v/aK3faLiYsbae7blbwSy48Sq5A9pwPbWN2K4YbKxtrd/9qsKtMeeZ5PTlOeuXZqDazuwRii63CsUUkAFgNhnpk1zyLsZeaFtpvms8b3dveysya4+/wBEoudcLudeT3bbEAktsMb9I6UHp8dKDnU8q9mXEsh12903DrGN2KggiW7eVtI2REWQYHIAAdK6JnbkevhVE+V/gcN3axz3AZ1tbm2LBWZV7mW4jSUkA/1Sd+m9XmKPQoQZwo0jOScAY3J5nzoJMeWx5+Xgaq3ygHvUtLLG95xC1Qjb/ZQv84kP/bF9dWpunr+41VW/pfGAOcfC7Ik+AubtsD2iOJv1lBac+R+qgnyPMeFOg9PWKAz5H6qAfI/VQa0vaHtGljojCPdXc5It7OAAzSY5scnCRjq7bD6qCHbZ4xYXBmR3hEY1rGwRyNS8m3xXLuD3PDzbX5S3u1jEMHfK0yFmX5wmkKdPonVg+qrh2ktuJXFpM17PYWFqUHeRRxT3LqmV2abUN/7qf51TeDcJtltr9Vv4HV4IA7iG5AjAuUIJBXJydtvGrqbYtGlti1BvOF/7rfftEf7lRN5wv/db79oj/cpfyHZ/pO3/AFF3+7UTwOz/AEnb/qLv92ruPf5X8e/ykbzhX+6337RH+5UTecK/3W+/aI/3KR4HZ/pS3/UXf7tRPArP9KW/6i7/AHajj3+Uce/y7x2VdDY2phV0hNpCYlchnEfdjSGO2TjG9bcnyP1VqOykSpYWqI6yotpCqSqGVXURABgG3AI3wa25rLPbFPaudo4IGmj7y5NrI8Yi2OCyGaMjD/mHXpXng6sEHbGBwuOziRFF33qJcLNGCXY5AdhgEnCENnUoC4Ga2nG47Rp4zco8svdlUQI8qKhlT02Cg6fT0YY8tz0JFfNvYzIuZL6XW8cCSiLVJiMOscasI/Rxqkw4w+59KoQudlxGK41d0+vu20vsww3gc43qd/p7uTU3dr3b6nHNRpOW9nOi1tVh16dX5WVpWzg+kwAOPLYV58VmjSMvMWSNWjLEeUi4B8icA+WaDQLwC3fLxzxaG1FQNOjTLM0yg6WGRqII8cV7cP4LCDG8c/eHvDOpbSXOtg7BRsFUjG2nbJIwWzXh/Jlmm/ziTMaBVAeIuqqgQafR1A4XGRvuR1NZFlb2lvoeOViIsYRWRvpto9LA1EanJwTgEnkKDP4zwtJ0CvJoXWzZchxl1KYGo7H0tvA1qf5AiB2uI9C6S5bSXwqaA4YnZsnY7AEcs5zm3N7bSLFHrdSHzGF0vIpOYzrDatsOwOfurxveB2sCM8jyRIEVCcx8kROWRnJWNcjkcZxneg8rLgMYde7uBJ6UayAMoYxwF1KYXY5LaG5bKvUb+9zwWKSX5204C98kmxQKWjBAUtnG2ph48vb58OgsrdhOs3pLlfyjxbMTI5zsCDh5D6jvRbWlmsfcmZipZ5T3rxiTa2MZJ2GwjBb66CVxwCKSR3EyjLyFk2xqfWWVirAnd/X6K8t8wt+CQowxcBnSWN21d2SHjQEhVBAXKkHGCBqyACc1KTgNmCyMzakEkpGpNaxnDNyGSoJHPJ9LzovLS0nZpDMcudXdhoSuWjCfQZTzVMYPnQb+G6jkJCMrFTg4OfzVb27Mp9tevX2Dr66r/DzaWjCUTNm5QsXldSrCLu03PIEFgMbbsfAY2d1xaKLBYk6iEXQC+X7xY9Po9dTqPb5UGRczCJHkbOmNXc454UEn7K4dwTinH+0jTXNndR2UEcgQRFu7RcjIUFUZmIGMlvHbwHZeI3Ky2k7pkqYJxuCpBCsCCDuCCCCD4VzX/RzP9Duf+aX/AAVruvETKXh/ql2o/ScP66T+DT/1S7UfpOH9dJ/BrsOd+R5UZ8jTOUOO/wCqXaj9Jw/rpP4NH+qXaj9Jw/rpP4Ndiz5Hp4UE78jyP3VGcjhPFeNcd7MywTX9zHe20zlWjDd4pVdJYZKKytg5BG3j4V3SNwyhhyIBHqNcd/0kj+Rs/wDiz/4aV1+zP5OPY/QTw8BS3MRIrPb38ubLhw3+e3sfejP/ANW3Inl9h0Iv/X7Ktg+N6qfDX+e8VuLjnDw6EWMXIg3MuiW4I8wvcr76tgPkfqrkLp+NBxt/n5UZ25H6qCeWx+BQa3tNwwX1pc2md7i3kjUno7KdJ9hwfZXj2R4r8+sre5baSSECVTnKzrlJVPmHVh7K3OfI/VVU7I/0a64lY76EuUvYRttFdpqYDyEqTe+gtTEbb9fHyNVX5PPy0U/EG+lxG7muFzsfm6nuoB6u7jU/9VZfygX7W3D7mSPIlaIww4xnvpvyUePPU4ra8IsltIYrZAdEEMcS+pFC/dQZXxzoONvWOtGfI0FuWx5jwoMDj/F47CCS7lyUiTOld3dyQERR1ZmIUeZrWdkODPCHvbzD8SvMNOeYhj5pbR+CINvM5JzWJxH/ANS4lHa87XhQS7uBtpa9kH9HQ/3F1SespVuB8j9VBoe3EAlsLiPXHFqiA7yZisS+ku7NvgVyvgvAFW2v1+e8NfvIIAXSZiiYuUOZDo9EHGBz3rrHbGwku7Ke3hGZZYwqBiFGdS8z0rmvCfk/v4re9ieOMPcwwpEBIpBZLhHbJ6bA1bSdq9r9OYivarHsyv6Q4T+0N+5UT2ZX9IcJ/aG/crLvPk+voNIkWFC+dI7wHIUAk7A4AyMk7V4p2EvGYIvzdmbTpxKpUlk1qA/0SSvpAZ3G9XZR5X5x5eJ7ML+keEftDfuVE9mF/SPCP2hv3KzpPk34grCMrAHIZgvfJ9FQCSfDnS/m24hkri2yoViO/jyFYnST5HBx44qMo8ozjy7d2UhEVhax60k0WkKd5ExaNsRAakO2VPMGtufjetV2Zs3tbK2t5RiWC1iikAII1pGFOD1GRW1J8j9VZp7Y57VftZcWazRR3aSu8iYXu2Kgp3sY0ugcGQayhwA2Bk7DNeFrNaQmKKGC5fvZ4nj9PUizNC8yfTk29DvCcbejjwrZ8a4pHazKXiMhMQDSgoGWJ5448AN9L0nU4G+22TgHWdmb22lEPd2otxIkl5DsRp7uOKMH0lG+icKCuVABAOKhC3mtdx2aKOIvcBmjGcqgYsRobVsu5wuo+zxFai27WtLHbzi3cJdsQmpmRlAtmnyQ6DPoK3LIzjfqPVuNJPa/OpYHKMDphOoOUMLM5GtV37syeR33oMS4Xh0ffMe8Z1MrSKDcai0IaRuZAH023yB6RGcbV6SrYIpKhmEUWgIveaBE6FgFD4QrpyQOQA2qN3eWKJMTCXCd9rVtomKJnBYtpOc4XmduW20ry7s9LMsRJ7ltBPoZheLU5izyGjqBjOBzGAEMWhZYx3pkL6Zm9Ix94J40k1hjo1MZADjJCt6q3XEIrd1bvNIBkbU0ZZW7wQkNlk3zo1D1Vpxc2xkULEQ4mImlUhR3qXMAYbjcl3hYkAZCgZOMVtOOXUKROZE78BpPya7ZdIWdgTtj0VbPkcb5xQai4WwJTSZdXeBNKd+CyyOYDnOPyeqU+ly5gcyDFjw1mBVmTUYiSRPpYd4cJ6WwGbcg/wBnI5NuLdWC6R3LyKzOVZlZmYhxLhR+cn54Hio21YrM4fPZSM2mJo2iUyOzZAXQA2GcMRnTKGweYc/2sBk3BtUmnlbUZ44iJgO+J7p1jyAvI7LH9Hl5ZNa2ReHR62y5ZNRcarjOYAZDksQBjWTkkfSxnFZrXdqR3/dMfnJlic+irak9FlYFgMlkCjHXHrrEW7sSY0ERxO8aoGyoYyQkoQhO4wNOSMDGAdqD3uEsoVgUho4kid4CBMYVj7yNsMB+bqWMgHbbA54omjto0gt9Ms2kEQmMlHLx3EQZixZd+80NnkcHx3ldXVsG7l42jaItFAygMPoK2EG4zkoAGGNWnFRmmgRvm/c5js1jhDBtLIh7gjR1O7JncH0NsnagzZ9HzGXugQht5zhtRfUVctqJJJbVnJJ55rnX+jl/7O5/5pf8Fa6lPZKYWt0xGhieJQowqqVKjA8q4N2T41xDsp39lLw6S51yhw6mRUJC6co6owdSAD0I6+A7rzEwl9B9fZRXHP55rv8ARE36yb+DR/PNd/oib9ZN/BqMJQ7H+FB5+w/dXHP55rv9ETfrJf4NL+ea7/RE36yb+DTGQv8ASS/2Nl/xZ/8ADSuicf498wto9C99eTqkVlbD6cs5UYHko5s3IAGuOdp+I8Q7XSW1rHYSWixOxeR+8ZFD6QXd2VQAACcbk9K7PwLslbWLd+gkmuSixm6uZJLifux+aHcnSvkMCk9Ql7dleDfyfbx25bvJfTkuJeslzI2uVz62J9mK24oxv7D91AFcoHSg9PjpRjatN2t4y3D7c3CQvcspA0LyAOfSYgEhR6v86mI34TEbzs3NVQkpxvA5T8IYt/ehuxp+qZq5xefKhxCUko0MI6CNA23rctWnfthfGZbozt84SJ4Vk0RbROysy4043Kqc4ztVv8Nl39ezo3ys9oRavw+1aGWZZ76Cb8lpJcQSA90AxHpFzFz2xmuiDNfO1321u5pLae4aK4aymM8PexoBr0Fd9Gk43B9aiuy9hO0snFYTNJA1uVYKG3MUgxnVGSM49/rNcW05r24vpWrG8rJWHxniSWUEt1KcRQRtK/jhRnA8zyHrrMxVR7Tf+oXlvwoelDEUv+IdV7pG/o8J/vyANjwj864Vs3sLw2S3thJcDF5eSPeXfiJZTkR8+SJoT/oqwijFAoEeQ9n206R5D2faKeKDX8RsZZJI5oXjjeJZV/KI0qnvAm+A6nbSOtam17KmFo2Wb0Y3hfdX1kxxLGwwH7v0sHfRkBiBjAIswFIjagrl72YeSV5RJEodnbeLVIQ5h1Iz6txiIjYZGoY3XfEXsY4Up30RVhhsxNkrquSBq7zUMd+vX/48cmIFvIoxQY9nC0cSRsQ7JGqMwBAYquCcEnGceNZBpMNj7aZFB4TWkUjrI8aPJH/s3ZAzpnnpYjI9lYqcGtQNra3Gliy4hjGGz9Iejz2G/lWxpDl7/tNBiwcOgiGmOGKNdRbCRqo1FSpOAOekkZ8DiiDh0EamNIYkQ5JRI1VSSuk5AGNxt6qyzRQYa8Og3PcxZ337tevPp1pvw+Fg35JAZAyuwQKxDDDekBncE71lr19dH4UGG3DoSQe7UMCG1AEOSrhhlhufSAODzI3r2mgSUaZEWRQcgOoYZxzwR5n317UL19f3CgxTYwkY7qPBOoju13Y4yeXOpraRKSRGgLBlYhACVJyQTjcE179PdRQYosYcaO6j0A5Cd2ukEjcgYxnc0JYQqDpiiXPPEajly6VlDmaOlBiy2ELMHMa6tayFgCpZ0+iWx9LBwRnO4B6CpNaRM+sxoXGGDlAWDcsg4znYe4VkGjr7B99B4XlwIo5JSCRGjuQBuQoJx9VfOtx8tXFHYsnzaJCSVjEerSvQaick+dfRs8QkRkYZV1ZWHipBBFcYuvkD9M91faYifQWSDW4XwLBwCfPAruk1/aY2/aq/zzcW/r2/6lf86P55uLf17f8AUr/nWx4x8jZtWjiF29zcT6zFbwWyd4ypjW2ZJ1VVXUu5YbsAMk1ixfJUrSCI3rRE9znv7YQkd7FPIAVabOQIHyPbuMmrN6J4WHgXaTtRxGFbq2jt5IJCwRysCZ0sVOAzZ5gj2VsPnfa7/wDDbf8A6379V6DsGtvFmPtB3EOpsLGs0a6hGJG9ESj8wh84+idXLethw35Orm6eaOHjty7WzrHKdFxp1NGrjSe+wwww3FVzMIeXG+3faDgzRScRht+5kYgLiMhwuCyho2JU4OxP18q7fDIHVWAOGCsNuhANciX5EpJpEa94lNdxId0ZH1lTjKq7yNpzgb4rr6LpAAGAAAB5ConZB5GfYeh8qAR4fUaZ5+w/dQK5CyMcvqNUj5W72S3tYZYXeKRbtNLoSrD8lL9XlV46VQPlqP8AQov+bT/ClrvT/KHel+cOdntlI/8A7m2sLxurz26CU+ZZNP2Uj2lg/RdjnGf/AJht44zVYfcY8quEXbcI7Sd1KdRLelKGZSXgbQno+jGO5+j4uxrTMeIbLViOoYg7YmPe3suG2zdHSAPIPUzk/ZV/+R/is1588luZHnk1QAM2MBdL7KqgBR5ACuNTOGZmA0hmJC5zgE5xnrirV2LsuLXMF1FwiWC3DNGJ3dmSf6LaRE2khds5Ox5YNcakRi41YiKu2do+Ox8Pi7xwZJHbu7e3QflZp2+jGg8T1PQZNYvZHgz2kTS3JEl/eSCe9kUHT3hACxp/YRQFHqJ6149mOzLQlLy+ke84kYgrSzFSsOVGuOBVGlFznJG7dTVmPT1iszGWR8A0Aj4Bp0CgiSMD2dD4inkfANB5D2faKlQRBHwDSJGPwNSFI8qAJHwDRkfANM0UEWIwfb0NMkfANDcj7aZoCkBsfb9poyPgGkCMHbx6HxNBIiikSPgGjI+AaBqOfro/CoqRv6/A08jHLw6GgdC9fX9wpZHh9RoUjf1+B8BQPG3uoqORj3dDTyPgGgY60Y2pAjJ2+o0sjH4GgkaOvsH30sjw+o0sjPsHQ+dBLp76CKjkY9/Q0yR8A0Gs4xwb5y8UySy21xbhxHNEImOiQAOjLIrAqdKHlnKitZN2KhlIaWW4mI7vWZGQs+i3uIcsQo3K3Lk4xuFxgbVZcjPs8DTBHwDQVew7DwwKqiRyVEi6glvGSJLcQel3aDUQozk75J6YA2XAOALYGQRySOs3dEq+jAaKCKHIIAO6xJkHqDittkfZ0NIkZ5dD0PlQSAoxt7qQI+AaWRjl4dDQS6+w/dQKiSM8uh6Hypgj4BoH0rn/AMtn/sYv+bT/AApav2Rj8DWi7a9nF4tb/Ny7QssgkjcLqAcKw9JdsjDHrXVJ2mJdUna0TL5xJqJNXXiHyXcRiJ7tIrlRyMThSR6pNOPfWrPYLin+5y/90P2661Zx5bc6z+1cJrrnyDfQvP78H/8AL1U7L5MOJyka4o7cE85pEP1R6q6t8n/ZAcGikRpDPLMytIwUqg0ghVUbnqdzzz0qvUtG2yrVvE12ha6RH2ijI8PqNIkbbdR0NZ2VKgClkfANAI8PqNAEbD2faKdRJGBt4dD4inkeH1GgYFI8qAR8A0iRjl9RoJEUYpEjw+o0ZHh9RoAjY+2mRUWIwfb0NMkeH1GgdIcj7ftNFFAzRRRQA6+ujp7qKKAoXr6/uFFFAdPdRRRQA5mjpSooGaOvsH30qKB9PfQaKKA6+yiiigPwo6+w/dRRQAo6e6iigDz9h+6gUUUB0oPT46UUUBR099FFAN09f3GiiigKR6esUUUDoFFFAjyHs+0U6KKAFI8qKKBmiiigTcj7aZ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6" descr="data:image/jpeg;base64,/9j/4AAQSkZJRgABAQAAAQABAAD/2wCEAAkGBxINEhMODxMQDg4PEBEQDw8PFhEQDxUPFRIWGBYVFRUYHyggGRolHRcVITIhJSstLi4uGB8zODMsNygvLisBCgoKDg0OGxAQGzElHyA3LS0rNTUtMC01LS4vMjAtLTUtLS03Ky0tLS0tNS0rKzctLS0tLTctOCstNS0tNi8uLf/AABEIAJcBTwMBIgACEQEDEQH/xAAcAAACAgMBAQAAAAAAAAAAAAAAAQIGBAUHAwj/xABNEAACAQMCAwQFBwcICQQDAAABAgMABBESIQUxQQYTUWEicYGR8AcUMqGxweEjQlWTlNLTFRckUmJys9EIFjNUc3SCkvElNENEU6Sy/8QAGAEBAAMBAAAAAAAAAAAAAAAAAAEDBAL/xAAlEQEAAgEEAQQCAwAAAAAAAAAAAQISAxEhMVFSYaGxMkETFCL/2gAMAwEAAhEDEQA/AO3afjakF29/h4mpbfAqIxg+3p5mgZX42o0/G1M4+BRt8CgSrz9flRp293hQuN/X4UbY93SgNPxtQF5+vy8BT2+BSGN/X4eQoDTt7vCnp+NqW2Pd0p7fAoEF5/hRp2/8UDG/+VG2PwoAr8bUad/YPDzpnHwKW2fYOnroDTt7/Cgr8bUbY9/SmcfAoFp39nlRp+NqNs+zwo2+BQGn7vCgrv7D4eVG32dKDjPsPT1UAF+NqNO3u8KYx8Cltj3dKA07+w+HlTC/G1I4z7D09VMY+BQLTt/4oK8vw8KNsfhQcbf5eVAafjajTt7/AAp7fApbY9/SgGXl6/LwNGn42oONvX4eRp7fAoFp+NqCv3eFG3wKDjb1jpQGn42oC/G1Pb4FAx8CgiV2Hs8PEVLT8bVE4wPZ08xUtvgUAF+NqiV2/wDFSGPgVE4x+FBIr8bUtPxtTOPgUbfAoIsux9vhTK/G1JsYPt6VI4+BQG/l7/wqIzjp16+Z8qlikBsfb9poGc+Xv/Cjfy9/4UYoxQJc78ufj+FG+OnTr+FNRz9dGNvdQGT5e/8ACkM78ufj5Dyp4oUc/X9woFvjp06/hT38vf8AhRjb3UYoECd+Xv8AwqsX3yhcMt3eCW7hjljZkkQ95lXBwQcLVmfk3q+6vn2wv57e84s8Nmt8ounZy0ixsuC/JSpLZ35eFB2pu1ll83N8LiBrRGCtMja1ViQADgZByRt51rYflJ4U7BFvIWZyqqB3m7E4A+j5iuMyWx/kO+vQ0YS+uYpe5hz3cWmdRowfzt9/UKvHZhOJMYNVrw/uMQ63DSd6ItssBpxqxk48aC8ce7b2HDn7m6uIopSM92NcjgHkWVFJUeunddt+HxQx3T3UAt5mKxygllLKN12BwR4Gud3/AAm6i4hd3vDZbO770qt3bzMS8bquAupM6TtyOPqrcfJzPb31vcItqllNb3LrcwrpdO+xu4bG/LHsoLJZ/KHwyeRIYruF5ZWWONB3mWdjgAej1JFWjJ8vf+Fcm+RGwSSO6YgZS/mAOBkY08qt3ynccPDeHXEqkiVl7mHGM97J6II9WS3/AE0G24L2lteIGRbSaOdoColCE+iSTjOR/Zbl4VgcS7e8OtJmt57qKKaM6XRteVJAIydOORFcg7BcTj4bf2SxiaOK5thZ3JmjeFDc5Lo41D0iXOnyBrJF7LFxjindWjcQLtCCoeOPT+T2JLg8/LwoOwydrbJLf56bmA2hYJ36trTWfzTpBwfKtwrZAIxjbr+FfOfHOB3Flwu6kuEWA3d/FOLZCGSIFjhcjbO+NvAV9C8O3iT+6v3UGRvnpyPX1eVMZ8vf+FGN/YfuoAoFvjp7/wAKDnbl7/L1U8bUEcvjpQG/l7/wpb46dev4U8UY299Amzty5+PkfKnv5e/8KGHL1/caMUC38vf+FBzty5jr+FPFBHL1igMny9/4UDPl7/woxQBQROcDl06+Y8qlk+Xv/CkRsPZ9op4oAZ8vf+FI5x09/wCFMCkRtQM58vf+FAz4D3/hQRRigi2cHl16/hUjny9/4UmGx9tMigNqiMY9/wBpqWT4VEE4O3j9poGcUbUyT4UZPhQJcb+ujb7KFJ3260ZOOXhQPakuN/X9wp5PhSUnfbr9woDbHup7UsnHLwp5PhQRIByKrfCOyEFrJczIG13khll1EsNeTyHTmasoJydqMnHKgocvya23dXFsokWC8lE0kYdggkDagUH5u4HLoB4Vi23yXwoR+UvAFxgC4nA92a23b3tpJwp7WGG3W6lvJHjVWl7kBgFxvpPPV5cqxeC/KKXuo7HiFpJw64uARbt3iTwSEfmiRQMMfDHh4jILjPydQXMzXSmaCeQYlktpJIS+P6wXY1uuy/ZSDhkRhgXSHYsxJLMzkbszHcmsi77WWMEvzWW6to7gkDumkUOCeQPgTkbHxr04z2ms7Aqt3cQ27PuiyOAxHiBzx50GL2T7MQ8LEiQhgssjTNqJY62xnGeQ2G1HajsxFxPue/DFbeYTooJCmReRYdeu3ma8eOdpO7+aPay2LRXU8aF55DiSJjytymzSeAO1Z112psoJfm0tzbx3BGe6eRQ+4yMjoSOnWg1/aDsZb3yRpIGHdSJKjISjiReRBHrNS4R2Shtrma8AJlutPekklToGBgdK2C9prMpFILm37u4LiB+8XTJ3Zw+k9cYOfCp8H4/bX+o2k8NyI9n7pw2knln14PuoMPtX2Yh4pD82mB7vWrEIShyvLcVuraIIir4ACvUE+FLJxy8KAOM+w/dTGKRJzy6H7qYJ8KBbYrmPyk/KUbJzZWAVrldpp2GtY2P5iL+c/r2G2xPLoHHL/wCa21xc4/2FvNN/2IW+6vn/ALJobZJuOXJj1KlwLHvjlpuJEZ1qn5wUliTyBPltfo0if9Sh58Sg446m7nHFNGNRfVMgC+PdqRoH/SAKOznyj39gy5la8g/OhuWMmV/syHLKfaR5GtJbdoryKYXSXM/zgNrMjO7ajnkwJwyn+ryqxNf8P4uZ43gtODXDESWtyHl7tpS41xz4GnDAkg4Gn7dVo42tHCHduzfHoeKW8d3bk6HJDK300kA9JGHiPr2I2NbbauL/ACNmfh/ELrhVwpRmi74rnKa4yoDoeoZJAc+Ciu0ZPhWHUrjbaHRbUHH1ijJ8KCTtt1FcB7UDFGT4UAnwoInGB7PtFS2qJJwNvD7RUsnwoAYqJxipAnwqJJxyoJHFG1BJ8KMnwoInGD7akcVFicHbxqRJ8KApDkfb9pp7VEYwfb9poJGig4o2oAdfXR091IY39dG2PdQOhevr+4UbUlxv6/uFA+nuopbY91PagBzNHSkMb0bYoOT/ACx3aW97wqaZtEUdy7yMQSAo7vJwN61PaDi8XHr+xThqvLDZzrcz3WhkjBRgQqlgCSdP1jzx2S94fHNjXg4qFtwyOM7Ach99B86KgX+ULW9uRbSTXjs8DW4nnm1sNDxnmd+WOXPrVk7TRra3UMpvfmt6tjFE7XsOq3niUDkTybPMAn7a7M/CoydeBnenc8MjkxqAOPHeg4PdX7T2vBnMMVrjiqaUgQxQsO82kRDuA3OvSK6ht5uMw3ys13dNI1upjZ2miZX0KhAOMZG+wHPpt3T+TI9hgbDaqR2h7ET3Eszw3lxDDcrolh9CVAuMHui28eRnl40HNOHQiW27PxONSNd3AKncHM/IjqKvPY+IQdoL6OPCq1nCzqowC/5PfHqJ99Xjs52ahsbeK3QehCAFycnOckk+JJJ9tbZLNFfWMasHf3UGSKOnuoGKW2PdQM8x6j91edxOsStJIwSONS7u2yqijJJPQAVM4z7D91VPtn/TZrbg4PoXLG5vsH/6MBUlD5SSGNPVqoKo78a49JNHC4suCXMTGOWeKIyy20ilQqj6WW3OdiFIPPGaPpgvLaDh93cLw2+4Y9zD+XV2tpEeXUwLL9Bwwxvsfs+jgABgYAHIDliudfKR8mycSY3lo0cN4dpFc4imwMDUR9FwBjO+QN/GrtK8RxKHLP8AVW2/S3DPfN+7S/1WtRu/F+HBPzu7E0r4/spgaj5Vj3nYficLFGs7gkHnEvfKfMMmRit12c+Sm/vGBuF+YQZ9J5SpmI66Iwef97HtrTNoiN8voWTsXaScWvJL2wnlsrextLfhtvcSRxzSTKi5bvFfYEgKx6+kvLcVeF4te8Omii4iYbm1uZFgjvrdGhaOdj6CTxFmAVjsHU4zgEb5recC4NDw6GO1t10RR7DfLMxB1Mx6sTuTWm+VDH8l3ZG7KiPH/wAVZUMZHnqC1ivbeUrVQenrFIcqDjb1iuQ6BRtQMUGp7V8Rezs5rmLSZIkDIHBKZ1AbgEHr41z/AIZ8o17NBeTMtrrtoonj0pIFLPOqHUO83GD0xV57bSIlhcNInfxiMaotbR6hqXbWu49Yrl3BuJWZtr8rYBEWCAyJ86uG7wG5QAaiMpg4ORzxirtOImvTRpVia9Jn5V+If1LP9XN/FqJ+VfiH9Sz/AFc38WtJ/K1h+jR+2XX+VRPFrD9GD9suv8quwr6V+FfT9N4flY4h/Usv1U38Wl/OzxD+pZfqpv4taM8WsP0YP226/wAqieL2H6MH7bdf5VGNfCMK+n6d77PXz3Vnb3MmkST20UrhAQoZ4wxwCSQMnxrZmtP2UkR7C1aNO5ja0hZItRfQhjGF1HdsDbJrbnFZZ7YrdjPkfqqIO3I9fDxNeVxeRxFVkkjjaQhYw7KhdvBQTufIVi/y7ajObm1HpFP9rF9PJ9H6XPyqENiT5H6qM+R+qg0e6gSnnseflRnbkenhUYZA41KVZTuGXcEeRFOOQMMqQwBKkjcalbDD1ggg+YoJZ8j9VJTz2PPy8BSkcKCzEKqglmOwAHMknkKaNncEEHcEcsYFAZ25Hp4U8+R+qoxuGUMpDKwBVhuCDjBBHMVGadY9OtkTU2hdRC5c7hRk7nY7eVBMHc7H6qM7cj9VCnOcEHfHtpI4YHBBwSDjfBHMHzoJE+R+qlnfkeQ8POmaOvsH30Cz5Hr4UyfI/VR099BoFnfkeXlTz5H6qOvsooFnyPTwoJ35HkfDyp/hQefsP3UAD5H6qWduR6eFMUdPdQInfkeR8PKqp2TPzq84hxAgle/Xh9vy2htchyD4NM8v/aK3faLiYsbae7blbwSy48Sq5A9pwPbWN2K4YbKxtrd/9qsKtMeeZ5PTlOeuXZqDazuwRii63CsUUkAFgNhnpk1zyLsZeaFtpvms8b3dveysya4+/wBEoudcLudeT3bbEAktsMb9I6UHp8dKDnU8q9mXEsh12903DrGN2KggiW7eVtI2REWQYHIAAdK6JnbkevhVE+V/gcN3axz3AZ1tbm2LBWZV7mW4jSUkA/1Sd+m9XmKPQoQZwo0jOScAY3J5nzoJMeWx5+Xgaq3ygHvUtLLG95xC1Qjb/ZQv84kP/bF9dWpunr+41VW/pfGAOcfC7Ik+AubtsD2iOJv1lBac+R+qgnyPMeFOg9PWKAz5H6qAfI/VQa0vaHtGljojCPdXc5It7OAAzSY5scnCRjq7bD6qCHbZ4xYXBmR3hEY1rGwRyNS8m3xXLuD3PDzbX5S3u1jEMHfK0yFmX5wmkKdPonVg+qrh2ktuJXFpM17PYWFqUHeRRxT3LqmV2abUN/7qf51TeDcJtltr9Vv4HV4IA7iG5AjAuUIJBXJydtvGrqbYtGlti1BvOF/7rfftEf7lRN5wv/db79oj/cpfyHZ/pO3/AFF3+7UTwOz/AEnb/qLv92ruPf5X8e/ykbzhX+6337RH+5UTecK/3W+/aI/3KR4HZ/pS3/UXf7tRPArP9KW/6i7/AHajj3+Uce/y7x2VdDY2phV0hNpCYlchnEfdjSGO2TjG9bcnyP1VqOykSpYWqI6yotpCqSqGVXURABgG3AI3wa25rLPbFPaudo4IGmj7y5NrI8Yi2OCyGaMjD/mHXpXng6sEHbGBwuOziRFF33qJcLNGCXY5AdhgEnCENnUoC4Ga2nG47Rp4zco8svdlUQI8qKhlT02Cg6fT0YY8tz0JFfNvYzIuZL6XW8cCSiLVJiMOscasI/Rxqkw4w+59KoQudlxGK41d0+vu20vsww3gc43qd/p7uTU3dr3b6nHNRpOW9nOi1tVh16dX5WVpWzg+kwAOPLYV58VmjSMvMWSNWjLEeUi4B8icA+WaDQLwC3fLxzxaG1FQNOjTLM0yg6WGRqII8cV7cP4LCDG8c/eHvDOpbSXOtg7BRsFUjG2nbJIwWzXh/Jlmm/ziTMaBVAeIuqqgQafR1A4XGRvuR1NZFlb2lvoeOViIsYRWRvpto9LA1EanJwTgEnkKDP4zwtJ0CvJoXWzZchxl1KYGo7H0tvA1qf5AiB2uI9C6S5bSXwqaA4YnZsnY7AEcs5zm3N7bSLFHrdSHzGF0vIpOYzrDatsOwOfurxveB2sCM8jyRIEVCcx8kROWRnJWNcjkcZxneg8rLgMYde7uBJ6UayAMoYxwF1KYXY5LaG5bKvUb+9zwWKSX5204C98kmxQKWjBAUtnG2ph48vb58OgsrdhOs3pLlfyjxbMTI5zsCDh5D6jvRbWlmsfcmZipZ5T3rxiTa2MZJ2GwjBb66CVxwCKSR3EyjLyFk2xqfWWVirAnd/X6K8t8wt+CQowxcBnSWN21d2SHjQEhVBAXKkHGCBqyACc1KTgNmCyMzakEkpGpNaxnDNyGSoJHPJ9LzovLS0nZpDMcudXdhoSuWjCfQZTzVMYPnQb+G6jkJCMrFTg4OfzVb27Mp9tevX2Dr66r/DzaWjCUTNm5QsXldSrCLu03PIEFgMbbsfAY2d1xaKLBYk6iEXQC+X7xY9Po9dTqPb5UGRczCJHkbOmNXc454UEn7K4dwTinH+0jTXNndR2UEcgQRFu7RcjIUFUZmIGMlvHbwHZeI3Ky2k7pkqYJxuCpBCsCCDuCCCCD4VzX/RzP9Duf+aX/AAVruvETKXh/ql2o/ScP66T+DT/1S7UfpOH9dJ/BrsOd+R5UZ8jTOUOO/wCqXaj9Jw/rpP4NH+qXaj9Jw/rpP4Ndiz5Hp4UE78jyP3VGcjhPFeNcd7MywTX9zHe20zlWjDd4pVdJYZKKytg5BG3j4V3SNwyhhyIBHqNcd/0kj+Rs/wDiz/4aV1+zP5OPY/QTw8BS3MRIrPb38ubLhw3+e3sfejP/ANW3Inl9h0Iv/X7Ktg+N6qfDX+e8VuLjnDw6EWMXIg3MuiW4I8wvcr76tgPkfqrkLp+NBxt/n5UZ25H6qCeWx+BQa3tNwwX1pc2md7i3kjUno7KdJ9hwfZXj2R4r8+sre5baSSECVTnKzrlJVPmHVh7K3OfI/VVU7I/0a64lY76EuUvYRttFdpqYDyEqTe+gtTEbb9fHyNVX5PPy0U/EG+lxG7muFzsfm6nuoB6u7jU/9VZfygX7W3D7mSPIlaIww4xnvpvyUePPU4ra8IsltIYrZAdEEMcS+pFC/dQZXxzoONvWOtGfI0FuWx5jwoMDj/F47CCS7lyUiTOld3dyQERR1ZmIUeZrWdkODPCHvbzD8SvMNOeYhj5pbR+CINvM5JzWJxH/ANS4lHa87XhQS7uBtpa9kH9HQ/3F1SespVuB8j9VBoe3EAlsLiPXHFqiA7yZisS+ku7NvgVyvgvAFW2v1+e8NfvIIAXSZiiYuUOZDo9EHGBz3rrHbGwku7Ke3hGZZYwqBiFGdS8z0rmvCfk/v4re9ieOMPcwwpEBIpBZLhHbJ6bA1bSdq9r9OYivarHsyv6Q4T+0N+5UT2ZX9IcJ/aG/crLvPk+voNIkWFC+dI7wHIUAk7A4AyMk7V4p2EvGYIvzdmbTpxKpUlk1qA/0SSvpAZ3G9XZR5X5x5eJ7ML+keEftDfuVE9mF/SPCP2hv3KzpPk34grCMrAHIZgvfJ9FQCSfDnS/m24hkri2yoViO/jyFYnST5HBx44qMo8ozjy7d2UhEVhax60k0WkKd5ExaNsRAakO2VPMGtufjetV2Zs3tbK2t5RiWC1iikAII1pGFOD1GRW1J8j9VZp7Y57VftZcWazRR3aSu8iYXu2Kgp3sY0ugcGQayhwA2Bk7DNeFrNaQmKKGC5fvZ4nj9PUizNC8yfTk29DvCcbejjwrZ8a4pHazKXiMhMQDSgoGWJ5448AN9L0nU4G+22TgHWdmb22lEPd2otxIkl5DsRp7uOKMH0lG+icKCuVABAOKhC3mtdx2aKOIvcBmjGcqgYsRobVsu5wuo+zxFai27WtLHbzi3cJdsQmpmRlAtmnyQ6DPoK3LIzjfqPVuNJPa/OpYHKMDphOoOUMLM5GtV37syeR33oMS4Xh0ffMe8Z1MrSKDcai0IaRuZAH023yB6RGcbV6SrYIpKhmEUWgIveaBE6FgFD4QrpyQOQA2qN3eWKJMTCXCd9rVtomKJnBYtpOc4XmduW20ry7s9LMsRJ7ltBPoZheLU5izyGjqBjOBzGAEMWhZYx3pkL6Zm9Ix94J40k1hjo1MZADjJCt6q3XEIrd1bvNIBkbU0ZZW7wQkNlk3zo1D1Vpxc2xkULEQ4mImlUhR3qXMAYbjcl3hYkAZCgZOMVtOOXUKROZE78BpPya7ZdIWdgTtj0VbPkcb5xQai4WwJTSZdXeBNKd+CyyOYDnOPyeqU+ly5gcyDFjw1mBVmTUYiSRPpYd4cJ6WwGbcg/wBnI5NuLdWC6R3LyKzOVZlZmYhxLhR+cn54Hio21YrM4fPZSM2mJo2iUyOzZAXQA2GcMRnTKGweYc/2sBk3BtUmnlbUZ44iJgO+J7p1jyAvI7LH9Hl5ZNa2ReHR62y5ZNRcarjOYAZDksQBjWTkkfSxnFZrXdqR3/dMfnJlic+irak9FlYFgMlkCjHXHrrEW7sSY0ERxO8aoGyoYyQkoQhO4wNOSMDGAdqD3uEsoVgUho4kid4CBMYVj7yNsMB+bqWMgHbbA54omjto0gt9Ms2kEQmMlHLx3EQZixZd+80NnkcHx3ldXVsG7l42jaItFAygMPoK2EG4zkoAGGNWnFRmmgRvm/c5js1jhDBtLIh7gjR1O7JncH0NsnagzZ9HzGXugQht5zhtRfUVctqJJJbVnJJ55rnX+jl/7O5/5pf8Fa6lPZKYWt0xGhieJQowqqVKjA8q4N2T41xDsp39lLw6S51yhw6mRUJC6co6owdSAD0I6+A7rzEwl9B9fZRXHP55rv8ARE36yb+DR/PNd/oib9ZN/BqMJQ7H+FB5+w/dXHP55rv9ETfrJf4NL+ea7/RE36yb+DTGQv8ASS/2Nl/xZ/8ADSuicf498wto9C99eTqkVlbD6cs5UYHko5s3IAGuOdp+I8Q7XSW1rHYSWixOxeR+8ZFD6QXd2VQAACcbk9K7PwLslbWLd+gkmuSixm6uZJLifux+aHcnSvkMCk9Ql7dleDfyfbx25bvJfTkuJeslzI2uVz62J9mK24oxv7D91AFcoHSg9PjpRjatN2t4y3D7c3CQvcspA0LyAOfSYgEhR6v86mI34TEbzs3NVQkpxvA5T8IYt/ehuxp+qZq5xefKhxCUko0MI6CNA23rctWnfthfGZbozt84SJ4Vk0RbROysy4043Kqc4ztVv8Nl39ezo3ys9oRavw+1aGWZZ76Cb8lpJcQSA90AxHpFzFz2xmuiDNfO1321u5pLae4aK4aymM8PexoBr0Fd9Gk43B9aiuy9hO0snFYTNJA1uVYKG3MUgxnVGSM49/rNcW05r24vpWrG8rJWHxniSWUEt1KcRQRtK/jhRnA8zyHrrMxVR7Tf+oXlvwoelDEUv+IdV7pG/o8J/vyANjwj864Vs3sLw2S3thJcDF5eSPeXfiJZTkR8+SJoT/oqwijFAoEeQ9n206R5D2faKeKDX8RsZZJI5oXjjeJZV/KI0qnvAm+A6nbSOtam17KmFo2Wb0Y3hfdX1kxxLGwwH7v0sHfRkBiBjAIswFIjagrl72YeSV5RJEodnbeLVIQ5h1Iz6txiIjYZGoY3XfEXsY4Up30RVhhsxNkrquSBq7zUMd+vX/48cmIFvIoxQY9nC0cSRsQ7JGqMwBAYquCcEnGceNZBpMNj7aZFB4TWkUjrI8aPJH/s3ZAzpnnpYjI9lYqcGtQNra3Gliy4hjGGz9Iejz2G/lWxpDl7/tNBiwcOgiGmOGKNdRbCRqo1FSpOAOekkZ8DiiDh0EamNIYkQ5JRI1VSSuk5AGNxt6qyzRQYa8Og3PcxZ337tevPp1pvw+Fg35JAZAyuwQKxDDDekBncE71lr19dH4UGG3DoSQe7UMCG1AEOSrhhlhufSAODzI3r2mgSUaZEWRQcgOoYZxzwR5n317UL19f3CgxTYwkY7qPBOoju13Y4yeXOpraRKSRGgLBlYhACVJyQTjcE179PdRQYosYcaO6j0A5Cd2ukEjcgYxnc0JYQqDpiiXPPEajly6VlDmaOlBiy2ELMHMa6tayFgCpZ0+iWx9LBwRnO4B6CpNaRM+sxoXGGDlAWDcsg4znYe4VkGjr7B99B4XlwIo5JSCRGjuQBuQoJx9VfOtx8tXFHYsnzaJCSVjEerSvQaick+dfRs8QkRkYZV1ZWHipBBFcYuvkD9M91faYifQWSDW4XwLBwCfPAruk1/aY2/aq/zzcW/r2/6lf86P55uLf17f8AUr/nWx4x8jZtWjiF29zcT6zFbwWyd4ypjW2ZJ1VVXUu5YbsAMk1ixfJUrSCI3rRE9znv7YQkd7FPIAVabOQIHyPbuMmrN6J4WHgXaTtRxGFbq2jt5IJCwRysCZ0sVOAzZ5gj2VsPnfa7/wDDbf8A6379V6DsGtvFmPtB3EOpsLGs0a6hGJG9ESj8wh84+idXLethw35Orm6eaOHjty7WzrHKdFxp1NGrjSe+wwww3FVzMIeXG+3faDgzRScRht+5kYgLiMhwuCyho2JU4OxP18q7fDIHVWAOGCsNuhANciX5EpJpEa94lNdxId0ZH1lTjKq7yNpzgb4rr6LpAAGAAAB5ConZB5GfYeh8qAR4fUaZ5+w/dQK5CyMcvqNUj5W72S3tYZYXeKRbtNLoSrD8lL9XlV46VQPlqP8AQov+bT/ClrvT/KHel+cOdntlI/8A7m2sLxurz26CU+ZZNP2Uj2lg/RdjnGf/AJht44zVYfcY8quEXbcI7Sd1KdRLelKGZSXgbQno+jGO5+j4uxrTMeIbLViOoYg7YmPe3suG2zdHSAPIPUzk/ZV/+R/is1588luZHnk1QAM2MBdL7KqgBR5ACuNTOGZmA0hmJC5zgE5xnrirV2LsuLXMF1FwiWC3DNGJ3dmSf6LaRE2khds5Ox5YNcakRi41YiKu2do+Ox8Pi7xwZJHbu7e3QflZp2+jGg8T1PQZNYvZHgz2kTS3JEl/eSCe9kUHT3hACxp/YRQFHqJ6149mOzLQlLy+ke84kYgrSzFSsOVGuOBVGlFznJG7dTVmPT1iszGWR8A0Aj4Bp0CgiSMD2dD4inkfANB5D2faKlQRBHwDSJGPwNSFI8qAJHwDRkfANM0UEWIwfb0NMkfANDcj7aZoCkBsfb9poyPgGkCMHbx6HxNBIiikSPgGjI+AaBqOfro/CoqRv6/A08jHLw6GgdC9fX9wpZHh9RoUjf1+B8BQPG3uoqORj3dDTyPgGgY60Y2pAjJ2+o0sjH4GgkaOvsH30sjw+o0sjPsHQ+dBLp76CKjkY9/Q0yR8A0Gs4xwb5y8UySy21xbhxHNEImOiQAOjLIrAqdKHlnKitZN2KhlIaWW4mI7vWZGQs+i3uIcsQo3K3Lk4xuFxgbVZcjPs8DTBHwDQVew7DwwKqiRyVEi6glvGSJLcQel3aDUQozk75J6YA2XAOALYGQRySOs3dEq+jAaKCKHIIAO6xJkHqDittkfZ0NIkZ5dD0PlQSAoxt7qQI+AaWRjl4dDQS6+w/dQKiSM8uh6Hypgj4BoH0rn/AMtn/sYv+bT/AApav2Rj8DWi7a9nF4tb/Ny7QssgkjcLqAcKw9JdsjDHrXVJ2mJdUna0TL5xJqJNXXiHyXcRiJ7tIrlRyMThSR6pNOPfWrPYLin+5y/90P2661Zx5bc6z+1cJrrnyDfQvP78H/8AL1U7L5MOJyka4o7cE85pEP1R6q6t8n/ZAcGikRpDPLMytIwUqg0ghVUbnqdzzz0qvUtG2yrVvE12ha6RH2ijI8PqNIkbbdR0NZ2VKgClkfANAI8PqNAEbD2faKdRJGBt4dD4inkeH1GgYFI8qAR8A0iRjl9RoJEUYpEjw+o0ZHh9RoAjY+2mRUWIwfb0NMkeH1GgdIcj7ftNFFAzRRRQA6+ujp7qKKAoXr6/uFFFAdPdRRRQA5mjpSooGaOvsH30qKB9PfQaKKA6+yiiigPwo6+w/dRRQAo6e6iigDz9h+6gUUUB0oPT46UUUBR099FFAN09f3GiiigKR6esUUUDoFFFAjyHs+0U6KKAFI8qKKBmiiigTcj7aZoo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8" descr="data:image/jpeg;base64,/9j/4AAQSkZJRgABAQAAAQABAAD/2wCEAAkGBxINEhMODxMQDg4PEBEQDw8PFhEQDxUPFRIWGBYVFRUYHyggGRolHRcVITIhJSstLi4uGB8zODMsNygvLisBCgoKDg0OGxAQGzElHyA3LS0rNTUtMC01LS4vMjAtLTUtLS03Ky0tLS0tNS0rKzctLS0tLTctOCstNS0tNi8uLf/AABEIAJcBTwMBIgACEQEDEQH/xAAcAAACAgMBAQAAAAAAAAAAAAAAAQIGBAUHAwj/xABNEAACAQMCAwQFBwcICQQDAAABAgMABBESIQUxQQYTUWEicYGR8AcUMqGxweEjQlWTlNLTFRckUmJys9EIFjNUc3SCkvElNENEU6Sy/8QAGAEBAAMBAAAAAAAAAAAAAAAAAAEDBAL/xAAlEQEAAgEEAQQCAwAAAAAAAAAAAQISAxEhMVFSYaGxMkETFCL/2gAMAwEAAhEDEQA/AO3afjakF29/h4mpbfAqIxg+3p5mgZX42o0/G1M4+BRt8CgSrz9flRp293hQuN/X4UbY93SgNPxtQF5+vy8BT2+BSGN/X4eQoDTt7vCnp+NqW2Pd0p7fAoEF5/hRp2/8UDG/+VG2PwoAr8bUad/YPDzpnHwKW2fYOnroDTt7/Cgr8bUbY9/SmcfAoFp39nlRp+NqNs+zwo2+BQGn7vCgrv7D4eVG32dKDjPsPT1UAF+NqNO3u8KYx8Cltj3dKA07+w+HlTC/G1I4z7D09VMY+BQLTt/4oK8vw8KNsfhQcbf5eVAafjajTt7/AAp7fApbY9/SgGXl6/LwNGn42oONvX4eRp7fAoFp+NqCv3eFG3wKDjb1jpQGn42oC/G1Pb4FAx8CgiV2Hs8PEVLT8bVE4wPZ08xUtvgUAF+NqiV2/wDFSGPgVE4x+FBIr8bUtPxtTOPgUbfAoIsux9vhTK/G1JsYPt6VI4+BQG/l7/wqIzjp16+Z8qlikBsfb9poGc+Xv/Cjfy9/4UYoxQJc78ufj+FG+OnTr+FNRz9dGNvdQGT5e/8ACkM78ufj5Dyp4oUc/X9woFvjp06/hT38vf8AhRjb3UYoECd+Xv8AwqsX3yhcMt3eCW7hjljZkkQ95lXBwQcLVmfk3q+6vn2wv57e84s8Nmt8ounZy0ixsuC/JSpLZ35eFB2pu1ll83N8LiBrRGCtMja1ViQADgZByRt51rYflJ4U7BFvIWZyqqB3m7E4A+j5iuMyWx/kO+vQ0YS+uYpe5hz3cWmdRowfzt9/UKvHZhOJMYNVrw/uMQ63DSd6ItssBpxqxk48aC8ce7b2HDn7m6uIopSM92NcjgHkWVFJUeunddt+HxQx3T3UAt5mKxygllLKN12BwR4Gud3/AAm6i4hd3vDZbO770qt3bzMS8bquAupM6TtyOPqrcfJzPb31vcItqllNb3LrcwrpdO+xu4bG/LHsoLJZ/KHwyeRIYruF5ZWWONB3mWdjgAej1JFWjJ8vf+Fcm+RGwSSO6YgZS/mAOBkY08qt3ynccPDeHXEqkiVl7mHGM97J6II9WS3/AE0G24L2lteIGRbSaOdoColCE+iSTjOR/Zbl4VgcS7e8OtJmt57qKKaM6XRteVJAIydOORFcg7BcTj4bf2SxiaOK5thZ3JmjeFDc5Lo41D0iXOnyBrJF7LFxjindWjcQLtCCoeOPT+T2JLg8/LwoOwydrbJLf56bmA2hYJ36trTWfzTpBwfKtwrZAIxjbr+FfOfHOB3Flwu6kuEWA3d/FOLZCGSIFjhcjbO+NvAV9C8O3iT+6v3UGRvnpyPX1eVMZ8vf+FGN/YfuoAoFvjp7/wAKDnbl7/L1U8bUEcvjpQG/l7/wpb46dev4U8UY299Amzty5+PkfKnv5e/8KGHL1/caMUC38vf+FBzty5jr+FPFBHL1igMny9/4UDPl7/woxQBQROcDl06+Y8qlk+Xv/CkRsPZ9op4oAZ8vf+FI5x09/wCFMCkRtQM58vf+FAz4D3/hQRRigi2cHl16/hUjny9/4UmGx9tMigNqiMY9/wBpqWT4VEE4O3j9poGcUbUyT4UZPhQJcb+ujb7KFJ3260ZOOXhQPakuN/X9wp5PhSUnfbr9woDbHup7UsnHLwp5PhQRIByKrfCOyEFrJczIG13khll1EsNeTyHTmasoJydqMnHKgocvya23dXFsokWC8lE0kYdggkDagUH5u4HLoB4Vi23yXwoR+UvAFxgC4nA92a23b3tpJwp7WGG3W6lvJHjVWl7kBgFxvpPPV5cqxeC/KKXuo7HiFpJw64uARbt3iTwSEfmiRQMMfDHh4jILjPydQXMzXSmaCeQYlktpJIS+P6wXY1uuy/ZSDhkRhgXSHYsxJLMzkbszHcmsi77WWMEvzWW6to7gkDumkUOCeQPgTkbHxr04z2ms7Aqt3cQ27PuiyOAxHiBzx50GL2T7MQ8LEiQhgssjTNqJY62xnGeQ2G1HajsxFxPue/DFbeYTooJCmReRYdeu3ma8eOdpO7+aPay2LRXU8aF55DiSJjytymzSeAO1Z112psoJfm0tzbx3BGe6eRQ+4yMjoSOnWg1/aDsZb3yRpIGHdSJKjISjiReRBHrNS4R2Shtrma8AJlutPekklToGBgdK2C9prMpFILm37u4LiB+8XTJ3Zw+k9cYOfCp8H4/bX+o2k8NyI9n7pw2knln14PuoMPtX2Yh4pD82mB7vWrEIShyvLcVuraIIir4ACvUE+FLJxy8KAOM+w/dTGKRJzy6H7qYJ8KBbYrmPyk/KUbJzZWAVrldpp2GtY2P5iL+c/r2G2xPLoHHL/wCa21xc4/2FvNN/2IW+6vn/ALJobZJuOXJj1KlwLHvjlpuJEZ1qn5wUliTyBPltfo0if9Sh58Sg446m7nHFNGNRfVMgC+PdqRoH/SAKOznyj39gy5la8g/OhuWMmV/syHLKfaR5GtJbdoryKYXSXM/zgNrMjO7ajnkwJwyn+ryqxNf8P4uZ43gtODXDESWtyHl7tpS41xz4GnDAkg4Gn7dVo42tHCHduzfHoeKW8d3bk6HJDK300kA9JGHiPr2I2NbbauL/ACNmfh/ELrhVwpRmi74rnKa4yoDoeoZJAc+Ciu0ZPhWHUrjbaHRbUHH1ijJ8KCTtt1FcB7UDFGT4UAnwoInGB7PtFS2qJJwNvD7RUsnwoAYqJxipAnwqJJxyoJHFG1BJ8KMnwoInGD7akcVFicHbxqRJ8KApDkfb9pp7VEYwfb9poJGig4o2oAdfXR091IY39dG2PdQOhevr+4UbUlxv6/uFA+nuopbY91PagBzNHSkMb0bYoOT/ACx3aW97wqaZtEUdy7yMQSAo7vJwN61PaDi8XHr+xThqvLDZzrcz3WhkjBRgQqlgCSdP1jzx2S94fHNjXg4qFtwyOM7Ach99B86KgX+ULW9uRbSTXjs8DW4nnm1sNDxnmd+WOXPrVk7TRra3UMpvfmt6tjFE7XsOq3niUDkTybPMAn7a7M/CoydeBnenc8MjkxqAOPHeg4PdX7T2vBnMMVrjiqaUgQxQsO82kRDuA3OvSK6ht5uMw3ys13dNI1upjZ2miZX0KhAOMZG+wHPpt3T+TI9hgbDaqR2h7ET3Eszw3lxDDcrolh9CVAuMHui28eRnl40HNOHQiW27PxONSNd3AKncHM/IjqKvPY+IQdoL6OPCq1nCzqowC/5PfHqJ99Xjs52ahsbeK3QehCAFycnOckk+JJJ9tbZLNFfWMasHf3UGSKOnuoGKW2PdQM8x6j91edxOsStJIwSONS7u2yqijJJPQAVM4z7D91VPtn/TZrbg4PoXLG5vsH/6MBUlD5SSGNPVqoKo78a49JNHC4suCXMTGOWeKIyy20ilQqj6WW3OdiFIPPGaPpgvLaDh93cLw2+4Y9zD+XV2tpEeXUwLL9Bwwxvsfs+jgABgYAHIDliudfKR8mycSY3lo0cN4dpFc4imwMDUR9FwBjO+QN/GrtK8RxKHLP8AVW2/S3DPfN+7S/1WtRu/F+HBPzu7E0r4/spgaj5Vj3nYficLFGs7gkHnEvfKfMMmRit12c+Sm/vGBuF+YQZ9J5SpmI66Iwef97HtrTNoiN8voWTsXaScWvJL2wnlsrextLfhtvcSRxzSTKi5bvFfYEgKx6+kvLcVeF4te8Omii4iYbm1uZFgjvrdGhaOdj6CTxFmAVjsHU4zgEb5recC4NDw6GO1t10RR7DfLMxB1Mx6sTuTWm+VDH8l3ZG7KiPH/wAVZUMZHnqC1ivbeUrVQenrFIcqDjb1iuQ6BRtQMUGp7V8Rezs5rmLSZIkDIHBKZ1AbgEHr41z/AIZ8o17NBeTMtrrtoonj0pIFLPOqHUO83GD0xV57bSIlhcNInfxiMaotbR6hqXbWu49Yrl3BuJWZtr8rYBEWCAyJ86uG7wG5QAaiMpg4ORzxirtOImvTRpVia9Jn5V+If1LP9XN/FqJ+VfiH9Sz/AFc38WtJ/K1h+jR+2XX+VRPFrD9GD9suv8quwr6V+FfT9N4flY4h/Usv1U38Wl/OzxD+pZfqpv4taM8WsP0YP226/wAqieL2H6MH7bdf5VGNfCMK+n6d77PXz3Vnb3MmkST20UrhAQoZ4wxwCSQMnxrZmtP2UkR7C1aNO5ja0hZItRfQhjGF1HdsDbJrbnFZZ7YrdjPkfqqIO3I9fDxNeVxeRxFVkkjjaQhYw7KhdvBQTufIVi/y7ajObm1HpFP9rF9PJ9H6XPyqENiT5H6qM+R+qg0e6gSnnseflRnbkenhUYZA41KVZTuGXcEeRFOOQMMqQwBKkjcalbDD1ggg+YoJZ8j9VJTz2PPy8BSkcKCzEKqglmOwAHMknkKaNncEEHcEcsYFAZ25Hp4U8+R+qoxuGUMpDKwBVhuCDjBBHMVGadY9OtkTU2hdRC5c7hRk7nY7eVBMHc7H6qM7cj9VCnOcEHfHtpI4YHBBwSDjfBHMHzoJE+R+qlnfkeQ8POmaOvsH30Cz5Hr4UyfI/VR099BoFnfkeXlTz5H6qOvsooFnyPTwoJ35HkfDyp/hQefsP3UAD5H6qWduR6eFMUdPdQInfkeR8PKqp2TPzq84hxAgle/Xh9vy2htchyD4NM8v/aK3faLiYsbae7blbwSy48Sq5A9pwPbWN2K4YbKxtrd/9qsKtMeeZ5PTlOeuXZqDazuwRii63CsUUkAFgNhnpk1zyLsZeaFtpvms8b3dveysya4+/wBEoudcLudeT3bbEAktsMb9I6UHp8dKDnU8q9mXEsh12903DrGN2KggiW7eVtI2REWQYHIAAdK6JnbkevhVE+V/gcN3axz3AZ1tbm2LBWZV7mW4jSUkA/1Sd+m9XmKPQoQZwo0jOScAY3J5nzoJMeWx5+Xgaq3ygHvUtLLG95xC1Qjb/ZQv84kP/bF9dWpunr+41VW/pfGAOcfC7Ik+AubtsD2iOJv1lBac+R+qgnyPMeFOg9PWKAz5H6qAfI/VQa0vaHtGljojCPdXc5It7OAAzSY5scnCRjq7bD6qCHbZ4xYXBmR3hEY1rGwRyNS8m3xXLuD3PDzbX5S3u1jEMHfK0yFmX5wmkKdPonVg+qrh2ktuJXFpM17PYWFqUHeRRxT3LqmV2abUN/7qf51TeDcJtltr9Vv4HV4IA7iG5AjAuUIJBXJydtvGrqbYtGlti1BvOF/7rfftEf7lRN5wv/db79oj/cpfyHZ/pO3/AFF3+7UTwOz/AEnb/qLv92ruPf5X8e/ykbzhX+6337RH+5UTecK/3W+/aI/3KR4HZ/pS3/UXf7tRPArP9KW/6i7/AHajj3+Uce/y7x2VdDY2phV0hNpCYlchnEfdjSGO2TjG9bcnyP1VqOykSpYWqI6yotpCqSqGVXURABgG3AI3wa25rLPbFPaudo4IGmj7y5NrI8Yi2OCyGaMjD/mHXpXng6sEHbGBwuOziRFF33qJcLNGCXY5AdhgEnCENnUoC4Ga2nG47Rp4zco8svdlUQI8qKhlT02Cg6fT0YY8tz0JFfNvYzIuZL6XW8cCSiLVJiMOscasI/Rxqkw4w+59KoQudlxGK41d0+vu20vsww3gc43qd/p7uTU3dr3b6nHNRpOW9nOi1tVh16dX5WVpWzg+kwAOPLYV58VmjSMvMWSNWjLEeUi4B8icA+WaDQLwC3fLxzxaG1FQNOjTLM0yg6WGRqII8cV7cP4LCDG8c/eHvDOpbSXOtg7BRsFUjG2nbJIwWzXh/Jlmm/ziTMaBVAeIuqqgQafR1A4XGRvuR1NZFlb2lvoeOViIsYRWRvpto9LA1EanJwTgEnkKDP4zwtJ0CvJoXWzZchxl1KYGo7H0tvA1qf5AiB2uI9C6S5bSXwqaA4YnZsnY7AEcs5zm3N7bSLFHrdSHzGF0vIpOYzrDatsOwOfurxveB2sCM8jyRIEVCcx8kROWRnJWNcjkcZxneg8rLgMYde7uBJ6UayAMoYxwF1KYXY5LaG5bKvUb+9zwWKSX5204C98kmxQKWjBAUtnG2ph48vb58OgsrdhOs3pLlfyjxbMTI5zsCDh5D6jvRbWlmsfcmZipZ5T3rxiTa2MZJ2GwjBb66CVxwCKSR3EyjLyFk2xqfWWVirAnd/X6K8t8wt+CQowxcBnSWN21d2SHjQEhVBAXKkHGCBqyACc1KTgNmCyMzakEkpGpNaxnDNyGSoJHPJ9LzovLS0nZpDMcudXdhoSuWjCfQZTzVMYPnQb+G6jkJCMrFTg4OfzVb27Mp9tevX2Dr66r/DzaWjCUTNm5QsXldSrCLu03PIEFgMbbsfAY2d1xaKLBYk6iEXQC+X7xY9Po9dTqPb5UGRczCJHkbOmNXc454UEn7K4dwTinH+0jTXNndR2UEcgQRFu7RcjIUFUZmIGMlvHbwHZeI3Ky2k7pkqYJxuCpBCsCCDuCCCCD4VzX/RzP9Duf+aX/AAVruvETKXh/ql2o/ScP66T+DT/1S7UfpOH9dJ/BrsOd+R5UZ8jTOUOO/wCqXaj9Jw/rpP4NH+qXaj9Jw/rpP4Ndiz5Hp4UE78jyP3VGcjhPFeNcd7MywTX9zHe20zlWjDd4pVdJYZKKytg5BG3j4V3SNwyhhyIBHqNcd/0kj+Rs/wDiz/4aV1+zP5OPY/QTw8BS3MRIrPb38ubLhw3+e3sfejP/ANW3Inl9h0Iv/X7Ktg+N6qfDX+e8VuLjnDw6EWMXIg3MuiW4I8wvcr76tgPkfqrkLp+NBxt/n5UZ25H6qCeWx+BQa3tNwwX1pc2md7i3kjUno7KdJ9hwfZXj2R4r8+sre5baSSECVTnKzrlJVPmHVh7K3OfI/VVU7I/0a64lY76EuUvYRttFdpqYDyEqTe+gtTEbb9fHyNVX5PPy0U/EG+lxG7muFzsfm6nuoB6u7jU/9VZfygX7W3D7mSPIlaIww4xnvpvyUePPU4ra8IsltIYrZAdEEMcS+pFC/dQZXxzoONvWOtGfI0FuWx5jwoMDj/F47CCS7lyUiTOld3dyQERR1ZmIUeZrWdkODPCHvbzD8SvMNOeYhj5pbR+CINvM5JzWJxH/ANS4lHa87XhQS7uBtpa9kH9HQ/3F1SespVuB8j9VBoe3EAlsLiPXHFqiA7yZisS+ku7NvgVyvgvAFW2v1+e8NfvIIAXSZiiYuUOZDo9EHGBz3rrHbGwku7Ke3hGZZYwqBiFGdS8z0rmvCfk/v4re9ieOMPcwwpEBIpBZLhHbJ6bA1bSdq9r9OYivarHsyv6Q4T+0N+5UT2ZX9IcJ/aG/crLvPk+voNIkWFC+dI7wHIUAk7A4AyMk7V4p2EvGYIvzdmbTpxKpUlk1qA/0SSvpAZ3G9XZR5X5x5eJ7ML+keEftDfuVE9mF/SPCP2hv3KzpPk34grCMrAHIZgvfJ9FQCSfDnS/m24hkri2yoViO/jyFYnST5HBx44qMo8ozjy7d2UhEVhax60k0WkKd5ExaNsRAakO2VPMGtufjetV2Zs3tbK2t5RiWC1iikAII1pGFOD1GRW1J8j9VZp7Y57VftZcWazRR3aSu8iYXu2Kgp3sY0ugcGQayhwA2Bk7DNeFrNaQmKKGC5fvZ4nj9PUizNC8yfTk29DvCcbejjwrZ8a4pHazKXiMhMQDSgoGWJ5448AN9L0nU4G+22TgHWdmb22lEPd2otxIkl5DsRp7uOKMH0lG+icKCuVABAOKhC3mtdx2aKOIvcBmjGcqgYsRobVsu5wuo+zxFai27WtLHbzi3cJdsQmpmRlAtmnyQ6DPoK3LIzjfqPVuNJPa/OpYHKMDphOoOUMLM5GtV37syeR33oMS4Xh0ffMe8Z1MrSKDcai0IaRuZAH023yB6RGcbV6SrYIpKhmEUWgIveaBE6FgFD4QrpyQOQA2qN3eWKJMTCXCd9rVtomKJnBYtpOc4XmduW20ry7s9LMsRJ7ltBPoZheLU5izyGjqBjOBzGAEMWhZYx3pkL6Zm9Ix94J40k1hjo1MZADjJCt6q3XEIrd1bvNIBkbU0ZZW7wQkNlk3zo1D1Vpxc2xkULEQ4mImlUhR3qXMAYbjcl3hYkAZCgZOMVtOOXUKROZE78BpPya7ZdIWdgTtj0VbPkcb5xQai4WwJTSZdXeBNKd+CyyOYDnOPyeqU+ly5gcyDFjw1mBVmTUYiSRPpYd4cJ6WwGbcg/wBnI5NuLdWC6R3LyKzOVZlZmYhxLhR+cn54Hio21YrM4fPZSM2mJo2iUyOzZAXQA2GcMRnTKGweYc/2sBk3BtUmnlbUZ44iJgO+J7p1jyAvI7LH9Hl5ZNa2ReHR62y5ZNRcarjOYAZDksQBjWTkkfSxnFZrXdqR3/dMfnJlic+irak9FlYFgMlkCjHXHrrEW7sSY0ERxO8aoGyoYyQkoQhO4wNOSMDGAdqD3uEsoVgUho4kid4CBMYVj7yNsMB+bqWMgHbbA54omjto0gt9Ms2kEQmMlHLx3EQZixZd+80NnkcHx3ldXVsG7l42jaItFAygMPoK2EG4zkoAGGNWnFRmmgRvm/c5js1jhDBtLIh7gjR1O7JncH0NsnagzZ9HzGXugQht5zhtRfUVctqJJJbVnJJ55rnX+jl/7O5/5pf8Fa6lPZKYWt0xGhieJQowqqVKjA8q4N2T41xDsp39lLw6S51yhw6mRUJC6co6owdSAD0I6+A7rzEwl9B9fZRXHP55rv8ARE36yb+DR/PNd/oib9ZN/BqMJQ7H+FB5+w/dXHP55rv9ETfrJf4NL+ea7/RE36yb+DTGQv8ASS/2Nl/xZ/8ADSuicf498wto9C99eTqkVlbD6cs5UYHko5s3IAGuOdp+I8Q7XSW1rHYSWixOxeR+8ZFD6QXd2VQAACcbk9K7PwLslbWLd+gkmuSixm6uZJLifux+aHcnSvkMCk9Ql7dleDfyfbx25bvJfTkuJeslzI2uVz62J9mK24oxv7D91AFcoHSg9PjpRjatN2t4y3D7c3CQvcspA0LyAOfSYgEhR6v86mI34TEbzs3NVQkpxvA5T8IYt/ehuxp+qZq5xefKhxCUko0MI6CNA23rctWnfthfGZbozt84SJ4Vk0RbROysy4043Kqc4ztVv8Nl39ezo3ys9oRavw+1aGWZZ76Cb8lpJcQSA90AxHpFzFz2xmuiDNfO1321u5pLae4aK4aymM8PexoBr0Fd9Gk43B9aiuy9hO0snFYTNJA1uVYKG3MUgxnVGSM49/rNcW05r24vpWrG8rJWHxniSWUEt1KcRQRtK/jhRnA8zyHrrMxVR7Tf+oXlvwoelDEUv+IdV7pG/o8J/vyANjwj864Vs3sLw2S3thJcDF5eSPeXfiJZTkR8+SJoT/oqwijFAoEeQ9n206R5D2faKeKDX8RsZZJI5oXjjeJZV/KI0qnvAm+A6nbSOtam17KmFo2Wb0Y3hfdX1kxxLGwwH7v0sHfRkBiBjAIswFIjagrl72YeSV5RJEodnbeLVIQ5h1Iz6txiIjYZGoY3XfEXsY4Up30RVhhsxNkrquSBq7zUMd+vX/48cmIFvIoxQY9nC0cSRsQ7JGqMwBAYquCcEnGceNZBpMNj7aZFB4TWkUjrI8aPJH/s3ZAzpnnpYjI9lYqcGtQNra3Gliy4hjGGz9Iejz2G/lWxpDl7/tNBiwcOgiGmOGKNdRbCRqo1FSpOAOekkZ8DiiDh0EamNIYkQ5JRI1VSSuk5AGNxt6qyzRQYa8Og3PcxZ337tevPp1pvw+Fg35JAZAyuwQKxDDDekBncE71lr19dH4UGG3DoSQe7UMCG1AEOSrhhlhufSAODzI3r2mgSUaZEWRQcgOoYZxzwR5n317UL19f3CgxTYwkY7qPBOoju13Y4yeXOpraRKSRGgLBlYhACVJyQTjcE179PdRQYosYcaO6j0A5Cd2ukEjcgYxnc0JYQqDpiiXPPEajly6VlDmaOlBiy2ELMHMa6tayFgCpZ0+iWx9LBwRnO4B6CpNaRM+sxoXGGDlAWDcsg4znYe4VkGjr7B99B4XlwIo5JSCRGjuQBuQoJx9VfOtx8tXFHYsnzaJCSVjEerSvQaick+dfRs8QkRkYZV1ZWHipBBFcYuvkD9M91faYifQWSDW4XwLBwCfPAruk1/aY2/aq/zzcW/r2/6lf86P55uLf17f8AUr/nWx4x8jZtWjiF29zcT6zFbwWyd4ypjW2ZJ1VVXUu5YbsAMk1ixfJUrSCI3rRE9znv7YQkd7FPIAVabOQIHyPbuMmrN6J4WHgXaTtRxGFbq2jt5IJCwRysCZ0sVOAzZ5gj2VsPnfa7/wDDbf8A6379V6DsGtvFmPtB3EOpsLGs0a6hGJG9ESj8wh84+idXLethw35Orm6eaOHjty7WzrHKdFxp1NGrjSe+wwww3FVzMIeXG+3faDgzRScRht+5kYgLiMhwuCyho2JU4OxP18q7fDIHVWAOGCsNuhANciX5EpJpEa94lNdxId0ZH1lTjKq7yNpzgb4rr6LpAAGAAAB5ConZB5GfYeh8qAR4fUaZ5+w/dQK5CyMcvqNUj5W72S3tYZYXeKRbtNLoSrD8lL9XlV46VQPlqP8AQov+bT/ClrvT/KHel+cOdntlI/8A7m2sLxurz26CU+ZZNP2Uj2lg/RdjnGf/AJht44zVYfcY8quEXbcI7Sd1KdRLelKGZSXgbQno+jGO5+j4uxrTMeIbLViOoYg7YmPe3suG2zdHSAPIPUzk/ZV/+R/is1588luZHnk1QAM2MBdL7KqgBR5ACuNTOGZmA0hmJC5zgE5xnrirV2LsuLXMF1FwiWC3DNGJ3dmSf6LaRE2khds5Ox5YNcakRi41YiKu2do+Ox8Pi7xwZJHbu7e3QflZp2+jGg8T1PQZNYvZHgz2kTS3JEl/eSCe9kUHT3hACxp/YRQFHqJ6149mOzLQlLy+ke84kYgrSzFSsOVGuOBVGlFznJG7dTVmPT1iszGWR8A0Aj4Bp0CgiSMD2dD4inkfANB5D2faKlQRBHwDSJGPwNSFI8qAJHwDRkfANM0UEWIwfb0NMkfANDcj7aZoCkBsfb9poyPgGkCMHbx6HxNBIiikSPgGjI+AaBqOfro/CoqRv6/A08jHLw6GgdC9fX9wpZHh9RoUjf1+B8BQPG3uoqORj3dDTyPgGgY60Y2pAjJ2+o0sjH4GgkaOvsH30sjw+o0sjPsHQ+dBLp76CKjkY9/Q0yR8A0Gs4xwb5y8UySy21xbhxHNEImOiQAOjLIrAqdKHlnKitZN2KhlIaWW4mI7vWZGQs+i3uIcsQo3K3Lk4xuFxgbVZcjPs8DTBHwDQVew7DwwKqiRyVEi6glvGSJLcQel3aDUQozk75J6YA2XAOALYGQRySOs3dEq+jAaKCKHIIAO6xJkHqDittkfZ0NIkZ5dD0PlQSAoxt7qQI+AaWRjl4dDQS6+w/dQKiSM8uh6Hypgj4BoH0rn/AMtn/sYv+bT/AApav2Rj8DWi7a9nF4tb/Ny7QssgkjcLqAcKw9JdsjDHrXVJ2mJdUna0TL5xJqJNXXiHyXcRiJ7tIrlRyMThSR6pNOPfWrPYLin+5y/90P2661Zx5bc6z+1cJrrnyDfQvP78H/8AL1U7L5MOJyka4o7cE85pEP1R6q6t8n/ZAcGikRpDPLMytIwUqg0ghVUbnqdzzz0qvUtG2yrVvE12ha6RH2ijI8PqNIkbbdR0NZ2VKgClkfANAI8PqNAEbD2faKdRJGBt4dD4inkeH1GgYFI8qAR8A0iRjl9RoJEUYpEjw+o0ZHh9RoAjY+2mRUWIwfb0NMkeH1GgdIcj7ftNFFAzRRRQA6+ujp7qKKAoXr6/uFFFAdPdRRRQA5mjpSooGaOvsH30qKB9PfQaKKA6+yiiigPwo6+w/dRRQAo6e6iigDz9h+6gUUUB0oPT46UUUBR099FFAN09f3GiiigKR6esUUUDoFFFAjyHs+0U6KKAFI8qKKBmiiigTcj7aZooo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10" descr="data:image/jpeg;base64,/9j/4AAQSkZJRgABAQAAAQABAAD/2wCEAAkGBxINEhMODxMQDg4PEBEQDw8PFhEQDxUPFRIWGBYVFRUYHyggGRolHRcVITIhJSstLi4uGB8zODMsNygvLisBCgoKDg0OGxAQGzElHyA3LS0rNTUtMC01LS4vMjAtLTUtLS03Ky0tLS0tNS0rKzctLS0tLTctOCstNS0tNi8uLf/AABEIAJcBTwMBIgACEQEDEQH/xAAcAAACAgMBAQAAAAAAAAAAAAAAAQIGBAUHAwj/xABNEAACAQMCAwQFBwcICQQDAAABAgMABBESIQUxQQYTUWEicYGR8AcUMqGxweEjQlWTlNLTFRckUmJys9EIFjNUc3SCkvElNENEU6Sy/8QAGAEBAAMBAAAAAAAAAAAAAAAAAAEDBAL/xAAlEQEAAgEEAQQCAwAAAAAAAAAAAQISAxEhMVFSYaGxMkETFCL/2gAMAwEAAhEDEQA/AO3afjakF29/h4mpbfAqIxg+3p5mgZX42o0/G1M4+BRt8CgSrz9flRp293hQuN/X4UbY93SgNPxtQF5+vy8BT2+BSGN/X4eQoDTt7vCnp+NqW2Pd0p7fAoEF5/hRp2/8UDG/+VG2PwoAr8bUad/YPDzpnHwKW2fYOnroDTt7/Cgr8bUbY9/SmcfAoFp39nlRp+NqNs+zwo2+BQGn7vCgrv7D4eVG32dKDjPsPT1UAF+NqNO3u8KYx8Cltj3dKA07+w+HlTC/G1I4z7D09VMY+BQLTt/4oK8vw8KNsfhQcbf5eVAafjajTt7/AAp7fApbY9/SgGXl6/LwNGn42oONvX4eRp7fAoFp+NqCv3eFG3wKDjb1jpQGn42oC/G1Pb4FAx8CgiV2Hs8PEVLT8bVE4wPZ08xUtvgUAF+NqiV2/wDFSGPgVE4x+FBIr8bUtPxtTOPgUbfAoIsux9vhTK/G1JsYPt6VI4+BQG/l7/wqIzjp16+Z8qlikBsfb9poGc+Xv/Cjfy9/4UYoxQJc78ufj+FG+OnTr+FNRz9dGNvdQGT5e/8ACkM78ufj5Dyp4oUc/X9woFvjp06/hT38vf8AhRjb3UYoECd+Xv8AwqsX3yhcMt3eCW7hjljZkkQ95lXBwQcLVmfk3q+6vn2wv57e84s8Nmt8ounZy0ixsuC/JSpLZ35eFB2pu1ll83N8LiBrRGCtMja1ViQADgZByRt51rYflJ4U7BFvIWZyqqB3m7E4A+j5iuMyWx/kO+vQ0YS+uYpe5hz3cWmdRowfzt9/UKvHZhOJMYNVrw/uMQ63DSd6ItssBpxqxk48aC8ce7b2HDn7m6uIopSM92NcjgHkWVFJUeunddt+HxQx3T3UAt5mKxygllLKN12BwR4Gud3/AAm6i4hd3vDZbO770qt3bzMS8bquAupM6TtyOPqrcfJzPb31vcItqllNb3LrcwrpdO+xu4bG/LHsoLJZ/KHwyeRIYruF5ZWWONB3mWdjgAej1JFWjJ8vf+Fcm+RGwSSO6YgZS/mAOBkY08qt3ynccPDeHXEqkiVl7mHGM97J6II9WS3/AE0G24L2lteIGRbSaOdoColCE+iSTjOR/Zbl4VgcS7e8OtJmt57qKKaM6XRteVJAIydOORFcg7BcTj4bf2SxiaOK5thZ3JmjeFDc5Lo41D0iXOnyBrJF7LFxjindWjcQLtCCoeOPT+T2JLg8/LwoOwydrbJLf56bmA2hYJ36trTWfzTpBwfKtwrZAIxjbr+FfOfHOB3Flwu6kuEWA3d/FOLZCGSIFjhcjbO+NvAV9C8O3iT+6v3UGRvnpyPX1eVMZ8vf+FGN/YfuoAoFvjp7/wAKDnbl7/L1U8bUEcvjpQG/l7/wpb46dev4U8UY299Amzty5+PkfKnv5e/8KGHL1/caMUC38vf+FBzty5jr+FPFBHL1igMny9/4UDPl7/woxQBQROcDl06+Y8qlk+Xv/CkRsPZ9op4oAZ8vf+FI5x09/wCFMCkRtQM58vf+FAz4D3/hQRRigi2cHl16/hUjny9/4UmGx9tMigNqiMY9/wBpqWT4VEE4O3j9poGcUbUyT4UZPhQJcb+ujb7KFJ3260ZOOXhQPakuN/X9wp5PhSUnfbr9woDbHup7UsnHLwp5PhQRIByKrfCOyEFrJczIG13khll1EsNeTyHTmasoJydqMnHKgocvya23dXFsokWC8lE0kYdggkDagUH5u4HLoB4Vi23yXwoR+UvAFxgC4nA92a23b3tpJwp7WGG3W6lvJHjVWl7kBgFxvpPPV5cqxeC/KKXuo7HiFpJw64uARbt3iTwSEfmiRQMMfDHh4jILjPydQXMzXSmaCeQYlktpJIS+P6wXY1uuy/ZSDhkRhgXSHYsxJLMzkbszHcmsi77WWMEvzWW6to7gkDumkUOCeQPgTkbHxr04z2ms7Aqt3cQ27PuiyOAxHiBzx50GL2T7MQ8LEiQhgssjTNqJY62xnGeQ2G1HajsxFxPue/DFbeYTooJCmReRYdeu3ma8eOdpO7+aPay2LRXU8aF55DiSJjytymzSeAO1Z112psoJfm0tzbx3BGe6eRQ+4yMjoSOnWg1/aDsZb3yRpIGHdSJKjISjiReRBHrNS4R2Shtrma8AJlutPekklToGBgdK2C9prMpFILm37u4LiB+8XTJ3Zw+k9cYOfCp8H4/bX+o2k8NyI9n7pw2knln14PuoMPtX2Yh4pD82mB7vWrEIShyvLcVuraIIir4ACvUE+FLJxy8KAOM+w/dTGKRJzy6H7qYJ8KBbYrmPyk/KUbJzZWAVrldpp2GtY2P5iL+c/r2G2xPLoHHL/wCa21xc4/2FvNN/2IW+6vn/ALJobZJuOXJj1KlwLHvjlpuJEZ1qn5wUliTyBPltfo0if9Sh58Sg446m7nHFNGNRfVMgC+PdqRoH/SAKOznyj39gy5la8g/OhuWMmV/syHLKfaR5GtJbdoryKYXSXM/zgNrMjO7ajnkwJwyn+ryqxNf8P4uZ43gtODXDESWtyHl7tpS41xz4GnDAkg4Gn7dVo42tHCHduzfHoeKW8d3bk6HJDK300kA9JGHiPr2I2NbbauL/ACNmfh/ELrhVwpRmi74rnKa4yoDoeoZJAc+Ciu0ZPhWHUrjbaHRbUHH1ijJ8KCTtt1FcB7UDFGT4UAnwoInGB7PtFS2qJJwNvD7RUsnwoAYqJxipAnwqJJxyoJHFG1BJ8KMnwoInGD7akcVFicHbxqRJ8KApDkfb9pp7VEYwfb9poJGig4o2oAdfXR091IY39dG2PdQOhevr+4UbUlxv6/uFA+nuopbY91PagBzNHSkMb0bYoOT/ACx3aW97wqaZtEUdy7yMQSAo7vJwN61PaDi8XHr+xThqvLDZzrcz3WhkjBRgQqlgCSdP1jzx2S94fHNjXg4qFtwyOM7Ach99B86KgX+ULW9uRbSTXjs8DW4nnm1sNDxnmd+WOXPrVk7TRra3UMpvfmt6tjFE7XsOq3niUDkTybPMAn7a7M/CoydeBnenc8MjkxqAOPHeg4PdX7T2vBnMMVrjiqaUgQxQsO82kRDuA3OvSK6ht5uMw3ys13dNI1upjZ2miZX0KhAOMZG+wHPpt3T+TI9hgbDaqR2h7ET3Eszw3lxDDcrolh9CVAuMHui28eRnl40HNOHQiW27PxONSNd3AKncHM/IjqKvPY+IQdoL6OPCq1nCzqowC/5PfHqJ99Xjs52ahsbeK3QehCAFycnOckk+JJJ9tbZLNFfWMasHf3UGSKOnuoGKW2PdQM8x6j91edxOsStJIwSONS7u2yqijJJPQAVM4z7D91VPtn/TZrbg4PoXLG5vsH/6MBUlD5SSGNPVqoKo78a49JNHC4suCXMTGOWeKIyy20ilQqj6WW3OdiFIPPGaPpgvLaDh93cLw2+4Y9zD+XV2tpEeXUwLL9Bwwxvsfs+jgABgYAHIDliudfKR8mycSY3lo0cN4dpFc4imwMDUR9FwBjO+QN/GrtK8RxKHLP8AVW2/S3DPfN+7S/1WtRu/F+HBPzu7E0r4/spgaj5Vj3nYficLFGs7gkHnEvfKfMMmRit12c+Sm/vGBuF+YQZ9J5SpmI66Iwef97HtrTNoiN8voWTsXaScWvJL2wnlsrextLfhtvcSRxzSTKi5bvFfYEgKx6+kvLcVeF4te8Omii4iYbm1uZFgjvrdGhaOdj6CTxFmAVjsHU4zgEb5recC4NDw6GO1t10RR7DfLMxB1Mx6sTuTWm+VDH8l3ZG7KiPH/wAVZUMZHnqC1ivbeUrVQenrFIcqDjb1iuQ6BRtQMUGp7V8Rezs5rmLSZIkDIHBKZ1AbgEHr41z/AIZ8o17NBeTMtrrtoonj0pIFLPOqHUO83GD0xV57bSIlhcNInfxiMaotbR6hqXbWu49Yrl3BuJWZtr8rYBEWCAyJ86uG7wG5QAaiMpg4ORzxirtOImvTRpVia9Jn5V+If1LP9XN/FqJ+VfiH9Sz/AFc38WtJ/K1h+jR+2XX+VRPFrD9GD9suv8quwr6V+FfT9N4flY4h/Usv1U38Wl/OzxD+pZfqpv4taM8WsP0YP226/wAqieL2H6MH7bdf5VGNfCMK+n6d77PXz3Vnb3MmkST20UrhAQoZ4wxwCSQMnxrZmtP2UkR7C1aNO5ja0hZItRfQhjGF1HdsDbJrbnFZZ7YrdjPkfqqIO3I9fDxNeVxeRxFVkkjjaQhYw7KhdvBQTufIVi/y7ajObm1HpFP9rF9PJ9H6XPyqENiT5H6qM+R+qg0e6gSnnseflRnbkenhUYZA41KVZTuGXcEeRFOOQMMqQwBKkjcalbDD1ggg+YoJZ8j9VJTz2PPy8BSkcKCzEKqglmOwAHMknkKaNncEEHcEcsYFAZ25Hp4U8+R+qoxuGUMpDKwBVhuCDjBBHMVGadY9OtkTU2hdRC5c7hRk7nY7eVBMHc7H6qM7cj9VCnOcEHfHtpI4YHBBwSDjfBHMHzoJE+R+qlnfkeQ8POmaOvsH30Cz5Hr4UyfI/VR099BoFnfkeXlTz5H6qOvsooFnyPTwoJ35HkfDyp/hQefsP3UAD5H6qWduR6eFMUdPdQInfkeR8PKqp2TPzq84hxAgle/Xh9vy2htchyD4NM8v/aK3faLiYsbae7blbwSy48Sq5A9pwPbWN2K4YbKxtrd/9qsKtMeeZ5PTlOeuXZqDazuwRii63CsUUkAFgNhnpk1zyLsZeaFtpvms8b3dveysya4+/wBEoudcLudeT3bbEAktsMb9I6UHp8dKDnU8q9mXEsh12903DrGN2KggiW7eVtI2REWQYHIAAdK6JnbkevhVE+V/gcN3axz3AZ1tbm2LBWZV7mW4jSUkA/1Sd+m9XmKPQoQZwo0jOScAY3J5nzoJMeWx5+Xgaq3ygHvUtLLG95xC1Qjb/ZQv84kP/bF9dWpunr+41VW/pfGAOcfC7Ik+AubtsD2iOJv1lBac+R+qgnyPMeFOg9PWKAz5H6qAfI/VQa0vaHtGljojCPdXc5It7OAAzSY5scnCRjq7bD6qCHbZ4xYXBmR3hEY1rGwRyNS8m3xXLuD3PDzbX5S3u1jEMHfK0yFmX5wmkKdPonVg+qrh2ktuJXFpM17PYWFqUHeRRxT3LqmV2abUN/7qf51TeDcJtltr9Vv4HV4IA7iG5AjAuUIJBXJydtvGrqbYtGlti1BvOF/7rfftEf7lRN5wv/db79oj/cpfyHZ/pO3/AFF3+7UTwOz/AEnb/qLv92ruPf5X8e/ykbzhX+6337RH+5UTecK/3W+/aI/3KR4HZ/pS3/UXf7tRPArP9KW/6i7/AHajj3+Uce/y7x2VdDY2phV0hNpCYlchnEfdjSGO2TjG9bcnyP1VqOykSpYWqI6yotpCqSqGVXURABgG3AI3wa25rLPbFPaudo4IGmj7y5NrI8Yi2OCyGaMjD/mHXpXng6sEHbGBwuOziRFF33qJcLNGCXY5AdhgEnCENnUoC4Ga2nG47Rp4zco8svdlUQI8qKhlT02Cg6fT0YY8tz0JFfNvYzIuZL6XW8cCSiLVJiMOscasI/Rxqkw4w+59KoQudlxGK41d0+vu20vsww3gc43qd/p7uTU3dr3b6nHNRpOW9nOi1tVh16dX5WVpWzg+kwAOPLYV58VmjSMvMWSNWjLEeUi4B8icA+WaDQLwC3fLxzxaG1FQNOjTLM0yg6WGRqII8cV7cP4LCDG8c/eHvDOpbSXOtg7BRsFUjG2nbJIwWzXh/Jlmm/ziTMaBVAeIuqqgQafR1A4XGRvuR1NZFlb2lvoeOViIsYRWRvpto9LA1EanJwTgEnkKDP4zwtJ0CvJoXWzZchxl1KYGo7H0tvA1qf5AiB2uI9C6S5bSXwqaA4YnZsnY7AEcs5zm3N7bSLFHrdSHzGF0vIpOYzrDatsOwOfurxveB2sCM8jyRIEVCcx8kROWRnJWNcjkcZxneg8rLgMYde7uBJ6UayAMoYxwF1KYXY5LaG5bKvUb+9zwWKSX5204C98kmxQKWjBAUtnG2ph48vb58OgsrdhOs3pLlfyjxbMTI5zsCDh5D6jvRbWlmsfcmZipZ5T3rxiTa2MZJ2GwjBb66CVxwCKSR3EyjLyFk2xqfWWVirAnd/X6K8t8wt+CQowxcBnSWN21d2SHjQEhVBAXKkHGCBqyACc1KTgNmCyMzakEkpGpNaxnDNyGSoJHPJ9LzovLS0nZpDMcudXdhoSuWjCfQZTzVMYPnQb+G6jkJCMrFTg4OfzVb27Mp9tevX2Dr66r/DzaWjCUTNm5QsXldSrCLu03PIEFgMbbsfAY2d1xaKLBYk6iEXQC+X7xY9Po9dTqPb5UGRczCJHkbOmNXc454UEn7K4dwTinH+0jTXNndR2UEcgQRFu7RcjIUFUZmIGMlvHbwHZeI3Ky2k7pkqYJxuCpBCsCCDuCCCCD4VzX/RzP9Duf+aX/AAVruvETKXh/ql2o/ScP66T+DT/1S7UfpOH9dJ/BrsOd+R5UZ8jTOUOO/wCqXaj9Jw/rpP4NH+qXaj9Jw/rpP4Ndiz5Hp4UE78jyP3VGcjhPFeNcd7MywTX9zHe20zlWjDd4pVdJYZKKytg5BG3j4V3SNwyhhyIBHqNcd/0kj+Rs/wDiz/4aV1+zP5OPY/QTw8BS3MRIrPb38ubLhw3+e3sfejP/ANW3Inl9h0Iv/X7Ktg+N6qfDX+e8VuLjnDw6EWMXIg3MuiW4I8wvcr76tgPkfqrkLp+NBxt/n5UZ25H6qCeWx+BQa3tNwwX1pc2md7i3kjUno7KdJ9hwfZXj2R4r8+sre5baSSECVTnKzrlJVPmHVh7K3OfI/VVU7I/0a64lY76EuUvYRttFdpqYDyEqTe+gtTEbb9fHyNVX5PPy0U/EG+lxG7muFzsfm6nuoB6u7jU/9VZfygX7W3D7mSPIlaIww4xnvpvyUePPU4ra8IsltIYrZAdEEMcS+pFC/dQZXxzoONvWOtGfI0FuWx5jwoMDj/F47CCS7lyUiTOld3dyQERR1ZmIUeZrWdkODPCHvbzD8SvMNOeYhj5pbR+CINvM5JzWJxH/ANS4lHa87XhQS7uBtpa9kH9HQ/3F1SespVuB8j9VBoe3EAlsLiPXHFqiA7yZisS+ku7NvgVyvgvAFW2v1+e8NfvIIAXSZiiYuUOZDo9EHGBz3rrHbGwku7Ke3hGZZYwqBiFGdS8z0rmvCfk/v4re9ieOMPcwwpEBIpBZLhHbJ6bA1bSdq9r9OYivarHsyv6Q4T+0N+5UT2ZX9IcJ/aG/crLvPk+voNIkWFC+dI7wHIUAk7A4AyMk7V4p2EvGYIvzdmbTpxKpUlk1qA/0SSvpAZ3G9XZR5X5x5eJ7ML+keEftDfuVE9mF/SPCP2hv3KzpPk34grCMrAHIZgvfJ9FQCSfDnS/m24hkri2yoViO/jyFYnST5HBx44qMo8ozjy7d2UhEVhax60k0WkKd5ExaNsRAakO2VPMGtufjetV2Zs3tbK2t5RiWC1iikAII1pGFOD1GRW1J8j9VZp7Y57VftZcWazRR3aSu8iYXu2Kgp3sY0ugcGQayhwA2Bk7DNeFrNaQmKKGC5fvZ4nj9PUizNC8yfTk29DvCcbejjwrZ8a4pHazKXiMhMQDSgoGWJ5448AN9L0nU4G+22TgHWdmb22lEPd2otxIkl5DsRp7uOKMH0lG+icKCuVABAOKhC3mtdx2aKOIvcBmjGcqgYsRobVsu5wuo+zxFai27WtLHbzi3cJdsQmpmRlAtmnyQ6DPoK3LIzjfqPVuNJPa/OpYHKMDphOoOUMLM5GtV37syeR33oMS4Xh0ffMe8Z1MrSKDcai0IaRuZAH023yB6RGcbV6SrYIpKhmEUWgIveaBE6FgFD4QrpyQOQA2qN3eWKJMTCXCd9rVtomKJnBYtpOc4XmduW20ry7s9LMsRJ7ltBPoZheLU5izyGjqBjOBzGAEMWhZYx3pkL6Zm9Ix94J40k1hjo1MZADjJCt6q3XEIrd1bvNIBkbU0ZZW7wQkNlk3zo1D1Vpxc2xkULEQ4mImlUhR3qXMAYbjcl3hYkAZCgZOMVtOOXUKROZE78BpPya7ZdIWdgTtj0VbPkcb5xQai4WwJTSZdXeBNKd+CyyOYDnOPyeqU+ly5gcyDFjw1mBVmTUYiSRPpYd4cJ6WwGbcg/wBnI5NuLdWC6R3LyKzOVZlZmYhxLhR+cn54Hio21YrM4fPZSM2mJo2iUyOzZAXQA2GcMRnTKGweYc/2sBk3BtUmnlbUZ44iJgO+J7p1jyAvI7LH9Hl5ZNa2ReHR62y5ZNRcarjOYAZDksQBjWTkkfSxnFZrXdqR3/dMfnJlic+irak9FlYFgMlkCjHXHrrEW7sSY0ERxO8aoGyoYyQkoQhO4wNOSMDGAdqD3uEsoVgUho4kid4CBMYVj7yNsMB+bqWMgHbbA54omjto0gt9Ms2kEQmMlHLx3EQZixZd+80NnkcHx3ldXVsG7l42jaItFAygMPoK2EG4zkoAGGNWnFRmmgRvm/c5js1jhDBtLIh7gjR1O7JncH0NsnagzZ9HzGXugQht5zhtRfUVctqJJJbVnJJ55rnX+jl/7O5/5pf8Fa6lPZKYWt0xGhieJQowqqVKjA8q4N2T41xDsp39lLw6S51yhw6mRUJC6co6owdSAD0I6+A7rzEwl9B9fZRXHP55rv8ARE36yb+DR/PNd/oib9ZN/BqMJQ7H+FB5+w/dXHP55rv9ETfrJf4NL+ea7/RE36yb+DTGQv8ASS/2Nl/xZ/8ADSuicf498wto9C99eTqkVlbD6cs5UYHko5s3IAGuOdp+I8Q7XSW1rHYSWixOxeR+8ZFD6QXd2VQAACcbk9K7PwLslbWLd+gkmuSixm6uZJLifux+aHcnSvkMCk9Ql7dleDfyfbx25bvJfTkuJeslzI2uVz62J9mK24oxv7D91AFcoHSg9PjpRjatN2t4y3D7c3CQvcspA0LyAOfSYgEhR6v86mI34TEbzs3NVQkpxvA5T8IYt/ehuxp+qZq5xefKhxCUko0MI6CNA23rctWnfthfGZbozt84SJ4Vk0RbROysy4043Kqc4ztVv8Nl39ezo3ys9oRavw+1aGWZZ76Cb8lpJcQSA90AxHpFzFz2xmuiDNfO1321u5pLae4aK4aymM8PexoBr0Fd9Gk43B9aiuy9hO0snFYTNJA1uVYKG3MUgxnVGSM49/rNcW05r24vpWrG8rJWHxniSWUEt1KcRQRtK/jhRnA8zyHrrMxVR7Tf+oXlvwoelDEUv+IdV7pG/o8J/vyANjwj864Vs3sLw2S3thJcDF5eSPeXfiJZTkR8+SJoT/oqwijFAoEeQ9n206R5D2faKeKDX8RsZZJI5oXjjeJZV/KI0qnvAm+A6nbSOtam17KmFo2Wb0Y3hfdX1kxxLGwwH7v0sHfRkBiBjAIswFIjagrl72YeSV5RJEodnbeLVIQ5h1Iz6txiIjYZGoY3XfEXsY4Up30RVhhsxNkrquSBq7zUMd+vX/48cmIFvIoxQY9nC0cSRsQ7JGqMwBAYquCcEnGceNZBpMNj7aZFB4TWkUjrI8aPJH/s3ZAzpnnpYjI9lYqcGtQNra3Gliy4hjGGz9Iejz2G/lWxpDl7/tNBiwcOgiGmOGKNdRbCRqo1FSpOAOekkZ8DiiDh0EamNIYkQ5JRI1VSSuk5AGNxt6qyzRQYa8Og3PcxZ337tevPp1pvw+Fg35JAZAyuwQKxDDDekBncE71lr19dH4UGG3DoSQe7UMCG1AEOSrhhlhufSAODzI3r2mgSUaZEWRQcgOoYZxzwR5n317UL19f3CgxTYwkY7qPBOoju13Y4yeXOpraRKSRGgLBlYhACVJyQTjcE179PdRQYosYcaO6j0A5Cd2ukEjcgYxnc0JYQqDpiiXPPEajly6VlDmaOlBiy2ELMHMa6tayFgCpZ0+iWx9LBwRnO4B6CpNaRM+sxoXGGDlAWDcsg4znYe4VkGjr7B99B4XlwIo5JSCRGjuQBuQoJx9VfOtx8tXFHYsnzaJCSVjEerSvQaick+dfRs8QkRkYZV1ZWHipBBFcYuvkD9M91faYifQWSDW4XwLBwCfPAruk1/aY2/aq/zzcW/r2/6lf86P55uLf17f8AUr/nWx4x8jZtWjiF29zcT6zFbwWyd4ypjW2ZJ1VVXUu5YbsAMk1ixfJUrSCI3rRE9znv7YQkd7FPIAVabOQIHyPbuMmrN6J4WHgXaTtRxGFbq2jt5IJCwRysCZ0sVOAzZ5gj2VsPnfa7/wDDbf8A6379V6DsGtvFmPtB3EOpsLGs0a6hGJG9ESj8wh84+idXLethw35Orm6eaOHjty7WzrHKdFxp1NGrjSe+wwww3FVzMIeXG+3faDgzRScRht+5kYgLiMhwuCyho2JU4OxP18q7fDIHVWAOGCsNuhANciX5EpJpEa94lNdxId0ZH1lTjKq7yNpzgb4rr6LpAAGAAAB5ConZB5GfYeh8qAR4fUaZ5+w/dQK5CyMcvqNUj5W72S3tYZYXeKRbtNLoSrD8lL9XlV46VQPlqP8AQov+bT/ClrvT/KHel+cOdntlI/8A7m2sLxurz26CU+ZZNP2Uj2lg/RdjnGf/AJht44zVYfcY8quEXbcI7Sd1KdRLelKGZSXgbQno+jGO5+j4uxrTMeIbLViOoYg7YmPe3suG2zdHSAPIPUzk/ZV/+R/is1588luZHnk1QAM2MBdL7KqgBR5ACuNTOGZmA0hmJC5zgE5xnrirV2LsuLXMF1FwiWC3DNGJ3dmSf6LaRE2khds5Ox5YNcakRi41YiKu2do+Ox8Pi7xwZJHbu7e3QflZp2+jGg8T1PQZNYvZHgz2kTS3JEl/eSCe9kUHT3hACxp/YRQFHqJ6149mOzLQlLy+ke84kYgrSzFSsOVGuOBVGlFznJG7dTVmPT1iszGWR8A0Aj4Bp0CgiSMD2dD4inkfANB5D2faKlQRBHwDSJGPwNSFI8qAJHwDRkfANM0UEWIwfb0NMkfANDcj7aZoCkBsfb9poyPgGkCMHbx6HxNBIiikSPgGjI+AaBqOfro/CoqRv6/A08jHLw6GgdC9fX9wpZHh9RoUjf1+B8BQPG3uoqORj3dDTyPgGgY60Y2pAjJ2+o0sjH4GgkaOvsH30sjw+o0sjPsHQ+dBLp76CKjkY9/Q0yR8A0Gs4xwb5y8UySy21xbhxHNEImOiQAOjLIrAqdKHlnKitZN2KhlIaWW4mI7vWZGQs+i3uIcsQo3K3Lk4xuFxgbVZcjPs8DTBHwDQVew7DwwKqiRyVEi6glvGSJLcQel3aDUQozk75J6YA2XAOALYGQRySOs3dEq+jAaKCKHIIAO6xJkHqDittkfZ0NIkZ5dD0PlQSAoxt7qQI+AaWRjl4dDQS6+w/dQKiSM8uh6Hypgj4BoH0rn/AMtn/sYv+bT/AApav2Rj8DWi7a9nF4tb/Ny7QssgkjcLqAcKw9JdsjDHrXVJ2mJdUna0TL5xJqJNXXiHyXcRiJ7tIrlRyMThSR6pNOPfWrPYLin+5y/90P2661Zx5bc6z+1cJrrnyDfQvP78H/8AL1U7L5MOJyka4o7cE85pEP1R6q6t8n/ZAcGikRpDPLMytIwUqg0ghVUbnqdzzz0qvUtG2yrVvE12ha6RH2ijI8PqNIkbbdR0NZ2VKgClkfANAI8PqNAEbD2faKdRJGBt4dD4inkeH1GgYFI8qAR8A0iRjl9RoJEUYpEjw+o0ZHh9RoAjY+2mRUWIwfb0NMkeH1GgdIcj7ftNFFAzRRRQA6+ujp7qKKAoXr6/uFFFAdPdRRRQA5mjpSooGaOvsH30qKB9PfQaKKA6+yiiigPwo6+w/dRRQAo6e6iigDz9h+6gUUUB0oPT46UUUBR099FFAN09f3GiiigKR6esUUUDoFFFAjyHs+0U6KKAFI8qKKBmiiigTcj7aZooo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15" descr="Opencart REST API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17" descr="Opencart REST API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66" name="Picture 18" descr="C:\Users\Asullom\Downloads\5619ff2bee467-resize-693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" y="1268760"/>
            <a:ext cx="8070796" cy="23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246761" y="3782660"/>
            <a:ext cx="6598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PE" sz="2400" b="1" dirty="0" smtClean="0"/>
              <a:t>CRUD para la tabla Libro</a:t>
            </a:r>
          </a:p>
          <a:p>
            <a:pPr fontAlgn="base"/>
            <a:r>
              <a:rPr lang="es-PE" sz="2400" b="1" dirty="0" smtClean="0"/>
              <a:t>GET</a:t>
            </a:r>
            <a:r>
              <a:rPr lang="es-PE" sz="2400" dirty="0" smtClean="0"/>
              <a:t> api/libros – obtiene todos los libros</a:t>
            </a:r>
          </a:p>
          <a:p>
            <a:pPr fontAlgn="base"/>
            <a:r>
              <a:rPr lang="es-PE" sz="2400" b="1" dirty="0" smtClean="0"/>
              <a:t>GET</a:t>
            </a:r>
            <a:r>
              <a:rPr lang="es-PE" sz="2400" dirty="0" smtClean="0"/>
              <a:t> api/libros/{id}  – obtiene libro con ID=id</a:t>
            </a:r>
          </a:p>
          <a:p>
            <a:pPr fontAlgn="base"/>
            <a:r>
              <a:rPr lang="es-PE" sz="2400" b="1" dirty="0" smtClean="0"/>
              <a:t>POST</a:t>
            </a:r>
            <a:r>
              <a:rPr lang="es-PE" sz="2400" dirty="0" smtClean="0"/>
              <a:t> api/libros – crea un nuevo libro</a:t>
            </a:r>
          </a:p>
          <a:p>
            <a:pPr fontAlgn="base"/>
            <a:r>
              <a:rPr lang="es-PE" sz="2400" b="1" dirty="0" smtClean="0"/>
              <a:t>PUT</a:t>
            </a:r>
            <a:r>
              <a:rPr lang="es-PE" sz="2400" dirty="0" smtClean="0"/>
              <a:t> api/libros/{id} – edita libro con ID=id</a:t>
            </a:r>
          </a:p>
          <a:p>
            <a:pPr fontAlgn="base"/>
            <a:r>
              <a:rPr lang="es-PE" sz="2400" b="1" dirty="0" smtClean="0"/>
              <a:t>DELETE</a:t>
            </a:r>
            <a:r>
              <a:rPr lang="es-PE" sz="2400" dirty="0" smtClean="0"/>
              <a:t> api/libros/{id} – elimina libro con </a:t>
            </a:r>
            <a:r>
              <a:rPr lang="es-PE" sz="2400" dirty="0" smtClean="0"/>
              <a:t>ID=id</a:t>
            </a:r>
          </a:p>
          <a:p>
            <a:pPr fontAlgn="base"/>
            <a:r>
              <a:rPr lang="es-PE" sz="2400" b="1" dirty="0" smtClean="0"/>
              <a:t>OPTIONS </a:t>
            </a:r>
            <a:r>
              <a:rPr lang="es-PE" sz="2400" i="1" dirty="0" err="1" smtClean="0"/>
              <a:t>for</a:t>
            </a:r>
            <a:r>
              <a:rPr lang="es-PE" sz="2400" i="1" dirty="0" smtClean="0"/>
              <a:t> </a:t>
            </a:r>
            <a:r>
              <a:rPr lang="es-PE" sz="2400" i="1" dirty="0" err="1" smtClean="0"/>
              <a:t>each</a:t>
            </a:r>
            <a:endParaRPr lang="es-PE" sz="2400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22375" y="341332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Server</a:t>
            </a: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25344" y="341332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Client</a:t>
            </a:r>
            <a:endParaRPr lang="es-PE" dirty="0"/>
          </a:p>
        </p:txBody>
      </p:sp>
      <p:grpSp>
        <p:nvGrpSpPr>
          <p:cNvPr id="15" name="14 Grupo"/>
          <p:cNvGrpSpPr/>
          <p:nvPr/>
        </p:nvGrpSpPr>
        <p:grpSpPr>
          <a:xfrm>
            <a:off x="2915816" y="2215897"/>
            <a:ext cx="2736304" cy="493023"/>
            <a:chOff x="5436096" y="1844824"/>
            <a:chExt cx="2736304" cy="493023"/>
          </a:xfrm>
        </p:grpSpPr>
        <p:sp>
          <p:nvSpPr>
            <p:cNvPr id="16" name="15 Flecha izquierda y derecha"/>
            <p:cNvSpPr/>
            <p:nvPr/>
          </p:nvSpPr>
          <p:spPr>
            <a:xfrm>
              <a:off x="5436096" y="1844824"/>
              <a:ext cx="2736304" cy="493023"/>
            </a:xfrm>
            <a:prstGeom prst="leftRightArrow">
              <a:avLst>
                <a:gd name="adj1" fmla="val 30124"/>
                <a:gd name="adj2" fmla="val 1352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5577298" y="1927865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200" dirty="0" smtClean="0">
                  <a:solidFill>
                    <a:schemeClr val="bg1"/>
                  </a:solidFill>
                </a:rPr>
                <a:t>JSON</a:t>
              </a:r>
              <a:endParaRPr lang="es-PE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452320" y="1927865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200" dirty="0" smtClean="0">
                  <a:solidFill>
                    <a:schemeClr val="bg1"/>
                  </a:solidFill>
                </a:rPr>
                <a:t>JSON</a:t>
              </a:r>
              <a:endParaRPr lang="es-PE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7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DRF </a:t>
            </a:r>
            <a:r>
              <a:rPr lang="es-PE"/>
              <a:t>APIView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1400" dirty="0"/>
              <a:t>class View(object):</a:t>
            </a:r>
          </a:p>
          <a:p>
            <a:pPr marL="0" indent="0">
              <a:buNone/>
            </a:pPr>
            <a:r>
              <a:rPr lang="es-PE" sz="1600" b="1" dirty="0"/>
              <a:t>    http_method_names = ['get', 'post', 'put', 'patch', 'delete', 'head', 'options', 'trace']</a:t>
            </a:r>
          </a:p>
          <a:p>
            <a:pPr marL="0" indent="0">
              <a:buNone/>
            </a:pPr>
            <a:r>
              <a:rPr lang="es-PE" sz="1400" dirty="0" smtClean="0"/>
              <a:t>class </a:t>
            </a:r>
            <a:r>
              <a:rPr lang="es-PE" sz="1400" dirty="0"/>
              <a:t>APIView(View):</a:t>
            </a:r>
          </a:p>
          <a:p>
            <a:pPr marL="0" indent="0">
              <a:buNone/>
            </a:pPr>
            <a:r>
              <a:rPr lang="es-PE" sz="1400" dirty="0"/>
              <a:t>    def check_permissions(self, request):</a:t>
            </a:r>
          </a:p>
          <a:p>
            <a:pPr marL="0" indent="0">
              <a:buNone/>
            </a:pPr>
            <a:r>
              <a:rPr lang="es-PE" sz="1400" dirty="0" smtClean="0"/>
              <a:t>class </a:t>
            </a:r>
            <a:r>
              <a:rPr lang="es-PE" sz="1400" dirty="0"/>
              <a:t>GenericAPIView(views.APIView):</a:t>
            </a:r>
          </a:p>
          <a:p>
            <a:pPr marL="0" indent="0">
              <a:buNone/>
            </a:pPr>
            <a:r>
              <a:rPr lang="es-PE" sz="1400" dirty="0"/>
              <a:t>   def </a:t>
            </a:r>
            <a:r>
              <a:rPr lang="es-PE" sz="1600" b="1" dirty="0"/>
              <a:t>get_queryset</a:t>
            </a:r>
            <a:r>
              <a:rPr lang="es-PE" sz="1400" dirty="0"/>
              <a:t>(self):</a:t>
            </a:r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r>
              <a:rPr lang="es-PE" sz="1400" dirty="0"/>
              <a:t>class ListModelMixin(object):</a:t>
            </a:r>
          </a:p>
          <a:p>
            <a:pPr marL="0" indent="0">
              <a:buNone/>
            </a:pPr>
            <a:r>
              <a:rPr lang="es-PE" sz="1400" dirty="0"/>
              <a:t>    def </a:t>
            </a:r>
            <a:r>
              <a:rPr lang="es-PE" sz="1600" b="1" dirty="0"/>
              <a:t>list</a:t>
            </a:r>
            <a:r>
              <a:rPr lang="es-PE" sz="1400" dirty="0"/>
              <a:t>(self, request, *args, **kwargs):</a:t>
            </a:r>
          </a:p>
          <a:p>
            <a:pPr marL="0" indent="0">
              <a:buNone/>
            </a:pPr>
            <a:r>
              <a:rPr lang="es-PE" sz="1400" dirty="0" smtClean="0"/>
              <a:t>class </a:t>
            </a:r>
            <a:r>
              <a:rPr lang="es-PE" sz="1400" dirty="0"/>
              <a:t>ModelViewSet(mixins.CreateModelMixin,</a:t>
            </a:r>
          </a:p>
          <a:p>
            <a:pPr marL="0" indent="0">
              <a:buNone/>
            </a:pPr>
            <a:r>
              <a:rPr lang="es-PE" sz="1400" dirty="0"/>
              <a:t>                   mixins.RetrieveModelMixin,</a:t>
            </a:r>
          </a:p>
          <a:p>
            <a:pPr marL="0" indent="0">
              <a:buNone/>
            </a:pPr>
            <a:r>
              <a:rPr lang="es-PE" sz="1400" dirty="0"/>
              <a:t>                   mixins.UpdateModelMixin,</a:t>
            </a:r>
          </a:p>
          <a:p>
            <a:pPr marL="0" indent="0">
              <a:buNone/>
            </a:pPr>
            <a:r>
              <a:rPr lang="es-PE" sz="1400" dirty="0"/>
              <a:t>                   mixins.DestroyModelMixin,</a:t>
            </a:r>
          </a:p>
          <a:p>
            <a:pPr marL="0" indent="0">
              <a:buNone/>
            </a:pPr>
            <a:r>
              <a:rPr lang="es-PE" sz="1400" dirty="0"/>
              <a:t>                   mixins.ListModelMixin,</a:t>
            </a:r>
          </a:p>
          <a:p>
            <a:pPr marL="0" indent="0">
              <a:buNone/>
            </a:pPr>
            <a:r>
              <a:rPr lang="es-PE" sz="1400" dirty="0"/>
              <a:t>                   GenericViewSet</a:t>
            </a:r>
            <a:r>
              <a:rPr lang="es-PE" sz="1400" dirty="0" smtClean="0"/>
              <a:t>):</a:t>
            </a:r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r>
              <a:rPr lang="es-PE" sz="1400" b="1" dirty="0" smtClean="0"/>
              <a:t>class </a:t>
            </a:r>
            <a:r>
              <a:rPr lang="es-PE" sz="1400" b="1" dirty="0">
                <a:solidFill>
                  <a:srgbClr val="FF0000"/>
                </a:solidFill>
              </a:rPr>
              <a:t>Categoria</a:t>
            </a:r>
            <a:r>
              <a:rPr lang="es-PE" sz="1400" b="1" dirty="0"/>
              <a:t>ViewSet(viewsets.ModelViewSet):</a:t>
            </a:r>
          </a:p>
          <a:p>
            <a:pPr marL="0" indent="0">
              <a:buNone/>
            </a:pPr>
            <a:r>
              <a:rPr lang="es-PE" sz="1400" b="1" dirty="0"/>
              <a:t>    queryset = </a:t>
            </a:r>
            <a:r>
              <a:rPr lang="es-PE" sz="1400" b="1" dirty="0">
                <a:solidFill>
                  <a:srgbClr val="FF0000"/>
                </a:solidFill>
              </a:rPr>
              <a:t>Categoria</a:t>
            </a:r>
            <a:r>
              <a:rPr lang="es-PE" sz="1400" b="1" dirty="0"/>
              <a:t>.objects.all()</a:t>
            </a:r>
          </a:p>
          <a:p>
            <a:pPr marL="0" indent="0">
              <a:buNone/>
            </a:pPr>
            <a:r>
              <a:rPr lang="es-PE" sz="1400" b="1" dirty="0"/>
              <a:t>    serializer_class = </a:t>
            </a:r>
            <a:r>
              <a:rPr lang="es-PE" sz="1400" b="1" dirty="0" smtClean="0">
                <a:solidFill>
                  <a:srgbClr val="FF0000"/>
                </a:solidFill>
              </a:rPr>
              <a:t>CategoriaSerializer</a:t>
            </a:r>
          </a:p>
          <a:p>
            <a:pPr marL="0" indent="0">
              <a:buNone/>
            </a:pPr>
            <a:r>
              <a:rPr lang="es-PE" sz="1400" b="1" dirty="0"/>
              <a:t> </a:t>
            </a:r>
            <a:r>
              <a:rPr lang="es-PE" sz="1400" b="1" dirty="0" smtClean="0"/>
              <a:t>   def </a:t>
            </a:r>
            <a:r>
              <a:rPr lang="es-PE" sz="1400" b="1" dirty="0"/>
              <a:t>get_queryset(self):</a:t>
            </a:r>
            <a:endParaRPr lang="es-PE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DRF </a:t>
            </a:r>
            <a:r>
              <a:rPr lang="es-PE" dirty="0"/>
              <a:t>Serializer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sz="2800" dirty="0"/>
              <a:t>class RegisterLookupMixin(object):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/>
              <a:t>class Field(RegisterLookupMixin):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/>
              <a:t>class BaseSerializer(Field):</a:t>
            </a:r>
          </a:p>
          <a:p>
            <a:pPr marL="0" indent="0">
              <a:buNone/>
            </a:pPr>
            <a:r>
              <a:rPr lang="es-PE" sz="2800" dirty="0"/>
              <a:t>    def data(self):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/>
              <a:t>class Serializer(BaseSerializer):</a:t>
            </a:r>
          </a:p>
          <a:p>
            <a:pPr marL="0" indent="0">
              <a:buNone/>
            </a:pPr>
            <a:r>
              <a:rPr lang="es-PE" sz="2800" dirty="0"/>
              <a:t>    def fields(self):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/>
              <a:t>class ModelSerializer(Serializer):</a:t>
            </a:r>
          </a:p>
          <a:p>
            <a:pPr marL="0" indent="0">
              <a:buNone/>
            </a:pPr>
            <a:r>
              <a:rPr lang="es-PE" sz="2800" dirty="0"/>
              <a:t>    def create(self, validated_data):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b="1" dirty="0"/>
              <a:t>class </a:t>
            </a:r>
            <a:r>
              <a:rPr lang="es-PE" sz="2800" b="1" dirty="0">
                <a:solidFill>
                  <a:srgbClr val="FF0000"/>
                </a:solidFill>
              </a:rPr>
              <a:t>Categoria</a:t>
            </a:r>
            <a:r>
              <a:rPr lang="es-PE" sz="2800" b="1" dirty="0"/>
              <a:t>Serializer(serializers.ModelSerializer):</a:t>
            </a:r>
          </a:p>
          <a:p>
            <a:pPr marL="0" indent="0">
              <a:buNone/>
            </a:pPr>
            <a:r>
              <a:rPr lang="es-PE" sz="2800" b="1" dirty="0"/>
              <a:t>    class Meta:</a:t>
            </a:r>
          </a:p>
          <a:p>
            <a:pPr marL="0" indent="0">
              <a:buNone/>
            </a:pPr>
            <a:r>
              <a:rPr lang="es-PE" sz="2800" b="1" dirty="0"/>
              <a:t>        model = </a:t>
            </a:r>
            <a:r>
              <a:rPr lang="es-PE" sz="2800" b="1" dirty="0">
                <a:solidFill>
                  <a:srgbClr val="FF0000"/>
                </a:solidFill>
              </a:rPr>
              <a:t>Categoria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5438910" y="1943451"/>
            <a:ext cx="2736304" cy="493023"/>
            <a:chOff x="5436096" y="1844824"/>
            <a:chExt cx="2736304" cy="493023"/>
          </a:xfrm>
        </p:grpSpPr>
        <p:sp>
          <p:nvSpPr>
            <p:cNvPr id="9" name="8 Flecha izquierda y derecha"/>
            <p:cNvSpPr/>
            <p:nvPr/>
          </p:nvSpPr>
          <p:spPr>
            <a:xfrm>
              <a:off x="5436096" y="1844824"/>
              <a:ext cx="2736304" cy="493023"/>
            </a:xfrm>
            <a:prstGeom prst="leftRightArrow">
              <a:avLst>
                <a:gd name="adj1" fmla="val 30124"/>
                <a:gd name="adj2" fmla="val 1352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577298" y="1927865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200" dirty="0" smtClean="0">
                  <a:solidFill>
                    <a:schemeClr val="bg1"/>
                  </a:solidFill>
                </a:rPr>
                <a:t>JSON</a:t>
              </a:r>
              <a:endParaRPr lang="es-PE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7452320" y="1927865"/>
              <a:ext cx="506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200" dirty="0" smtClean="0">
                  <a:solidFill>
                    <a:schemeClr val="bg1"/>
                  </a:solidFill>
                </a:rPr>
                <a:t>JSON</a:t>
              </a:r>
              <a:endParaRPr lang="es-PE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5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clases para la capa API REST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648072"/>
          </a:xfrm>
        </p:spPr>
        <p:txBody>
          <a:bodyPr/>
          <a:lstStyle/>
          <a:p>
            <a:pPr marL="342900" lvl="2" indent="-342900"/>
            <a:r>
              <a:rPr lang="es-PE" sz="3600" b="1" dirty="0"/>
              <a:t>catalogo</a:t>
            </a:r>
            <a:r>
              <a:rPr lang="es-PE" sz="3600" dirty="0"/>
              <a:t> </a:t>
            </a:r>
            <a:r>
              <a:rPr lang="es-PE" sz="3200" dirty="0"/>
              <a:t>(Categoria, Autor, Libro, Ejemplar)</a:t>
            </a:r>
            <a:endParaRPr lang="es-PE" sz="3600" dirty="0"/>
          </a:p>
          <a:p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256584" cy="481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5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7"/>
            <a:ext cx="5112568" cy="543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56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SOA (alto nivel)</a:t>
            </a:r>
            <a:endParaRPr lang="es-PE" dirty="0"/>
          </a:p>
        </p:txBody>
      </p:sp>
      <p:pic>
        <p:nvPicPr>
          <p:cNvPr id="5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24916"/>
            <a:ext cx="1322374" cy="13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80" y="4542245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83568" y="1758737"/>
            <a:ext cx="848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65000"/>
                  </a:schemeClr>
                </a:solidFill>
              </a:rPr>
              <a:t>Cliente</a:t>
            </a:r>
            <a:endParaRPr lang="es-P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83568" y="4845389"/>
            <a:ext cx="98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65000"/>
                  </a:schemeClr>
                </a:solidFill>
              </a:rPr>
              <a:t>Servidor</a:t>
            </a:r>
            <a:endParaRPr lang="es-P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541211" y="4878514"/>
            <a:ext cx="274579" cy="30308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Rectángulo"/>
          <p:cNvSpPr/>
          <p:nvPr/>
        </p:nvSpPr>
        <p:spPr>
          <a:xfrm>
            <a:off x="4222105" y="5330916"/>
            <a:ext cx="102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API REST</a:t>
            </a:r>
            <a:endParaRPr lang="es-PE" dirty="0"/>
          </a:p>
        </p:txBody>
      </p:sp>
      <p:cxnSp>
        <p:nvCxnSpPr>
          <p:cNvPr id="12" name="11 Conector recto de flecha"/>
          <p:cNvCxnSpPr>
            <a:stCxn id="6" idx="3"/>
            <a:endCxn id="10" idx="2"/>
          </p:cNvCxnSpPr>
          <p:nvPr/>
        </p:nvCxnSpPr>
        <p:spPr>
          <a:xfrm flipV="1">
            <a:off x="3902999" y="5030054"/>
            <a:ext cx="6382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4536175" y="1834563"/>
            <a:ext cx="274579" cy="30308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Rectángulo"/>
          <p:cNvSpPr/>
          <p:nvPr/>
        </p:nvSpPr>
        <p:spPr>
          <a:xfrm>
            <a:off x="3641931" y="2230714"/>
            <a:ext cx="206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AJAX API </a:t>
            </a:r>
            <a:r>
              <a:rPr lang="es-PE" b="1" dirty="0" err="1" smtClean="0"/>
              <a:t>Consumer</a:t>
            </a:r>
            <a:endParaRPr lang="es-PE" dirty="0"/>
          </a:p>
        </p:txBody>
      </p:sp>
      <p:cxnSp>
        <p:nvCxnSpPr>
          <p:cNvPr id="15" name="14 Conector recto de flecha"/>
          <p:cNvCxnSpPr>
            <a:stCxn id="5" idx="1"/>
            <a:endCxn id="13" idx="6"/>
          </p:cNvCxnSpPr>
          <p:nvPr/>
        </p:nvCxnSpPr>
        <p:spPr>
          <a:xfrm flipH="1">
            <a:off x="4810754" y="1986103"/>
            <a:ext cx="697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25 Flecha arriba y abajo"/>
          <p:cNvSpPr/>
          <p:nvPr/>
        </p:nvSpPr>
        <p:spPr>
          <a:xfrm>
            <a:off x="4014834" y="2996952"/>
            <a:ext cx="1327331" cy="1224136"/>
          </a:xfrm>
          <a:prstGeom prst="upDownArrow">
            <a:avLst>
              <a:gd name="adj1" fmla="val 50000"/>
              <a:gd name="adj2" fmla="val 282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JSON</a:t>
            </a:r>
          </a:p>
          <a:p>
            <a:pPr algn="ctr"/>
            <a:r>
              <a:rPr lang="es-PE" dirty="0" smtClean="0"/>
              <a:t>{[{}]}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3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API REST </a:t>
            </a:r>
            <a:r>
              <a:rPr lang="es-PE" dirty="0" err="1" smtClean="0"/>
              <a:t>Testing</a:t>
            </a:r>
            <a:endParaRPr lang="es-PE" dirty="0"/>
          </a:p>
        </p:txBody>
      </p:sp>
      <p:pic>
        <p:nvPicPr>
          <p:cNvPr id="1026" name="Picture 2" descr="https://lh4.googleusercontent.com/nA5gTbNRnSRFCuiIaUXKvWj1TyWruDA4dWzKgshxY51fw59hq0NUSrcw_eOeRLP3TeJDPF0zmQ=s128-h128-e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445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19265" y="2661892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Postman REST Client</a:t>
            </a:r>
            <a:endParaRPr lang="es-PE" dirty="0"/>
          </a:p>
        </p:txBody>
      </p:sp>
      <p:pic>
        <p:nvPicPr>
          <p:cNvPr id="1028" name="Picture 4" descr="https://lh4.googleusercontent.com/Dfqo9J42K7-xRvHW3GVpTU7YCa_zpy3kEDSIlKjpd2RAvVlNfZe5pn8Swaa4TgCWNTuOJOAfwWY=s50-h50-e3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005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526293" y="2648382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Ó Postman (versión más reciente)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57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00 Rectángulo"/>
          <p:cNvSpPr/>
          <p:nvPr/>
        </p:nvSpPr>
        <p:spPr>
          <a:xfrm rot="10800000">
            <a:off x="782866" y="3798903"/>
            <a:ext cx="6941397" cy="2654423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3" name="72 Rectángulo"/>
          <p:cNvSpPr/>
          <p:nvPr/>
        </p:nvSpPr>
        <p:spPr>
          <a:xfrm>
            <a:off x="5597833" y="3834474"/>
            <a:ext cx="1298753" cy="72630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2" name="101 Rectángulo"/>
          <p:cNvSpPr/>
          <p:nvPr/>
        </p:nvSpPr>
        <p:spPr>
          <a:xfrm>
            <a:off x="811604" y="770171"/>
            <a:ext cx="6912659" cy="280284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Rectángulo"/>
          <p:cNvSpPr/>
          <p:nvPr/>
        </p:nvSpPr>
        <p:spPr>
          <a:xfrm>
            <a:off x="915926" y="2420888"/>
            <a:ext cx="3440050" cy="1052574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Rectángulo"/>
          <p:cNvSpPr/>
          <p:nvPr/>
        </p:nvSpPr>
        <p:spPr>
          <a:xfrm>
            <a:off x="1823098" y="4764260"/>
            <a:ext cx="5073488" cy="742519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SOA</a:t>
            </a:r>
            <a:endParaRPr lang="es-PE" dirty="0"/>
          </a:p>
        </p:txBody>
      </p:sp>
      <p:sp>
        <p:nvSpPr>
          <p:cNvPr id="6" name="5 Flecha abajo"/>
          <p:cNvSpPr/>
          <p:nvPr/>
        </p:nvSpPr>
        <p:spPr>
          <a:xfrm>
            <a:off x="3504687" y="3933056"/>
            <a:ext cx="471113" cy="83120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100" dirty="0" smtClean="0"/>
              <a:t>Request</a:t>
            </a:r>
            <a:endParaRPr lang="es-PE" sz="1100" dirty="0"/>
          </a:p>
        </p:txBody>
      </p:sp>
      <p:sp>
        <p:nvSpPr>
          <p:cNvPr id="7" name="6 Flecha arriba"/>
          <p:cNvSpPr/>
          <p:nvPr/>
        </p:nvSpPr>
        <p:spPr>
          <a:xfrm>
            <a:off x="4912689" y="3933056"/>
            <a:ext cx="471113" cy="77875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100" dirty="0" smtClean="0"/>
              <a:t>Response</a:t>
            </a:r>
            <a:endParaRPr lang="es-PE" sz="1100" dirty="0"/>
          </a:p>
        </p:txBody>
      </p:sp>
      <p:sp>
        <p:nvSpPr>
          <p:cNvPr id="13" name="12 Flecha arriba y abajo"/>
          <p:cNvSpPr/>
          <p:nvPr/>
        </p:nvSpPr>
        <p:spPr>
          <a:xfrm>
            <a:off x="5072418" y="5506779"/>
            <a:ext cx="251458" cy="33585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/>
          </a:p>
        </p:txBody>
      </p:sp>
      <p:grpSp>
        <p:nvGrpSpPr>
          <p:cNvPr id="14" name="13 Grupo"/>
          <p:cNvGrpSpPr/>
          <p:nvPr/>
        </p:nvGrpSpPr>
        <p:grpSpPr>
          <a:xfrm>
            <a:off x="5876055" y="3931431"/>
            <a:ext cx="834769" cy="491307"/>
            <a:chOff x="5468509" y="1731510"/>
            <a:chExt cx="975699" cy="648072"/>
          </a:xfrm>
        </p:grpSpPr>
        <p:sp>
          <p:nvSpPr>
            <p:cNvPr id="15" name="14 Proceso"/>
            <p:cNvSpPr/>
            <p:nvPr/>
          </p:nvSpPr>
          <p:spPr>
            <a:xfrm>
              <a:off x="5468509" y="1731510"/>
              <a:ext cx="975699" cy="648072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  <p:sp>
          <p:nvSpPr>
            <p:cNvPr id="16" name="15 Proceso"/>
            <p:cNvSpPr/>
            <p:nvPr/>
          </p:nvSpPr>
          <p:spPr>
            <a:xfrm>
              <a:off x="5580113" y="1803521"/>
              <a:ext cx="792087" cy="22502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800" b="1" dirty="0" err="1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Template</a:t>
              </a:r>
              <a:endParaRPr lang="es-PE" sz="8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16 Proceso"/>
            <p:cNvSpPr/>
            <p:nvPr/>
          </p:nvSpPr>
          <p:spPr>
            <a:xfrm>
              <a:off x="5580114" y="2091552"/>
              <a:ext cx="396043" cy="7200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  <p:sp>
          <p:nvSpPr>
            <p:cNvPr id="18" name="17 Proceso"/>
            <p:cNvSpPr/>
            <p:nvPr/>
          </p:nvSpPr>
          <p:spPr>
            <a:xfrm>
              <a:off x="5580114" y="2253569"/>
              <a:ext cx="396043" cy="7200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</p:grpSp>
      <p:sp>
        <p:nvSpPr>
          <p:cNvPr id="22" name="21 Multiplicar"/>
          <p:cNvSpPr/>
          <p:nvPr/>
        </p:nvSpPr>
        <p:spPr>
          <a:xfrm>
            <a:off x="6328141" y="4006302"/>
            <a:ext cx="1136891" cy="708464"/>
          </a:xfrm>
          <a:prstGeom prst="mathMultiply">
            <a:avLst>
              <a:gd name="adj1" fmla="val 12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23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39" y="1452556"/>
            <a:ext cx="1025521" cy="102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4826395" y="3553271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 smtClean="0">
                <a:solidFill>
                  <a:schemeClr val="bg1">
                    <a:lumMod val="65000"/>
                  </a:schemeClr>
                </a:solidFill>
              </a:rPr>
              <a:t>{JSON}</a:t>
            </a:r>
            <a:endParaRPr lang="es-P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415221" y="3537597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 smtClean="0">
                <a:solidFill>
                  <a:schemeClr val="bg1">
                    <a:lumMod val="65000"/>
                  </a:schemeClr>
                </a:solidFill>
              </a:rPr>
              <a:t>{JSON}</a:t>
            </a:r>
            <a:endParaRPr lang="es-P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1" y="5733922"/>
            <a:ext cx="720080" cy="6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django-rest-framework.org/img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77443"/>
            <a:ext cx="1293555" cy="62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Rectángulo"/>
          <p:cNvSpPr/>
          <p:nvPr/>
        </p:nvSpPr>
        <p:spPr>
          <a:xfrm>
            <a:off x="3072639" y="4869160"/>
            <a:ext cx="10370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URL</a:t>
            </a:r>
            <a:endParaRPr lang="es-ES" sz="1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4705036" y="4797152"/>
            <a:ext cx="1037003" cy="5193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View</a:t>
            </a:r>
            <a:endParaRPr lang="es-ES" sz="1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2365929" y="2484672"/>
            <a:ext cx="1341975" cy="368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/>
              <a:t>JavaScript</a:t>
            </a:r>
            <a:endParaRPr lang="es-PE" sz="1050" dirty="0"/>
          </a:p>
        </p:txBody>
      </p:sp>
      <p:sp>
        <p:nvSpPr>
          <p:cNvPr id="42" name="41 Rectángulo"/>
          <p:cNvSpPr/>
          <p:nvPr/>
        </p:nvSpPr>
        <p:spPr>
          <a:xfrm>
            <a:off x="3112711" y="1484784"/>
            <a:ext cx="1243265" cy="72008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43 CuadroTexto"/>
          <p:cNvSpPr txBox="1"/>
          <p:nvPr/>
        </p:nvSpPr>
        <p:spPr>
          <a:xfrm>
            <a:off x="1806210" y="5209455"/>
            <a:ext cx="96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/>
              <a:t>C</a:t>
            </a:r>
            <a:r>
              <a:rPr lang="es-PE" sz="1400" dirty="0" err="1" smtClean="0"/>
              <a:t>ontroller</a:t>
            </a:r>
            <a:endParaRPr lang="es-PE" sz="1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70106" y="3207098"/>
            <a:ext cx="96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/>
              <a:t>C</a:t>
            </a:r>
            <a:r>
              <a:rPr lang="es-PE" sz="1400" dirty="0" err="1" smtClean="0"/>
              <a:t>ontroller</a:t>
            </a:r>
            <a:endParaRPr lang="es-PE" sz="16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47234" y="1969095"/>
            <a:ext cx="62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V</a:t>
            </a:r>
            <a:r>
              <a:rPr lang="es-PE" sz="1400" dirty="0" smtClean="0"/>
              <a:t>iew</a:t>
            </a:r>
            <a:endParaRPr lang="es-PE" sz="1600" dirty="0"/>
          </a:p>
        </p:txBody>
      </p:sp>
      <p:pic>
        <p:nvPicPr>
          <p:cNvPr id="48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13" y="2491590"/>
            <a:ext cx="295679" cy="2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Elipse"/>
          <p:cNvSpPr/>
          <p:nvPr/>
        </p:nvSpPr>
        <p:spPr>
          <a:xfrm>
            <a:off x="2527427" y="3068960"/>
            <a:ext cx="1396501" cy="368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/>
              <a:t>API </a:t>
            </a:r>
            <a:r>
              <a:rPr lang="es-PE" sz="1050" dirty="0" err="1" smtClean="0"/>
              <a:t>Consumer</a:t>
            </a:r>
            <a:endParaRPr lang="es-PE" sz="1050" dirty="0" smtClean="0"/>
          </a:p>
          <a:p>
            <a:pPr algn="ctr"/>
            <a:r>
              <a:rPr lang="es-PE" sz="1050" dirty="0" err="1" smtClean="0"/>
              <a:t>Services</a:t>
            </a:r>
            <a:endParaRPr lang="es-PE" sz="1050" dirty="0"/>
          </a:p>
        </p:txBody>
      </p:sp>
      <p:sp>
        <p:nvSpPr>
          <p:cNvPr id="58" name="57 Rectángulo"/>
          <p:cNvSpPr/>
          <p:nvPr/>
        </p:nvSpPr>
        <p:spPr>
          <a:xfrm>
            <a:off x="997777" y="2497552"/>
            <a:ext cx="87343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</a:rPr>
              <a:t>router</a:t>
            </a:r>
            <a:endParaRPr lang="es-ES" sz="1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5567514" y="4330985"/>
            <a:ext cx="61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V</a:t>
            </a:r>
            <a:r>
              <a:rPr lang="es-PE" sz="1400" dirty="0" smtClean="0"/>
              <a:t>iew</a:t>
            </a:r>
            <a:endParaRPr lang="es-PE" sz="1400" dirty="0"/>
          </a:p>
        </p:txBody>
      </p:sp>
      <p:sp>
        <p:nvSpPr>
          <p:cNvPr id="64" name="63 Rectángulo"/>
          <p:cNvSpPr/>
          <p:nvPr/>
        </p:nvSpPr>
        <p:spPr>
          <a:xfrm>
            <a:off x="4355976" y="1484784"/>
            <a:ext cx="800615" cy="13821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CuadroTexto"/>
          <p:cNvSpPr txBox="1"/>
          <p:nvPr/>
        </p:nvSpPr>
        <p:spPr>
          <a:xfrm>
            <a:off x="4271370" y="2591077"/>
            <a:ext cx="66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 smtClean="0"/>
              <a:t>M</a:t>
            </a:r>
            <a:r>
              <a:rPr lang="es-PE" sz="1400" dirty="0" err="1" smtClean="0"/>
              <a:t>odel</a:t>
            </a:r>
            <a:endParaRPr lang="es-PE" sz="1400" dirty="0"/>
          </a:p>
        </p:txBody>
      </p:sp>
      <p:grpSp>
        <p:nvGrpSpPr>
          <p:cNvPr id="68" name="67 Grupo"/>
          <p:cNvGrpSpPr/>
          <p:nvPr/>
        </p:nvGrpSpPr>
        <p:grpSpPr>
          <a:xfrm>
            <a:off x="1967114" y="764704"/>
            <a:ext cx="525106" cy="621451"/>
            <a:chOff x="4463251" y="795947"/>
            <a:chExt cx="525106" cy="621451"/>
          </a:xfrm>
        </p:grpSpPr>
        <p:sp>
          <p:nvSpPr>
            <p:cNvPr id="66" name="65 Acorde"/>
            <p:cNvSpPr/>
            <p:nvPr/>
          </p:nvSpPr>
          <p:spPr>
            <a:xfrm rot="6794604">
              <a:off x="4514705" y="943746"/>
              <a:ext cx="422198" cy="525106"/>
            </a:xfrm>
            <a:prstGeom prst="chord">
              <a:avLst>
                <a:gd name="adj1" fmla="val 2586630"/>
                <a:gd name="adj2" fmla="val 160477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1050" dirty="0" smtClean="0"/>
                <a:t>User</a:t>
              </a:r>
              <a:endParaRPr lang="es-PE" sz="1050" dirty="0"/>
            </a:p>
          </p:txBody>
        </p:sp>
        <p:sp>
          <p:nvSpPr>
            <p:cNvPr id="67" name="66 Elipse"/>
            <p:cNvSpPr/>
            <p:nvPr/>
          </p:nvSpPr>
          <p:spPr>
            <a:xfrm>
              <a:off x="4600701" y="795947"/>
              <a:ext cx="212001" cy="2047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</p:grpSp>
      <p:sp>
        <p:nvSpPr>
          <p:cNvPr id="69" name="68 Rectángulo"/>
          <p:cNvSpPr/>
          <p:nvPr/>
        </p:nvSpPr>
        <p:spPr>
          <a:xfrm>
            <a:off x="6327129" y="784749"/>
            <a:ext cx="64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M</a:t>
            </a:r>
            <a:r>
              <a:rPr lang="es-PE" b="1" dirty="0" smtClean="0">
                <a:solidFill>
                  <a:srgbClr val="FF0000"/>
                </a:solidFill>
              </a:rPr>
              <a:t>V</a:t>
            </a:r>
            <a:r>
              <a:rPr lang="es-P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lang="es-P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787814" y="378728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M</a:t>
            </a:r>
            <a:r>
              <a:rPr lang="es-PE" b="1" dirty="0" smtClean="0">
                <a:solidFill>
                  <a:srgbClr val="FF0000"/>
                </a:solidFill>
              </a:rPr>
              <a:t>T</a:t>
            </a:r>
            <a:r>
              <a:rPr lang="es-P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endParaRPr lang="es-P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73 Flecha arriba y abajo"/>
          <p:cNvSpPr/>
          <p:nvPr/>
        </p:nvSpPr>
        <p:spPr>
          <a:xfrm>
            <a:off x="7621882" y="3300292"/>
            <a:ext cx="982566" cy="776780"/>
          </a:xfrm>
          <a:prstGeom prst="upDownArrow">
            <a:avLst>
              <a:gd name="adj1" fmla="val 66804"/>
              <a:gd name="adj2" fmla="val 3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/>
              <a:t>REST, CORS,</a:t>
            </a:r>
          </a:p>
          <a:p>
            <a:pPr algn="ctr"/>
            <a:r>
              <a:rPr lang="es-PE" sz="1050" dirty="0" smtClean="0"/>
              <a:t>OAUTH2</a:t>
            </a:r>
            <a:endParaRPr lang="es-PE" sz="1050" dirty="0"/>
          </a:p>
        </p:txBody>
      </p:sp>
      <p:sp>
        <p:nvSpPr>
          <p:cNvPr id="77" name="76 Flecha arriba y abajo"/>
          <p:cNvSpPr/>
          <p:nvPr/>
        </p:nvSpPr>
        <p:spPr>
          <a:xfrm>
            <a:off x="3094163" y="2852936"/>
            <a:ext cx="191538" cy="219296"/>
          </a:xfrm>
          <a:prstGeom prst="upDownArrow">
            <a:avLst>
              <a:gd name="adj1" fmla="val 38413"/>
              <a:gd name="adj2" fmla="val 3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/>
          </a:p>
        </p:txBody>
      </p:sp>
      <p:grpSp>
        <p:nvGrpSpPr>
          <p:cNvPr id="82" name="81 Grupo"/>
          <p:cNvGrpSpPr/>
          <p:nvPr/>
        </p:nvGrpSpPr>
        <p:grpSpPr>
          <a:xfrm>
            <a:off x="3433886" y="1569541"/>
            <a:ext cx="800891" cy="491307"/>
            <a:chOff x="5508106" y="1731510"/>
            <a:chExt cx="936102" cy="648072"/>
          </a:xfrm>
        </p:grpSpPr>
        <p:sp>
          <p:nvSpPr>
            <p:cNvPr id="83" name="82 Proceso"/>
            <p:cNvSpPr/>
            <p:nvPr/>
          </p:nvSpPr>
          <p:spPr>
            <a:xfrm>
              <a:off x="5508106" y="1731510"/>
              <a:ext cx="936102" cy="648072"/>
            </a:xfrm>
            <a:prstGeom prst="flowChartProces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  <p:sp>
          <p:nvSpPr>
            <p:cNvPr id="84" name="83 Proceso"/>
            <p:cNvSpPr/>
            <p:nvPr/>
          </p:nvSpPr>
          <p:spPr>
            <a:xfrm>
              <a:off x="5580114" y="1803520"/>
              <a:ext cx="792087" cy="22502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700" b="1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HTML+CSS</a:t>
              </a:r>
              <a:endParaRPr lang="es-PE" sz="7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84 Proceso"/>
            <p:cNvSpPr/>
            <p:nvPr/>
          </p:nvSpPr>
          <p:spPr>
            <a:xfrm>
              <a:off x="5580114" y="2091552"/>
              <a:ext cx="396043" cy="7200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  <p:sp>
          <p:nvSpPr>
            <p:cNvPr id="86" name="85 Proceso"/>
            <p:cNvSpPr/>
            <p:nvPr/>
          </p:nvSpPr>
          <p:spPr>
            <a:xfrm>
              <a:off x="5580114" y="2253569"/>
              <a:ext cx="396043" cy="72008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</p:grpSp>
      <p:grpSp>
        <p:nvGrpSpPr>
          <p:cNvPr id="88" name="87 Grupo"/>
          <p:cNvGrpSpPr/>
          <p:nvPr/>
        </p:nvGrpSpPr>
        <p:grpSpPr>
          <a:xfrm>
            <a:off x="3915528" y="1844824"/>
            <a:ext cx="211826" cy="270615"/>
            <a:chOff x="8004175" y="4254310"/>
            <a:chExt cx="407967" cy="470834"/>
          </a:xfrm>
        </p:grpSpPr>
        <p:sp>
          <p:nvSpPr>
            <p:cNvPr id="89" name="88 Datos"/>
            <p:cNvSpPr/>
            <p:nvPr/>
          </p:nvSpPr>
          <p:spPr>
            <a:xfrm rot="1886619">
              <a:off x="8004620" y="4408214"/>
              <a:ext cx="403196" cy="316930"/>
            </a:xfrm>
            <a:prstGeom prst="flowChartInputOutp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89 Datos"/>
            <p:cNvSpPr/>
            <p:nvPr/>
          </p:nvSpPr>
          <p:spPr>
            <a:xfrm rot="1886619">
              <a:off x="8008946" y="4326318"/>
              <a:ext cx="403196" cy="316930"/>
            </a:xfrm>
            <a:prstGeom prst="flowChartInputOutpu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90 Datos"/>
            <p:cNvSpPr/>
            <p:nvPr/>
          </p:nvSpPr>
          <p:spPr>
            <a:xfrm rot="1886619">
              <a:off x="8004175" y="4254310"/>
              <a:ext cx="403196" cy="31693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6" name="95 Proceso"/>
          <p:cNvSpPr/>
          <p:nvPr/>
        </p:nvSpPr>
        <p:spPr>
          <a:xfrm>
            <a:off x="6348784" y="4167227"/>
            <a:ext cx="298850" cy="19787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Dj</a:t>
            </a:r>
            <a:endParaRPr lang="es-PE" sz="8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96 Flecha derecha"/>
          <p:cNvSpPr/>
          <p:nvPr/>
        </p:nvSpPr>
        <p:spPr>
          <a:xfrm>
            <a:off x="1914612" y="2531277"/>
            <a:ext cx="451317" cy="2970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/>
          </a:p>
        </p:txBody>
      </p:sp>
      <p:sp>
        <p:nvSpPr>
          <p:cNvPr id="98" name="97 Flecha abajo"/>
          <p:cNvSpPr/>
          <p:nvPr/>
        </p:nvSpPr>
        <p:spPr>
          <a:xfrm>
            <a:off x="1135961" y="1556792"/>
            <a:ext cx="471113" cy="83120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1100" dirty="0" smtClean="0"/>
              <a:t>Request</a:t>
            </a:r>
            <a:endParaRPr lang="es-PE" sz="1100" dirty="0"/>
          </a:p>
        </p:txBody>
      </p:sp>
      <p:sp>
        <p:nvSpPr>
          <p:cNvPr id="99" name="98 Flecha arriba"/>
          <p:cNvSpPr/>
          <p:nvPr/>
        </p:nvSpPr>
        <p:spPr>
          <a:xfrm>
            <a:off x="2536425" y="1556792"/>
            <a:ext cx="471113" cy="778758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100" dirty="0" smtClean="0"/>
              <a:t>Response</a:t>
            </a:r>
            <a:endParaRPr lang="es-PE" sz="1100" dirty="0"/>
          </a:p>
        </p:txBody>
      </p:sp>
      <p:sp>
        <p:nvSpPr>
          <p:cNvPr id="100" name="99 Flecha derecha"/>
          <p:cNvSpPr/>
          <p:nvPr/>
        </p:nvSpPr>
        <p:spPr>
          <a:xfrm>
            <a:off x="4189345" y="4912403"/>
            <a:ext cx="451317" cy="2970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50"/>
          </a:p>
        </p:txBody>
      </p:sp>
      <p:grpSp>
        <p:nvGrpSpPr>
          <p:cNvPr id="103" name="102 Grupo"/>
          <p:cNvGrpSpPr/>
          <p:nvPr/>
        </p:nvGrpSpPr>
        <p:grpSpPr>
          <a:xfrm>
            <a:off x="4046894" y="3095581"/>
            <a:ext cx="525106" cy="621451"/>
            <a:chOff x="3115342" y="650535"/>
            <a:chExt cx="802607" cy="1092991"/>
          </a:xfrm>
        </p:grpSpPr>
        <p:sp>
          <p:nvSpPr>
            <p:cNvPr id="104" name="103 Acorde"/>
            <p:cNvSpPr/>
            <p:nvPr/>
          </p:nvSpPr>
          <p:spPr>
            <a:xfrm rot="6794604">
              <a:off x="3145371" y="970947"/>
              <a:ext cx="742550" cy="802607"/>
            </a:xfrm>
            <a:prstGeom prst="chord">
              <a:avLst>
                <a:gd name="adj1" fmla="val 2586630"/>
                <a:gd name="adj2" fmla="val 1604772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1050" dirty="0" smtClean="0"/>
                <a:t>User</a:t>
              </a:r>
              <a:endParaRPr lang="es-PE" sz="1050" dirty="0"/>
            </a:p>
          </p:txBody>
        </p:sp>
        <p:sp>
          <p:nvSpPr>
            <p:cNvPr id="105" name="104 Elipse"/>
            <p:cNvSpPr/>
            <p:nvPr/>
          </p:nvSpPr>
          <p:spPr>
            <a:xfrm>
              <a:off x="3325431" y="650535"/>
              <a:ext cx="324036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050"/>
            </a:p>
          </p:txBody>
        </p:sp>
      </p:grpSp>
      <p:cxnSp>
        <p:nvCxnSpPr>
          <p:cNvPr id="111" name="110 Conector recto de flecha"/>
          <p:cNvCxnSpPr>
            <a:stCxn id="23" idx="1"/>
            <a:endCxn id="54" idx="6"/>
          </p:cNvCxnSpPr>
          <p:nvPr/>
        </p:nvCxnSpPr>
        <p:spPr>
          <a:xfrm flipH="1">
            <a:off x="3923928" y="1965317"/>
            <a:ext cx="1818111" cy="128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"/>
          <p:cNvSpPr/>
          <p:nvPr/>
        </p:nvSpPr>
        <p:spPr>
          <a:xfrm>
            <a:off x="1871213" y="5018867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100" dirty="0" smtClean="0"/>
              <a:t>API</a:t>
            </a:r>
            <a:endParaRPr lang="es-PE" sz="1100" dirty="0"/>
          </a:p>
        </p:txBody>
      </p:sp>
      <p:sp>
        <p:nvSpPr>
          <p:cNvPr id="117" name="116 Forma en L"/>
          <p:cNvSpPr/>
          <p:nvPr/>
        </p:nvSpPr>
        <p:spPr>
          <a:xfrm flipH="1">
            <a:off x="1823098" y="4770698"/>
            <a:ext cx="5773238" cy="1611886"/>
          </a:xfrm>
          <a:prstGeom prst="corner">
            <a:avLst>
              <a:gd name="adj1" fmla="val 34579"/>
              <a:gd name="adj2" fmla="val 36231"/>
            </a:avLst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8" name="117 Rectángulo"/>
          <p:cNvSpPr/>
          <p:nvPr/>
        </p:nvSpPr>
        <p:spPr>
          <a:xfrm>
            <a:off x="4747729" y="5934972"/>
            <a:ext cx="951615" cy="368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/>
              <a:t>Model</a:t>
            </a:r>
            <a:endParaRPr lang="es-PE" sz="1050" dirty="0"/>
          </a:p>
        </p:txBody>
      </p:sp>
      <p:sp>
        <p:nvSpPr>
          <p:cNvPr id="119" name="118 Rectángulo"/>
          <p:cNvSpPr/>
          <p:nvPr/>
        </p:nvSpPr>
        <p:spPr>
          <a:xfrm>
            <a:off x="4406966" y="1763270"/>
            <a:ext cx="663641" cy="749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tx1"/>
                </a:solidFill>
              </a:rPr>
              <a:t>Es la variable</a:t>
            </a:r>
          </a:p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$</a:t>
            </a:r>
            <a:r>
              <a:rPr lang="es-PE" sz="1200" b="1" dirty="0" err="1" smtClean="0">
                <a:solidFill>
                  <a:schemeClr val="tx1"/>
                </a:solidFill>
              </a:rPr>
              <a:t>scope</a:t>
            </a:r>
            <a:endParaRPr lang="es-PE" sz="1050" b="1" dirty="0">
              <a:solidFill>
                <a:schemeClr val="tx1"/>
              </a:solidFill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1806210" y="6054766"/>
            <a:ext cx="96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 smtClean="0"/>
              <a:t>M</a:t>
            </a:r>
            <a:r>
              <a:rPr lang="es-PE" sz="1400" dirty="0" err="1" smtClean="0"/>
              <a:t>odel</a:t>
            </a:r>
            <a:endParaRPr lang="es-PE" sz="1400" dirty="0"/>
          </a:p>
        </p:txBody>
      </p:sp>
      <p:sp>
        <p:nvSpPr>
          <p:cNvPr id="121" name="120 Rectángulo"/>
          <p:cNvSpPr/>
          <p:nvPr/>
        </p:nvSpPr>
        <p:spPr>
          <a:xfrm>
            <a:off x="7668344" y="5872958"/>
            <a:ext cx="909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catalogo</a:t>
            </a:r>
            <a:endParaRPr lang="es-PE" sz="1600" dirty="0"/>
          </a:p>
        </p:txBody>
      </p:sp>
      <p:sp>
        <p:nvSpPr>
          <p:cNvPr id="122" name="121 Rectángulo"/>
          <p:cNvSpPr/>
          <p:nvPr/>
        </p:nvSpPr>
        <p:spPr>
          <a:xfrm>
            <a:off x="7672918" y="2284380"/>
            <a:ext cx="136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PE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atalogo_web</a:t>
            </a:r>
            <a:endParaRPr lang="es-PE" sz="1600" dirty="0"/>
          </a:p>
        </p:txBody>
      </p:sp>
      <p:sp>
        <p:nvSpPr>
          <p:cNvPr id="123" name="122 Rectángulo"/>
          <p:cNvSpPr/>
          <p:nvPr/>
        </p:nvSpPr>
        <p:spPr>
          <a:xfrm>
            <a:off x="7668344" y="5060929"/>
            <a:ext cx="1270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catalogo_api</a:t>
            </a:r>
            <a:endParaRPr lang="es-PE" sz="1600" dirty="0"/>
          </a:p>
        </p:txBody>
      </p:sp>
      <p:sp>
        <p:nvSpPr>
          <p:cNvPr id="124" name="123 Rectángulo"/>
          <p:cNvSpPr/>
          <p:nvPr/>
        </p:nvSpPr>
        <p:spPr>
          <a:xfrm>
            <a:off x="7724264" y="754751"/>
            <a:ext cx="1399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Apps </a:t>
            </a:r>
            <a:r>
              <a:rPr lang="es-PE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es-PE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s-PE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3" name="112 Conector recto de flecha"/>
          <p:cNvCxnSpPr>
            <a:endCxn id="35" idx="3"/>
          </p:cNvCxnSpPr>
          <p:nvPr/>
        </p:nvCxnSpPr>
        <p:spPr>
          <a:xfrm flipV="1">
            <a:off x="1535101" y="5240446"/>
            <a:ext cx="3321801" cy="81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 de las aplicaciones (mejores prácticas)</a:t>
            </a:r>
            <a:endParaRPr lang="es-PE" dirty="0"/>
          </a:p>
        </p:txBody>
      </p:sp>
      <p:pic>
        <p:nvPicPr>
          <p:cNvPr id="3" name="Picture 2" descr="https://raw.githubusercontent.com/zizzamia/taste-of-angularjs/master/assets/angular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752" y="1173376"/>
            <a:ext cx="1322374" cy="13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exodica.gentisoft.com.ar/wp-content/uploads/2012/11/django_logo_avat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27" y="4527391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Elipse"/>
          <p:cNvSpPr/>
          <p:nvPr/>
        </p:nvSpPr>
        <p:spPr>
          <a:xfrm>
            <a:off x="7037858" y="4863660"/>
            <a:ext cx="274579" cy="30308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"/>
          <p:cNvSpPr/>
          <p:nvPr/>
        </p:nvSpPr>
        <p:spPr>
          <a:xfrm>
            <a:off x="6970733" y="5316062"/>
            <a:ext cx="64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/>
              <a:t>REST</a:t>
            </a:r>
            <a:endParaRPr lang="es-PE" dirty="0"/>
          </a:p>
        </p:txBody>
      </p:sp>
      <p:cxnSp>
        <p:nvCxnSpPr>
          <p:cNvPr id="7" name="6 Conector recto de flecha"/>
          <p:cNvCxnSpPr>
            <a:stCxn id="4" idx="3"/>
            <a:endCxn id="5" idx="2"/>
          </p:cNvCxnSpPr>
          <p:nvPr/>
        </p:nvCxnSpPr>
        <p:spPr>
          <a:xfrm flipV="1">
            <a:off x="6399646" y="5015200"/>
            <a:ext cx="6382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5746823" y="1683023"/>
            <a:ext cx="274579" cy="30308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/>
          <p:cNvSpPr/>
          <p:nvPr/>
        </p:nvSpPr>
        <p:spPr>
          <a:xfrm>
            <a:off x="5556022" y="2095720"/>
            <a:ext cx="66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AJAX</a:t>
            </a:r>
            <a:endParaRPr lang="es-PE" dirty="0"/>
          </a:p>
        </p:txBody>
      </p:sp>
      <p:cxnSp>
        <p:nvCxnSpPr>
          <p:cNvPr id="10" name="9 Conector recto de flecha"/>
          <p:cNvCxnSpPr>
            <a:stCxn id="3" idx="1"/>
            <a:endCxn id="8" idx="6"/>
          </p:cNvCxnSpPr>
          <p:nvPr/>
        </p:nvCxnSpPr>
        <p:spPr>
          <a:xfrm flipH="1">
            <a:off x="6021402" y="1834563"/>
            <a:ext cx="6973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23823" y="692696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ioteca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77747" y="836712"/>
            <a:ext cx="35189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err="1" smtClean="0">
                <a:solidFill>
                  <a:schemeClr val="bg1">
                    <a:lumMod val="50000"/>
                  </a:schemeClr>
                </a:solidFill>
              </a:rPr>
              <a:t>ioteca_web</a:t>
            </a:r>
            <a:endParaRPr lang="es-PE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 smtClean="0"/>
              <a:t>app</a:t>
            </a:r>
            <a:endParaRPr lang="es-PE" sz="1400" dirty="0" smtClean="0"/>
          </a:p>
          <a:p>
            <a:r>
              <a:rPr lang="es-PE" sz="1400" dirty="0"/>
              <a:t>	</a:t>
            </a:r>
            <a:r>
              <a:rPr lang="es-PE" sz="1400" dirty="0" err="1" smtClean="0"/>
              <a:t>ioteca_web_apps</a:t>
            </a:r>
            <a:endParaRPr lang="es-PE" sz="1400" dirty="0" smtClean="0"/>
          </a:p>
          <a:p>
            <a:r>
              <a:rPr lang="es-PE" sz="1400" dirty="0"/>
              <a:t>	</a:t>
            </a:r>
            <a:r>
              <a:rPr lang="es-PE" sz="1400" dirty="0" smtClean="0"/>
              <a:t>	</a:t>
            </a:r>
            <a:r>
              <a:rPr lang="es-PE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catalogo_web</a:t>
            </a:r>
            <a:endParaRPr lang="es-PE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E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es-PE" sz="1400" i="1" dirty="0" err="1" smtClean="0"/>
              <a:t>views</a:t>
            </a:r>
            <a:r>
              <a:rPr lang="es-PE" sz="1400" i="1" dirty="0" smtClean="0"/>
              <a:t> </a:t>
            </a:r>
            <a:r>
              <a:rPr lang="es-PE" sz="1200" dirty="0" smtClean="0"/>
              <a:t>(*.</a:t>
            </a:r>
            <a:r>
              <a:rPr lang="es-PE" sz="1200" dirty="0" err="1" smtClean="0"/>
              <a:t>html</a:t>
            </a:r>
            <a:r>
              <a:rPr lang="es-PE" sz="1200" dirty="0" smtClean="0"/>
              <a:t>)</a:t>
            </a:r>
          </a:p>
          <a:p>
            <a:r>
              <a:rPr lang="es-PE" sz="1400" i="1" dirty="0"/>
              <a:t>	</a:t>
            </a:r>
            <a:r>
              <a:rPr lang="es-PE" sz="1400" i="1" dirty="0" smtClean="0"/>
              <a:t>	        </a:t>
            </a:r>
            <a:r>
              <a:rPr lang="es-PE" sz="1400" i="1" dirty="0" err="1" smtClean="0"/>
              <a:t>controllers</a:t>
            </a:r>
            <a:r>
              <a:rPr lang="es-PE" sz="1400" i="1" dirty="0" smtClean="0"/>
              <a:t> </a:t>
            </a:r>
            <a:r>
              <a:rPr lang="es-PE" sz="1400" dirty="0" smtClean="0"/>
              <a:t>(*.</a:t>
            </a:r>
            <a:r>
              <a:rPr lang="es-PE" sz="1400" dirty="0" err="1" smtClean="0"/>
              <a:t>js</a:t>
            </a:r>
            <a:r>
              <a:rPr lang="es-PE" sz="1400" dirty="0" smtClean="0"/>
              <a:t>)</a:t>
            </a:r>
            <a:endParaRPr lang="es-PE" sz="1400" i="1" dirty="0" smtClean="0"/>
          </a:p>
          <a:p>
            <a:r>
              <a:rPr lang="es-PE" sz="1400" i="1" dirty="0"/>
              <a:t>		</a:t>
            </a:r>
            <a:r>
              <a:rPr lang="es-PE" sz="1400" i="1" dirty="0" smtClean="0"/>
              <a:t>        </a:t>
            </a:r>
            <a:r>
              <a:rPr lang="es-PE" sz="1400" i="1" dirty="0" err="1" smtClean="0"/>
              <a:t>services</a:t>
            </a:r>
            <a:r>
              <a:rPr lang="es-PE" sz="1400" i="1" dirty="0" smtClean="0"/>
              <a:t> </a:t>
            </a:r>
            <a:r>
              <a:rPr lang="es-PE" sz="1400" dirty="0" smtClean="0"/>
              <a:t>(api.js)</a:t>
            </a:r>
            <a:endParaRPr lang="es-PE" sz="1400" dirty="0"/>
          </a:p>
          <a:p>
            <a:r>
              <a:rPr lang="es-PE" sz="1400" dirty="0" smtClean="0"/>
              <a:t>		</a:t>
            </a:r>
            <a:r>
              <a:rPr lang="es-PE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circulacion_web</a:t>
            </a:r>
            <a:endParaRPr lang="es-PE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1400" dirty="0"/>
              <a:t>	</a:t>
            </a:r>
            <a:r>
              <a:rPr lang="es-PE" sz="1400" b="1" dirty="0" err="1" smtClean="0">
                <a:solidFill>
                  <a:schemeClr val="bg1">
                    <a:lumMod val="65000"/>
                  </a:schemeClr>
                </a:solidFill>
              </a:rPr>
              <a:t>bower_components</a:t>
            </a:r>
            <a:endParaRPr lang="es-PE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 smtClean="0"/>
              <a:t>directives</a:t>
            </a:r>
            <a:endParaRPr lang="es-PE" sz="1400" dirty="0" smtClean="0"/>
          </a:p>
          <a:p>
            <a:r>
              <a:rPr lang="es-PE" sz="1400" dirty="0"/>
              <a:t>	</a:t>
            </a:r>
            <a:r>
              <a:rPr lang="es-PE" sz="1400" dirty="0" err="1"/>
              <a:t>static</a:t>
            </a:r>
            <a:endParaRPr lang="es-PE" sz="1400" dirty="0" smtClean="0"/>
          </a:p>
          <a:p>
            <a:r>
              <a:rPr lang="es-PE" sz="1400" dirty="0" smtClean="0"/>
              <a:t>	</a:t>
            </a:r>
            <a:r>
              <a:rPr lang="es-PE" sz="1400" b="1" dirty="0" err="1" smtClean="0">
                <a:solidFill>
                  <a:schemeClr val="bg1">
                    <a:lumMod val="65000"/>
                  </a:schemeClr>
                </a:solidFill>
              </a:rPr>
              <a:t>bower.json</a:t>
            </a:r>
            <a:endParaRPr lang="es-PE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PE" sz="14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s-PE" sz="1400" dirty="0"/>
              <a:t>index.html</a:t>
            </a:r>
            <a:endParaRPr lang="es-PE" sz="1400" dirty="0" smtClean="0"/>
          </a:p>
          <a:p>
            <a:r>
              <a:rPr lang="es-PE" sz="1400" b="1" dirty="0" err="1">
                <a:solidFill>
                  <a:srgbClr val="92D050"/>
                </a:solidFill>
              </a:rPr>
              <a:t>node_modules</a:t>
            </a:r>
            <a:endParaRPr lang="es-PE" sz="1400" b="1" dirty="0">
              <a:solidFill>
                <a:srgbClr val="92D050"/>
              </a:solidFill>
            </a:endParaRPr>
          </a:p>
          <a:p>
            <a:r>
              <a:rPr lang="es-PE" sz="1400" dirty="0"/>
              <a:t>gulpfile.js</a:t>
            </a:r>
          </a:p>
          <a:p>
            <a:r>
              <a:rPr lang="es-PE" sz="1400" dirty="0" err="1" smtClean="0">
                <a:solidFill>
                  <a:srgbClr val="92D050"/>
                </a:solidFill>
              </a:rPr>
              <a:t>package.json</a:t>
            </a:r>
            <a:endParaRPr lang="es-PE" sz="1400" dirty="0">
              <a:solidFill>
                <a:srgbClr val="92D05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190567" y="4221088"/>
            <a:ext cx="30659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b="1" dirty="0" err="1" smtClean="0">
                <a:solidFill>
                  <a:schemeClr val="tx2"/>
                </a:solidFill>
              </a:rPr>
              <a:t>ioteca_server</a:t>
            </a:r>
            <a:endParaRPr lang="es-PE" sz="1400" b="1" dirty="0" smtClean="0">
              <a:solidFill>
                <a:schemeClr val="tx2"/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 smtClean="0"/>
              <a:t>ioteca_main</a:t>
            </a:r>
            <a:endParaRPr lang="es-PE" sz="1400" dirty="0" smtClean="0"/>
          </a:p>
          <a:p>
            <a:r>
              <a:rPr lang="es-PE" sz="1400" dirty="0"/>
              <a:t>	</a:t>
            </a:r>
            <a:r>
              <a:rPr lang="es-PE" sz="1400" dirty="0" err="1" smtClean="0"/>
              <a:t>ioteca_server_apps</a:t>
            </a:r>
            <a:endParaRPr lang="es-PE" sz="1400" dirty="0" smtClean="0"/>
          </a:p>
          <a:p>
            <a:r>
              <a:rPr lang="es-PE" sz="1400" dirty="0"/>
              <a:t>		</a:t>
            </a:r>
            <a:r>
              <a:rPr lang="es-PE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catalogo</a:t>
            </a:r>
            <a:endParaRPr lang="es-PE" sz="1100" dirty="0" smtClean="0"/>
          </a:p>
          <a:p>
            <a:r>
              <a:rPr lang="es-PE" sz="1400" dirty="0" smtClean="0"/>
              <a:t>		       models.py</a:t>
            </a:r>
            <a:endParaRPr lang="es-PE" dirty="0" smtClean="0"/>
          </a:p>
          <a:p>
            <a:r>
              <a:rPr lang="es-PE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E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E" sz="1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catalogo_api</a:t>
            </a:r>
            <a:endParaRPr lang="es-PE" sz="1100" dirty="0" smtClean="0"/>
          </a:p>
          <a:p>
            <a:r>
              <a:rPr lang="es-PE" sz="1400" dirty="0" smtClean="0"/>
              <a:t>		        views.py</a:t>
            </a:r>
            <a:endParaRPr lang="es-PE" sz="1400" dirty="0" smtClean="0"/>
          </a:p>
          <a:p>
            <a:r>
              <a:rPr lang="es-PE" sz="1400" dirty="0"/>
              <a:t>		</a:t>
            </a:r>
            <a:r>
              <a:rPr lang="es-PE" sz="1400" dirty="0" smtClean="0"/>
              <a:t>        </a:t>
            </a:r>
            <a:r>
              <a:rPr lang="es-PE" sz="1400" b="1" dirty="0" smtClean="0"/>
              <a:t>urls.py</a:t>
            </a:r>
            <a:endParaRPr lang="es-PE" sz="1400" b="1" dirty="0" smtClean="0"/>
          </a:p>
          <a:p>
            <a:r>
              <a:rPr lang="es-PE" sz="1400" dirty="0"/>
              <a:t>	 </a:t>
            </a:r>
            <a:r>
              <a:rPr lang="es-PE" sz="1400" b="1" dirty="0" smtClean="0">
                <a:solidFill>
                  <a:schemeClr val="tx2"/>
                </a:solidFill>
              </a:rPr>
              <a:t>requirements.txt</a:t>
            </a:r>
            <a:endParaRPr lang="es-PE" sz="1400" b="1" dirty="0" smtClean="0">
              <a:solidFill>
                <a:schemeClr val="tx2"/>
              </a:solidFill>
            </a:endParaRPr>
          </a:p>
          <a:p>
            <a:r>
              <a:rPr lang="es-PE" sz="1400" b="1" dirty="0" err="1" smtClean="0">
                <a:solidFill>
                  <a:schemeClr val="tx2"/>
                </a:solidFill>
              </a:rPr>
              <a:t>ve_ioteca</a:t>
            </a:r>
            <a:endParaRPr lang="es-PE" sz="1400" b="1" dirty="0" smtClean="0">
              <a:solidFill>
                <a:schemeClr val="tx2"/>
              </a:solidFill>
            </a:endParaRPr>
          </a:p>
          <a:p>
            <a:r>
              <a:rPr lang="es-PE" sz="1400" dirty="0"/>
              <a:t>.</a:t>
            </a:r>
            <a:r>
              <a:rPr lang="es-PE" sz="1400" dirty="0" err="1" smtClean="0"/>
              <a:t>gitignore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5047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Data </a:t>
            </a:r>
            <a:r>
              <a:rPr lang="es-PE" dirty="0" smtClean="0"/>
              <a:t>binding types</a:t>
            </a:r>
            <a:endParaRPr lang="es-PE" dirty="0"/>
          </a:p>
        </p:txBody>
      </p:sp>
      <p:pic>
        <p:nvPicPr>
          <p:cNvPr id="2050" name="Picture 2" descr="http://media.creativebloq.futurecdn.net/sites/creativebloq.com/files/images/2014/05/1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7" y="2011854"/>
            <a:ext cx="4040416" cy="275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www.codeproject.com/KB/scripting/869712/two-way-d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6" name="Picture 2" descr="http://www.codeproject.com/KB/scripting/869712/two-way-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566967" cy="34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648110" y="52085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Beans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2168" y="5393262"/>
            <a:ext cx="405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Angular, Backbone, Ember</a:t>
            </a:r>
            <a:r>
              <a:rPr lang="es-PE" dirty="0"/>
              <a:t>, </a:t>
            </a:r>
            <a:r>
              <a:rPr lang="es-PE" dirty="0" smtClean="0"/>
              <a:t>knockout,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39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</a:t>
            </a:r>
            <a:r>
              <a:rPr lang="es-PE" dirty="0" err="1"/>
              <a:t>wo-way</a:t>
            </a:r>
            <a:r>
              <a:rPr lang="es-PE" dirty="0"/>
              <a:t> Data </a:t>
            </a:r>
            <a:r>
              <a:rPr lang="es-PE" dirty="0" err="1"/>
              <a:t>binding</a:t>
            </a:r>
            <a:r>
              <a:rPr lang="es-PE" dirty="0"/>
              <a:t> </a:t>
            </a:r>
            <a:r>
              <a:rPr lang="es-PE" dirty="0" err="1" smtClean="0"/>
              <a:t>example</a:t>
            </a:r>
            <a:endParaRPr lang="es-PE" dirty="0"/>
          </a:p>
        </p:txBody>
      </p:sp>
      <p:sp>
        <p:nvSpPr>
          <p:cNvPr id="5" name="4 Trapecio"/>
          <p:cNvSpPr/>
          <p:nvPr/>
        </p:nvSpPr>
        <p:spPr>
          <a:xfrm>
            <a:off x="1979713" y="2637318"/>
            <a:ext cx="4824534" cy="1296144"/>
          </a:xfrm>
          <a:prstGeom prst="trapezoid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b="1" dirty="0" err="1" smtClean="0">
                <a:solidFill>
                  <a:schemeClr val="tx1"/>
                </a:solidFill>
              </a:rPr>
              <a:t>Controller</a:t>
            </a:r>
            <a:endParaRPr lang="es-PE" b="1" dirty="0" smtClean="0">
              <a:solidFill>
                <a:schemeClr val="tx1"/>
              </a:solidFill>
            </a:endParaRPr>
          </a:p>
          <a:p>
            <a:r>
              <a:rPr lang="es-PE" b="1" dirty="0" smtClean="0">
                <a:solidFill>
                  <a:schemeClr val="tx1"/>
                </a:solidFill>
              </a:rPr>
              <a:t>	$</a:t>
            </a:r>
            <a:r>
              <a:rPr lang="es-PE" b="1" dirty="0" err="1" smtClean="0">
                <a:solidFill>
                  <a:schemeClr val="tx1"/>
                </a:solidFill>
              </a:rPr>
              <a:t>scope.cantidad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b="1" dirty="0">
                <a:solidFill>
                  <a:schemeClr val="tx1"/>
                </a:solidFill>
              </a:rPr>
              <a:t>= 1</a:t>
            </a:r>
            <a:r>
              <a:rPr lang="es-PE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s-PE" b="1" dirty="0">
                <a:solidFill>
                  <a:schemeClr val="tx1"/>
                </a:solidFill>
              </a:rPr>
              <a:t>	$</a:t>
            </a:r>
            <a:r>
              <a:rPr lang="es-PE" b="1" dirty="0" err="1">
                <a:solidFill>
                  <a:schemeClr val="tx1"/>
                </a:solidFill>
              </a:rPr>
              <a:t>scope.precio</a:t>
            </a:r>
            <a:r>
              <a:rPr lang="es-PE" b="1" dirty="0">
                <a:solidFill>
                  <a:schemeClr val="tx1"/>
                </a:solidFill>
              </a:rPr>
              <a:t> = 12</a:t>
            </a:r>
            <a:r>
              <a:rPr lang="es-PE" b="1" dirty="0" smtClean="0">
                <a:solidFill>
                  <a:schemeClr val="tx1"/>
                </a:solidFill>
              </a:rPr>
              <a:t>;</a:t>
            </a:r>
            <a:endParaRPr lang="es-PE" b="1" dirty="0">
              <a:solidFill>
                <a:schemeClr val="tx1"/>
              </a:solidFill>
            </a:endParaRPr>
          </a:p>
          <a:p>
            <a:endParaRPr lang="es-PE" b="1" dirty="0" smtClean="0">
              <a:solidFill>
                <a:schemeClr val="tx1"/>
              </a:solidFill>
            </a:endParaRPr>
          </a:p>
          <a:p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5 Trapecio"/>
          <p:cNvSpPr/>
          <p:nvPr/>
        </p:nvSpPr>
        <p:spPr>
          <a:xfrm>
            <a:off x="1979712" y="980728"/>
            <a:ext cx="4824535" cy="1375113"/>
          </a:xfrm>
          <a:prstGeom prst="trapezoid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 smtClean="0">
                <a:solidFill>
                  <a:schemeClr val="tx1"/>
                </a:solidFill>
              </a:rPr>
              <a:t>View (DOM)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	&lt;</a:t>
            </a:r>
            <a:r>
              <a:rPr lang="es-PE" dirty="0">
                <a:solidFill>
                  <a:schemeClr val="tx1"/>
                </a:solidFill>
              </a:rPr>
              <a:t>input </a:t>
            </a:r>
            <a:r>
              <a:rPr lang="es-PE" dirty="0" err="1">
                <a:solidFill>
                  <a:schemeClr val="tx1"/>
                </a:solidFill>
              </a:rPr>
              <a:t>ng-model</a:t>
            </a:r>
            <a:r>
              <a:rPr lang="es-PE" dirty="0">
                <a:solidFill>
                  <a:schemeClr val="tx1"/>
                </a:solidFill>
              </a:rPr>
              <a:t>="precio"&gt; &lt;</a:t>
            </a:r>
            <a:r>
              <a:rPr lang="es-PE" dirty="0" err="1">
                <a:solidFill>
                  <a:schemeClr val="tx1"/>
                </a:solidFill>
              </a:rPr>
              <a:t>br</a:t>
            </a:r>
            <a:r>
              <a:rPr lang="es-PE" dirty="0">
                <a:solidFill>
                  <a:schemeClr val="tx1"/>
                </a:solidFill>
              </a:rPr>
              <a:t>&gt;</a:t>
            </a:r>
          </a:p>
          <a:p>
            <a:r>
              <a:rPr lang="es-PE" dirty="0">
                <a:solidFill>
                  <a:schemeClr val="tx1"/>
                </a:solidFill>
              </a:rPr>
              <a:t>	&lt;input </a:t>
            </a:r>
            <a:r>
              <a:rPr lang="es-PE" dirty="0" err="1">
                <a:solidFill>
                  <a:schemeClr val="tx1"/>
                </a:solidFill>
              </a:rPr>
              <a:t>ng-model</a:t>
            </a:r>
            <a:r>
              <a:rPr lang="es-PE" dirty="0">
                <a:solidFill>
                  <a:schemeClr val="tx1"/>
                </a:solidFill>
              </a:rPr>
              <a:t>="cantidad"&gt; &lt;</a:t>
            </a:r>
            <a:r>
              <a:rPr lang="es-PE" dirty="0" err="1">
                <a:solidFill>
                  <a:schemeClr val="tx1"/>
                </a:solidFill>
              </a:rPr>
              <a:t>br</a:t>
            </a:r>
            <a:r>
              <a:rPr lang="es-PE" dirty="0">
                <a:solidFill>
                  <a:schemeClr val="tx1"/>
                </a:solidFill>
              </a:rPr>
              <a:t>&gt;</a:t>
            </a:r>
          </a:p>
          <a:p>
            <a:r>
              <a:rPr lang="es-PE" dirty="0">
                <a:solidFill>
                  <a:schemeClr val="tx1"/>
                </a:solidFill>
              </a:rPr>
              <a:t>	Total: {{ precio * cantidad </a:t>
            </a:r>
            <a:r>
              <a:rPr lang="es-PE" dirty="0" smtClean="0">
                <a:solidFill>
                  <a:schemeClr val="tx1"/>
                </a:solidFill>
              </a:rPr>
              <a:t>}} </a:t>
            </a:r>
            <a:r>
              <a:rPr lang="es-PE" dirty="0">
                <a:solidFill>
                  <a:schemeClr val="tx1"/>
                </a:solidFill>
              </a:rPr>
              <a:t>&lt;</a:t>
            </a:r>
            <a:r>
              <a:rPr lang="es-PE" dirty="0" err="1">
                <a:solidFill>
                  <a:schemeClr val="tx1"/>
                </a:solidFill>
              </a:rPr>
              <a:t>br</a:t>
            </a:r>
            <a:r>
              <a:rPr lang="es-PE" dirty="0" smtClean="0">
                <a:solidFill>
                  <a:schemeClr val="tx1"/>
                </a:solidFill>
              </a:rPr>
              <a:t>&gt;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Flecha curvada hacia arriba"/>
          <p:cNvSpPr/>
          <p:nvPr/>
        </p:nvSpPr>
        <p:spPr>
          <a:xfrm rot="16788199">
            <a:off x="5143304" y="2327800"/>
            <a:ext cx="1554552" cy="355714"/>
          </a:xfrm>
          <a:prstGeom prst="curvedUpArrow">
            <a:avLst>
              <a:gd name="adj1" fmla="val 13242"/>
              <a:gd name="adj2" fmla="val 38241"/>
              <a:gd name="adj3" fmla="val 330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16788199">
            <a:off x="4914315" y="2197038"/>
            <a:ext cx="2070757" cy="572218"/>
          </a:xfrm>
          <a:prstGeom prst="curvedUpArrow">
            <a:avLst>
              <a:gd name="adj1" fmla="val 13242"/>
              <a:gd name="adj2" fmla="val 38241"/>
              <a:gd name="adj3" fmla="val 330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9 Flecha curvada hacia arriba"/>
          <p:cNvSpPr/>
          <p:nvPr/>
        </p:nvSpPr>
        <p:spPr>
          <a:xfrm rot="6880148">
            <a:off x="3476967" y="2286099"/>
            <a:ext cx="1557886" cy="271203"/>
          </a:xfrm>
          <a:prstGeom prst="curvedUpArrow">
            <a:avLst>
              <a:gd name="adj1" fmla="val 13242"/>
              <a:gd name="adj2" fmla="val 38241"/>
              <a:gd name="adj3" fmla="val 33011"/>
            </a:avLst>
          </a:prstGeom>
          <a:solidFill>
            <a:srgbClr val="4F81BD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10 Flecha curvada hacia arriba"/>
          <p:cNvSpPr/>
          <p:nvPr/>
        </p:nvSpPr>
        <p:spPr>
          <a:xfrm rot="6880148">
            <a:off x="2825720" y="2155323"/>
            <a:ext cx="2337057" cy="401036"/>
          </a:xfrm>
          <a:prstGeom prst="curvedUpArrow">
            <a:avLst>
              <a:gd name="adj1" fmla="val 13242"/>
              <a:gd name="adj2" fmla="val 38241"/>
              <a:gd name="adj3" fmla="val 33011"/>
            </a:avLst>
          </a:prstGeom>
          <a:solidFill>
            <a:srgbClr val="4F81BD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7452320" y="1946268"/>
            <a:ext cx="800615" cy="13821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Rectángulo"/>
          <p:cNvSpPr/>
          <p:nvPr/>
        </p:nvSpPr>
        <p:spPr>
          <a:xfrm>
            <a:off x="7503310" y="2224754"/>
            <a:ext cx="663641" cy="749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solidFill>
                  <a:schemeClr val="tx1"/>
                </a:solidFill>
              </a:rPr>
              <a:t>Es la variable</a:t>
            </a:r>
          </a:p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$</a:t>
            </a:r>
            <a:r>
              <a:rPr lang="es-PE" sz="1200" b="1" dirty="0" err="1" smtClean="0">
                <a:solidFill>
                  <a:schemeClr val="tx1"/>
                </a:solidFill>
              </a:rPr>
              <a:t>scope</a:t>
            </a:r>
            <a:endParaRPr lang="es-PE" sz="1050" b="1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455280" y="2994090"/>
            <a:ext cx="66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err="1" smtClean="0"/>
              <a:t>M</a:t>
            </a:r>
            <a:r>
              <a:rPr lang="es-PE" sz="1400" dirty="0" err="1" smtClean="0"/>
              <a:t>odel</a:t>
            </a:r>
            <a:endParaRPr lang="es-PE" sz="1400" dirty="0"/>
          </a:p>
        </p:txBody>
      </p:sp>
      <p:sp>
        <p:nvSpPr>
          <p:cNvPr id="7" name="6 Rectángulo"/>
          <p:cNvSpPr/>
          <p:nvPr/>
        </p:nvSpPr>
        <p:spPr>
          <a:xfrm>
            <a:off x="531207" y="4077072"/>
            <a:ext cx="655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$</a:t>
            </a:r>
            <a:r>
              <a:rPr lang="es-PE" dirty="0" err="1" smtClean="0"/>
              <a:t>scope.d</a:t>
            </a:r>
            <a:r>
              <a:rPr lang="es-PE" dirty="0" smtClean="0"/>
              <a:t> </a:t>
            </a:r>
            <a:r>
              <a:rPr lang="es-PE" dirty="0"/>
              <a:t>= </a:t>
            </a:r>
            <a:r>
              <a:rPr lang="es-PE" dirty="0" smtClean="0"/>
              <a:t>{}; 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// un objeto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es-P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PE" dirty="0" smtClean="0"/>
              <a:t>$</a:t>
            </a:r>
            <a:r>
              <a:rPr lang="es-PE" dirty="0" err="1" smtClean="0"/>
              <a:t>scope.d.code</a:t>
            </a:r>
            <a:r>
              <a:rPr lang="es-PE" dirty="0" smtClean="0"/>
              <a:t> = "</a:t>
            </a:r>
            <a:r>
              <a:rPr lang="es-PE" dirty="0" err="1" smtClean="0"/>
              <a:t>ng</a:t>
            </a:r>
            <a:r>
              <a:rPr lang="es-PE" dirty="0" smtClean="0"/>
              <a:t>"; 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// asigna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 al objeto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 "d"</a:t>
            </a:r>
          </a:p>
          <a:p>
            <a:r>
              <a:rPr lang="es-PE" dirty="0" smtClean="0"/>
              <a:t>$scope.d.name ="Angular JS";</a:t>
            </a:r>
            <a:r>
              <a:rPr lang="es-PE" dirty="0"/>
              <a:t> 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// asigna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objeto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 "d"</a:t>
            </a:r>
          </a:p>
          <a:p>
            <a:r>
              <a:rPr lang="es-PE" dirty="0"/>
              <a:t>$</a:t>
            </a:r>
            <a:r>
              <a:rPr lang="es-PE" dirty="0" err="1" smtClean="0"/>
              <a:t>scope.list</a:t>
            </a:r>
            <a:r>
              <a:rPr lang="es-PE" dirty="0" smtClean="0"/>
              <a:t> </a:t>
            </a:r>
            <a:r>
              <a:rPr lang="es-PE" dirty="0"/>
              <a:t>= []; 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// lista de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</a:rPr>
              <a:t>objectos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p.e</a:t>
            </a:r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s-PE" b="1" dirty="0" err="1">
                <a:solidFill>
                  <a:schemeClr val="bg1">
                    <a:lumMod val="50000"/>
                  </a:schemeClr>
                </a:solidFill>
              </a:rPr>
              <a:t>scope.list</a:t>
            </a:r>
            <a:r>
              <a:rPr lang="es-PE" b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s-PE" b="1" dirty="0" smtClean="0">
                <a:solidFill>
                  <a:schemeClr val="bg1">
                    <a:lumMod val="50000"/>
                  </a:schemeClr>
                </a:solidFill>
              </a:rPr>
              <a:t>[d, ]; </a:t>
            </a:r>
            <a:endParaRPr lang="es-PE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dirty="0"/>
          </a:p>
          <a:p>
            <a:r>
              <a:rPr lang="es-PE" dirty="0" err="1" smtClean="0"/>
              <a:t>var</a:t>
            </a:r>
            <a:r>
              <a:rPr lang="es-PE" dirty="0" smtClean="0"/>
              <a:t> </a:t>
            </a:r>
            <a:r>
              <a:rPr lang="es-PE" dirty="0"/>
              <a:t>i= 0; 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// no </a:t>
            </a:r>
            <a:r>
              <a:rPr lang="es-PE" dirty="0" err="1">
                <a:solidFill>
                  <a:schemeClr val="bg1">
                    <a:lumMod val="50000"/>
                  </a:schemeClr>
                </a:solidFill>
              </a:rPr>
              <a:t>binding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params</a:t>
            </a:r>
            <a:r>
              <a:rPr lang="es-PE" dirty="0"/>
              <a:t> = {}; </a:t>
            </a:r>
            <a:r>
              <a:rPr lang="es-PE" dirty="0">
                <a:solidFill>
                  <a:schemeClr val="bg1">
                    <a:lumMod val="50000"/>
                  </a:schemeClr>
                </a:solidFill>
              </a:rPr>
              <a:t>// no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binding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5 Trapecio"/>
          <p:cNvSpPr/>
          <p:nvPr/>
        </p:nvSpPr>
        <p:spPr>
          <a:xfrm>
            <a:off x="4543604" y="5331053"/>
            <a:ext cx="4210583" cy="1037569"/>
          </a:xfrm>
          <a:prstGeom prst="trapezoid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600" dirty="0" smtClean="0">
                <a:solidFill>
                  <a:srgbClr val="00B050"/>
                </a:solidFill>
              </a:rPr>
              <a:t>&lt;</a:t>
            </a:r>
            <a:r>
              <a:rPr lang="es-PE" sz="1600" dirty="0">
                <a:solidFill>
                  <a:srgbClr val="00B050"/>
                </a:solidFill>
              </a:rPr>
              <a:t>input </a:t>
            </a:r>
            <a:r>
              <a:rPr lang="es-PE" sz="1600" dirty="0" err="1">
                <a:solidFill>
                  <a:srgbClr val="00B050"/>
                </a:solidFill>
              </a:rPr>
              <a:t>ng-model</a:t>
            </a:r>
            <a:r>
              <a:rPr lang="es-PE" sz="1600" dirty="0" smtClean="0">
                <a:solidFill>
                  <a:srgbClr val="00B050"/>
                </a:solidFill>
              </a:rPr>
              <a:t>="</a:t>
            </a:r>
            <a:r>
              <a:rPr lang="es-PE" sz="1600" dirty="0" err="1" smtClean="0">
                <a:solidFill>
                  <a:srgbClr val="00B050"/>
                </a:solidFill>
              </a:rPr>
              <a:t>d.code</a:t>
            </a:r>
            <a:r>
              <a:rPr lang="es-PE" sz="1600" dirty="0" smtClean="0">
                <a:solidFill>
                  <a:srgbClr val="00B050"/>
                </a:solidFill>
              </a:rPr>
              <a:t>"&gt;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 err="1">
                <a:solidFill>
                  <a:srgbClr val="00B050"/>
                </a:solidFill>
              </a:rPr>
              <a:t>ul</a:t>
            </a:r>
            <a:r>
              <a:rPr lang="en-US" sz="1600" dirty="0">
                <a:solidFill>
                  <a:srgbClr val="00B050"/>
                </a:solidFill>
              </a:rPr>
              <a:t> md-row </a:t>
            </a:r>
            <a:r>
              <a:rPr lang="en-US" sz="1600" dirty="0" err="1">
                <a:solidFill>
                  <a:srgbClr val="00B050"/>
                </a:solidFill>
              </a:rPr>
              <a:t>ng</a:t>
            </a:r>
            <a:r>
              <a:rPr lang="en-US" sz="1600" dirty="0">
                <a:solidFill>
                  <a:srgbClr val="00B050"/>
                </a:solidFill>
              </a:rPr>
              <a:t>-repeat="d in </a:t>
            </a:r>
            <a:r>
              <a:rPr lang="en-US" sz="1600" dirty="0" smtClean="0">
                <a:solidFill>
                  <a:srgbClr val="00B050"/>
                </a:solidFill>
              </a:rPr>
              <a:t>list"&gt;</a:t>
            </a:r>
          </a:p>
          <a:p>
            <a:r>
              <a:rPr lang="es-PE" sz="1600" dirty="0">
                <a:solidFill>
                  <a:srgbClr val="00B050"/>
                </a:solidFill>
              </a:rPr>
              <a:t>  </a:t>
            </a:r>
            <a:r>
              <a:rPr lang="es-PE" sz="1600" dirty="0" smtClean="0">
                <a:solidFill>
                  <a:srgbClr val="00B050"/>
                </a:solidFill>
              </a:rPr>
              <a:t>     &lt;li&gt; </a:t>
            </a:r>
            <a:r>
              <a:rPr lang="es-PE" sz="1600" dirty="0">
                <a:solidFill>
                  <a:srgbClr val="00B050"/>
                </a:solidFill>
              </a:rPr>
              <a:t>{{ </a:t>
            </a:r>
            <a:r>
              <a:rPr lang="es-PE" sz="1600" dirty="0" err="1" smtClean="0">
                <a:solidFill>
                  <a:srgbClr val="00B050"/>
                </a:solidFill>
              </a:rPr>
              <a:t>d.code</a:t>
            </a:r>
            <a:r>
              <a:rPr lang="es-PE" sz="1600" dirty="0">
                <a:solidFill>
                  <a:srgbClr val="00B050"/>
                </a:solidFill>
              </a:rPr>
              <a:t> }} &lt;/li&gt;</a:t>
            </a:r>
            <a:endParaRPr lang="es-PE" sz="1600" dirty="0" smtClean="0">
              <a:solidFill>
                <a:srgbClr val="00B050"/>
              </a:solidFill>
            </a:endParaRPr>
          </a:p>
          <a:p>
            <a:r>
              <a:rPr lang="es-PE" sz="1600" dirty="0">
                <a:solidFill>
                  <a:srgbClr val="00B050"/>
                </a:solidFill>
              </a:rPr>
              <a:t>&lt;/</a:t>
            </a:r>
            <a:r>
              <a:rPr lang="es-PE" sz="1600" dirty="0" err="1">
                <a:solidFill>
                  <a:srgbClr val="00B050"/>
                </a:solidFill>
              </a:rPr>
              <a:t>ul</a:t>
            </a:r>
            <a:r>
              <a:rPr lang="es-PE" sz="1600" dirty="0">
                <a:solidFill>
                  <a:srgbClr val="00B050"/>
                </a:solidFill>
              </a:rPr>
              <a:t>&gt;</a:t>
            </a:r>
          </a:p>
        </p:txBody>
      </p:sp>
      <p:cxnSp>
        <p:nvCxnSpPr>
          <p:cNvPr id="17" name="16 Conector recto"/>
          <p:cNvCxnSpPr/>
          <p:nvPr/>
        </p:nvCxnSpPr>
        <p:spPr>
          <a:xfrm flipH="1">
            <a:off x="1979712" y="2355841"/>
            <a:ext cx="1" cy="157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6804246" y="2355435"/>
            <a:ext cx="1" cy="1577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2339752" y="2355841"/>
            <a:ext cx="1" cy="2726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6444210" y="2355841"/>
            <a:ext cx="0" cy="281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&gt;</a:t>
            </a:r>
            <a:r>
              <a:rPr lang="es-PE" dirty="0" err="1" smtClean="0"/>
              <a:t>git</a:t>
            </a:r>
            <a:r>
              <a:rPr lang="es-PE" dirty="0" smtClean="0"/>
              <a:t> </a:t>
            </a:r>
            <a:r>
              <a:rPr lang="es-PE" dirty="0" err="1" smtClean="0"/>
              <a:t>checkout</a:t>
            </a:r>
            <a:r>
              <a:rPr lang="es-PE" dirty="0" smtClean="0"/>
              <a:t>  master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&lt;!DOCTYPE </a:t>
            </a:r>
            <a:r>
              <a:rPr lang="es-PE" dirty="0" err="1"/>
              <a:t>html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&lt;html lang="en" </a:t>
            </a:r>
            <a:r>
              <a:rPr lang="es-PE" dirty="0" smtClean="0"/>
              <a:t>ng-app&gt;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&lt;head&gt;</a:t>
            </a:r>
          </a:p>
          <a:p>
            <a:pPr marL="0" indent="0">
              <a:buNone/>
            </a:pPr>
            <a:r>
              <a:rPr lang="es-PE" dirty="0"/>
              <a:t>	&lt;meta </a:t>
            </a:r>
            <a:r>
              <a:rPr lang="es-PE" dirty="0" err="1"/>
              <a:t>charset</a:t>
            </a:r>
            <a:r>
              <a:rPr lang="es-PE" dirty="0"/>
              <a:t>="UTF-8"&gt;</a:t>
            </a:r>
          </a:p>
          <a:p>
            <a:pPr marL="0" indent="0">
              <a:buNone/>
            </a:pPr>
            <a:r>
              <a:rPr lang="es-PE" dirty="0"/>
              <a:t>	&lt;</a:t>
            </a:r>
            <a:r>
              <a:rPr lang="es-PE" dirty="0" err="1"/>
              <a:t>title</a:t>
            </a:r>
            <a:r>
              <a:rPr lang="es-PE" dirty="0"/>
              <a:t>&gt;Angular&lt;/</a:t>
            </a:r>
            <a:r>
              <a:rPr lang="es-PE" dirty="0" err="1"/>
              <a:t>title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&lt;/head&gt;</a:t>
            </a:r>
          </a:p>
          <a:p>
            <a:pPr marL="0" indent="0">
              <a:buNone/>
            </a:pPr>
            <a:r>
              <a:rPr lang="es-PE" dirty="0"/>
              <a:t>&lt;</a:t>
            </a:r>
            <a:r>
              <a:rPr lang="es-PE" dirty="0" err="1"/>
              <a:t>body</a:t>
            </a:r>
            <a:r>
              <a:rPr lang="es-PE" dirty="0" smtClean="0"/>
              <a:t>&gt; 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&lt;input </a:t>
            </a:r>
            <a:r>
              <a:rPr lang="es-PE" dirty="0" err="1" smtClean="0"/>
              <a:t>ng-model</a:t>
            </a:r>
            <a:r>
              <a:rPr lang="es-PE" dirty="0" smtClean="0"/>
              <a:t>="precio</a:t>
            </a:r>
            <a:r>
              <a:rPr lang="es-PE" dirty="0" smtClean="0"/>
              <a:t>"&gt; &lt;</a:t>
            </a:r>
            <a:r>
              <a:rPr lang="es-PE" dirty="0" err="1" smtClean="0"/>
              <a:t>br</a:t>
            </a:r>
            <a:r>
              <a:rPr lang="es-PE" dirty="0" smtClean="0"/>
              <a:t>&gt;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&lt;</a:t>
            </a:r>
            <a:r>
              <a:rPr lang="es-PE" dirty="0"/>
              <a:t>input </a:t>
            </a:r>
            <a:r>
              <a:rPr lang="es-PE" dirty="0" err="1" smtClean="0"/>
              <a:t>ng-model</a:t>
            </a:r>
            <a:r>
              <a:rPr lang="es-PE" dirty="0" smtClean="0"/>
              <a:t>="cantidad"&gt; </a:t>
            </a:r>
            <a:r>
              <a:rPr lang="es-PE" dirty="0"/>
              <a:t>&lt;</a:t>
            </a:r>
            <a:r>
              <a:rPr lang="es-PE" dirty="0" err="1"/>
              <a:t>br</a:t>
            </a:r>
            <a:r>
              <a:rPr lang="es-PE" dirty="0" smtClean="0"/>
              <a:t>&gt;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Total</a:t>
            </a:r>
            <a:r>
              <a:rPr lang="es-PE" dirty="0"/>
              <a:t>: </a:t>
            </a:r>
            <a:r>
              <a:rPr lang="es-PE" dirty="0" smtClean="0"/>
              <a:t>{{ precio *</a:t>
            </a:r>
            <a:r>
              <a:rPr lang="es-PE" dirty="0"/>
              <a:t> cantidad</a:t>
            </a:r>
            <a:r>
              <a:rPr lang="es-PE" dirty="0" smtClean="0"/>
              <a:t> }}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	&lt;script src="node_modules/angular/angular.min.js"&gt;&lt;/script&gt;</a:t>
            </a:r>
          </a:p>
          <a:p>
            <a:pPr marL="0" indent="0">
              <a:buNone/>
            </a:pPr>
            <a:r>
              <a:rPr lang="es-PE" dirty="0"/>
              <a:t>&lt;/</a:t>
            </a:r>
            <a:r>
              <a:rPr lang="es-PE" dirty="0" err="1"/>
              <a:t>body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&lt;/</a:t>
            </a:r>
            <a:r>
              <a:rPr lang="es-PE" dirty="0" err="1"/>
              <a:t>html</a:t>
            </a:r>
            <a:r>
              <a:rPr lang="es-P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67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AngularJS</a:t>
            </a:r>
            <a:r>
              <a:rPr lang="es-PE" dirty="0"/>
              <a:t> full </a:t>
            </a:r>
            <a:r>
              <a:rPr lang="es-PE" dirty="0" err="1"/>
              <a:t>features</a:t>
            </a:r>
            <a:r>
              <a:rPr lang="es-PE" dirty="0"/>
              <a:t> </a:t>
            </a:r>
            <a:r>
              <a:rPr lang="es-PE" dirty="0" err="1"/>
              <a:t>overview</a:t>
            </a:r>
            <a:endParaRPr lang="es-PE" dirty="0"/>
          </a:p>
        </p:txBody>
      </p:sp>
      <p:pic>
        <p:nvPicPr>
          <p:cNvPr id="1026" name="Picture 2" descr="http://angularjs-tutorial.com/wp-content/uploads/2015/01/AngularJS-featur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847667" cy="55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699792" y="5013176"/>
            <a:ext cx="2108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&gt;</a:t>
            </a:r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checkout</a:t>
            </a:r>
            <a:r>
              <a:rPr lang="es-PE" dirty="0"/>
              <a:t>  </a:t>
            </a:r>
            <a:r>
              <a:rPr lang="es-PE" dirty="0" smtClean="0"/>
              <a:t>paso2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73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941</Words>
  <Application>Microsoft Office PowerPoint</Application>
  <PresentationFormat>Presentación en pantalla (4:3)</PresentationFormat>
  <Paragraphs>277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 Angular con Django</vt:lpstr>
      <vt:lpstr>Agenda</vt:lpstr>
      <vt:lpstr>Arquitectura SOA (alto nivel)</vt:lpstr>
      <vt:lpstr>Arquitectura SOA</vt:lpstr>
      <vt:lpstr>Estructura de las aplicaciones (mejores prácticas)</vt:lpstr>
      <vt:lpstr>Data binding types</vt:lpstr>
      <vt:lpstr>Two-way Data binding example</vt:lpstr>
      <vt:lpstr>&gt;git checkout  master</vt:lpstr>
      <vt:lpstr>AngularJS full features overview</vt:lpstr>
      <vt:lpstr>&gt;git checkout  paso3</vt:lpstr>
      <vt:lpstr>Instalación y configuración del ambiente</vt:lpstr>
      <vt:lpstr>GIT</vt:lpstr>
      <vt:lpstr>GIT configs</vt:lpstr>
      <vt:lpstr>P4Merge</vt:lpstr>
      <vt:lpstr>P4Merge configs</vt:lpstr>
      <vt:lpstr>Creación del proyecto ioteca_web</vt:lpstr>
      <vt:lpstr>Angular components</vt:lpstr>
      <vt:lpstr>Herramientas</vt:lpstr>
      <vt:lpstr>A Codear</vt:lpstr>
      <vt:lpstr>Instalación y configuración del ambiente</vt:lpstr>
      <vt:lpstr>Creación del proyecto ioteca_server</vt:lpstr>
      <vt:lpstr>A CODEAR</vt:lpstr>
      <vt:lpstr>catalogo app: Model</vt:lpstr>
      <vt:lpstr>Django admin Testing</vt:lpstr>
      <vt:lpstr>API RESTful</vt:lpstr>
      <vt:lpstr>DRF APIView</vt:lpstr>
      <vt:lpstr>DRF Serializer</vt:lpstr>
      <vt:lpstr>Diagrama de clases para la capa API REST</vt:lpstr>
      <vt:lpstr>Presentación de PowerPoint</vt:lpstr>
      <vt:lpstr>API REST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Asullom</dc:creator>
  <cp:lastModifiedBy>Asullom</cp:lastModifiedBy>
  <cp:revision>416</cp:revision>
  <cp:lastPrinted>2014-05-28T16:39:26Z</cp:lastPrinted>
  <dcterms:created xsi:type="dcterms:W3CDTF">2014-05-27T19:41:18Z</dcterms:created>
  <dcterms:modified xsi:type="dcterms:W3CDTF">2016-06-10T13:26:05Z</dcterms:modified>
</cp:coreProperties>
</file>