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5050"/>
    <a:srgbClr val="00B0F0"/>
    <a:srgbClr val="FF0000"/>
    <a:srgbClr val="CC0000"/>
    <a:srgbClr val="5B9BD5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56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9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6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46FC-05F1-4E56-8287-A94ECB08D438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144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2229" y="979663"/>
            <a:ext cx="86464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Curso de Formação Inicial e Continuada</a:t>
            </a:r>
          </a:p>
          <a:p>
            <a:pPr algn="ctr"/>
            <a:r>
              <a:rPr lang="pt-BR" sz="3600" b="1" dirty="0"/>
              <a:t>Desenhista de Páginas para WEB</a:t>
            </a:r>
          </a:p>
          <a:p>
            <a:pPr algn="ctr"/>
            <a:r>
              <a:rPr lang="pt-BR" sz="3600" b="1" dirty="0"/>
              <a:t>160hr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86" y="4575360"/>
            <a:ext cx="2571113" cy="16441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4911" y="6488668"/>
            <a:ext cx="1219691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+mn-lt"/>
              </a:rPr>
              <a:t>Rua Santo André, 680 – Boa Vista – São Caetano do Sul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6" y="3868032"/>
            <a:ext cx="2272376" cy="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5758"/>
            <a:ext cx="12191999" cy="5257801"/>
          </a:xfrm>
          <a:prstGeom prst="rect">
            <a:avLst/>
          </a:prstGeom>
        </p:spPr>
      </p:pic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0" y="1201704"/>
            <a:ext cx="3097686" cy="474774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...isso já é uma realidade, e a Internet esta cada vez mais voltada para a internet da coisas no comercio, na Industria, nas Escolas e na sua casa.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Espaço Reservado para Conteúdo 13"/>
          <p:cNvSpPr txBox="1">
            <a:spLocks/>
          </p:cNvSpPr>
          <p:nvPr/>
        </p:nvSpPr>
        <p:spPr>
          <a:xfrm>
            <a:off x="9205510" y="1378867"/>
            <a:ext cx="3097686" cy="474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 com certeza é mais um dos setores onde o desenvolvedor ou desenhista de Web pode trabalhar.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45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err="1">
                <a:latin typeface="Broadway" panose="04040905080B02020502" pitchFamily="82" charset="0"/>
              </a:rPr>
              <a:t>IoT</a:t>
            </a:r>
            <a:endParaRPr lang="pt-BR" sz="9600" b="1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4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45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latin typeface="Arial Black" panose="020B0A04020102020204" pitchFamily="34" charset="0"/>
              </a:rPr>
              <a:t>Por onde Começar?</a:t>
            </a:r>
          </a:p>
        </p:txBody>
      </p:sp>
      <p:sp>
        <p:nvSpPr>
          <p:cNvPr id="3" name="Seta para baixo 2"/>
          <p:cNvSpPr/>
          <p:nvPr/>
        </p:nvSpPr>
        <p:spPr>
          <a:xfrm>
            <a:off x="0" y="1107416"/>
            <a:ext cx="12192000" cy="5762942"/>
          </a:xfrm>
          <a:prstGeom prst="downArrow">
            <a:avLst>
              <a:gd name="adj1" fmla="val 50000"/>
              <a:gd name="adj2" fmla="val 53549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800" dirty="0">
                <a:latin typeface="Agency FB" panose="020B0503020202020204" pitchFamily="34" charset="0"/>
                <a:ea typeface="Adobe Song Std L" panose="02020300000000000000" pitchFamily="18" charset="-128"/>
              </a:rPr>
              <a:t>O ideal, é que para o bom desenvolvimento de qualquer tarefa, seja feita uma analise de tudo que se precisa, e criar um projeto detalhado de tudo que será executado.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gency FB" panose="020B0503020202020204" pitchFamily="34" charset="0"/>
                <a:ea typeface="Adobe Song Std L" panose="02020300000000000000" pitchFamily="18" charset="-128"/>
              </a:rPr>
              <a:t>Porém, sabemos que a grande maioria dos profissionais não utilizam dessa prática. O que é um erro, pois as chances de retrabalho é muito grande.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/>
          <a:srcRect l="10248" r="8075" b="5744"/>
          <a:stretch/>
        </p:blipFill>
        <p:spPr>
          <a:xfrm>
            <a:off x="2683" y="1459631"/>
            <a:ext cx="3039096" cy="23339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34" y="1107416"/>
            <a:ext cx="3050311" cy="26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1.01018 L 0 -2.96296E-6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45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latin typeface="Elephant" panose="02020904090505020303" pitchFamily="18" charset="0"/>
              </a:rPr>
              <a:t>“Ouvir seu Cliente”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75" y="759180"/>
            <a:ext cx="11110339" cy="54196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57882" y="4714735"/>
            <a:ext cx="58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2306" y="4445691"/>
            <a:ext cx="11078194" cy="1569660"/>
          </a:xfrm>
          <a:prstGeom prst="rect">
            <a:avLst/>
          </a:prstGeom>
          <a:solidFill>
            <a:srgbClr val="00B0F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Ao conversar com seu cliente, anotar todas as necessidades pois essas informações serão utilizadas na elaboração do projeto.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Essas informações chamamos de “Requisitos”</a:t>
            </a:r>
          </a:p>
        </p:txBody>
      </p:sp>
    </p:spTree>
    <p:extLst>
      <p:ext uri="{BB962C8B-B14F-4D97-AF65-F5344CB8AC3E}">
        <p14:creationId xmlns:p14="http://schemas.microsoft.com/office/powerpoint/2010/main" val="50832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529449" y="-712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11500" b="1" dirty="0">
                <a:latin typeface="Edwardian Script ITC" panose="030303020407070D0804" pitchFamily="66" charset="0"/>
              </a:rPr>
              <a:t>O projeto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57882" y="4714735"/>
            <a:ext cx="58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Hexágono 10"/>
          <p:cNvSpPr/>
          <p:nvPr/>
        </p:nvSpPr>
        <p:spPr>
          <a:xfrm>
            <a:off x="7791056" y="1520891"/>
            <a:ext cx="2043404" cy="1651519"/>
          </a:xfrm>
          <a:prstGeom prst="hexagon">
            <a:avLst>
              <a:gd name="adj" fmla="val 30385"/>
              <a:gd name="vf" fmla="val 11547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Algerian" panose="04020705040A02060702" pitchFamily="82" charset="0"/>
                <a:cs typeface="Aharoni" panose="02010803020104030203" pitchFamily="2" charset="-79"/>
              </a:rPr>
              <a:t>Imagens </a:t>
            </a:r>
          </a:p>
        </p:txBody>
      </p:sp>
      <p:sp>
        <p:nvSpPr>
          <p:cNvPr id="16" name="Hexágono 15"/>
          <p:cNvSpPr/>
          <p:nvPr/>
        </p:nvSpPr>
        <p:spPr>
          <a:xfrm>
            <a:off x="9315054" y="2337319"/>
            <a:ext cx="2043404" cy="1651519"/>
          </a:xfrm>
          <a:prstGeom prst="hexagon">
            <a:avLst>
              <a:gd name="adj" fmla="val 30385"/>
              <a:gd name="vf" fmla="val 11547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Fontes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7" name="Hexágono 16"/>
          <p:cNvSpPr/>
          <p:nvPr/>
        </p:nvSpPr>
        <p:spPr>
          <a:xfrm>
            <a:off x="7791056" y="3175534"/>
            <a:ext cx="2043404" cy="1651519"/>
          </a:xfrm>
          <a:prstGeom prst="hexagon">
            <a:avLst>
              <a:gd name="adj" fmla="val 30385"/>
              <a:gd name="vf" fmla="val 115470"/>
            </a:avLst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Broadway" panose="04040905080B02020502" pitchFamily="82" charset="0"/>
              </a:rPr>
              <a:t>Textos</a:t>
            </a:r>
          </a:p>
        </p:txBody>
      </p:sp>
      <p:sp>
        <p:nvSpPr>
          <p:cNvPr id="18" name="Hexágono 17"/>
          <p:cNvSpPr/>
          <p:nvPr/>
        </p:nvSpPr>
        <p:spPr>
          <a:xfrm>
            <a:off x="6261613" y="3989662"/>
            <a:ext cx="2043404" cy="1651519"/>
          </a:xfrm>
          <a:prstGeom prst="hexagon">
            <a:avLst>
              <a:gd name="adj" fmla="val 30385"/>
              <a:gd name="vf" fmla="val 11547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Bauhaus 93" panose="04030905020B02020C02" pitchFamily="82" charset="0"/>
              </a:rPr>
              <a:t>Layouts</a:t>
            </a:r>
          </a:p>
        </p:txBody>
      </p:sp>
      <p:sp>
        <p:nvSpPr>
          <p:cNvPr id="19" name="Hexágono 18"/>
          <p:cNvSpPr/>
          <p:nvPr/>
        </p:nvSpPr>
        <p:spPr>
          <a:xfrm>
            <a:off x="9333716" y="4004417"/>
            <a:ext cx="2043404" cy="1651519"/>
          </a:xfrm>
          <a:prstGeom prst="hexagon">
            <a:avLst>
              <a:gd name="adj" fmla="val 30385"/>
              <a:gd name="vf" fmla="val 115470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latin typeface="Edwardian Script ITC" panose="030303020407070D0804" pitchFamily="66" charset="0"/>
              </a:rPr>
              <a:t>Etc.</a:t>
            </a:r>
          </a:p>
        </p:txBody>
      </p:sp>
      <p:sp>
        <p:nvSpPr>
          <p:cNvPr id="20" name="Lágrima 19"/>
          <p:cNvSpPr/>
          <p:nvPr/>
        </p:nvSpPr>
        <p:spPr>
          <a:xfrm>
            <a:off x="101120" y="1548883"/>
            <a:ext cx="5543899" cy="4897600"/>
          </a:xfrm>
          <a:prstGeom prst="teardrop">
            <a:avLst>
              <a:gd name="adj" fmla="val 10998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Freestyle Script" panose="030804020302050B0404" pitchFamily="66" charset="0"/>
              </a:rPr>
              <a:t>A partir das informações levantadas, os Requisitos, será montado o ESCOPO do projeto com tudo o que é necessário para sua utilização:</a:t>
            </a:r>
          </a:p>
        </p:txBody>
      </p:sp>
      <p:sp>
        <p:nvSpPr>
          <p:cNvPr id="14" name="Hexágono 13"/>
          <p:cNvSpPr/>
          <p:nvPr/>
        </p:nvSpPr>
        <p:spPr>
          <a:xfrm>
            <a:off x="6248396" y="2352898"/>
            <a:ext cx="2043404" cy="1651519"/>
          </a:xfrm>
          <a:prstGeom prst="hexagon">
            <a:avLst>
              <a:gd name="adj" fmla="val 30385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Bauhaus 93" panose="04030905020B02020C02" pitchFamily="82" charset="0"/>
              </a:rPr>
              <a:t>tempo</a:t>
            </a:r>
          </a:p>
        </p:txBody>
      </p:sp>
      <p:sp>
        <p:nvSpPr>
          <p:cNvPr id="21" name="Hexágono 20"/>
          <p:cNvSpPr/>
          <p:nvPr/>
        </p:nvSpPr>
        <p:spPr>
          <a:xfrm>
            <a:off x="9347309" y="691570"/>
            <a:ext cx="2043404" cy="1651519"/>
          </a:xfrm>
          <a:prstGeom prst="hexagon">
            <a:avLst>
              <a:gd name="adj" fmla="val 30385"/>
              <a:gd name="vf" fmla="val 11547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Bauhaus 93" panose="04030905020B02020C02" pitchFamily="82" charset="0"/>
              </a:rPr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104193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1313507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roadway" panose="04040905080B02020502" pitchFamily="82" charset="0"/>
              </a:rPr>
              <a:t>O que faz um Desenhista de Paginas Web?</a:t>
            </a:r>
          </a:p>
        </p:txBody>
      </p:sp>
      <p:sp>
        <p:nvSpPr>
          <p:cNvPr id="17" name="Retângulo com Canto Diagonal Aparado 16"/>
          <p:cNvSpPr/>
          <p:nvPr/>
        </p:nvSpPr>
        <p:spPr>
          <a:xfrm rot="211187">
            <a:off x="471507" y="2156019"/>
            <a:ext cx="10890421" cy="4141701"/>
          </a:xfrm>
          <a:prstGeom prst="snip2Diag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solidFill>
                  <a:schemeClr val="bg1"/>
                </a:solidFill>
              </a:rPr>
              <a:t>Elabora o projeto de criação de uma página Web, assim como sua programação e todo o conteúdo inserido nela, podendo também cuidar da hospedagem dessa página e dar suporte na atualização e melhorias do projeto final.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1132230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dobe Garamond Pro Bold" panose="02020702060506020403" pitchFamily="18" charset="0"/>
              </a:rPr>
              <a:t>Onde pode atuar o Desenhista de Paginas Web?</a:t>
            </a:r>
          </a:p>
        </p:txBody>
      </p:sp>
      <p:sp>
        <p:nvSpPr>
          <p:cNvPr id="17" name="Retângulo com Canto Diagonal Aparado 16"/>
          <p:cNvSpPr/>
          <p:nvPr/>
        </p:nvSpPr>
        <p:spPr>
          <a:xfrm>
            <a:off x="469128" y="1825625"/>
            <a:ext cx="10557008" cy="3992100"/>
          </a:xfrm>
          <a:prstGeom prst="snip2DiagRect">
            <a:avLst>
              <a:gd name="adj1" fmla="val 50000"/>
              <a:gd name="adj2" fmla="val 10476"/>
            </a:avLst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12540" y="1825625"/>
            <a:ext cx="708454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Desenhista de Páginas Web pode atuar em: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empresas de Design para Web;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setor de TI de outras empresas;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Como Freelancer ou profissional autônomo;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9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110094"/>
            <a:ext cx="10515600" cy="1021452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latin typeface="Bauhaus 93" panose="04030905020B02020C02" pitchFamily="82" charset="0"/>
              </a:rPr>
              <a:t>O que é a WEB?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077715" y="1259509"/>
            <a:ext cx="7834184" cy="481471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BankGothic Lt BT" panose="020B0607020203060204" pitchFamily="34" charset="0"/>
              </a:rPr>
              <a:t>Na sua tradução, WEB significa TEIA ou REDE.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BankGothic Lt BT" panose="020B0607020203060204" pitchFamily="34" charset="0"/>
              </a:rPr>
              <a:t>a internet, é a rede que conecta os computadores ao redor do mundo, a World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nkGothic Lt BT" panose="020B0607020203060204" pitchFamily="34" charset="0"/>
              </a:rPr>
              <a:t>Wide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BankGothic Lt BT" panose="020B0607020203060204" pitchFamily="34" charset="0"/>
              </a:rPr>
              <a:t> Web ( de onde vem o prefixo dos endereços de páginas web “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nkGothic Lt BT" panose="020B0607020203060204" pitchFamily="34" charset="0"/>
              </a:rPr>
              <a:t>www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BankGothic Lt BT" panose="020B0607020203060204" pitchFamily="34" charset="0"/>
              </a:rPr>
              <a:t>.” 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6973">
            <a:off x="217413" y="2728893"/>
            <a:ext cx="1800784" cy="18007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19972">
            <a:off x="9720004" y="22844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669236"/>
            <a:ext cx="10515600" cy="1021452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gency FB" panose="020B0503020202020204" pitchFamily="34" charset="0"/>
              </a:rPr>
              <a:t>O que existe na WEB?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989483" y="1801466"/>
            <a:ext cx="800607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Web é um dos ambientes mais utilizados por todos os tipos de pessoas, e dispõe de diversos tipos de serviços e conteúdo, como: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Lojas Virtuais;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Redes Sociais;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Servidores de E-mail e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Clouds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(Nuvem);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Páginas de Variedades, Entretenimento e Jornalismo.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8" y="4347568"/>
            <a:ext cx="1971484" cy="131193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357" y="2916079"/>
            <a:ext cx="2214330" cy="15816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54" y="1690688"/>
            <a:ext cx="1900228" cy="78180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1759" y="1550561"/>
            <a:ext cx="2163548" cy="136551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09" y="3257931"/>
            <a:ext cx="3815558" cy="21099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799" y="2796729"/>
            <a:ext cx="1361885" cy="14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2125364" y="135528"/>
            <a:ext cx="7661988" cy="1021452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latin typeface="Britannic Bold" panose="020B0903060703020204" pitchFamily="34" charset="0"/>
              </a:rPr>
              <a:t>Onde podemos visualizar o que existe na WEB?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0" y="1726557"/>
            <a:ext cx="2585871" cy="17498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93" y="4416610"/>
            <a:ext cx="1463846" cy="146384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308" y="3844035"/>
            <a:ext cx="3793759" cy="2243060"/>
          </a:xfrm>
          <a:prstGeom prst="rect">
            <a:avLst/>
          </a:prstGeom>
        </p:spPr>
      </p:pic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509098" y="1216543"/>
            <a:ext cx="68945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Praticamente em qualquer lugar hoje em dia: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Computadores e Notebooks;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Celulares e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Tablets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Relógios; 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SmartTvs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;</a:t>
            </a:r>
            <a:endParaRPr lang="pt-BR" sz="2400" b="1" i="1" dirty="0">
              <a:solidFill>
                <a:schemeClr val="tx1">
                  <a:lumMod val="95000"/>
                  <a:lumOff val="5000"/>
                </a:schemeClr>
              </a:solidFill>
              <a:latin typeface="Eras Light ITC" panose="020B04020305040208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ras Light ITC" panose="020B0402030504020804" pitchFamily="34" charset="0"/>
              </a:rPr>
              <a:t>Em carros com centrais multimídia.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9079" y="1726557"/>
            <a:ext cx="3756196" cy="21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45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err="1">
                <a:latin typeface="Broadway" panose="04040905080B02020502" pitchFamily="82" charset="0"/>
              </a:rPr>
              <a:t>IoT</a:t>
            </a:r>
            <a:endParaRPr lang="pt-BR" sz="9600" b="1" dirty="0">
              <a:latin typeface="Broadway" panose="04040905080B02020502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475" y="1769906"/>
            <a:ext cx="6013622" cy="4355662"/>
          </a:xfrm>
          <a:prstGeom prst="rect">
            <a:avLst/>
          </a:prstGeom>
        </p:spPr>
      </p:pic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" y="954710"/>
            <a:ext cx="12191999" cy="12049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Você já ouviu falar de IOT?  Internet das Coisas?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5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45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err="1">
                <a:latin typeface="Broadway" panose="04040905080B02020502" pitchFamily="82" charset="0"/>
              </a:rPr>
              <a:t>IoT</a:t>
            </a:r>
            <a:endParaRPr lang="pt-BR" sz="9600" b="1" dirty="0">
              <a:latin typeface="Broadway" panose="04040905080B02020502" pitchFamily="82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420130" y="1227543"/>
            <a:ext cx="11285838" cy="52154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Hoje, com toda facilidade em utilizar a internet em vários aparelhos e locais diferentes, criou-se a </a:t>
            </a:r>
            <a:r>
              <a:rPr lang="pt-B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Internet das Coisas </a:t>
            </a: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ou </a:t>
            </a: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Elephant" panose="02020904090505020303" pitchFamily="18" charset="0"/>
              </a:rPr>
              <a:t>Internet </a:t>
            </a:r>
            <a:r>
              <a:rPr lang="pt-BR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lephant" panose="02020904090505020303" pitchFamily="18" charset="0"/>
              </a:rPr>
              <a:t>of</a:t>
            </a: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Elephant" panose="02020904090505020303" pitchFamily="18" charset="0"/>
              </a:rPr>
              <a:t> </a:t>
            </a:r>
            <a:r>
              <a:rPr lang="pt-BR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lephant" panose="02020904090505020303" pitchFamily="18" charset="0"/>
              </a:rPr>
              <a:t>Things</a:t>
            </a: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Elephant" panose="02020904090505020303" pitchFamily="18" charset="0"/>
              </a:rPr>
              <a:t> </a:t>
            </a: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(</a:t>
            </a:r>
            <a:r>
              <a:rPr lang="pt-BR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</a:rPr>
              <a:t>IoT</a:t>
            </a: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), que nada mais seria que a comunicação de aparelhos diferentes conectados a internet, como por exemplo: o seu celular a sua geladeira.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36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1634841" cy="10454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45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err="1">
                <a:latin typeface="Broadway" panose="04040905080B02020502" pitchFamily="82" charset="0"/>
              </a:rPr>
              <a:t>IoT</a:t>
            </a:r>
            <a:endParaRPr lang="pt-BR" sz="9600" b="1" dirty="0">
              <a:latin typeface="Broadway" panose="04040905080B02020502" pitchFamily="82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5330" y="1169407"/>
            <a:ext cx="5758248" cy="3279025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Você já se imaginou andando na rua de volta para casa e de repente aparece aquela fome e você não tem ideia do que vai ter em casa te esperando pra comer. Ai te surge a ideia brilhante...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595" y="4157907"/>
            <a:ext cx="1886464" cy="2026277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7442271" y="1019399"/>
            <a:ext cx="3616042" cy="2531109"/>
            <a:chOff x="7442271" y="1019399"/>
            <a:chExt cx="3616042" cy="2531109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271" y="1021452"/>
              <a:ext cx="3616042" cy="2529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540000">
              <a:off x="8233765" y="1019399"/>
              <a:ext cx="1761445" cy="1015508"/>
            </a:xfrm>
            <a:prstGeom prst="rect">
              <a:avLst/>
            </a:prstGeom>
          </p:spPr>
        </p:pic>
      </p:grpSp>
      <p:sp>
        <p:nvSpPr>
          <p:cNvPr id="12" name="Espaço Reservado para Conteúdo 13"/>
          <p:cNvSpPr txBox="1">
            <a:spLocks/>
          </p:cNvSpPr>
          <p:nvPr/>
        </p:nvSpPr>
        <p:spPr>
          <a:xfrm>
            <a:off x="6371168" y="3567855"/>
            <a:ext cx="5758248" cy="327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Você pega seu celular e através da internet consegue ver o que tem disponível na sua geladeira, tipos de produtos, validade, quantidade...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572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31" baseType="lpstr">
      <vt:lpstr>Adobe Fangsong Std R</vt:lpstr>
      <vt:lpstr>Adobe Garamond Pro Bold</vt:lpstr>
      <vt:lpstr>Agency FB</vt:lpstr>
      <vt:lpstr>Algerian</vt:lpstr>
      <vt:lpstr>Arial</vt:lpstr>
      <vt:lpstr>Arial Black</vt:lpstr>
      <vt:lpstr>BankGothic Lt BT</vt:lpstr>
      <vt:lpstr>Bauhaus 93</vt:lpstr>
      <vt:lpstr>Britannic Bold</vt:lpstr>
      <vt:lpstr>Broadway</vt:lpstr>
      <vt:lpstr>Calibri</vt:lpstr>
      <vt:lpstr>Calibri Light</vt:lpstr>
      <vt:lpstr>Edwardian Script ITC</vt:lpstr>
      <vt:lpstr>Elephant</vt:lpstr>
      <vt:lpstr>Eras Light ITC</vt:lpstr>
      <vt:lpstr>Freestyle Script</vt:lpstr>
      <vt:lpstr>Wingdings</vt:lpstr>
      <vt:lpstr>Tema do Office</vt:lpstr>
      <vt:lpstr>Apresentação do PowerPoint</vt:lpstr>
      <vt:lpstr>O que faz um Desenhista de Paginas Web?</vt:lpstr>
      <vt:lpstr>Onde pode atuar o Desenhista de Paginas Web?</vt:lpstr>
      <vt:lpstr>O que é a WEB?</vt:lpstr>
      <vt:lpstr>O que existe na WEB?</vt:lpstr>
      <vt:lpstr>Onde podemos visualizar o que existe na WEB?</vt:lpstr>
      <vt:lpstr>IoT</vt:lpstr>
      <vt:lpstr>IoT</vt:lpstr>
      <vt:lpstr>IoT</vt:lpstr>
      <vt:lpstr>IoT</vt:lpstr>
      <vt:lpstr>Por onde Começar?</vt:lpstr>
      <vt:lpstr>“Ouvir seu Cliente”</vt:lpstr>
      <vt:lpstr>O projeto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André da Silva</dc:creator>
  <cp:lastModifiedBy>MARCOS ANDRE DA SILVA</cp:lastModifiedBy>
  <cp:revision>48</cp:revision>
  <dcterms:created xsi:type="dcterms:W3CDTF">2017-07-19T17:45:31Z</dcterms:created>
  <dcterms:modified xsi:type="dcterms:W3CDTF">2024-01-18T17:31:35Z</dcterms:modified>
</cp:coreProperties>
</file>