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3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B0F0"/>
    <a:srgbClr val="CC0000"/>
    <a:srgbClr val="FF0000"/>
    <a:srgbClr val="FF66FF"/>
    <a:srgbClr val="FF505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656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49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33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059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67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69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15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484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85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69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E46FC-05F1-4E56-8287-A94ECB08D438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40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E46FC-05F1-4E56-8287-A94ECB08D438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635FB-1ED8-4035-A1D0-E1FE2042D0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52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8144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242229" y="979663"/>
            <a:ext cx="864640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FF0000"/>
                </a:solidFill>
              </a:rPr>
              <a:t>HTML</a:t>
            </a:r>
          </a:p>
          <a:p>
            <a:pPr algn="ctr"/>
            <a:r>
              <a:rPr lang="pt-BR" sz="3600" b="1" dirty="0"/>
              <a:t>Como criar a estrutura da Página Web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986" y="4575360"/>
            <a:ext cx="2571113" cy="1644139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-4911" y="6488668"/>
            <a:ext cx="12196911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+mn-lt"/>
              </a:rPr>
              <a:t>Rua Santo André, 680 – Boa Vista – São Caetano do Sul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36" y="3868032"/>
            <a:ext cx="2272376" cy="94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31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2174790" y="206090"/>
            <a:ext cx="7820771" cy="5997001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b="1" dirty="0">
                <a:latin typeface="Arial Black" panose="020B0A04020102020204" pitchFamily="34" charset="0"/>
                <a:cs typeface="Arial" panose="020B0604020202020204" pitchFamily="34" charset="0"/>
              </a:rPr>
              <a:t>Inserindo conteúdo em nosso primeiro site: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000" b="1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sz="2000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0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pt-BR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Minha Primeira Página de Internet </a:t>
            </a:r>
            <a:r>
              <a:rPr lang="pt-BR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20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pt-BR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pt-B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	Olá Mundo!!!!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	Meu nome é ...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	Tenho XX anos.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pt-B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2000" b="1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sz="2000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6743247" y="2998412"/>
            <a:ext cx="5069515" cy="2581298"/>
          </a:xfrm>
          <a:prstGeom prst="roundRect">
            <a:avLst/>
          </a:prstGeom>
          <a:solidFill>
            <a:srgbClr val="FF0000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latin typeface="Century Gothic" panose="020B0502020202020204" pitchFamily="34" charset="0"/>
              </a:rPr>
              <a:t>Vá novamente no arquivo do Bloco de Notas que você criou e adicione as linhas como no exemplo ao lado. Não esqueça de SALVAR. </a:t>
            </a:r>
          </a:p>
          <a:p>
            <a:r>
              <a:rPr lang="pt-BR" sz="2000" b="1" dirty="0">
                <a:latin typeface="Century Gothic" panose="020B0502020202020204" pitchFamily="34" charset="0"/>
              </a:rPr>
              <a:t>Abra o arquivo com extensão 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.</a:t>
            </a:r>
            <a:r>
              <a:rPr lang="pt-BR" sz="2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html</a:t>
            </a:r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</a:t>
            </a:r>
            <a:r>
              <a:rPr lang="pt-BR" sz="2000" b="1" dirty="0">
                <a:latin typeface="Century Gothic" panose="020B0502020202020204" pitchFamily="34" charset="0"/>
              </a:rPr>
              <a:t>para ver o que acontece.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com Canto Diagonal Aparado 1"/>
          <p:cNvSpPr/>
          <p:nvPr/>
        </p:nvSpPr>
        <p:spPr>
          <a:xfrm>
            <a:off x="634314" y="4201297"/>
            <a:ext cx="10956324" cy="1054444"/>
          </a:xfrm>
          <a:prstGeom prst="snip2Diag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354641" y="206090"/>
            <a:ext cx="11453426" cy="5997001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3200" b="1" dirty="0">
                <a:latin typeface="Arial Black" panose="020B0A04020102020204" pitchFamily="34" charset="0"/>
                <a:cs typeface="Arial" panose="020B0604020202020204" pitchFamily="34" charset="0"/>
              </a:rPr>
              <a:t>Melhorando o Visual da Página</a:t>
            </a:r>
          </a:p>
          <a:p>
            <a:pPr marL="0" indent="0" algn="ctr">
              <a:lnSpc>
                <a:spcPct val="100000"/>
              </a:lnSpc>
              <a:buNone/>
            </a:pPr>
            <a:endParaRPr lang="pt-BR" b="1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Century Gothic" panose="020B0502020202020204" pitchFamily="34" charset="0"/>
                <a:cs typeface="Arial" panose="020B0604020202020204" pitchFamily="34" charset="0"/>
              </a:rPr>
              <a:t>Se o resultado da sua página ficou tudo em uma única linha, mesmo tendo digitado as informações em linhas diferentes, esta na hora de começar a entender as propriedades de formatação usando </a:t>
            </a:r>
            <a:r>
              <a:rPr lang="pt-BR" dirty="0" err="1">
                <a:latin typeface="Century Gothic" panose="020B0502020202020204" pitchFamily="34" charset="0"/>
                <a:cs typeface="Arial" panose="020B0604020202020204" pitchFamily="34" charset="0"/>
              </a:rPr>
              <a:t>tags</a:t>
            </a:r>
            <a:r>
              <a:rPr lang="pt-BR" dirty="0">
                <a:latin typeface="Century Gothic" panose="020B0502020202020204" pitchFamily="34" charset="0"/>
                <a:cs typeface="Arial" panose="020B0604020202020204" pitchFamily="34" charset="0"/>
              </a:rPr>
              <a:t> no HTML.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pt-BR" b="1" dirty="0">
                <a:latin typeface="Century Gothic" panose="020B0502020202020204" pitchFamily="34" charset="0"/>
                <a:cs typeface="Arial" panose="020B0604020202020204" pitchFamily="34" charset="0"/>
              </a:rPr>
              <a:t>Mais adiante, iremos utilizar o CSS que seria uma espécie de Biblioteca de formatos para HTML.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75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354641" y="148425"/>
            <a:ext cx="11453426" cy="5997001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3200" b="1" dirty="0" err="1">
                <a:latin typeface="Arial Black" panose="020B0A04020102020204" pitchFamily="34" charset="0"/>
                <a:cs typeface="Arial" panose="020B0604020202020204" pitchFamily="34" charset="0"/>
              </a:rPr>
              <a:t>Tags</a:t>
            </a:r>
            <a:r>
              <a:rPr lang="pt-BR" sz="3200" b="1" dirty="0">
                <a:latin typeface="Arial Black" panose="020B0A04020102020204" pitchFamily="34" charset="0"/>
                <a:cs typeface="Arial" panose="020B0604020202020204" pitchFamily="34" charset="0"/>
              </a:rPr>
              <a:t> de Formatação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latin typeface="Century Gothic" panose="020B0502020202020204" pitchFamily="34" charset="0"/>
                <a:cs typeface="Arial" panose="020B0604020202020204" pitchFamily="34" charset="0"/>
              </a:rPr>
              <a:t>Algumas </a:t>
            </a:r>
            <a:r>
              <a:rPr lang="pt-BR" sz="2000" dirty="0" err="1">
                <a:latin typeface="Century Gothic" panose="020B0502020202020204" pitchFamily="34" charset="0"/>
                <a:cs typeface="Arial" panose="020B0604020202020204" pitchFamily="34" charset="0"/>
              </a:rPr>
              <a:t>Tags</a:t>
            </a:r>
            <a:r>
              <a:rPr lang="pt-BR" sz="2000" dirty="0">
                <a:latin typeface="Century Gothic" panose="020B0502020202020204" pitchFamily="34" charset="0"/>
                <a:cs typeface="Arial" panose="020B0604020202020204" pitchFamily="34" charset="0"/>
              </a:rPr>
              <a:t> tem a função de alterar a forma como o conteúdo é exibido na página.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latin typeface="Century Gothic" panose="020B0502020202020204" pitchFamily="34" charset="0"/>
                <a:cs typeface="Arial" panose="020B0604020202020204" pitchFamily="34" charset="0"/>
              </a:rPr>
              <a:t>Titulo: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latin typeface="Century Gothic" panose="020B0502020202020204" pitchFamily="34" charset="0"/>
                <a:cs typeface="Arial" panose="020B0604020202020204" pitchFamily="34" charset="0"/>
              </a:rPr>
              <a:t>Para modificar formatos de títulos no HTML utilizamos as </a:t>
            </a:r>
            <a:r>
              <a:rPr lang="pt-BR" sz="2000" dirty="0" err="1">
                <a:latin typeface="Century Gothic" panose="020B0502020202020204" pitchFamily="34" charset="0"/>
                <a:cs typeface="Arial" panose="020B0604020202020204" pitchFamily="34" charset="0"/>
              </a:rPr>
              <a:t>tags</a:t>
            </a:r>
            <a:r>
              <a:rPr lang="pt-BR" sz="2000" dirty="0">
                <a:latin typeface="Century Gothic" panose="020B0502020202020204" pitchFamily="34" charset="0"/>
                <a:cs typeface="Arial" panose="020B0604020202020204" pitchFamily="34" charset="0"/>
              </a:rPr>
              <a:t> &lt;h1&gt; até &lt;h6&gt; para iniciar um titulo e &lt;/h1&gt; até &lt;/h6&gt; para encerrar um titulo dentro do corpo (&lt;</a:t>
            </a:r>
            <a:r>
              <a:rPr lang="pt-BR" sz="2000" dirty="0" err="1">
                <a:latin typeface="Century Gothic" panose="020B0502020202020204" pitchFamily="34" charset="0"/>
                <a:cs typeface="Arial" panose="020B0604020202020204" pitchFamily="34" charset="0"/>
              </a:rPr>
              <a:t>body</a:t>
            </a:r>
            <a:r>
              <a:rPr lang="pt-BR" sz="2000" dirty="0">
                <a:latin typeface="Century Gothic" panose="020B0502020202020204" pitchFamily="34" charset="0"/>
                <a:cs typeface="Arial" panose="020B0604020202020204" pitchFamily="34" charset="0"/>
              </a:rPr>
              <a:t>&gt;) da página.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latin typeface="Century Gothic" panose="020B0502020202020204" pitchFamily="34" charset="0"/>
                <a:cs typeface="Arial" panose="020B0604020202020204" pitchFamily="34" charset="0"/>
              </a:rPr>
              <a:t>Exemplo: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latin typeface="Century Gothic" panose="020B0502020202020204" pitchFamily="34" charset="0"/>
                <a:cs typeface="Arial" panose="020B0604020202020204" pitchFamily="34" charset="0"/>
              </a:rPr>
              <a:t>&lt;h1&gt;</a:t>
            </a:r>
            <a:r>
              <a:rPr lang="pt-BR" sz="2000" dirty="0" err="1">
                <a:latin typeface="Century Gothic" panose="020B0502020202020204" pitchFamily="34" charset="0"/>
                <a:cs typeface="Arial" panose="020B0604020202020204" pitchFamily="34" charset="0"/>
              </a:rPr>
              <a:t>Ola</a:t>
            </a:r>
            <a:r>
              <a:rPr lang="pt-BR" sz="2000" dirty="0">
                <a:latin typeface="Century Gothic" panose="020B0502020202020204" pitchFamily="34" charset="0"/>
                <a:cs typeface="Arial" panose="020B0604020202020204" pitchFamily="34" charset="0"/>
              </a:rPr>
              <a:t> Mundo!!!&lt;/h1&gt;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latin typeface="Century Gothic" panose="020B0502020202020204" pitchFamily="34" charset="0"/>
                <a:cs typeface="Arial" panose="020B0604020202020204" pitchFamily="34" charset="0"/>
              </a:rPr>
              <a:t>Conforme o número sucedido pelo “h” aumenta, o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latin typeface="Century Gothic" panose="020B0502020202020204" pitchFamily="34" charset="0"/>
                <a:cs typeface="Arial" panose="020B0604020202020204" pitchFamily="34" charset="0"/>
              </a:rPr>
              <a:t>titulo diminui.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3200" b="1" dirty="0">
                <a:latin typeface="Century Gothic" panose="020B0502020202020204" pitchFamily="34" charset="0"/>
                <a:cs typeface="Arial" panose="020B0604020202020204" pitchFamily="34" charset="0"/>
              </a:rPr>
              <a:t>Olá Mundo!!!	Titulo com h1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b="1" dirty="0">
                <a:latin typeface="Century Gothic" panose="020B0502020202020204" pitchFamily="34" charset="0"/>
                <a:cs typeface="Arial" panose="020B0604020202020204" pitchFamily="34" charset="0"/>
              </a:rPr>
              <a:t>Olá Mundo!!!	Titulo com h2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latin typeface="Century Gothic" panose="020B0502020202020204" pitchFamily="34" charset="0"/>
                <a:cs typeface="Arial" panose="020B0604020202020204" pitchFamily="34" charset="0"/>
              </a:rPr>
              <a:t>Olá Mundo!!!	Titulo com h3</a:t>
            </a:r>
          </a:p>
          <a:p>
            <a:pPr marL="0" indent="0">
              <a:lnSpc>
                <a:spcPct val="100000"/>
              </a:lnSpc>
              <a:buNone/>
            </a:pPr>
            <a:endParaRPr lang="pt-BR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/>
          <a:srcRect l="36887" t="2022" r="34841" b="61138"/>
          <a:stretch/>
        </p:blipFill>
        <p:spPr>
          <a:xfrm>
            <a:off x="7437337" y="2567968"/>
            <a:ext cx="4370730" cy="320361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6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354641" y="148425"/>
            <a:ext cx="11453426" cy="5997001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3200" b="1" dirty="0">
                <a:latin typeface="Arial Black" panose="020B0A04020102020204" pitchFamily="34" charset="0"/>
                <a:cs typeface="Arial" panose="020B0604020202020204" pitchFamily="34" charset="0"/>
              </a:rPr>
              <a:t>TAGS de Formatação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latin typeface="Century Gothic" panose="020B0502020202020204" pitchFamily="34" charset="0"/>
                <a:cs typeface="Arial" panose="020B0604020202020204" pitchFamily="34" charset="0"/>
              </a:rPr>
              <a:t>Paragrafo e Quebra de Linha: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latin typeface="Century Gothic" panose="020B0502020202020204" pitchFamily="34" charset="0"/>
                <a:cs typeface="Arial" panose="020B0604020202020204" pitchFamily="34" charset="0"/>
              </a:rPr>
              <a:t>Os marcadores </a:t>
            </a:r>
            <a:r>
              <a:rPr lang="pt-BR" sz="2000" b="1" dirty="0">
                <a:latin typeface="Century Gothic" panose="020B0502020202020204" pitchFamily="34" charset="0"/>
                <a:cs typeface="Arial" panose="020B0604020202020204" pitchFamily="34" charset="0"/>
              </a:rPr>
              <a:t>&lt;p&gt;</a:t>
            </a:r>
            <a:r>
              <a:rPr lang="pt-BR" sz="2000" dirty="0">
                <a:latin typeface="Century Gothic" panose="020B0502020202020204" pitchFamily="34" charset="0"/>
                <a:cs typeface="Arial" panose="020B0604020202020204" pitchFamily="34" charset="0"/>
              </a:rPr>
              <a:t> e </a:t>
            </a:r>
            <a:r>
              <a:rPr lang="pt-BR" sz="2000" b="1" dirty="0">
                <a:latin typeface="Century Gothic" panose="020B0502020202020204" pitchFamily="34" charset="0"/>
                <a:cs typeface="Arial" panose="020B0604020202020204" pitchFamily="34" charset="0"/>
              </a:rPr>
              <a:t>&lt;/p&gt;</a:t>
            </a:r>
            <a:r>
              <a:rPr lang="pt-BR" sz="2000" dirty="0">
                <a:latin typeface="Century Gothic" panose="020B0502020202020204" pitchFamily="34" charset="0"/>
                <a:cs typeface="Arial" panose="020B0604020202020204" pitchFamily="34" charset="0"/>
              </a:rPr>
              <a:t>  e </a:t>
            </a:r>
            <a:r>
              <a:rPr lang="pt-BR" sz="2000" b="1" dirty="0">
                <a:latin typeface="Century Gothic" panose="020B0502020202020204" pitchFamily="34" charset="0"/>
                <a:cs typeface="Arial" panose="020B0604020202020204" pitchFamily="34" charset="0"/>
              </a:rPr>
              <a:t>&lt;</a:t>
            </a:r>
            <a:r>
              <a:rPr lang="pt-BR" sz="2000" b="1" dirty="0" err="1">
                <a:latin typeface="Century Gothic" panose="020B0502020202020204" pitchFamily="34" charset="0"/>
                <a:cs typeface="Arial" panose="020B0604020202020204" pitchFamily="34" charset="0"/>
              </a:rPr>
              <a:t>div</a:t>
            </a:r>
            <a:r>
              <a:rPr lang="pt-BR" sz="2000" b="1" dirty="0">
                <a:latin typeface="Century Gothic" panose="020B0502020202020204" pitchFamily="34" charset="0"/>
                <a:cs typeface="Arial" panose="020B0604020202020204" pitchFamily="34" charset="0"/>
              </a:rPr>
              <a:t>&gt; </a:t>
            </a:r>
            <a:r>
              <a:rPr lang="pt-BR" sz="2000" dirty="0">
                <a:latin typeface="Century Gothic" panose="020B0502020202020204" pitchFamily="34" charset="0"/>
                <a:cs typeface="Arial" panose="020B0604020202020204" pitchFamily="34" charset="0"/>
              </a:rPr>
              <a:t>e </a:t>
            </a:r>
            <a:r>
              <a:rPr lang="pt-BR" sz="2000" b="1" dirty="0">
                <a:latin typeface="Century Gothic" panose="020B0502020202020204" pitchFamily="34" charset="0"/>
                <a:cs typeface="Arial" panose="020B0604020202020204" pitchFamily="34" charset="0"/>
              </a:rPr>
              <a:t>&lt;/</a:t>
            </a:r>
            <a:r>
              <a:rPr lang="pt-BR" sz="2000" b="1" dirty="0" err="1">
                <a:latin typeface="Century Gothic" panose="020B0502020202020204" pitchFamily="34" charset="0"/>
                <a:cs typeface="Arial" panose="020B0604020202020204" pitchFamily="34" charset="0"/>
              </a:rPr>
              <a:t>div</a:t>
            </a:r>
            <a:r>
              <a:rPr lang="pt-BR" sz="2000" b="1" dirty="0">
                <a:latin typeface="Century Gothic" panose="020B0502020202020204" pitchFamily="34" charset="0"/>
                <a:cs typeface="Arial" panose="020B0604020202020204" pitchFamily="34" charset="0"/>
              </a:rPr>
              <a:t>&gt; </a:t>
            </a:r>
            <a:r>
              <a:rPr lang="pt-BR" sz="2000" dirty="0">
                <a:latin typeface="Century Gothic" panose="020B0502020202020204" pitchFamily="34" charset="0"/>
                <a:cs typeface="Arial" panose="020B0604020202020204" pitchFamily="34" charset="0"/>
              </a:rPr>
              <a:t>são utilizados para determinar o inicio e o final de um paragrafo ou bloco. Enquanto o marcador </a:t>
            </a:r>
            <a:r>
              <a:rPr lang="pt-BR" sz="2000" b="1" dirty="0">
                <a:latin typeface="Century Gothic" panose="020B0502020202020204" pitchFamily="34" charset="0"/>
                <a:cs typeface="Arial" panose="020B0604020202020204" pitchFamily="34" charset="0"/>
              </a:rPr>
              <a:t>&lt;</a:t>
            </a:r>
            <a:r>
              <a:rPr lang="pt-BR" sz="2000" b="1" dirty="0" err="1">
                <a:latin typeface="Century Gothic" panose="020B0502020202020204" pitchFamily="34" charset="0"/>
                <a:cs typeface="Arial" panose="020B0604020202020204" pitchFamily="34" charset="0"/>
              </a:rPr>
              <a:t>br</a:t>
            </a:r>
            <a:r>
              <a:rPr lang="pt-BR" sz="2000" b="1" dirty="0">
                <a:latin typeface="Century Gothic" panose="020B0502020202020204" pitchFamily="34" charset="0"/>
                <a:cs typeface="Arial" panose="020B0604020202020204" pitchFamily="34" charset="0"/>
              </a:rPr>
              <a:t>&gt; </a:t>
            </a:r>
            <a:r>
              <a:rPr lang="pt-BR" sz="2000" dirty="0">
                <a:latin typeface="Century Gothic" panose="020B0502020202020204" pitchFamily="34" charset="0"/>
                <a:cs typeface="Arial" panose="020B0604020202020204" pitchFamily="34" charset="0"/>
              </a:rPr>
              <a:t>faz a quebra de uma linha a partir da posição que ele foi inserido.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latin typeface="Century Gothic" panose="020B0502020202020204" pitchFamily="34" charset="0"/>
                <a:cs typeface="Arial" panose="020B0604020202020204" pitchFamily="34" charset="0"/>
              </a:rPr>
              <a:t>Exemplo: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solidFill>
                  <a:srgbClr val="7030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</a:t>
            </a:r>
            <a:r>
              <a:rPr lang="pt-BR" sz="2000" b="1" dirty="0" err="1">
                <a:solidFill>
                  <a:srgbClr val="7030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body</a:t>
            </a:r>
            <a:r>
              <a:rPr lang="pt-BR" sz="2000" b="1" dirty="0">
                <a:solidFill>
                  <a:srgbClr val="7030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&lt;h1&gt;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Olá Mundo!!! 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&lt;p&gt;</a:t>
            </a:r>
            <a:r>
              <a:rPr lang="pt-BR" sz="2000" b="1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pt-BR" sz="2000" dirty="0">
                <a:latin typeface="Century Gothic" panose="020B0502020202020204" pitchFamily="34" charset="0"/>
                <a:cs typeface="Arial" panose="020B0604020202020204" pitchFamily="34" charset="0"/>
              </a:rPr>
              <a:t>Este paragrafo inicia neste ponto e </a:t>
            </a:r>
            <a:r>
              <a:rPr lang="pt-BR" sz="2000" b="1" dirty="0">
                <a:solidFill>
                  <a:srgbClr val="0070C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</a:t>
            </a:r>
            <a:r>
              <a:rPr lang="pt-BR" sz="2000" b="1" dirty="0" err="1">
                <a:solidFill>
                  <a:srgbClr val="0070C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br</a:t>
            </a:r>
            <a:r>
              <a:rPr lang="pt-BR" sz="2000" b="1" dirty="0">
                <a:solidFill>
                  <a:srgbClr val="0070C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latin typeface="Century Gothic" panose="020B0502020202020204" pitchFamily="34" charset="0"/>
                <a:cs typeface="Arial" panose="020B0604020202020204" pitchFamily="34" charset="0"/>
              </a:rPr>
              <a:t>Uma quebra da linha neste ponto. </a:t>
            </a:r>
            <a:r>
              <a:rPr lang="pt-BR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&lt;/p&gt;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&lt;p&gt;</a:t>
            </a:r>
            <a:r>
              <a:rPr lang="pt-BR" sz="2000" dirty="0">
                <a:latin typeface="Century Gothic" panose="020B0502020202020204" pitchFamily="34" charset="0"/>
                <a:cs typeface="Arial" panose="020B0604020202020204" pitchFamily="34" charset="0"/>
              </a:rPr>
              <a:t> Este é um novo paragrafo. </a:t>
            </a:r>
            <a:r>
              <a:rPr lang="pt-BR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&lt;/p&gt;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solidFill>
                  <a:srgbClr val="7030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&lt;/</a:t>
            </a:r>
            <a:r>
              <a:rPr lang="pt-BR" sz="2000" b="1" dirty="0" err="1">
                <a:solidFill>
                  <a:srgbClr val="7030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body</a:t>
            </a:r>
            <a:r>
              <a:rPr lang="pt-BR" sz="2000" b="1" dirty="0">
                <a:solidFill>
                  <a:srgbClr val="7030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&lt;/</a:t>
            </a:r>
            <a:r>
              <a:rPr lang="pt-BR" sz="2000" b="1" dirty="0" err="1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html</a:t>
            </a:r>
            <a:r>
              <a:rPr lang="pt-BR" sz="2000" b="1" dirty="0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4"/>
          <a:srcRect l="36861" t="2113" r="34794" b="61393"/>
          <a:stretch/>
        </p:blipFill>
        <p:spPr>
          <a:xfrm>
            <a:off x="6639697" y="2600202"/>
            <a:ext cx="4895165" cy="3545224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557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354641" y="148425"/>
            <a:ext cx="11453426" cy="5997001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3200" b="1" dirty="0">
                <a:latin typeface="Arial Black" panose="020B0A04020102020204" pitchFamily="34" charset="0"/>
                <a:cs typeface="Arial" panose="020B0604020202020204" pitchFamily="34" charset="0"/>
              </a:rPr>
              <a:t>TAGS de Formatação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latin typeface="Century Gothic" panose="020B0502020202020204" pitchFamily="34" charset="0"/>
                <a:cs typeface="Arial" panose="020B0604020202020204" pitchFamily="34" charset="0"/>
              </a:rPr>
              <a:t>Alinhamento de títulos e textos: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latin typeface="Century Gothic" panose="020B0502020202020204" pitchFamily="34" charset="0"/>
                <a:cs typeface="Arial" panose="020B0604020202020204" pitchFamily="34" charset="0"/>
              </a:rPr>
              <a:t>Podemos definir através de TAGS, a posição do texto na exibição da página.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latin typeface="Century Gothic" panose="020B0502020202020204" pitchFamily="34" charset="0"/>
                <a:cs typeface="Arial" panose="020B0604020202020204" pitchFamily="34" charset="0"/>
              </a:rPr>
              <a:t>Para títulos, podemos utilizar as TAGS &lt;center&gt; e &lt;/center&gt; para centralizar o texto na linha  ou utilizar dentro de uma TAG o ATRIBUTO “</a:t>
            </a:r>
            <a:r>
              <a:rPr lang="pt-BR" sz="2000" i="1" dirty="0">
                <a:latin typeface="Century Gothic" panose="020B0502020202020204" pitchFamily="34" charset="0"/>
                <a:cs typeface="Arial" panose="020B0604020202020204" pitchFamily="34" charset="0"/>
              </a:rPr>
              <a:t>ALIGN</a:t>
            </a:r>
            <a:r>
              <a:rPr lang="pt-BR" sz="2000" dirty="0">
                <a:latin typeface="Century Gothic" panose="020B0502020202020204" pitchFamily="34" charset="0"/>
                <a:cs typeface="Arial" panose="020B0604020202020204" pitchFamily="34" charset="0"/>
              </a:rPr>
              <a:t>” e o nome da posição desejada: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 err="1">
                <a:latin typeface="Century Gothic" panose="020B0502020202020204" pitchFamily="34" charset="0"/>
                <a:cs typeface="Arial" panose="020B0604020202020204" pitchFamily="34" charset="0"/>
              </a:rPr>
              <a:t>Left</a:t>
            </a:r>
            <a:r>
              <a:rPr lang="pt-BR" sz="2000" dirty="0">
                <a:latin typeface="Century Gothic" panose="020B0502020202020204" pitchFamily="34" charset="0"/>
                <a:cs typeface="Arial" panose="020B0604020202020204" pitchFamily="34" charset="0"/>
              </a:rPr>
              <a:t> = esquerda; 	Center = centro;	</a:t>
            </a:r>
            <a:r>
              <a:rPr lang="pt-BR" sz="2000" dirty="0" err="1">
                <a:latin typeface="Century Gothic" panose="020B0502020202020204" pitchFamily="34" charset="0"/>
                <a:cs typeface="Arial" panose="020B0604020202020204" pitchFamily="34" charset="0"/>
              </a:rPr>
              <a:t>Right</a:t>
            </a:r>
            <a:r>
              <a:rPr lang="pt-BR" sz="2000" dirty="0">
                <a:latin typeface="Century Gothic" panose="020B0502020202020204" pitchFamily="34" charset="0"/>
                <a:cs typeface="Arial" panose="020B0604020202020204" pitchFamily="34" charset="0"/>
              </a:rPr>
              <a:t> = direita.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latin typeface="Century Gothic" panose="020B0502020202020204" pitchFamily="34" charset="0"/>
                <a:cs typeface="Arial" panose="020B0604020202020204" pitchFamily="34" charset="0"/>
              </a:rPr>
              <a:t>Exemplo: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&lt;h1&gt; </a:t>
            </a:r>
            <a:r>
              <a:rPr lang="pt-BR" sz="2000" b="1" dirty="0">
                <a:solidFill>
                  <a:srgbClr val="CC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&lt;center&gt;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Olá Mundo!!! </a:t>
            </a:r>
            <a:r>
              <a:rPr lang="pt-BR" sz="2000" b="1" dirty="0">
                <a:solidFill>
                  <a:srgbClr val="CC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&lt;/center&gt; </a:t>
            </a:r>
            <a:r>
              <a:rPr lang="pt-BR" sz="2000" b="1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&lt;h1 </a:t>
            </a:r>
            <a:r>
              <a:rPr lang="pt-BR" sz="2400" b="1" dirty="0" err="1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align</a:t>
            </a: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=“center”&gt; 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Olá Mundo!!! </a:t>
            </a:r>
            <a:r>
              <a:rPr lang="pt-BR" sz="2400" b="1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latin typeface="Century Gothic" panose="020B0502020202020204" pitchFamily="34" charset="0"/>
                <a:cs typeface="Arial" panose="020B0604020202020204" pitchFamily="34" charset="0"/>
              </a:rPr>
              <a:t>Também pode ser feito: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solidFill>
                  <a:srgbClr val="FF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&lt;p </a:t>
            </a:r>
            <a:r>
              <a:rPr lang="pt-BR" sz="2400" b="1" dirty="0" err="1">
                <a:solidFill>
                  <a:srgbClr val="FF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align</a:t>
            </a:r>
            <a:r>
              <a:rPr lang="pt-BR" sz="2400" b="1" dirty="0">
                <a:solidFill>
                  <a:srgbClr val="FF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=“</a:t>
            </a:r>
            <a:r>
              <a:rPr lang="pt-BR" sz="2400" b="1" dirty="0" err="1">
                <a:solidFill>
                  <a:srgbClr val="FF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right</a:t>
            </a:r>
            <a:r>
              <a:rPr lang="pt-BR" sz="2400" b="1" dirty="0">
                <a:solidFill>
                  <a:srgbClr val="FF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”&gt;</a:t>
            </a:r>
            <a:r>
              <a:rPr lang="pt-BR" sz="2400" dirty="0">
                <a:latin typeface="Century Gothic" panose="020B0502020202020204" pitchFamily="34" charset="0"/>
                <a:cs typeface="Arial" panose="020B0604020202020204" pitchFamily="34" charset="0"/>
              </a:rPr>
              <a:t>texto alinhado a direita </a:t>
            </a:r>
            <a:r>
              <a:rPr lang="pt-BR" sz="2400" b="1" dirty="0">
                <a:solidFill>
                  <a:srgbClr val="FF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&lt;/p&gt;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solidFill>
                  <a:srgbClr val="0066CC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</a:t>
            </a:r>
            <a:r>
              <a:rPr lang="pt-BR" sz="2400" b="1" dirty="0" err="1">
                <a:solidFill>
                  <a:srgbClr val="0066CC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div</a:t>
            </a:r>
            <a:r>
              <a:rPr lang="pt-BR" sz="2400" b="1" dirty="0">
                <a:solidFill>
                  <a:srgbClr val="0066CC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rgbClr val="0066CC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aling</a:t>
            </a:r>
            <a:r>
              <a:rPr lang="pt-BR" sz="2400" b="1" dirty="0">
                <a:solidFill>
                  <a:srgbClr val="0066CC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=“</a:t>
            </a:r>
            <a:r>
              <a:rPr lang="pt-BR" sz="2400" b="1" dirty="0" err="1">
                <a:solidFill>
                  <a:srgbClr val="0066CC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right</a:t>
            </a:r>
            <a:r>
              <a:rPr lang="pt-BR" sz="2400" b="1" dirty="0">
                <a:solidFill>
                  <a:srgbClr val="0066CC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”&gt; </a:t>
            </a:r>
            <a:r>
              <a:rPr lang="pt-BR" sz="2400" dirty="0">
                <a:latin typeface="Century Gothic" panose="020B0502020202020204" pitchFamily="34" charset="0"/>
                <a:cs typeface="Arial" panose="020B0604020202020204" pitchFamily="34" charset="0"/>
              </a:rPr>
              <a:t>Texto alinhado a direita </a:t>
            </a:r>
            <a:r>
              <a:rPr lang="pt-BR" sz="2400" b="1" dirty="0">
                <a:solidFill>
                  <a:srgbClr val="0066CC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&lt;/</a:t>
            </a:r>
            <a:r>
              <a:rPr lang="pt-BR" sz="2400" b="1" dirty="0" err="1">
                <a:solidFill>
                  <a:srgbClr val="0066CC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div</a:t>
            </a:r>
            <a:r>
              <a:rPr lang="pt-BR" sz="2400" b="1" dirty="0">
                <a:solidFill>
                  <a:srgbClr val="0066CC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696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354641" y="148425"/>
            <a:ext cx="11453426" cy="5997001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3200" b="1" dirty="0">
                <a:latin typeface="Arial Black" panose="020B0A04020102020204" pitchFamily="34" charset="0"/>
                <a:cs typeface="Arial" panose="020B0604020202020204" pitchFamily="34" charset="0"/>
              </a:rPr>
              <a:t>TAGS de Formatação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latin typeface="Century Gothic" panose="020B0502020202020204" pitchFamily="34" charset="0"/>
                <a:cs typeface="Arial" panose="020B0604020202020204" pitchFamily="34" charset="0"/>
              </a:rPr>
              <a:t>Margem: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latin typeface="Century Gothic" panose="020B0502020202020204" pitchFamily="34" charset="0"/>
                <a:cs typeface="Arial" panose="020B0604020202020204" pitchFamily="34" charset="0"/>
              </a:rPr>
              <a:t>	A TAG </a:t>
            </a:r>
            <a:r>
              <a:rPr lang="pt-BR" sz="2000" b="1" dirty="0">
                <a:latin typeface="Century Gothic" panose="020B0502020202020204" pitchFamily="34" charset="0"/>
                <a:cs typeface="Arial" panose="020B0604020202020204" pitchFamily="34" charset="0"/>
              </a:rPr>
              <a:t>&lt;</a:t>
            </a:r>
            <a:r>
              <a:rPr lang="pt-BR" sz="2000" b="1" dirty="0" err="1">
                <a:latin typeface="Century Gothic" panose="020B0502020202020204" pitchFamily="34" charset="0"/>
                <a:cs typeface="Arial" panose="020B0604020202020204" pitchFamily="34" charset="0"/>
              </a:rPr>
              <a:t>blockquote</a:t>
            </a:r>
            <a:r>
              <a:rPr lang="pt-BR" sz="2000" b="1" dirty="0">
                <a:latin typeface="Century Gothic" panose="020B0502020202020204" pitchFamily="34" charset="0"/>
                <a:cs typeface="Arial" panose="020B0604020202020204" pitchFamily="34" charset="0"/>
              </a:rPr>
              <a:t>&gt; &lt;/</a:t>
            </a:r>
            <a:r>
              <a:rPr lang="pt-BR" sz="2000" b="1" dirty="0" err="1">
                <a:latin typeface="Century Gothic" panose="020B0502020202020204" pitchFamily="34" charset="0"/>
                <a:cs typeface="Arial" panose="020B0604020202020204" pitchFamily="34" charset="0"/>
              </a:rPr>
              <a:t>blockquote</a:t>
            </a:r>
            <a:r>
              <a:rPr lang="pt-BR" sz="2000" b="1" dirty="0">
                <a:latin typeface="Century Gothic" panose="020B0502020202020204" pitchFamily="34" charset="0"/>
                <a:cs typeface="Arial" panose="020B0604020202020204" pitchFamily="34" charset="0"/>
              </a:rPr>
              <a:t>&gt; </a:t>
            </a:r>
            <a:r>
              <a:rPr lang="pt-BR" sz="2000" dirty="0">
                <a:latin typeface="Century Gothic" panose="020B0502020202020204" pitchFamily="34" charset="0"/>
                <a:cs typeface="Arial" panose="020B0604020202020204" pitchFamily="34" charset="0"/>
              </a:rPr>
              <a:t>permite aumentar uma margem em um 	determinado trecho no texto a partir da esquerda para a direita.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latin typeface="Century Gothic" panose="020B0502020202020204" pitchFamily="34" charset="0"/>
                <a:cs typeface="Arial" panose="020B0604020202020204" pitchFamily="34" charset="0"/>
              </a:rPr>
              <a:t>Exemplo: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b="1" dirty="0">
                <a:solidFill>
                  <a:srgbClr val="7030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</a:t>
            </a:r>
            <a:r>
              <a:rPr lang="pt-BR" sz="1800" b="1" dirty="0" err="1">
                <a:solidFill>
                  <a:srgbClr val="7030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body</a:t>
            </a:r>
            <a:r>
              <a:rPr lang="pt-BR" sz="1800" b="1" dirty="0">
                <a:solidFill>
                  <a:srgbClr val="7030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b="1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&lt;h1&gt; </a:t>
            </a:r>
            <a:r>
              <a:rPr lang="pt-BR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Olá Mundo!!! </a:t>
            </a:r>
            <a:r>
              <a:rPr lang="pt-BR" sz="1800" b="1" dirty="0">
                <a:solidFill>
                  <a:schemeClr val="accent4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&lt;/h1&gt;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&lt;p&gt;</a:t>
            </a:r>
            <a:r>
              <a:rPr lang="pt-BR" sz="2000" b="1" dirty="0"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>
                <a:solidFill>
                  <a:srgbClr val="00B0F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</a:t>
            </a:r>
            <a:r>
              <a:rPr lang="pt-BR" sz="2000" b="1" dirty="0" err="1">
                <a:solidFill>
                  <a:srgbClr val="00B0F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blockquote</a:t>
            </a:r>
            <a:r>
              <a:rPr lang="pt-BR" sz="2000" b="1" dirty="0">
                <a:solidFill>
                  <a:srgbClr val="00B0F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&gt;</a:t>
            </a:r>
            <a:r>
              <a:rPr lang="pt-BR" sz="2000" b="1" dirty="0">
                <a:latin typeface="Century Gothic" panose="020B0502020202020204" pitchFamily="34" charset="0"/>
                <a:cs typeface="Arial" panose="020B0604020202020204" pitchFamily="34" charset="0"/>
              </a:rPr>
              <a:t>Este paragrafo inicia neste ponto e </a:t>
            </a:r>
            <a:r>
              <a:rPr lang="pt-BR" sz="2000" b="1" dirty="0">
                <a:solidFill>
                  <a:srgbClr val="00B0F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&lt;/</a:t>
            </a:r>
            <a:r>
              <a:rPr lang="pt-BR" sz="2000" b="1" dirty="0" err="1">
                <a:solidFill>
                  <a:srgbClr val="00B0F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blockquote</a:t>
            </a:r>
            <a:r>
              <a:rPr lang="pt-BR" sz="2000" b="1" dirty="0">
                <a:solidFill>
                  <a:srgbClr val="00B0F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&gt; </a:t>
            </a:r>
            <a:r>
              <a:rPr lang="pt-BR" sz="2000" b="1" dirty="0">
                <a:solidFill>
                  <a:srgbClr val="0070C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</a:t>
            </a:r>
            <a:r>
              <a:rPr lang="pt-BR" sz="2000" b="1" dirty="0" err="1">
                <a:solidFill>
                  <a:srgbClr val="0070C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br</a:t>
            </a:r>
            <a:r>
              <a:rPr lang="pt-BR" sz="2000" b="1" dirty="0">
                <a:solidFill>
                  <a:srgbClr val="0070C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latin typeface="Century Gothic" panose="020B0502020202020204" pitchFamily="34" charset="0"/>
                <a:cs typeface="Arial" panose="020B0604020202020204" pitchFamily="34" charset="0"/>
              </a:rPr>
              <a:t>Uma quebra da linha neste ponto </a:t>
            </a:r>
            <a:r>
              <a:rPr lang="pt-BR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&lt;/p&gt;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&lt;p&gt;</a:t>
            </a:r>
            <a:r>
              <a:rPr lang="pt-BR" sz="2000" b="1" dirty="0">
                <a:latin typeface="Century Gothic" panose="020B0502020202020204" pitchFamily="34" charset="0"/>
                <a:cs typeface="Arial" panose="020B0604020202020204" pitchFamily="34" charset="0"/>
              </a:rPr>
              <a:t> este é um novo paragrafo </a:t>
            </a:r>
            <a:r>
              <a:rPr lang="pt-BR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&lt;/p&gt;</a:t>
            </a:r>
            <a:endParaRPr lang="pt-BR" sz="1800" b="1" dirty="0">
              <a:solidFill>
                <a:srgbClr val="FF000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800" b="1" dirty="0">
                <a:solidFill>
                  <a:srgbClr val="7030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&lt;/</a:t>
            </a:r>
            <a:r>
              <a:rPr lang="pt-BR" sz="1800" b="1" dirty="0" err="1">
                <a:solidFill>
                  <a:srgbClr val="7030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body</a:t>
            </a:r>
            <a:r>
              <a:rPr lang="pt-BR" sz="1800" b="1" dirty="0">
                <a:solidFill>
                  <a:srgbClr val="7030A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b="1" dirty="0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&lt;/</a:t>
            </a:r>
            <a:r>
              <a:rPr lang="pt-BR" sz="1800" b="1" dirty="0" err="1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html</a:t>
            </a:r>
            <a:r>
              <a:rPr lang="pt-BR" sz="1800" b="1" dirty="0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5"/>
          <a:srcRect l="36901" t="2657" r="28457" b="57895"/>
          <a:stretch/>
        </p:blipFill>
        <p:spPr>
          <a:xfrm>
            <a:off x="6929613" y="3660453"/>
            <a:ext cx="4878454" cy="312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93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354641" y="148425"/>
            <a:ext cx="11453426" cy="5997001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3200" b="1" dirty="0">
                <a:latin typeface="Arial Black" panose="020B0A04020102020204" pitchFamily="34" charset="0"/>
                <a:cs typeface="Arial" panose="020B0604020202020204" pitchFamily="34" charset="0"/>
              </a:rPr>
              <a:t>TAGS de Formatação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latin typeface="Century Gothic" panose="020B0502020202020204" pitchFamily="34" charset="0"/>
                <a:cs typeface="Arial" panose="020B0604020202020204" pitchFamily="34" charset="0"/>
              </a:rPr>
              <a:t>Formatação de Texto: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solidFill>
                  <a:srgbClr val="FF0000"/>
                </a:solidFill>
              </a:rPr>
              <a:t>&lt;h1&gt;</a:t>
            </a:r>
            <a:r>
              <a:rPr lang="pt-BR" sz="2400" dirty="0"/>
              <a:t>Olá Mundo!!!</a:t>
            </a:r>
            <a:r>
              <a:rPr lang="pt-BR" sz="2400" b="1" dirty="0">
                <a:solidFill>
                  <a:srgbClr val="FF0000"/>
                </a:solidFill>
              </a:rPr>
              <a:t>&lt;/h1&gt; &lt;h2&gt;</a:t>
            </a:r>
            <a:r>
              <a:rPr lang="pt-BR" sz="2400" dirty="0"/>
              <a:t>Olá Mundo!!!</a:t>
            </a:r>
            <a:r>
              <a:rPr lang="pt-BR" sz="2400" b="1" dirty="0">
                <a:solidFill>
                  <a:srgbClr val="FF0000"/>
                </a:solidFill>
              </a:rPr>
              <a:t>&lt;/h2&gt;&lt;h3&gt;</a:t>
            </a:r>
            <a:r>
              <a:rPr lang="pt-BR" sz="2400" dirty="0"/>
              <a:t>Olá Mundo!!!</a:t>
            </a:r>
            <a:r>
              <a:rPr lang="pt-BR" sz="2400" b="1" dirty="0">
                <a:solidFill>
                  <a:srgbClr val="FF0000"/>
                </a:solidFill>
              </a:rPr>
              <a:t>&lt;/h3&gt;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solidFill>
                  <a:srgbClr val="FF0000"/>
                </a:solidFill>
              </a:rPr>
              <a:t>&lt;p&gt; </a:t>
            </a:r>
            <a:r>
              <a:rPr lang="pt-BR" sz="2400" dirty="0"/>
              <a:t>Exemplo de </a:t>
            </a:r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&lt;b&gt;</a:t>
            </a:r>
            <a:r>
              <a:rPr lang="pt-BR" sz="2400" b="1" dirty="0">
                <a:solidFill>
                  <a:srgbClr val="0066CC"/>
                </a:solidFill>
              </a:rPr>
              <a:t> </a:t>
            </a:r>
            <a:r>
              <a:rPr lang="pt-BR" sz="2400" dirty="0"/>
              <a:t>Texto em negrito  </a:t>
            </a:r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&lt;/b&gt;&lt;/p&gt; 	</a:t>
            </a:r>
            <a:r>
              <a:rPr lang="pt-BR" sz="2000" b="1" dirty="0">
                <a:solidFill>
                  <a:srgbClr val="FF0000"/>
                </a:solidFill>
              </a:rPr>
              <a:t>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solidFill>
                  <a:srgbClr val="FF0000"/>
                </a:solidFill>
              </a:rPr>
              <a:t>&lt;p&gt; </a:t>
            </a:r>
            <a:r>
              <a:rPr lang="pt-BR" sz="2400" dirty="0"/>
              <a:t>Exemplo de </a:t>
            </a:r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&lt;em&gt; </a:t>
            </a:r>
            <a:r>
              <a:rPr lang="pt-BR" sz="2400" dirty="0"/>
              <a:t>Texto enfatizado </a:t>
            </a:r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&lt;/em&gt;&lt;/p&gt;</a:t>
            </a:r>
            <a:r>
              <a:rPr lang="pt-BR" sz="2000" b="1" dirty="0">
                <a:solidFill>
                  <a:srgbClr val="FF0000"/>
                </a:solidFill>
              </a:rPr>
              <a:t>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solidFill>
                  <a:srgbClr val="FF0000"/>
                </a:solidFill>
              </a:rPr>
              <a:t>&lt;p&gt; </a:t>
            </a:r>
            <a:r>
              <a:rPr lang="pt-BR" sz="2400" dirty="0"/>
              <a:t>Exemplo de </a:t>
            </a:r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&lt;</a:t>
            </a:r>
            <a:r>
              <a:rPr lang="pt-BR" sz="24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strong</a:t>
            </a:r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&gt; </a:t>
            </a:r>
            <a:r>
              <a:rPr lang="pt-BR" sz="2400" dirty="0"/>
              <a:t>Texto forte </a:t>
            </a:r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&lt;/</a:t>
            </a:r>
            <a:r>
              <a:rPr lang="pt-BR" sz="24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strong</a:t>
            </a:r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&gt;&lt;/p&gt; </a:t>
            </a:r>
            <a:r>
              <a:rPr lang="pt-BR" sz="2000" b="1" dirty="0">
                <a:solidFill>
                  <a:srgbClr val="FF0000"/>
                </a:solidFill>
              </a:rPr>
              <a:t>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solidFill>
                  <a:srgbClr val="FF0000"/>
                </a:solidFill>
              </a:rPr>
              <a:t>&lt;p&gt; </a:t>
            </a:r>
            <a:r>
              <a:rPr lang="pt-BR" sz="2400" dirty="0"/>
              <a:t>Exemplo de </a:t>
            </a:r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&lt;i&gt;</a:t>
            </a:r>
            <a:r>
              <a:rPr lang="pt-BR" sz="2400" b="1" dirty="0">
                <a:solidFill>
                  <a:srgbClr val="0066CC"/>
                </a:solidFill>
              </a:rPr>
              <a:t> </a:t>
            </a:r>
            <a:r>
              <a:rPr lang="pt-BR" sz="2400" dirty="0"/>
              <a:t>Texto em itálico </a:t>
            </a:r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&lt;/i&gt;&lt;/p&gt;</a:t>
            </a:r>
            <a:r>
              <a:rPr lang="pt-BR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</a:rPr>
              <a:t>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solidFill>
                  <a:srgbClr val="FF0000"/>
                </a:solidFill>
              </a:rPr>
              <a:t>&lt;p&gt; </a:t>
            </a:r>
            <a:r>
              <a:rPr lang="pt-BR" sz="2400" dirty="0"/>
              <a:t>Exemplo de </a:t>
            </a:r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&lt;</a:t>
            </a:r>
            <a:r>
              <a:rPr lang="pt-BR" sz="24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sup</a:t>
            </a:r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&gt; </a:t>
            </a:r>
            <a:r>
              <a:rPr lang="pt-BR" sz="2400" dirty="0"/>
              <a:t>Texto superior </a:t>
            </a:r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&lt;/</a:t>
            </a:r>
            <a:r>
              <a:rPr lang="pt-BR" sz="24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sup</a:t>
            </a:r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&gt;&lt;/p&gt;</a:t>
            </a:r>
            <a:r>
              <a:rPr lang="pt-BR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 	</a:t>
            </a:r>
            <a:r>
              <a:rPr lang="pt-BR" sz="2000" b="1" dirty="0">
                <a:solidFill>
                  <a:srgbClr val="FF0000"/>
                </a:solidFill>
              </a:rPr>
              <a:t>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solidFill>
                  <a:srgbClr val="FF0000"/>
                </a:solidFill>
              </a:rPr>
              <a:t>&lt;p&gt; </a:t>
            </a:r>
            <a:r>
              <a:rPr lang="pt-BR" sz="2400" dirty="0"/>
              <a:t>Exemplo de </a:t>
            </a:r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&lt;sub&gt; </a:t>
            </a:r>
            <a:r>
              <a:rPr lang="pt-BR" sz="2400" dirty="0"/>
              <a:t>Texto inferior </a:t>
            </a:r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&lt;/sub&gt;&lt;/p&gt; </a:t>
            </a:r>
            <a:r>
              <a:rPr lang="pt-BR" sz="2000" b="1" dirty="0">
                <a:solidFill>
                  <a:srgbClr val="FF0000"/>
                </a:solidFill>
                <a:latin typeface="Arial Black" panose="020B0A04020102020204" pitchFamily="34" charset="0"/>
              </a:rPr>
              <a:t>	</a:t>
            </a:r>
            <a:r>
              <a:rPr lang="pt-BR" sz="2000" b="1" dirty="0">
                <a:solidFill>
                  <a:srgbClr val="FF0000"/>
                </a:solidFill>
              </a:rPr>
              <a:t>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solidFill>
                  <a:srgbClr val="FF0000"/>
                </a:solidFill>
              </a:rPr>
              <a:t>&lt;p&gt; </a:t>
            </a:r>
            <a:r>
              <a:rPr lang="pt-BR" sz="2400" dirty="0"/>
              <a:t>Exemplo de </a:t>
            </a:r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&lt;</a:t>
            </a:r>
            <a:r>
              <a:rPr lang="pt-BR" sz="24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del</a:t>
            </a:r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&gt; </a:t>
            </a:r>
            <a:r>
              <a:rPr lang="pt-BR" sz="2400" dirty="0"/>
              <a:t>Texto taxado </a:t>
            </a:r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&lt;/</a:t>
            </a:r>
            <a:r>
              <a:rPr lang="pt-BR" sz="24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del</a:t>
            </a:r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&gt;&lt;/p&gt; </a:t>
            </a:r>
            <a:r>
              <a:rPr lang="pt-BR" sz="2000" b="1" dirty="0">
                <a:solidFill>
                  <a:srgbClr val="FF0000"/>
                </a:solidFill>
              </a:rPr>
              <a:t>				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solidFill>
                  <a:srgbClr val="FF0000"/>
                </a:solidFill>
              </a:rPr>
              <a:t>&lt;p&gt; </a:t>
            </a:r>
            <a:r>
              <a:rPr lang="pt-BR" sz="2400" dirty="0"/>
              <a:t>Exemplo de </a:t>
            </a:r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&lt;</a:t>
            </a:r>
            <a:r>
              <a:rPr lang="pt-BR" sz="24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code</a:t>
            </a:r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&gt; </a:t>
            </a:r>
            <a:r>
              <a:rPr lang="pt-BR" sz="2400" dirty="0"/>
              <a:t>Texto de código de computador </a:t>
            </a:r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&lt;/</a:t>
            </a:r>
            <a:r>
              <a:rPr lang="pt-BR" sz="24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code</a:t>
            </a:r>
            <a:r>
              <a:rPr lang="pt-BR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&gt;&lt;/p&gt;</a:t>
            </a:r>
            <a:r>
              <a:rPr lang="pt-BR" sz="2400" b="1" dirty="0">
                <a:solidFill>
                  <a:srgbClr val="FF0000"/>
                </a:solidFill>
              </a:rPr>
              <a:t>	</a:t>
            </a:r>
            <a:r>
              <a:rPr lang="pt-BR" sz="2000" b="1" dirty="0">
                <a:solidFill>
                  <a:srgbClr val="FF0000"/>
                </a:solidFill>
              </a:rPr>
              <a:t>	</a:t>
            </a:r>
            <a:endParaRPr lang="pt-BR" sz="2000" b="1" dirty="0">
              <a:solidFill>
                <a:srgbClr val="FF000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25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30BD3-F8EB-DEFC-5F92-149FFA81C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50D85CB-01B7-56F3-9169-63A058843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7A06804-BBE1-6ADA-29C7-1086F5175B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FFC9C05-7EB2-F643-E28B-84724628F0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E8CDA6E-CA09-F2BD-CCA2-D13515DBDF4D}"/>
              </a:ext>
            </a:extLst>
          </p:cNvPr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FBC2702C-66F3-16F4-BE59-CA4C7D199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641" y="148425"/>
            <a:ext cx="11453426" cy="5997001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3200" b="1" dirty="0">
                <a:latin typeface="Arial Black" panose="020B0A04020102020204" pitchFamily="34" charset="0"/>
                <a:cs typeface="Arial" panose="020B0604020202020204" pitchFamily="34" charset="0"/>
              </a:rPr>
              <a:t>TAGS de Formatação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latin typeface="Arial" panose="020B0604020202020204" pitchFamily="34" charset="0"/>
              </a:rPr>
              <a:t>Elementos de bloco vs. elementos em linha (</a:t>
            </a:r>
            <a:r>
              <a:rPr lang="pt-BR" sz="2400" b="1" dirty="0" err="1">
                <a:latin typeface="Arial" panose="020B0604020202020204" pitchFamily="34" charset="0"/>
              </a:rPr>
              <a:t>inline</a:t>
            </a:r>
            <a:r>
              <a:rPr lang="pt-BR" sz="2400" b="1" dirty="0">
                <a:latin typeface="Arial" panose="020B0604020202020204" pitchFamily="34" charset="0"/>
              </a:rPr>
              <a:t>) :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Elementos de bloco (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block-level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elements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Esses elementos normalmente ocupam a largura total disponível e começam em uma nova linha. Eles "empurram" os elementos seguintes para a linha seguinte. Exemplos de elementos de bloco: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div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&lt;p&gt;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&lt;h1&gt;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&lt;h2&gt;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&lt;h3&gt;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&lt;li&gt;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form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Elementos em linha (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inline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elements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Esses elementos não iniciam uma nova linha e se "encaixam" no fluxo do conteúdo existente. Eles ocupam apenas o espaço necessário para seu conteúdo e permitem que outros elementos em linha fiquem ao seu lado. Exemplos de elementos em linha: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span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&lt;a&gt;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strong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&lt;em&gt;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&lt;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img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&gt;</a:t>
            </a:r>
            <a:endParaRPr kumimoji="0" lang="pt-BR" altLang="pt-B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sz="2400" b="1" dirty="0"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solidFill>
                  <a:srgbClr val="FF0000"/>
                </a:solidFill>
              </a:rPr>
              <a:t>	</a:t>
            </a:r>
            <a:r>
              <a:rPr lang="pt-BR" sz="2000" b="1" dirty="0">
                <a:solidFill>
                  <a:srgbClr val="FF0000"/>
                </a:solidFill>
              </a:rPr>
              <a:t>	</a:t>
            </a:r>
            <a:endParaRPr lang="pt-BR" sz="2000" b="1" dirty="0">
              <a:solidFill>
                <a:srgbClr val="FF000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2ED703-CA94-DA0B-CB37-16DEC51B4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F538549-2C6F-7421-BC03-B9D53DC27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605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354641" y="148425"/>
            <a:ext cx="11453426" cy="5997001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3200" b="1" dirty="0">
                <a:latin typeface="Arial Black" panose="020B0A04020102020204" pitchFamily="34" charset="0"/>
                <a:cs typeface="Arial" panose="020B0604020202020204" pitchFamily="34" charset="0"/>
              </a:rPr>
              <a:t>TAGS de Formatação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latin typeface="Century Gothic" panose="020B0502020202020204" pitchFamily="34" charset="0"/>
                <a:cs typeface="Arial" panose="020B0604020202020204" pitchFamily="34" charset="0"/>
              </a:rPr>
              <a:t>Formatação de Texto: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Para alterar as propriedades do Texto, como: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Tipo de fonte	 (face);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Tamanho da Fonte (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size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Cor da Fonte (color);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Utilizamos a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tag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&lt;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font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&gt; e &lt;/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font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&gt; acompanhada de um ou mais atributos.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Exemplo: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</a:t>
            </a:r>
            <a:r>
              <a:rPr lang="pt-BR" sz="2000" b="1" dirty="0" err="1">
                <a:solidFill>
                  <a:srgbClr val="FF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font</a:t>
            </a:r>
            <a:r>
              <a:rPr lang="pt-BR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face=“</a:t>
            </a:r>
            <a:r>
              <a:rPr lang="pt-BR" sz="2000" b="1" dirty="0" err="1">
                <a:solidFill>
                  <a:srgbClr val="FF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verdana</a:t>
            </a:r>
            <a:r>
              <a:rPr lang="pt-BR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”&gt;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Texto em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verdana</a:t>
            </a:r>
            <a:r>
              <a:rPr lang="pt-BR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&lt;/</a:t>
            </a:r>
            <a:r>
              <a:rPr lang="pt-BR" sz="2000" b="1" dirty="0" err="1">
                <a:solidFill>
                  <a:srgbClr val="FF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font</a:t>
            </a:r>
            <a:r>
              <a:rPr lang="pt-BR" sz="2000" b="1" dirty="0">
                <a:solidFill>
                  <a:srgbClr val="FF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solidFill>
                  <a:srgbClr val="0066CC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</a:t>
            </a:r>
            <a:r>
              <a:rPr lang="pt-BR" sz="2000" b="1" dirty="0" err="1">
                <a:solidFill>
                  <a:srgbClr val="0066CC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font</a:t>
            </a:r>
            <a:r>
              <a:rPr lang="pt-BR" sz="2000" b="1" dirty="0">
                <a:solidFill>
                  <a:srgbClr val="0066CC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solidFill>
                  <a:srgbClr val="0066CC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size</a:t>
            </a:r>
            <a:r>
              <a:rPr lang="pt-BR" sz="2000" b="1" dirty="0">
                <a:solidFill>
                  <a:srgbClr val="0066CC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=“18px”&gt;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Texto em tamanho 18 </a:t>
            </a:r>
            <a:r>
              <a:rPr lang="pt-BR" sz="2000" b="1" dirty="0">
                <a:solidFill>
                  <a:srgbClr val="0066CC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&lt;/</a:t>
            </a:r>
            <a:r>
              <a:rPr lang="pt-BR" sz="2000" b="1" dirty="0" err="1">
                <a:solidFill>
                  <a:srgbClr val="0066CC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font</a:t>
            </a:r>
            <a:r>
              <a:rPr lang="pt-BR" sz="2000" b="1" dirty="0">
                <a:solidFill>
                  <a:srgbClr val="0066CC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</a:t>
            </a:r>
            <a:r>
              <a:rPr lang="pt-BR" sz="2000" b="1" dirty="0" err="1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font</a:t>
            </a:r>
            <a:r>
              <a:rPr lang="pt-BR" sz="2000" b="1" dirty="0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color=“</a:t>
            </a:r>
            <a:r>
              <a:rPr lang="pt-BR" sz="2000" b="1" dirty="0" err="1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Red</a:t>
            </a:r>
            <a:r>
              <a:rPr lang="pt-BR" sz="2000" b="1" dirty="0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”&gt; </a:t>
            </a:r>
            <a:r>
              <a:rPr lang="pt-BR" sz="2000" dirty="0">
                <a:latin typeface="Century Gothic" panose="020B0502020202020204" pitchFamily="34" charset="0"/>
                <a:cs typeface="Arial" panose="020B0604020202020204" pitchFamily="34" charset="0"/>
              </a:rPr>
              <a:t>Fonte cor vermelha” </a:t>
            </a:r>
            <a:r>
              <a:rPr lang="pt-BR" sz="2000" b="1" dirty="0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&lt;/</a:t>
            </a:r>
            <a:r>
              <a:rPr lang="pt-BR" sz="2000" b="1" dirty="0" err="1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font</a:t>
            </a:r>
            <a:r>
              <a:rPr lang="pt-BR" sz="2000" b="1" dirty="0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Ou também,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</a:t>
            </a:r>
            <a:r>
              <a:rPr lang="pt-BR" sz="2000" b="1" dirty="0" err="1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font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 err="1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size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=“14px” face=“</a:t>
            </a:r>
            <a:r>
              <a:rPr lang="pt-BR" sz="2000" b="1" dirty="0" err="1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Elephant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” color=“Green”&gt; 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Texto formatado 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&lt;/</a:t>
            </a:r>
            <a:r>
              <a:rPr lang="pt-BR" sz="2000" b="1" dirty="0" err="1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font</a:t>
            </a:r>
            <a:r>
              <a:rPr lang="pt-BR" sz="20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7414055" y="14416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372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354641" y="148425"/>
            <a:ext cx="11453426" cy="5997001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3200" b="1" dirty="0">
                <a:latin typeface="Arial Black" panose="020B0A04020102020204" pitchFamily="34" charset="0"/>
                <a:cs typeface="Arial" panose="020B0604020202020204" pitchFamily="34" charset="0"/>
              </a:rPr>
              <a:t>TAGS de Formatação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latin typeface="Century Gothic" panose="020B0502020202020204" pitchFamily="34" charset="0"/>
                <a:cs typeface="Arial" panose="020B0604020202020204" pitchFamily="34" charset="0"/>
              </a:rPr>
              <a:t>Formatação de Página:	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Mudando a cor da sua Página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atributo “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bgcolor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” dentro da TAG &lt;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body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&gt; altera a cor do corpo da página, o BACKGROUND. Podendo utilizar o nome da cor desejada ou seu código Hexadecimal.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Exemplo: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</a:t>
            </a:r>
            <a:r>
              <a:rPr lang="pt-BR" sz="2400" b="1" dirty="0" err="1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body</a:t>
            </a:r>
            <a:r>
              <a:rPr lang="pt-BR" sz="2400" b="1" dirty="0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bgcolor</a:t>
            </a:r>
            <a:r>
              <a:rPr lang="pt-BR" sz="2400" b="1" dirty="0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=“</a:t>
            </a:r>
            <a:r>
              <a:rPr lang="pt-BR" sz="2400" b="1" dirty="0" err="1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green</a:t>
            </a:r>
            <a:r>
              <a:rPr lang="pt-BR" sz="2400" b="1" dirty="0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”&gt;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Conteúdo de sua página Web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&lt;/</a:t>
            </a:r>
            <a:r>
              <a:rPr lang="pt-BR" sz="2400" b="1" dirty="0" err="1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body</a:t>
            </a:r>
            <a:r>
              <a:rPr lang="pt-BR" sz="2400" b="1" dirty="0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</a:t>
            </a:r>
            <a:r>
              <a:rPr lang="pt-BR" sz="2400" b="1" dirty="0" err="1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body</a:t>
            </a:r>
            <a:r>
              <a:rPr lang="pt-BR" sz="2400" b="1" dirty="0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bgcolor</a:t>
            </a:r>
            <a:r>
              <a:rPr lang="pt-BR" sz="2400" b="1" dirty="0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=</a:t>
            </a:r>
            <a:r>
              <a:rPr lang="pt-BR" sz="2400" b="1" dirty="0"/>
              <a:t>#228B22</a:t>
            </a:r>
            <a:r>
              <a:rPr lang="pt-BR" sz="2400" b="1" dirty="0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Conteúdo de sua página Web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&lt;/</a:t>
            </a:r>
            <a:r>
              <a:rPr lang="pt-BR" sz="2400" b="1" dirty="0" err="1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body</a:t>
            </a:r>
            <a:r>
              <a:rPr lang="pt-BR" sz="2400" b="1" dirty="0">
                <a:solidFill>
                  <a:srgbClr val="00B05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400" b="1" dirty="0">
              <a:solidFill>
                <a:srgbClr val="00B05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414055" y="14416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919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658917" y="158434"/>
            <a:ext cx="10515600" cy="55845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Broadway" panose="04040905080B02020502" pitchFamily="82" charset="0"/>
              </a:rPr>
              <a:t>Vamos Começar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838200" y="1306163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BR" b="1" dirty="0">
                <a:solidFill>
                  <a:srgbClr val="0070C0"/>
                </a:solidFill>
              </a:rPr>
              <a:t>Em primeiro lugar, devemos saber que para cada projeto que realizarmos, devemos ter uma pasta onde serão inseridas todas as informações correspondentes a este projeto.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b="1" dirty="0">
                <a:solidFill>
                  <a:srgbClr val="0070C0"/>
                </a:solidFill>
              </a:rPr>
              <a:t>Então dentro do seu diretório, você irá criar a pasta </a:t>
            </a:r>
            <a:r>
              <a:rPr lang="pt-BR" b="1" dirty="0">
                <a:solidFill>
                  <a:srgbClr val="FF0000"/>
                </a:solidFill>
              </a:rPr>
              <a:t>“Primeira Página”</a:t>
            </a:r>
            <a:r>
              <a:rPr lang="pt-BR" b="1" dirty="0">
                <a:solidFill>
                  <a:srgbClr val="0070C0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>
              <a:solidFill>
                <a:srgbClr val="0070C0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335" y="4489387"/>
            <a:ext cx="2286000" cy="148590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73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354641" y="148425"/>
            <a:ext cx="11453426" cy="5997001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3200" b="1" dirty="0">
                <a:latin typeface="Arial Black" panose="020B0A04020102020204" pitchFamily="34" charset="0"/>
                <a:cs typeface="Arial" panose="020B0604020202020204" pitchFamily="34" charset="0"/>
              </a:rPr>
              <a:t>TAGS de Formatação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latin typeface="Century Gothic" panose="020B0502020202020204" pitchFamily="34" charset="0"/>
                <a:cs typeface="Arial" panose="020B0604020202020204" pitchFamily="34" charset="0"/>
              </a:rPr>
              <a:t>Formatação de Página:	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Inserindo uma Imagem em sua Página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O atributo “</a:t>
            </a:r>
            <a:r>
              <a:rPr lang="pt-BR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background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” dentro da TAG &lt;</a:t>
            </a:r>
            <a:r>
              <a:rPr lang="pt-BR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body</a:t>
            </a: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&gt; insere uma imagem no corpo da página. Para que isto aconteça, devemos ter na pasta do projeto a imagem desejada. Na TAG inserir o atributo + o nome e extensão da imagem.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Exemplo: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</a:t>
            </a:r>
            <a:r>
              <a:rPr lang="pt-BR" sz="2400" b="1" dirty="0" err="1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body</a:t>
            </a: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 background=“Imagem.jpg”&gt;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Conteúdo de sua página Web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&lt;/</a:t>
            </a:r>
            <a:r>
              <a:rPr lang="pt-BR" sz="2400" b="1" dirty="0" err="1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body</a:t>
            </a:r>
            <a:r>
              <a:rPr lang="pt-BR" sz="2400" b="1" dirty="0">
                <a:solidFill>
                  <a:schemeClr val="accent2">
                    <a:lumMod val="75000"/>
                  </a:schemeClr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400" b="1" dirty="0">
              <a:solidFill>
                <a:srgbClr val="00B050"/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pt-BR" sz="24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7414055" y="14416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40909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658917" y="158434"/>
            <a:ext cx="10515600" cy="55845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Broadway" panose="04040905080B02020502" pitchFamily="82" charset="0"/>
              </a:rPr>
              <a:t>HTML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838200" y="1306163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Century Gothic" panose="020B0502020202020204" pitchFamily="34" charset="0"/>
              </a:rPr>
              <a:t>O acrônimo HTML vem do inglês e significa: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Century Gothic" panose="020B0502020202020204" pitchFamily="34" charset="0"/>
              </a:rPr>
              <a:t> </a:t>
            </a:r>
            <a:r>
              <a:rPr lang="pt-BR" b="1" dirty="0">
                <a:latin typeface="Century Gothic" panose="020B0502020202020204" pitchFamily="34" charset="0"/>
              </a:rPr>
              <a:t>HYPERTEXT MARKUP LANGUAGE  (</a:t>
            </a:r>
            <a:r>
              <a:rPr lang="pt-BR" dirty="0">
                <a:latin typeface="Century Gothic" panose="020B0502020202020204" pitchFamily="34" charset="0"/>
              </a:rPr>
              <a:t>Linguagem de Marcação de Hipertexto</a:t>
            </a:r>
            <a:r>
              <a:rPr lang="pt-BR" b="1" dirty="0">
                <a:latin typeface="Century Gothic" panose="020B0502020202020204" pitchFamily="34" charset="0"/>
              </a:rPr>
              <a:t>)</a:t>
            </a:r>
            <a:r>
              <a:rPr lang="pt-BR" dirty="0">
                <a:latin typeface="Century Gothic" panose="020B0502020202020204" pitchFamily="34" charset="0"/>
              </a:rPr>
              <a:t>.</a:t>
            </a:r>
            <a:endParaRPr lang="pt-BR" b="1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pt-BR" b="1" dirty="0">
                <a:solidFill>
                  <a:srgbClr val="0070C0"/>
                </a:solidFill>
                <a:latin typeface="Century Gothic" panose="020B0502020202020204" pitchFamily="34" charset="0"/>
              </a:rPr>
              <a:t>É uma das linguagens de programação para criação de </a:t>
            </a:r>
            <a:r>
              <a:rPr lang="pt-BR" b="1" dirty="0" err="1">
                <a:solidFill>
                  <a:srgbClr val="0070C0"/>
                </a:solidFill>
                <a:latin typeface="Century Gothic" panose="020B0502020202020204" pitchFamily="34" charset="0"/>
              </a:rPr>
              <a:t>WebSites</a:t>
            </a:r>
            <a:r>
              <a:rPr lang="pt-BR" b="1" dirty="0">
                <a:solidFill>
                  <a:srgbClr val="0070C0"/>
                </a:solidFill>
                <a:latin typeface="Century Gothic" panose="020B0502020202020204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solidFill>
                  <a:srgbClr val="FF0000"/>
                </a:solidFill>
                <a:latin typeface="Century Gothic" panose="020B0502020202020204" pitchFamily="34" charset="0"/>
              </a:rPr>
              <a:t>Além do HTML, temos outras linguagens como: </a:t>
            </a:r>
            <a:r>
              <a:rPr lang="pt-BR" b="1" dirty="0">
                <a:solidFill>
                  <a:srgbClr val="FF0000"/>
                </a:solidFill>
                <a:latin typeface="Century Gothic" panose="020B0502020202020204" pitchFamily="34" charset="0"/>
              </a:rPr>
              <a:t>HTML5, </a:t>
            </a:r>
            <a:r>
              <a:rPr lang="pt-BR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JavaScript</a:t>
            </a:r>
            <a:r>
              <a:rPr lang="pt-BR" b="1" dirty="0">
                <a:solidFill>
                  <a:srgbClr val="FF0000"/>
                </a:solidFill>
                <a:latin typeface="Century Gothic" panose="020B0502020202020204" pitchFamily="34" charset="0"/>
              </a:rPr>
              <a:t>, PHP, XML, etc.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52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658917" y="158434"/>
            <a:ext cx="10515600" cy="55845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Broadway" panose="04040905080B02020502" pitchFamily="82" charset="0"/>
              </a:rPr>
              <a:t>HTML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838200" y="1306163"/>
            <a:ext cx="6155724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Adobe Garamond Pro" panose="02020502060506020403" pitchFamily="18" charset="0"/>
              </a:rPr>
              <a:t>Conhecer a linguagem HTML é fundamental para iniciação na criação de páginas Web, e um melhor entendimento no funcionamento das partes.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solidFill>
                  <a:srgbClr val="FF0000"/>
                </a:solidFill>
                <a:latin typeface="Adobe Garamond Pro" panose="02020502060506020403" pitchFamily="18" charset="0"/>
              </a:rPr>
              <a:t>Para começar a trabalhar em códigos HTML é necessário apenas que você tenha no seu computador, um editor de textos simples. O Bloco de Notas por exemplo.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1151" y="1431558"/>
            <a:ext cx="4686916" cy="4007242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7496432" y="2496065"/>
            <a:ext cx="3814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Existem editores próprios e até gratuitos para criação de conteúdo HTML, porém de inicio, fazer a programação “na unha” do código enriquecerá seus conhecimentos na pratica de desenvolvedor web.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1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658917" y="158434"/>
            <a:ext cx="10515600" cy="55845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Broadway" panose="04040905080B02020502" pitchFamily="82" charset="0"/>
              </a:rPr>
              <a:t>HTML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502508" y="827670"/>
            <a:ext cx="6491416" cy="482983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dirty="0">
                <a:latin typeface="Agency FB" panose="020B0503020202020204" pitchFamily="34" charset="0"/>
              </a:rPr>
              <a:t>Quem criou o HTML?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Agency FB" panose="020B0503020202020204" pitchFamily="34" charset="0"/>
              </a:rPr>
              <a:t>Tim Berners-Lee. Esse é o nome do homem que criou o HTML. Ele criou o HTML para a comunicação e disseminação de pesquisas entre ele e seu grupo de colegas.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Agency FB" panose="020B0503020202020204" pitchFamily="34" charset="0"/>
              </a:rPr>
              <a:t>O HTML ficou bastante conhecido quando começou a ser utilizada para formar a rede pública daquela época, o que se tornaria mais tarde a internet que conhecemos hoje.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484" y="1150861"/>
            <a:ext cx="4139703" cy="2330971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3923" y="3598758"/>
            <a:ext cx="4018263" cy="2441653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34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658917" y="158434"/>
            <a:ext cx="10515600" cy="55845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Broadway" panose="04040905080B02020502" pitchFamily="82" charset="0"/>
              </a:rPr>
              <a:t>HTML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658917" y="960174"/>
            <a:ext cx="6888892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dirty="0">
                <a:latin typeface="Agency FB" panose="020B0503020202020204" pitchFamily="34" charset="0"/>
              </a:rPr>
              <a:t>Como funciona o HTML?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Agency FB" panose="020B0503020202020204" pitchFamily="34" charset="0"/>
              </a:rPr>
              <a:t>O HTML é uma linguagem de programação baseada em marcação.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Agency FB" panose="020B0503020202020204" pitchFamily="34" charset="0"/>
              </a:rPr>
              <a:t>Essas marcações definem como cada linha ou trecho deve se comportar. Chamamos de TAGS essas marcações.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Agency FB" panose="020B0503020202020204" pitchFamily="34" charset="0"/>
              </a:rPr>
              <a:t>As TAGS são identificadas pelos símbolos: </a:t>
            </a:r>
            <a:r>
              <a:rPr lang="pt-BR" sz="4300" b="1" dirty="0">
                <a:latin typeface="Aharoni" panose="02010803020104030203" pitchFamily="2" charset="-79"/>
                <a:cs typeface="Aharoni" panose="02010803020104030203" pitchFamily="2" charset="-79"/>
              </a:rPr>
              <a:t>&lt;&gt; &lt;/&gt;</a:t>
            </a:r>
            <a:endParaRPr lang="pt-BR" b="1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>
              <a:lnSpc>
                <a:spcPct val="150000"/>
              </a:lnSpc>
              <a:buNone/>
            </a:pPr>
            <a:endParaRPr lang="pt-BR" dirty="0">
              <a:latin typeface="Agency FB" panose="020B0503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748" y="957899"/>
            <a:ext cx="4321319" cy="4321319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06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658917" y="158434"/>
            <a:ext cx="10515600" cy="55845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Broadway" panose="04040905080B02020502" pitchFamily="82" charset="0"/>
              </a:rPr>
              <a:t>HTML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658917" y="1026077"/>
            <a:ext cx="6125061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dirty="0">
                <a:latin typeface="Agency FB" panose="020B0503020202020204" pitchFamily="34" charset="0"/>
              </a:rPr>
              <a:t>Como é formado um documento em HTML?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Agency FB" panose="020B0503020202020204" pitchFamily="34" charset="0"/>
              </a:rPr>
              <a:t>Um projeto em HTML é basicamente dividido em: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b="1" dirty="0">
                <a:latin typeface="Agency FB" panose="020B0503020202020204" pitchFamily="34" charset="0"/>
                <a:cs typeface="Aharoni" panose="02010803020104030203" pitchFamily="2" charset="-79"/>
              </a:rPr>
              <a:t>Cabeçalho;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b="1" dirty="0">
                <a:latin typeface="Agency FB" panose="020B0503020202020204" pitchFamily="34" charset="0"/>
                <a:cs typeface="Aharoni" panose="02010803020104030203" pitchFamily="2" charset="-79"/>
              </a:rPr>
              <a:t>Corpo.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dirty="0">
                <a:latin typeface="Agency FB" panose="020B0503020202020204" pitchFamily="34" charset="0"/>
                <a:cs typeface="Aharoni" panose="02010803020104030203" pitchFamily="2" charset="-79"/>
              </a:rPr>
              <a:t>Na Figura ao lado podemos ver essa divisão no formato de código de página.</a:t>
            </a:r>
          </a:p>
          <a:p>
            <a:pPr marL="0" indent="0">
              <a:lnSpc>
                <a:spcPct val="150000"/>
              </a:lnSpc>
              <a:buNone/>
            </a:pPr>
            <a:endParaRPr lang="pt-BR" dirty="0">
              <a:latin typeface="Agency FB" panose="020B0503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/>
          <a:srcRect l="2647" t="4596" r="57092" b="24425"/>
          <a:stretch/>
        </p:blipFill>
        <p:spPr>
          <a:xfrm>
            <a:off x="7493728" y="1026077"/>
            <a:ext cx="4314339" cy="4278386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34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ítulo 14"/>
          <p:cNvSpPr>
            <a:spLocks noGrp="1"/>
          </p:cNvSpPr>
          <p:nvPr>
            <p:ph type="title"/>
          </p:nvPr>
        </p:nvSpPr>
        <p:spPr>
          <a:xfrm>
            <a:off x="658917" y="158434"/>
            <a:ext cx="10515600" cy="558458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Broadway" panose="04040905080B02020502" pitchFamily="82" charset="0"/>
              </a:rPr>
              <a:t>HTML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4623896" y="790887"/>
            <a:ext cx="7424757" cy="51844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Entendendo melhor o código HTML: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Na estrutura ao lado vemos no início da página e no final as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 e 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 definem onde começa e termina o projeto HTML.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Entre as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de início e fim do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temos na sequência as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 e 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 onde são inseridos os títulos do cabeçalho (&lt;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 e 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&gt;) 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Abaixo do cabeçalho, temos as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de abertura e fechamento: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 e &lt;/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&gt; que receberão todas as informações que aparecem no interior da página: Textos, Imagens,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Videos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4"/>
          <a:srcRect l="2647" t="4596" r="57430" b="24425"/>
          <a:stretch/>
        </p:blipFill>
        <p:spPr>
          <a:xfrm>
            <a:off x="248994" y="1441588"/>
            <a:ext cx="4125908" cy="412629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9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035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3"/>
          <a:srcRect b="38508"/>
          <a:stretch/>
        </p:blipFill>
        <p:spPr>
          <a:xfrm>
            <a:off x="9995561" y="206091"/>
            <a:ext cx="1812506" cy="463145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9995561" y="5567881"/>
            <a:ext cx="1909746" cy="407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>
          <a:xfrm>
            <a:off x="354641" y="206090"/>
            <a:ext cx="11453425" cy="5997001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b="1" dirty="0">
                <a:latin typeface="Arial Black" panose="020B0A04020102020204" pitchFamily="34" charset="0"/>
                <a:cs typeface="Arial" panose="020B0604020202020204" pitchFamily="34" charset="0"/>
              </a:rPr>
              <a:t>Vamos construir nosso primeiro site:</a:t>
            </a:r>
          </a:p>
          <a:p>
            <a:pPr marL="0" indent="0">
              <a:lnSpc>
                <a:spcPct val="100000"/>
              </a:lnSpc>
              <a:buNone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Abra o Bloco de Notas, e digite as linhas abaixo: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000" b="1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sz="2000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pt-BR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0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pt-BR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Minha Primeira Página de Internet </a:t>
            </a:r>
            <a:r>
              <a:rPr lang="pt-BR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20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pt-BR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r>
              <a:rPr lang="pt-BR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pt-B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	Olá Mundo!!!!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20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pt-B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2000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2000" b="1" dirty="0" err="1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pt-BR" sz="2000" b="1" dirty="0">
                <a:solidFill>
                  <a:srgbClr val="CC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8" name="Retângulo de cantos arredondados 7"/>
          <p:cNvSpPr/>
          <p:nvPr/>
        </p:nvSpPr>
        <p:spPr>
          <a:xfrm>
            <a:off x="4893276" y="3393990"/>
            <a:ext cx="6914790" cy="2581298"/>
          </a:xfrm>
          <a:prstGeom prst="roundRect">
            <a:avLst/>
          </a:prstGeom>
          <a:solidFill>
            <a:srgbClr val="FF0000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latin typeface="Century Gothic" panose="020B0502020202020204" pitchFamily="34" charset="0"/>
              </a:rPr>
              <a:t>Agora, após terminar de digitar todas as linhas, vamos SALVAR o projeto.</a:t>
            </a:r>
          </a:p>
          <a:p>
            <a:r>
              <a:rPr lang="pt-BR" sz="2000" b="1" dirty="0">
                <a:latin typeface="Century Gothic" panose="020B0502020202020204" pitchFamily="34" charset="0"/>
              </a:rPr>
              <a:t>Clique em arquivo SALVAR COMO, localize e abra a pasta que você criou no início da aula : Primeira Página.</a:t>
            </a:r>
          </a:p>
          <a:p>
            <a:r>
              <a:rPr lang="pt-BR" sz="2000" b="1" dirty="0">
                <a:latin typeface="Century Gothic" panose="020B0502020202020204" pitchFamily="34" charset="0"/>
              </a:rPr>
              <a:t>No nome do arquivo você irá digitar:</a:t>
            </a:r>
          </a:p>
          <a:p>
            <a:pPr algn="ctr"/>
            <a:r>
              <a:rPr lang="pt-B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MinhaPagina.html</a:t>
            </a: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641" y="61991"/>
            <a:ext cx="949613" cy="60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8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1792</Words>
  <Application>Microsoft Office PowerPoint</Application>
  <PresentationFormat>Widescreen</PresentationFormat>
  <Paragraphs>175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32" baseType="lpstr">
      <vt:lpstr>Adobe Garamond Pro</vt:lpstr>
      <vt:lpstr>Agency FB</vt:lpstr>
      <vt:lpstr>Aharoni</vt:lpstr>
      <vt:lpstr>Arial</vt:lpstr>
      <vt:lpstr>Arial Black</vt:lpstr>
      <vt:lpstr>Arial Unicode MS</vt:lpstr>
      <vt:lpstr>Broadway</vt:lpstr>
      <vt:lpstr>Calibri</vt:lpstr>
      <vt:lpstr>Calibri Light</vt:lpstr>
      <vt:lpstr>Century Gothic</vt:lpstr>
      <vt:lpstr>Wingdings</vt:lpstr>
      <vt:lpstr>Tema do Office</vt:lpstr>
      <vt:lpstr>Apresentação do PowerPoint</vt:lpstr>
      <vt:lpstr>Vamos Começar</vt:lpstr>
      <vt:lpstr>HTML</vt:lpstr>
      <vt:lpstr>HTML</vt:lpstr>
      <vt:lpstr>HTML</vt:lpstr>
      <vt:lpstr>HTML</vt:lpstr>
      <vt:lpstr>HTML</vt:lpstr>
      <vt:lpstr>HTML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SESI_SENAI_SP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André da Silva</dc:creator>
  <cp:lastModifiedBy>MARCOS ANDRE DA SILVA</cp:lastModifiedBy>
  <cp:revision>92</cp:revision>
  <dcterms:created xsi:type="dcterms:W3CDTF">2017-07-19T17:45:31Z</dcterms:created>
  <dcterms:modified xsi:type="dcterms:W3CDTF">2025-01-24T19:50:37Z</dcterms:modified>
</cp:coreProperties>
</file>