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28"/>
  </p:normalViewPr>
  <p:slideViewPr>
    <p:cSldViewPr snapToGrid="0" snapToObjects="1">
      <p:cViewPr varScale="1">
        <p:scale>
          <a:sx n="90" d="100"/>
          <a:sy n="90" d="100"/>
        </p:scale>
        <p:origin x="232"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9/6/20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9/6/20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9/6/20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8E2D-1842-6741-B7C5-4AF8280C2BA0}"/>
              </a:ext>
            </a:extLst>
          </p:cNvPr>
          <p:cNvSpPr>
            <a:spLocks noGrp="1"/>
          </p:cNvSpPr>
          <p:nvPr>
            <p:ph type="ctrTitle"/>
          </p:nvPr>
        </p:nvSpPr>
        <p:spPr/>
        <p:txBody>
          <a:bodyPr/>
          <a:lstStyle/>
          <a:p>
            <a:r>
              <a:rPr lang="en-US" dirty="0"/>
              <a:t>Selecting Grab and Go Feeding Sites	</a:t>
            </a:r>
          </a:p>
        </p:txBody>
      </p:sp>
      <p:sp>
        <p:nvSpPr>
          <p:cNvPr id="3" name="Subtitle 2">
            <a:extLst>
              <a:ext uri="{FF2B5EF4-FFF2-40B4-BE49-F238E27FC236}">
                <a16:creationId xmlns:a16="http://schemas.microsoft.com/office/drawing/2014/main" id="{BFAD54AD-FB03-8049-B491-CFEEC025C6B3}"/>
              </a:ext>
            </a:extLst>
          </p:cNvPr>
          <p:cNvSpPr>
            <a:spLocks noGrp="1"/>
          </p:cNvSpPr>
          <p:nvPr>
            <p:ph type="subTitle" idx="1"/>
          </p:nvPr>
        </p:nvSpPr>
        <p:spPr/>
        <p:txBody>
          <a:bodyPr/>
          <a:lstStyle/>
          <a:p>
            <a:r>
              <a:rPr lang="en-US" dirty="0"/>
              <a:t>Curtis Jones</a:t>
            </a:r>
          </a:p>
        </p:txBody>
      </p:sp>
    </p:spTree>
    <p:extLst>
      <p:ext uri="{BB962C8B-B14F-4D97-AF65-F5344CB8AC3E}">
        <p14:creationId xmlns:p14="http://schemas.microsoft.com/office/powerpoint/2010/main" val="346575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7C10-9299-1848-8FC6-18D11C883F90}"/>
              </a:ext>
            </a:extLst>
          </p:cNvPr>
          <p:cNvSpPr>
            <a:spLocks noGrp="1"/>
          </p:cNvSpPr>
          <p:nvPr>
            <p:ph type="title"/>
          </p:nvPr>
        </p:nvSpPr>
        <p:spPr/>
        <p:txBody>
          <a:bodyPr/>
          <a:lstStyle/>
          <a:p>
            <a:r>
              <a:rPr lang="en-US" dirty="0"/>
              <a:t>Introduction/Business Problem</a:t>
            </a:r>
          </a:p>
        </p:txBody>
      </p:sp>
      <p:sp>
        <p:nvSpPr>
          <p:cNvPr id="3" name="Content Placeholder 2">
            <a:extLst>
              <a:ext uri="{FF2B5EF4-FFF2-40B4-BE49-F238E27FC236}">
                <a16:creationId xmlns:a16="http://schemas.microsoft.com/office/drawing/2014/main" id="{7704C575-C239-2540-B9F5-BB28F682E0FF}"/>
              </a:ext>
            </a:extLst>
          </p:cNvPr>
          <p:cNvSpPr>
            <a:spLocks noGrp="1"/>
          </p:cNvSpPr>
          <p:nvPr>
            <p:ph idx="1"/>
          </p:nvPr>
        </p:nvSpPr>
        <p:spPr/>
        <p:txBody>
          <a:bodyPr>
            <a:normAutofit fontScale="85000" lnSpcReduction="10000"/>
          </a:bodyPr>
          <a:lstStyle/>
          <a:p>
            <a:pPr marL="0" indent="0">
              <a:buNone/>
            </a:pPr>
            <a:r>
              <a:rPr lang="en-US" dirty="0"/>
              <a:t>With many being unemployed due to Covid-19, hunger among US children is growing. Food insecurity has also grown from students not receiving a meal at schools are closed or operating virtually due to Covid-19.In April 41% of mothers with children under the age of 13 reported recent food insecurity, which is the highest level since 2001. In addition, the non-profit organization, Feeding America, projects 18 million children could be food insecure in 2020. While many school districts are operating in a grab-n-go fashion, many students are unable to make it to these sites. For example, many school districts operate summer feeding programs. However, in 2018 only 14.1% of kids who received a free or reduced-price meals during the school year got a meal over the summer. Barriers for students getting grab-n-go meals include transportation barriers, families not knowing meals are available, and sites not being open when families are able to pick up meals.</a:t>
            </a:r>
          </a:p>
          <a:p>
            <a:pPr marL="0" indent="0">
              <a:buNone/>
            </a:pPr>
            <a:r>
              <a:rPr lang="en-US" dirty="0"/>
              <a:t>This project will look at where grab-n-go sites should be placed within the Lewisville ISD school district. Selecting the right grab-n-go sites is crucial in helping students overcome the barriers preventing them from getting the food they need. </a:t>
            </a:r>
          </a:p>
        </p:txBody>
      </p:sp>
    </p:spTree>
    <p:extLst>
      <p:ext uri="{BB962C8B-B14F-4D97-AF65-F5344CB8AC3E}">
        <p14:creationId xmlns:p14="http://schemas.microsoft.com/office/powerpoint/2010/main" val="217766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9D3B-9616-2E47-B688-FF20DAD2A5A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77DC4B9-9108-9C46-ADEC-21701E990F01}"/>
              </a:ext>
            </a:extLst>
          </p:cNvPr>
          <p:cNvSpPr>
            <a:spLocks noGrp="1"/>
          </p:cNvSpPr>
          <p:nvPr>
            <p:ph idx="1"/>
          </p:nvPr>
        </p:nvSpPr>
        <p:spPr>
          <a:xfrm>
            <a:off x="981307" y="4321879"/>
            <a:ext cx="9960864" cy="2301946"/>
          </a:xfrm>
        </p:spPr>
        <p:txBody>
          <a:bodyPr/>
          <a:lstStyle/>
          <a:p>
            <a:pPr marL="0" indent="0">
              <a:buNone/>
            </a:pPr>
            <a:r>
              <a:rPr lang="en-US" dirty="0"/>
              <a:t>This project will use foursquare API data to get the latitude and longitude coordinates for each of the 66 schools in the school district. In addition, the project will use data showing how many students qualify for free and reduced lunches and the enrollment data for each of the 66 schools.</a:t>
            </a:r>
          </a:p>
          <a:p>
            <a:pPr marL="0" indent="0">
              <a:buNone/>
            </a:pPr>
            <a:r>
              <a:rPr lang="en-US" dirty="0"/>
              <a:t>The datasets will be analyzed to determine which of the 66 sites would be the most useful to serve grab and go meals from based on geography and need of the local community.</a:t>
            </a:r>
          </a:p>
        </p:txBody>
      </p:sp>
      <p:pic>
        <p:nvPicPr>
          <p:cNvPr id="5" name="Picture 4" descr="A screenshot of a cell phone&#10;&#10;Description automatically generated">
            <a:extLst>
              <a:ext uri="{FF2B5EF4-FFF2-40B4-BE49-F238E27FC236}">
                <a16:creationId xmlns:a16="http://schemas.microsoft.com/office/drawing/2014/main" id="{CC2E0A88-C3A4-C848-9F42-A58416ED96E3}"/>
              </a:ext>
            </a:extLst>
          </p:cNvPr>
          <p:cNvPicPr>
            <a:picLocks noChangeAspect="1"/>
          </p:cNvPicPr>
          <p:nvPr/>
        </p:nvPicPr>
        <p:blipFill>
          <a:blip r:embed="rId2"/>
          <a:stretch>
            <a:fillRect/>
          </a:stretch>
        </p:blipFill>
        <p:spPr>
          <a:xfrm>
            <a:off x="2771775" y="2461463"/>
            <a:ext cx="6429376" cy="1860415"/>
          </a:xfrm>
          <a:prstGeom prst="rect">
            <a:avLst/>
          </a:prstGeom>
        </p:spPr>
      </p:pic>
    </p:spTree>
    <p:extLst>
      <p:ext uri="{BB962C8B-B14F-4D97-AF65-F5344CB8AC3E}">
        <p14:creationId xmlns:p14="http://schemas.microsoft.com/office/powerpoint/2010/main" val="123081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825B-E5FC-DB45-871F-C9132E780435}"/>
              </a:ext>
            </a:extLst>
          </p:cNvPr>
          <p:cNvSpPr>
            <a:spLocks noGrp="1"/>
          </p:cNvSpPr>
          <p:nvPr>
            <p:ph type="title"/>
          </p:nvPr>
        </p:nvSpPr>
        <p:spPr/>
        <p:txBody>
          <a:bodyPr/>
          <a:lstStyle/>
          <a:p>
            <a:r>
              <a:rPr lang="en-US" dirty="0"/>
              <a:t>Methodology</a:t>
            </a:r>
          </a:p>
        </p:txBody>
      </p:sp>
      <p:sp>
        <p:nvSpPr>
          <p:cNvPr id="4" name="Content Placeholder 3">
            <a:extLst>
              <a:ext uri="{FF2B5EF4-FFF2-40B4-BE49-F238E27FC236}">
                <a16:creationId xmlns:a16="http://schemas.microsoft.com/office/drawing/2014/main" id="{B723C6F7-CBF8-7D4A-9083-F557DD74AD40}"/>
              </a:ext>
            </a:extLst>
          </p:cNvPr>
          <p:cNvSpPr>
            <a:spLocks noGrp="1"/>
          </p:cNvSpPr>
          <p:nvPr>
            <p:ph sz="half" idx="1"/>
          </p:nvPr>
        </p:nvSpPr>
        <p:spPr/>
        <p:txBody>
          <a:bodyPr/>
          <a:lstStyle/>
          <a:p>
            <a:pPr marL="0" indent="0">
              <a:buNone/>
            </a:pPr>
            <a:r>
              <a:rPr lang="en-US" dirty="0"/>
              <a:t>To chose the best sites, the data was looked at in a variety of ways. The first way the data was analyzed was to look at how many free students each school had in their enrollment.</a:t>
            </a:r>
          </a:p>
        </p:txBody>
      </p:sp>
      <p:pic>
        <p:nvPicPr>
          <p:cNvPr id="7" name="Content Placeholder 6" descr="A close up of a piece of paper&#10;&#10;Description automatically generated">
            <a:extLst>
              <a:ext uri="{FF2B5EF4-FFF2-40B4-BE49-F238E27FC236}">
                <a16:creationId xmlns:a16="http://schemas.microsoft.com/office/drawing/2014/main" id="{07E0BB08-F1FB-0948-B56A-3147215B5C42}"/>
              </a:ext>
            </a:extLst>
          </p:cNvPr>
          <p:cNvPicPr>
            <a:picLocks noGrp="1" noChangeAspect="1"/>
          </p:cNvPicPr>
          <p:nvPr>
            <p:ph sz="half" idx="2"/>
          </p:nvPr>
        </p:nvPicPr>
        <p:blipFill>
          <a:blip r:embed="rId2"/>
          <a:stretch>
            <a:fillRect/>
          </a:stretch>
        </p:blipFill>
        <p:spPr>
          <a:xfrm>
            <a:off x="5957888" y="2261981"/>
            <a:ext cx="5794754" cy="4438858"/>
          </a:xfrm>
        </p:spPr>
      </p:pic>
    </p:spTree>
    <p:extLst>
      <p:ext uri="{BB962C8B-B14F-4D97-AF65-F5344CB8AC3E}">
        <p14:creationId xmlns:p14="http://schemas.microsoft.com/office/powerpoint/2010/main" val="127027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C94C5B-E03A-F94A-B3B1-138866785812}"/>
              </a:ext>
            </a:extLst>
          </p:cNvPr>
          <p:cNvSpPr>
            <a:spLocks noGrp="1"/>
          </p:cNvSpPr>
          <p:nvPr>
            <p:ph type="title"/>
          </p:nvPr>
        </p:nvSpPr>
        <p:spPr/>
        <p:txBody>
          <a:bodyPr/>
          <a:lstStyle/>
          <a:p>
            <a:r>
              <a:rPr lang="en-US" dirty="0"/>
              <a:t>Methodology</a:t>
            </a:r>
          </a:p>
        </p:txBody>
      </p:sp>
      <p:pic>
        <p:nvPicPr>
          <p:cNvPr id="10" name="Content Placeholder 9" descr="A picture containing text, map&#10;&#10;Description automatically generated">
            <a:extLst>
              <a:ext uri="{FF2B5EF4-FFF2-40B4-BE49-F238E27FC236}">
                <a16:creationId xmlns:a16="http://schemas.microsoft.com/office/drawing/2014/main" id="{6D775DAA-D7D1-8C4C-9DE6-E0AA7D9EFE33}"/>
              </a:ext>
            </a:extLst>
          </p:cNvPr>
          <p:cNvPicPr>
            <a:picLocks noGrp="1" noChangeAspect="1"/>
          </p:cNvPicPr>
          <p:nvPr>
            <p:ph idx="1"/>
          </p:nvPr>
        </p:nvPicPr>
        <p:blipFill>
          <a:blip r:embed="rId2"/>
          <a:stretch>
            <a:fillRect/>
          </a:stretch>
        </p:blipFill>
        <p:spPr>
          <a:xfrm>
            <a:off x="6114805" y="1271588"/>
            <a:ext cx="5797602" cy="4129087"/>
          </a:xfrm>
        </p:spPr>
      </p:pic>
      <p:sp>
        <p:nvSpPr>
          <p:cNvPr id="7" name="Text Placeholder 6">
            <a:extLst>
              <a:ext uri="{FF2B5EF4-FFF2-40B4-BE49-F238E27FC236}">
                <a16:creationId xmlns:a16="http://schemas.microsoft.com/office/drawing/2014/main" id="{8F715A87-2AFE-7A4A-9A1A-9C988ADC99C8}"/>
              </a:ext>
            </a:extLst>
          </p:cNvPr>
          <p:cNvSpPr>
            <a:spLocks noGrp="1"/>
          </p:cNvSpPr>
          <p:nvPr>
            <p:ph type="body" sz="half" idx="2"/>
          </p:nvPr>
        </p:nvSpPr>
        <p:spPr/>
        <p:txBody>
          <a:bodyPr/>
          <a:lstStyle/>
          <a:p>
            <a:r>
              <a:rPr lang="en-US" dirty="0"/>
              <a:t>Geography is another important aspect to look at when selecting sites for grab and go meals, since you want the sites to be geographically spread out.</a:t>
            </a:r>
          </a:p>
        </p:txBody>
      </p:sp>
    </p:spTree>
    <p:extLst>
      <p:ext uri="{BB962C8B-B14F-4D97-AF65-F5344CB8AC3E}">
        <p14:creationId xmlns:p14="http://schemas.microsoft.com/office/powerpoint/2010/main" val="86404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B998D8-33F1-D949-98BB-84B1C126262C}"/>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4304F706-4FEB-2049-BCCF-DF49DC9E60E4}"/>
              </a:ext>
            </a:extLst>
          </p:cNvPr>
          <p:cNvSpPr>
            <a:spLocks noGrp="1"/>
          </p:cNvSpPr>
          <p:nvPr>
            <p:ph idx="1"/>
          </p:nvPr>
        </p:nvSpPr>
        <p:spPr/>
        <p:txBody>
          <a:bodyPr/>
          <a:lstStyle/>
          <a:p>
            <a:pPr marL="0" indent="0">
              <a:buNone/>
            </a:pPr>
            <a:r>
              <a:rPr lang="en-US" dirty="0"/>
              <a:t>The data shows that the Lewisville high school feeder pattern has the most free students. Since schools in the Lewisville High School feeder pattern are close together, it would make sense to select schools outside this feeder pattern, as well, even if these schools do not have the most free and reduced students. Machine learning could have been used to cluster the schools, but this would have not been beneficial since similar schools would more than likely be geographically close to each other, which is something we are trying to avoid in selecting the sites.</a:t>
            </a:r>
          </a:p>
        </p:txBody>
      </p:sp>
    </p:spTree>
    <p:extLst>
      <p:ext uri="{BB962C8B-B14F-4D97-AF65-F5344CB8AC3E}">
        <p14:creationId xmlns:p14="http://schemas.microsoft.com/office/powerpoint/2010/main" val="205110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EF7E-2C2A-6C4E-B822-2C590F7C1DE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966D7DC-2DBB-2148-869C-E9BCF678D61B}"/>
              </a:ext>
            </a:extLst>
          </p:cNvPr>
          <p:cNvSpPr>
            <a:spLocks noGrp="1"/>
          </p:cNvSpPr>
          <p:nvPr>
            <p:ph idx="1"/>
          </p:nvPr>
        </p:nvSpPr>
        <p:spPr/>
        <p:txBody>
          <a:bodyPr/>
          <a:lstStyle/>
          <a:p>
            <a:r>
              <a:rPr lang="en-US" dirty="0"/>
              <a:t>The best grab and go meal sites include Lewisville Harmon High School. This site has a free student percentage of 64% and 813 free students. Lewisville HS was not selected due to its close proximity to Lewisville Harmon. Other schools selected in the Lewisville Feeder pattern include Mill Street Elementary School and Lakeland Elementary School.</a:t>
            </a:r>
          </a:p>
          <a:p>
            <a:r>
              <a:rPr lang="en-US" dirty="0"/>
              <a:t>Other good grab and go meal sites include Hedrick Middle School and Vickery Elementary School due to their high free student enrollment and geographic separation from the other selected sites.</a:t>
            </a:r>
          </a:p>
          <a:p>
            <a:pPr marL="0" indent="0">
              <a:buNone/>
            </a:pPr>
            <a:endParaRPr lang="en-US" dirty="0"/>
          </a:p>
        </p:txBody>
      </p:sp>
    </p:spTree>
    <p:extLst>
      <p:ext uri="{BB962C8B-B14F-4D97-AF65-F5344CB8AC3E}">
        <p14:creationId xmlns:p14="http://schemas.microsoft.com/office/powerpoint/2010/main" val="327520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4BD5-6241-F148-8D9D-E79AF450B1C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94B7DF7-0DAC-BF4B-A4D0-19F64BB8FFF1}"/>
              </a:ext>
            </a:extLst>
          </p:cNvPr>
          <p:cNvSpPr>
            <a:spLocks noGrp="1"/>
          </p:cNvSpPr>
          <p:nvPr>
            <p:ph idx="1"/>
          </p:nvPr>
        </p:nvSpPr>
        <p:spPr/>
        <p:txBody>
          <a:bodyPr/>
          <a:lstStyle/>
          <a:p>
            <a:pPr marL="0" indent="0">
              <a:buNone/>
            </a:pPr>
            <a:r>
              <a:rPr lang="en-US" dirty="0"/>
              <a:t>When selecting sites, stakeholders must look at how many sites the school is looking to operate and would need to look at how accessible each site is to its students. For example, parents may be working and students may have to walk to the sites. The number of sites selected will play a big role in determining the sites. If few sites are selected, it would be advantageous to select sites that are geographically separated compared to just selecting the sites with the highest need. Also, it is important to evaluate other resources that are available outside of the school district's feeding program to prevent two feeding programs from targeting the same students.</a:t>
            </a:r>
          </a:p>
        </p:txBody>
      </p:sp>
    </p:spTree>
    <p:extLst>
      <p:ext uri="{BB962C8B-B14F-4D97-AF65-F5344CB8AC3E}">
        <p14:creationId xmlns:p14="http://schemas.microsoft.com/office/powerpoint/2010/main" val="97335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F081-B5EF-F844-A078-A2943A6816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CCAC398-8014-5543-A27C-F185BAFD6517}"/>
              </a:ext>
            </a:extLst>
          </p:cNvPr>
          <p:cNvSpPr>
            <a:spLocks noGrp="1"/>
          </p:cNvSpPr>
          <p:nvPr>
            <p:ph idx="1"/>
          </p:nvPr>
        </p:nvSpPr>
        <p:spPr/>
        <p:txBody>
          <a:bodyPr/>
          <a:lstStyle/>
          <a:p>
            <a:pPr marL="0" indent="0">
              <a:buNone/>
            </a:pPr>
            <a:r>
              <a:rPr lang="en-US" dirty="0"/>
              <a:t>Based on the data analysis, I would select Lewisville Harmon HS, Mill Street Elementary School, Lakeland Elementary School, Hedrick Middle School, and Vickery Elementary School. </a:t>
            </a:r>
          </a:p>
          <a:p>
            <a:pPr marL="0" indent="0">
              <a:buNone/>
            </a:pPr>
            <a:r>
              <a:rPr lang="en-US" dirty="0"/>
              <a:t>However, if the school </a:t>
            </a:r>
            <a:r>
              <a:rPr lang="en-US" dirty="0" err="1"/>
              <a:t>distirct</a:t>
            </a:r>
            <a:r>
              <a:rPr lang="en-US" dirty="0"/>
              <a:t> wanted to operate more sites: Peter's Colony, Central Elementary and Lewisville Elementary would be other great options.</a:t>
            </a:r>
          </a:p>
        </p:txBody>
      </p:sp>
    </p:spTree>
    <p:extLst>
      <p:ext uri="{BB962C8B-B14F-4D97-AF65-F5344CB8AC3E}">
        <p14:creationId xmlns:p14="http://schemas.microsoft.com/office/powerpoint/2010/main" val="350829320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854</TotalTime>
  <Words>763</Words>
  <Application>Microsoft Macintosh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Selecting Grab and Go Feeding Sites </vt:lpstr>
      <vt:lpstr>Introduction/Business Problem</vt:lpstr>
      <vt:lpstr>Data</vt:lpstr>
      <vt:lpstr>Methodology</vt:lpstr>
      <vt:lpstr>Methodology</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Grab and Go Feeding Sites </dc:title>
  <dc:creator>Curtis Jones</dc:creator>
  <cp:lastModifiedBy>Curtis Jones</cp:lastModifiedBy>
  <cp:revision>3</cp:revision>
  <dcterms:created xsi:type="dcterms:W3CDTF">2020-09-07T00:10:47Z</dcterms:created>
  <dcterms:modified xsi:type="dcterms:W3CDTF">2020-09-07T14:25:24Z</dcterms:modified>
</cp:coreProperties>
</file>