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609" r:id="rId3"/>
    <p:sldId id="612" r:id="rId4"/>
    <p:sldId id="613" r:id="rId5"/>
    <p:sldId id="639" r:id="rId6"/>
    <p:sldId id="62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00C0F32-4E36-40B0-A203-7A3B455767EA}">
          <p14:sldIdLst>
            <p14:sldId id="609"/>
          </p14:sldIdLst>
        </p14:section>
        <p14:section name="无标题节" id="{0E642FB3-5BE5-46B4-BC42-5B8BF804EAA7}">
          <p14:sldIdLst>
            <p14:sldId id="612"/>
            <p14:sldId id="613"/>
            <p14:sldId id="639"/>
          </p14:sldIdLst>
        </p14:section>
        <p14:section name="无标题节" id="{2D9C5812-8A9D-404F-97F2-8E6201F27946}">
          <p14:sldIdLst/>
        </p14:section>
        <p14:section name="无标题节" id="{35DEF6D4-7C14-4EA0-A6B8-C5149B0C1453}">
          <p14:sldIdLst>
            <p14:sldId id="62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5C67"/>
    <a:srgbClr val="886640"/>
    <a:srgbClr val="9E7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94663" autoAdjust="0"/>
  </p:normalViewPr>
  <p:slideViewPr>
    <p:cSldViewPr snapToGrid="0">
      <p:cViewPr>
        <p:scale>
          <a:sx n="66" d="100"/>
          <a:sy n="66" d="100"/>
        </p:scale>
        <p:origin x="211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1BA3-108F-480D-AFBC-BF0D9BC15C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105D-B285-4AB0-8B08-57957BCCB059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26104" y="403860"/>
            <a:ext cx="345440" cy="345440"/>
            <a:chOff x="1825313" y="3276071"/>
            <a:chExt cx="946045" cy="946045"/>
          </a:xfrm>
        </p:grpSpPr>
        <p:sp>
          <p:nvSpPr>
            <p:cNvPr id="8" name="椭圆 7"/>
            <p:cNvSpPr/>
            <p:nvPr/>
          </p:nvSpPr>
          <p:spPr>
            <a:xfrm>
              <a:off x="1825313" y="3276071"/>
              <a:ext cx="946045" cy="9460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087991" y="3499561"/>
              <a:ext cx="401638" cy="499063"/>
              <a:chOff x="-106363" y="5489575"/>
              <a:chExt cx="1335088" cy="1658938"/>
            </a:xfrm>
            <a:solidFill>
              <a:schemeClr val="bg1"/>
            </a:solidFill>
          </p:grpSpPr>
          <p:sp>
            <p:nvSpPr>
              <p:cNvPr id="10" name="Freeform 5"/>
              <p:cNvSpPr>
                <a:spLocks noEditPoints="1"/>
              </p:cNvSpPr>
              <p:nvPr/>
            </p:nvSpPr>
            <p:spPr bwMode="auto">
              <a:xfrm>
                <a:off x="-9525" y="5489575"/>
                <a:ext cx="1238250" cy="1658938"/>
              </a:xfrm>
              <a:custGeom>
                <a:avLst/>
                <a:gdLst>
                  <a:gd name="T0" fmla="*/ 2049 w 2129"/>
                  <a:gd name="T1" fmla="*/ 2853 h 2853"/>
                  <a:gd name="T2" fmla="*/ 80 w 2129"/>
                  <a:gd name="T3" fmla="*/ 2853 h 2853"/>
                  <a:gd name="T4" fmla="*/ 0 w 2129"/>
                  <a:gd name="T5" fmla="*/ 2772 h 2853"/>
                  <a:gd name="T6" fmla="*/ 0 w 2129"/>
                  <a:gd name="T7" fmla="*/ 80 h 2853"/>
                  <a:gd name="T8" fmla="*/ 80 w 2129"/>
                  <a:gd name="T9" fmla="*/ 0 h 2853"/>
                  <a:gd name="T10" fmla="*/ 2049 w 2129"/>
                  <a:gd name="T11" fmla="*/ 0 h 2853"/>
                  <a:gd name="T12" fmla="*/ 2129 w 2129"/>
                  <a:gd name="T13" fmla="*/ 80 h 2853"/>
                  <a:gd name="T14" fmla="*/ 2129 w 2129"/>
                  <a:gd name="T15" fmla="*/ 2772 h 2853"/>
                  <a:gd name="T16" fmla="*/ 2049 w 2129"/>
                  <a:gd name="T17" fmla="*/ 2853 h 2853"/>
                  <a:gd name="T18" fmla="*/ 161 w 2129"/>
                  <a:gd name="T19" fmla="*/ 2692 h 2853"/>
                  <a:gd name="T20" fmla="*/ 1969 w 2129"/>
                  <a:gd name="T21" fmla="*/ 2692 h 2853"/>
                  <a:gd name="T22" fmla="*/ 1969 w 2129"/>
                  <a:gd name="T23" fmla="*/ 161 h 2853"/>
                  <a:gd name="T24" fmla="*/ 161 w 2129"/>
                  <a:gd name="T25" fmla="*/ 161 h 2853"/>
                  <a:gd name="T26" fmla="*/ 161 w 2129"/>
                  <a:gd name="T27" fmla="*/ 2692 h 2853"/>
                  <a:gd name="T28" fmla="*/ 161 w 2129"/>
                  <a:gd name="T29" fmla="*/ 2692 h 2853"/>
                  <a:gd name="T30" fmla="*/ 161 w 2129"/>
                  <a:gd name="T31" fmla="*/ 2692 h 2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29" h="2853">
                    <a:moveTo>
                      <a:pt x="2049" y="2853"/>
                    </a:moveTo>
                    <a:cubicBezTo>
                      <a:pt x="80" y="2853"/>
                      <a:pt x="80" y="2853"/>
                      <a:pt x="80" y="2853"/>
                    </a:cubicBezTo>
                    <a:cubicBezTo>
                      <a:pt x="36" y="2853"/>
                      <a:pt x="0" y="2817"/>
                      <a:pt x="0" y="2772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2049" y="0"/>
                      <a:pt x="2049" y="0"/>
                      <a:pt x="2049" y="0"/>
                    </a:cubicBezTo>
                    <a:cubicBezTo>
                      <a:pt x="2093" y="0"/>
                      <a:pt x="2129" y="36"/>
                      <a:pt x="2129" y="80"/>
                    </a:cubicBezTo>
                    <a:cubicBezTo>
                      <a:pt x="2129" y="2772"/>
                      <a:pt x="2129" y="2772"/>
                      <a:pt x="2129" y="2772"/>
                    </a:cubicBezTo>
                    <a:cubicBezTo>
                      <a:pt x="2129" y="2817"/>
                      <a:pt x="2093" y="2853"/>
                      <a:pt x="2049" y="2853"/>
                    </a:cubicBezTo>
                    <a:close/>
                    <a:moveTo>
                      <a:pt x="161" y="2692"/>
                    </a:moveTo>
                    <a:cubicBezTo>
                      <a:pt x="1969" y="2692"/>
                      <a:pt x="1969" y="2692"/>
                      <a:pt x="1969" y="2692"/>
                    </a:cubicBezTo>
                    <a:cubicBezTo>
                      <a:pt x="1969" y="161"/>
                      <a:pt x="1969" y="161"/>
                      <a:pt x="1969" y="161"/>
                    </a:cubicBezTo>
                    <a:cubicBezTo>
                      <a:pt x="161" y="161"/>
                      <a:pt x="161" y="161"/>
                      <a:pt x="161" y="161"/>
                    </a:cubicBezTo>
                    <a:lnTo>
                      <a:pt x="161" y="2692"/>
                    </a:lnTo>
                    <a:close/>
                    <a:moveTo>
                      <a:pt x="161" y="2692"/>
                    </a:moveTo>
                    <a:cubicBezTo>
                      <a:pt x="161" y="2692"/>
                      <a:pt x="161" y="2692"/>
                      <a:pt x="161" y="269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1" name="Freeform 6"/>
              <p:cNvSpPr>
                <a:spLocks noEditPoints="1"/>
              </p:cNvSpPr>
              <p:nvPr/>
            </p:nvSpPr>
            <p:spPr bwMode="auto">
              <a:xfrm>
                <a:off x="877887" y="5489575"/>
                <a:ext cx="93663" cy="1658938"/>
              </a:xfrm>
              <a:custGeom>
                <a:avLst/>
                <a:gdLst>
                  <a:gd name="T0" fmla="*/ 80 w 160"/>
                  <a:gd name="T1" fmla="*/ 2853 h 2853"/>
                  <a:gd name="T2" fmla="*/ 0 w 160"/>
                  <a:gd name="T3" fmla="*/ 2772 h 2853"/>
                  <a:gd name="T4" fmla="*/ 0 w 160"/>
                  <a:gd name="T5" fmla="*/ 80 h 2853"/>
                  <a:gd name="T6" fmla="*/ 80 w 160"/>
                  <a:gd name="T7" fmla="*/ 0 h 2853"/>
                  <a:gd name="T8" fmla="*/ 160 w 160"/>
                  <a:gd name="T9" fmla="*/ 80 h 2853"/>
                  <a:gd name="T10" fmla="*/ 160 w 160"/>
                  <a:gd name="T11" fmla="*/ 2772 h 2853"/>
                  <a:gd name="T12" fmla="*/ 80 w 160"/>
                  <a:gd name="T13" fmla="*/ 2853 h 2853"/>
                  <a:gd name="T14" fmla="*/ 80 w 160"/>
                  <a:gd name="T15" fmla="*/ 2853 h 2853"/>
                  <a:gd name="T16" fmla="*/ 80 w 160"/>
                  <a:gd name="T17" fmla="*/ 2853 h 2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2853">
                    <a:moveTo>
                      <a:pt x="80" y="2853"/>
                    </a:moveTo>
                    <a:cubicBezTo>
                      <a:pt x="36" y="2853"/>
                      <a:pt x="0" y="2817"/>
                      <a:pt x="0" y="2772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124" y="0"/>
                      <a:pt x="160" y="36"/>
                      <a:pt x="160" y="80"/>
                    </a:cubicBezTo>
                    <a:cubicBezTo>
                      <a:pt x="160" y="2772"/>
                      <a:pt x="160" y="2772"/>
                      <a:pt x="160" y="2772"/>
                    </a:cubicBezTo>
                    <a:cubicBezTo>
                      <a:pt x="160" y="2817"/>
                      <a:pt x="124" y="2853"/>
                      <a:pt x="80" y="2853"/>
                    </a:cubicBezTo>
                    <a:close/>
                    <a:moveTo>
                      <a:pt x="80" y="2853"/>
                    </a:moveTo>
                    <a:cubicBezTo>
                      <a:pt x="80" y="2853"/>
                      <a:pt x="80" y="2853"/>
                      <a:pt x="80" y="285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2" name="Freeform 7"/>
              <p:cNvSpPr>
                <a:spLocks noEditPoints="1"/>
              </p:cNvSpPr>
              <p:nvPr/>
            </p:nvSpPr>
            <p:spPr bwMode="auto">
              <a:xfrm>
                <a:off x="-106363" y="5781675"/>
                <a:ext cx="285750" cy="93663"/>
              </a:xfrm>
              <a:custGeom>
                <a:avLst/>
                <a:gdLst>
                  <a:gd name="T0" fmla="*/ 408 w 489"/>
                  <a:gd name="T1" fmla="*/ 161 h 161"/>
                  <a:gd name="T2" fmla="*/ 80 w 489"/>
                  <a:gd name="T3" fmla="*/ 161 h 161"/>
                  <a:gd name="T4" fmla="*/ 0 w 489"/>
                  <a:gd name="T5" fmla="*/ 81 h 161"/>
                  <a:gd name="T6" fmla="*/ 80 w 489"/>
                  <a:gd name="T7" fmla="*/ 0 h 161"/>
                  <a:gd name="T8" fmla="*/ 408 w 489"/>
                  <a:gd name="T9" fmla="*/ 0 h 161"/>
                  <a:gd name="T10" fmla="*/ 489 w 489"/>
                  <a:gd name="T11" fmla="*/ 81 h 161"/>
                  <a:gd name="T12" fmla="*/ 408 w 489"/>
                  <a:gd name="T13" fmla="*/ 161 h 161"/>
                  <a:gd name="T14" fmla="*/ 408 w 489"/>
                  <a:gd name="T15" fmla="*/ 161 h 161"/>
                  <a:gd name="T16" fmla="*/ 408 w 489"/>
                  <a:gd name="T1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9" h="161">
                    <a:moveTo>
                      <a:pt x="408" y="161"/>
                    </a:moveTo>
                    <a:cubicBezTo>
                      <a:pt x="80" y="161"/>
                      <a:pt x="80" y="161"/>
                      <a:pt x="80" y="161"/>
                    </a:cubicBezTo>
                    <a:cubicBezTo>
                      <a:pt x="36" y="161"/>
                      <a:pt x="0" y="125"/>
                      <a:pt x="0" y="81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53" y="0"/>
                      <a:pt x="489" y="36"/>
                      <a:pt x="489" y="81"/>
                    </a:cubicBezTo>
                    <a:cubicBezTo>
                      <a:pt x="489" y="125"/>
                      <a:pt x="453" y="161"/>
                      <a:pt x="408" y="161"/>
                    </a:cubicBezTo>
                    <a:close/>
                    <a:moveTo>
                      <a:pt x="408" y="161"/>
                    </a:moveTo>
                    <a:cubicBezTo>
                      <a:pt x="408" y="161"/>
                      <a:pt x="408" y="161"/>
                      <a:pt x="408" y="16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3" name="Freeform 8"/>
              <p:cNvSpPr>
                <a:spLocks noEditPoints="1"/>
              </p:cNvSpPr>
              <p:nvPr/>
            </p:nvSpPr>
            <p:spPr bwMode="auto">
              <a:xfrm>
                <a:off x="-106363" y="6088063"/>
                <a:ext cx="285750" cy="93663"/>
              </a:xfrm>
              <a:custGeom>
                <a:avLst/>
                <a:gdLst>
                  <a:gd name="T0" fmla="*/ 408 w 489"/>
                  <a:gd name="T1" fmla="*/ 161 h 161"/>
                  <a:gd name="T2" fmla="*/ 80 w 489"/>
                  <a:gd name="T3" fmla="*/ 161 h 161"/>
                  <a:gd name="T4" fmla="*/ 0 w 489"/>
                  <a:gd name="T5" fmla="*/ 80 h 161"/>
                  <a:gd name="T6" fmla="*/ 80 w 489"/>
                  <a:gd name="T7" fmla="*/ 0 h 161"/>
                  <a:gd name="T8" fmla="*/ 408 w 489"/>
                  <a:gd name="T9" fmla="*/ 0 h 161"/>
                  <a:gd name="T10" fmla="*/ 489 w 489"/>
                  <a:gd name="T11" fmla="*/ 80 h 161"/>
                  <a:gd name="T12" fmla="*/ 408 w 489"/>
                  <a:gd name="T13" fmla="*/ 161 h 161"/>
                  <a:gd name="T14" fmla="*/ 408 w 489"/>
                  <a:gd name="T15" fmla="*/ 161 h 161"/>
                  <a:gd name="T16" fmla="*/ 408 w 489"/>
                  <a:gd name="T1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9" h="161">
                    <a:moveTo>
                      <a:pt x="408" y="161"/>
                    </a:moveTo>
                    <a:cubicBezTo>
                      <a:pt x="80" y="161"/>
                      <a:pt x="80" y="161"/>
                      <a:pt x="80" y="161"/>
                    </a:cubicBezTo>
                    <a:cubicBezTo>
                      <a:pt x="36" y="161"/>
                      <a:pt x="0" y="125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53" y="0"/>
                      <a:pt x="489" y="36"/>
                      <a:pt x="489" y="80"/>
                    </a:cubicBezTo>
                    <a:cubicBezTo>
                      <a:pt x="489" y="125"/>
                      <a:pt x="453" y="161"/>
                      <a:pt x="408" y="161"/>
                    </a:cubicBezTo>
                    <a:close/>
                    <a:moveTo>
                      <a:pt x="408" y="161"/>
                    </a:moveTo>
                    <a:cubicBezTo>
                      <a:pt x="408" y="161"/>
                      <a:pt x="408" y="161"/>
                      <a:pt x="408" y="16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4" name="Freeform 9"/>
              <p:cNvSpPr>
                <a:spLocks noEditPoints="1"/>
              </p:cNvSpPr>
              <p:nvPr/>
            </p:nvSpPr>
            <p:spPr bwMode="auto">
              <a:xfrm>
                <a:off x="-106363" y="6392863"/>
                <a:ext cx="285750" cy="92075"/>
              </a:xfrm>
              <a:custGeom>
                <a:avLst/>
                <a:gdLst>
                  <a:gd name="T0" fmla="*/ 408 w 489"/>
                  <a:gd name="T1" fmla="*/ 160 h 160"/>
                  <a:gd name="T2" fmla="*/ 80 w 489"/>
                  <a:gd name="T3" fmla="*/ 160 h 160"/>
                  <a:gd name="T4" fmla="*/ 0 w 489"/>
                  <a:gd name="T5" fmla="*/ 80 h 160"/>
                  <a:gd name="T6" fmla="*/ 80 w 489"/>
                  <a:gd name="T7" fmla="*/ 0 h 160"/>
                  <a:gd name="T8" fmla="*/ 408 w 489"/>
                  <a:gd name="T9" fmla="*/ 0 h 160"/>
                  <a:gd name="T10" fmla="*/ 489 w 489"/>
                  <a:gd name="T11" fmla="*/ 80 h 160"/>
                  <a:gd name="T12" fmla="*/ 408 w 489"/>
                  <a:gd name="T13" fmla="*/ 160 h 160"/>
                  <a:gd name="T14" fmla="*/ 408 w 489"/>
                  <a:gd name="T15" fmla="*/ 160 h 160"/>
                  <a:gd name="T16" fmla="*/ 408 w 489"/>
                  <a:gd name="T17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9" h="160">
                    <a:moveTo>
                      <a:pt x="408" y="160"/>
                    </a:moveTo>
                    <a:cubicBezTo>
                      <a:pt x="80" y="160"/>
                      <a:pt x="80" y="160"/>
                      <a:pt x="80" y="160"/>
                    </a:cubicBezTo>
                    <a:cubicBezTo>
                      <a:pt x="36" y="160"/>
                      <a:pt x="0" y="124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53" y="0"/>
                      <a:pt x="489" y="36"/>
                      <a:pt x="489" y="80"/>
                    </a:cubicBezTo>
                    <a:cubicBezTo>
                      <a:pt x="489" y="124"/>
                      <a:pt x="453" y="160"/>
                      <a:pt x="408" y="160"/>
                    </a:cubicBezTo>
                    <a:close/>
                    <a:moveTo>
                      <a:pt x="408" y="160"/>
                    </a:moveTo>
                    <a:cubicBezTo>
                      <a:pt x="408" y="160"/>
                      <a:pt x="408" y="160"/>
                      <a:pt x="408" y="16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5" name="Freeform 10"/>
              <p:cNvSpPr>
                <a:spLocks noEditPoints="1"/>
              </p:cNvSpPr>
              <p:nvPr/>
            </p:nvSpPr>
            <p:spPr bwMode="auto">
              <a:xfrm>
                <a:off x="-106363" y="6697663"/>
                <a:ext cx="285750" cy="93663"/>
              </a:xfrm>
              <a:custGeom>
                <a:avLst/>
                <a:gdLst>
                  <a:gd name="T0" fmla="*/ 408 w 489"/>
                  <a:gd name="T1" fmla="*/ 161 h 161"/>
                  <a:gd name="T2" fmla="*/ 80 w 489"/>
                  <a:gd name="T3" fmla="*/ 161 h 161"/>
                  <a:gd name="T4" fmla="*/ 0 w 489"/>
                  <a:gd name="T5" fmla="*/ 80 h 161"/>
                  <a:gd name="T6" fmla="*/ 80 w 489"/>
                  <a:gd name="T7" fmla="*/ 0 h 161"/>
                  <a:gd name="T8" fmla="*/ 408 w 489"/>
                  <a:gd name="T9" fmla="*/ 0 h 161"/>
                  <a:gd name="T10" fmla="*/ 489 w 489"/>
                  <a:gd name="T11" fmla="*/ 80 h 161"/>
                  <a:gd name="T12" fmla="*/ 408 w 489"/>
                  <a:gd name="T13" fmla="*/ 161 h 161"/>
                  <a:gd name="T14" fmla="*/ 408 w 489"/>
                  <a:gd name="T15" fmla="*/ 161 h 161"/>
                  <a:gd name="T16" fmla="*/ 408 w 489"/>
                  <a:gd name="T1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9" h="161">
                    <a:moveTo>
                      <a:pt x="408" y="161"/>
                    </a:moveTo>
                    <a:cubicBezTo>
                      <a:pt x="80" y="161"/>
                      <a:pt x="80" y="161"/>
                      <a:pt x="80" y="161"/>
                    </a:cubicBezTo>
                    <a:cubicBezTo>
                      <a:pt x="36" y="161"/>
                      <a:pt x="0" y="125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53" y="0"/>
                      <a:pt x="489" y="36"/>
                      <a:pt x="489" y="80"/>
                    </a:cubicBezTo>
                    <a:cubicBezTo>
                      <a:pt x="489" y="125"/>
                      <a:pt x="453" y="161"/>
                      <a:pt x="408" y="161"/>
                    </a:cubicBezTo>
                    <a:close/>
                    <a:moveTo>
                      <a:pt x="408" y="161"/>
                    </a:moveTo>
                    <a:cubicBezTo>
                      <a:pt x="408" y="161"/>
                      <a:pt x="408" y="161"/>
                      <a:pt x="408" y="16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pSp>
        <p:nvGrpSpPr>
          <p:cNvPr id="16" name="组合 15"/>
          <p:cNvGrpSpPr/>
          <p:nvPr userDrawn="1"/>
        </p:nvGrpSpPr>
        <p:grpSpPr>
          <a:xfrm>
            <a:off x="959725" y="403860"/>
            <a:ext cx="345440" cy="345440"/>
            <a:chOff x="3710127" y="3276071"/>
            <a:chExt cx="946045" cy="946045"/>
          </a:xfrm>
        </p:grpSpPr>
        <p:sp>
          <p:nvSpPr>
            <p:cNvPr id="17" name="椭圆 16"/>
            <p:cNvSpPr/>
            <p:nvPr/>
          </p:nvSpPr>
          <p:spPr>
            <a:xfrm>
              <a:off x="3710127" y="3276071"/>
              <a:ext cx="946045" cy="9460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3891009" y="3470526"/>
              <a:ext cx="499776" cy="613542"/>
            </a:xfrm>
            <a:custGeom>
              <a:avLst/>
              <a:gdLst>
                <a:gd name="T0" fmla="*/ 2596 w 2670"/>
                <a:gd name="T1" fmla="*/ 257 h 3277"/>
                <a:gd name="T2" fmla="*/ 1543 w 2670"/>
                <a:gd name="T3" fmla="*/ 257 h 3277"/>
                <a:gd name="T4" fmla="*/ 1543 w 2670"/>
                <a:gd name="T5" fmla="*/ 69 h 3277"/>
                <a:gd name="T6" fmla="*/ 1474 w 2670"/>
                <a:gd name="T7" fmla="*/ 0 h 3277"/>
                <a:gd name="T8" fmla="*/ 1405 w 2670"/>
                <a:gd name="T9" fmla="*/ 69 h 3277"/>
                <a:gd name="T10" fmla="*/ 1405 w 2670"/>
                <a:gd name="T11" fmla="*/ 257 h 3277"/>
                <a:gd name="T12" fmla="*/ 602 w 2670"/>
                <a:gd name="T13" fmla="*/ 257 h 3277"/>
                <a:gd name="T14" fmla="*/ 556 w 2670"/>
                <a:gd name="T15" fmla="*/ 275 h 3277"/>
                <a:gd name="T16" fmla="*/ 22 w 2670"/>
                <a:gd name="T17" fmla="*/ 905 h 3277"/>
                <a:gd name="T18" fmla="*/ 22 w 2670"/>
                <a:gd name="T19" fmla="*/ 994 h 3277"/>
                <a:gd name="T20" fmla="*/ 556 w 2670"/>
                <a:gd name="T21" fmla="*/ 1603 h 3277"/>
                <a:gd name="T22" fmla="*/ 608 w 2670"/>
                <a:gd name="T23" fmla="*/ 1627 h 3277"/>
                <a:gd name="T24" fmla="*/ 2602 w 2670"/>
                <a:gd name="T25" fmla="*/ 1627 h 3277"/>
                <a:gd name="T26" fmla="*/ 2650 w 2670"/>
                <a:gd name="T27" fmla="*/ 1607 h 3277"/>
                <a:gd name="T28" fmla="*/ 2670 w 2670"/>
                <a:gd name="T29" fmla="*/ 1558 h 3277"/>
                <a:gd name="T30" fmla="*/ 2670 w 2670"/>
                <a:gd name="T31" fmla="*/ 320 h 3277"/>
                <a:gd name="T32" fmla="*/ 2646 w 2670"/>
                <a:gd name="T33" fmla="*/ 273 h 3277"/>
                <a:gd name="T34" fmla="*/ 2596 w 2670"/>
                <a:gd name="T35" fmla="*/ 257 h 3277"/>
                <a:gd name="T36" fmla="*/ 2527 w 2670"/>
                <a:gd name="T37" fmla="*/ 1495 h 3277"/>
                <a:gd name="T38" fmla="*/ 633 w 2670"/>
                <a:gd name="T39" fmla="*/ 1495 h 3277"/>
                <a:gd name="T40" fmla="*/ 165 w 2670"/>
                <a:gd name="T41" fmla="*/ 949 h 3277"/>
                <a:gd name="T42" fmla="*/ 634 w 2670"/>
                <a:gd name="T43" fmla="*/ 399 h 3277"/>
                <a:gd name="T44" fmla="*/ 2527 w 2670"/>
                <a:gd name="T45" fmla="*/ 399 h 3277"/>
                <a:gd name="T46" fmla="*/ 2527 w 2670"/>
                <a:gd name="T47" fmla="*/ 1495 h 3277"/>
                <a:gd name="T48" fmla="*/ 1474 w 2670"/>
                <a:gd name="T49" fmla="*/ 1774 h 3277"/>
                <a:gd name="T50" fmla="*/ 1425 w 2670"/>
                <a:gd name="T51" fmla="*/ 1794 h 3277"/>
                <a:gd name="T52" fmla="*/ 1405 w 2670"/>
                <a:gd name="T53" fmla="*/ 1843 h 3277"/>
                <a:gd name="T54" fmla="*/ 1405 w 2670"/>
                <a:gd name="T55" fmla="*/ 3208 h 3277"/>
                <a:gd name="T56" fmla="*/ 1474 w 2670"/>
                <a:gd name="T57" fmla="*/ 3277 h 3277"/>
                <a:gd name="T58" fmla="*/ 1543 w 2670"/>
                <a:gd name="T59" fmla="*/ 3208 h 3277"/>
                <a:gd name="T60" fmla="*/ 1543 w 2670"/>
                <a:gd name="T61" fmla="*/ 1843 h 3277"/>
                <a:gd name="T62" fmla="*/ 1523 w 2670"/>
                <a:gd name="T63" fmla="*/ 1794 h 3277"/>
                <a:gd name="T64" fmla="*/ 1474 w 2670"/>
                <a:gd name="T65" fmla="*/ 1774 h 3277"/>
                <a:gd name="T66" fmla="*/ 1474 w 2670"/>
                <a:gd name="T67" fmla="*/ 1774 h 3277"/>
                <a:gd name="T68" fmla="*/ 1474 w 2670"/>
                <a:gd name="T69" fmla="*/ 1774 h 3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70" h="3277">
                  <a:moveTo>
                    <a:pt x="2596" y="257"/>
                  </a:moveTo>
                  <a:cubicBezTo>
                    <a:pt x="1543" y="257"/>
                    <a:pt x="1543" y="257"/>
                    <a:pt x="1543" y="257"/>
                  </a:cubicBezTo>
                  <a:cubicBezTo>
                    <a:pt x="1543" y="69"/>
                    <a:pt x="1543" y="69"/>
                    <a:pt x="1543" y="69"/>
                  </a:cubicBezTo>
                  <a:cubicBezTo>
                    <a:pt x="1543" y="31"/>
                    <a:pt x="1512" y="0"/>
                    <a:pt x="1474" y="0"/>
                  </a:cubicBezTo>
                  <a:cubicBezTo>
                    <a:pt x="1436" y="0"/>
                    <a:pt x="1405" y="31"/>
                    <a:pt x="1405" y="69"/>
                  </a:cubicBezTo>
                  <a:cubicBezTo>
                    <a:pt x="1405" y="257"/>
                    <a:pt x="1405" y="257"/>
                    <a:pt x="1405" y="257"/>
                  </a:cubicBezTo>
                  <a:cubicBezTo>
                    <a:pt x="602" y="257"/>
                    <a:pt x="602" y="257"/>
                    <a:pt x="602" y="257"/>
                  </a:cubicBezTo>
                  <a:cubicBezTo>
                    <a:pt x="585" y="257"/>
                    <a:pt x="568" y="263"/>
                    <a:pt x="556" y="275"/>
                  </a:cubicBezTo>
                  <a:cubicBezTo>
                    <a:pt x="22" y="905"/>
                    <a:pt x="22" y="905"/>
                    <a:pt x="22" y="905"/>
                  </a:cubicBezTo>
                  <a:cubicBezTo>
                    <a:pt x="0" y="931"/>
                    <a:pt x="0" y="969"/>
                    <a:pt x="22" y="994"/>
                  </a:cubicBezTo>
                  <a:cubicBezTo>
                    <a:pt x="556" y="1603"/>
                    <a:pt x="556" y="1603"/>
                    <a:pt x="556" y="1603"/>
                  </a:cubicBezTo>
                  <a:cubicBezTo>
                    <a:pt x="569" y="1618"/>
                    <a:pt x="588" y="1627"/>
                    <a:pt x="608" y="1627"/>
                  </a:cubicBezTo>
                  <a:cubicBezTo>
                    <a:pt x="2602" y="1627"/>
                    <a:pt x="2602" y="1627"/>
                    <a:pt x="2602" y="1627"/>
                  </a:cubicBezTo>
                  <a:cubicBezTo>
                    <a:pt x="2620" y="1627"/>
                    <a:pt x="2637" y="1620"/>
                    <a:pt x="2650" y="1607"/>
                  </a:cubicBezTo>
                  <a:cubicBezTo>
                    <a:pt x="2663" y="1594"/>
                    <a:pt x="2670" y="1576"/>
                    <a:pt x="2670" y="1558"/>
                  </a:cubicBezTo>
                  <a:cubicBezTo>
                    <a:pt x="2670" y="320"/>
                    <a:pt x="2670" y="320"/>
                    <a:pt x="2670" y="320"/>
                  </a:cubicBezTo>
                  <a:cubicBezTo>
                    <a:pt x="2669" y="302"/>
                    <a:pt x="2660" y="285"/>
                    <a:pt x="2646" y="273"/>
                  </a:cubicBezTo>
                  <a:cubicBezTo>
                    <a:pt x="2633" y="262"/>
                    <a:pt x="2614" y="256"/>
                    <a:pt x="2596" y="257"/>
                  </a:cubicBezTo>
                  <a:close/>
                  <a:moveTo>
                    <a:pt x="2527" y="1495"/>
                  </a:moveTo>
                  <a:cubicBezTo>
                    <a:pt x="633" y="1495"/>
                    <a:pt x="633" y="1495"/>
                    <a:pt x="633" y="1495"/>
                  </a:cubicBezTo>
                  <a:cubicBezTo>
                    <a:pt x="165" y="949"/>
                    <a:pt x="165" y="949"/>
                    <a:pt x="165" y="949"/>
                  </a:cubicBezTo>
                  <a:cubicBezTo>
                    <a:pt x="634" y="399"/>
                    <a:pt x="634" y="399"/>
                    <a:pt x="634" y="399"/>
                  </a:cubicBezTo>
                  <a:cubicBezTo>
                    <a:pt x="2527" y="399"/>
                    <a:pt x="2527" y="399"/>
                    <a:pt x="2527" y="399"/>
                  </a:cubicBezTo>
                  <a:lnTo>
                    <a:pt x="2527" y="1495"/>
                  </a:lnTo>
                  <a:close/>
                  <a:moveTo>
                    <a:pt x="1474" y="1774"/>
                  </a:moveTo>
                  <a:cubicBezTo>
                    <a:pt x="1456" y="1774"/>
                    <a:pt x="1438" y="1781"/>
                    <a:pt x="1425" y="1794"/>
                  </a:cubicBezTo>
                  <a:cubicBezTo>
                    <a:pt x="1413" y="1807"/>
                    <a:pt x="1405" y="1824"/>
                    <a:pt x="1405" y="1843"/>
                  </a:cubicBezTo>
                  <a:cubicBezTo>
                    <a:pt x="1405" y="3208"/>
                    <a:pt x="1405" y="3208"/>
                    <a:pt x="1405" y="3208"/>
                  </a:cubicBezTo>
                  <a:cubicBezTo>
                    <a:pt x="1405" y="3246"/>
                    <a:pt x="1436" y="3277"/>
                    <a:pt x="1474" y="3277"/>
                  </a:cubicBezTo>
                  <a:cubicBezTo>
                    <a:pt x="1512" y="3277"/>
                    <a:pt x="1543" y="3246"/>
                    <a:pt x="1543" y="3208"/>
                  </a:cubicBezTo>
                  <a:cubicBezTo>
                    <a:pt x="1543" y="1843"/>
                    <a:pt x="1543" y="1843"/>
                    <a:pt x="1543" y="1843"/>
                  </a:cubicBezTo>
                  <a:cubicBezTo>
                    <a:pt x="1543" y="1824"/>
                    <a:pt x="1536" y="1807"/>
                    <a:pt x="1523" y="1794"/>
                  </a:cubicBezTo>
                  <a:cubicBezTo>
                    <a:pt x="1510" y="1781"/>
                    <a:pt x="1492" y="1774"/>
                    <a:pt x="1474" y="1774"/>
                  </a:cubicBezTo>
                  <a:close/>
                  <a:moveTo>
                    <a:pt x="1474" y="1774"/>
                  </a:moveTo>
                  <a:cubicBezTo>
                    <a:pt x="1474" y="1774"/>
                    <a:pt x="1474" y="1774"/>
                    <a:pt x="1474" y="17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1393347" y="403860"/>
            <a:ext cx="345440" cy="345440"/>
            <a:chOff x="5594941" y="3276071"/>
            <a:chExt cx="946045" cy="946045"/>
          </a:xfrm>
        </p:grpSpPr>
        <p:sp>
          <p:nvSpPr>
            <p:cNvPr id="20" name="椭圆 19"/>
            <p:cNvSpPr/>
            <p:nvPr/>
          </p:nvSpPr>
          <p:spPr>
            <a:xfrm>
              <a:off x="5594941" y="3276071"/>
              <a:ext cx="946045" cy="9460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41419" y="3499561"/>
              <a:ext cx="453088" cy="451342"/>
            </a:xfrm>
            <a:custGeom>
              <a:avLst/>
              <a:gdLst>
                <a:gd name="T0" fmla="*/ 2825 w 2866"/>
                <a:gd name="T1" fmla="*/ 2681 h 2853"/>
                <a:gd name="T2" fmla="*/ 2191 w 2866"/>
                <a:gd name="T3" fmla="*/ 2119 h 2853"/>
                <a:gd name="T4" fmla="*/ 2381 w 2866"/>
                <a:gd name="T5" fmla="*/ 1794 h 2853"/>
                <a:gd name="T6" fmla="*/ 2478 w 2866"/>
                <a:gd name="T7" fmla="*/ 1292 h 2853"/>
                <a:gd name="T8" fmla="*/ 2381 w 2866"/>
                <a:gd name="T9" fmla="*/ 791 h 2853"/>
                <a:gd name="T10" fmla="*/ 2117 w 2866"/>
                <a:gd name="T11" fmla="*/ 380 h 2853"/>
                <a:gd name="T12" fmla="*/ 1723 w 2866"/>
                <a:gd name="T13" fmla="*/ 102 h 2853"/>
                <a:gd name="T14" fmla="*/ 1239 w 2866"/>
                <a:gd name="T15" fmla="*/ 0 h 2853"/>
                <a:gd name="T16" fmla="*/ 755 w 2866"/>
                <a:gd name="T17" fmla="*/ 102 h 2853"/>
                <a:gd name="T18" fmla="*/ 361 w 2866"/>
                <a:gd name="T19" fmla="*/ 380 h 2853"/>
                <a:gd name="T20" fmla="*/ 96 w 2866"/>
                <a:gd name="T21" fmla="*/ 791 h 2853"/>
                <a:gd name="T22" fmla="*/ 0 w 2866"/>
                <a:gd name="T23" fmla="*/ 1292 h 2853"/>
                <a:gd name="T24" fmla="*/ 96 w 2866"/>
                <a:gd name="T25" fmla="*/ 1794 h 2853"/>
                <a:gd name="T26" fmla="*/ 361 w 2866"/>
                <a:gd name="T27" fmla="*/ 2205 h 2853"/>
                <a:gd name="T28" fmla="*/ 755 w 2866"/>
                <a:gd name="T29" fmla="*/ 2483 h 2853"/>
                <a:gd name="T30" fmla="*/ 1239 w 2866"/>
                <a:gd name="T31" fmla="*/ 2585 h 2853"/>
                <a:gd name="T32" fmla="*/ 1723 w 2866"/>
                <a:gd name="T33" fmla="*/ 2483 h 2853"/>
                <a:gd name="T34" fmla="*/ 2057 w 2866"/>
                <a:gd name="T35" fmla="*/ 2263 h 2853"/>
                <a:gd name="T36" fmla="*/ 2694 w 2866"/>
                <a:gd name="T37" fmla="*/ 2828 h 2853"/>
                <a:gd name="T38" fmla="*/ 2760 w 2866"/>
                <a:gd name="T39" fmla="*/ 2853 h 2853"/>
                <a:gd name="T40" fmla="*/ 2852 w 2866"/>
                <a:gd name="T41" fmla="*/ 2790 h 2853"/>
                <a:gd name="T42" fmla="*/ 2825 w 2866"/>
                <a:gd name="T43" fmla="*/ 2681 h 2853"/>
                <a:gd name="T44" fmla="*/ 1239 w 2866"/>
                <a:gd name="T45" fmla="*/ 2388 h 2853"/>
                <a:gd name="T46" fmla="*/ 196 w 2866"/>
                <a:gd name="T47" fmla="*/ 1292 h 2853"/>
                <a:gd name="T48" fmla="*/ 1239 w 2866"/>
                <a:gd name="T49" fmla="*/ 197 h 2853"/>
                <a:gd name="T50" fmla="*/ 2282 w 2866"/>
                <a:gd name="T51" fmla="*/ 1292 h 2853"/>
                <a:gd name="T52" fmla="*/ 1239 w 2866"/>
                <a:gd name="T53" fmla="*/ 2388 h 2853"/>
                <a:gd name="T54" fmla="*/ 1239 w 2866"/>
                <a:gd name="T55" fmla="*/ 2388 h 2853"/>
                <a:gd name="T56" fmla="*/ 1239 w 2866"/>
                <a:gd name="T57" fmla="*/ 2388 h 2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66" h="2853">
                  <a:moveTo>
                    <a:pt x="2825" y="2681"/>
                  </a:moveTo>
                  <a:cubicBezTo>
                    <a:pt x="2191" y="2119"/>
                    <a:pt x="2191" y="2119"/>
                    <a:pt x="2191" y="2119"/>
                  </a:cubicBezTo>
                  <a:cubicBezTo>
                    <a:pt x="2270" y="2021"/>
                    <a:pt x="2334" y="1911"/>
                    <a:pt x="2381" y="1794"/>
                  </a:cubicBezTo>
                  <a:cubicBezTo>
                    <a:pt x="2446" y="1635"/>
                    <a:pt x="2478" y="1466"/>
                    <a:pt x="2478" y="1292"/>
                  </a:cubicBezTo>
                  <a:cubicBezTo>
                    <a:pt x="2478" y="1119"/>
                    <a:pt x="2446" y="950"/>
                    <a:pt x="2381" y="791"/>
                  </a:cubicBezTo>
                  <a:cubicBezTo>
                    <a:pt x="2319" y="637"/>
                    <a:pt x="2230" y="499"/>
                    <a:pt x="2117" y="380"/>
                  </a:cubicBezTo>
                  <a:cubicBezTo>
                    <a:pt x="2003" y="261"/>
                    <a:pt x="1870" y="168"/>
                    <a:pt x="1723" y="102"/>
                  </a:cubicBezTo>
                  <a:cubicBezTo>
                    <a:pt x="1569" y="35"/>
                    <a:pt x="1407" y="0"/>
                    <a:pt x="1239" y="0"/>
                  </a:cubicBezTo>
                  <a:cubicBezTo>
                    <a:pt x="1071" y="0"/>
                    <a:pt x="908" y="35"/>
                    <a:pt x="755" y="102"/>
                  </a:cubicBezTo>
                  <a:cubicBezTo>
                    <a:pt x="607" y="168"/>
                    <a:pt x="475" y="261"/>
                    <a:pt x="361" y="380"/>
                  </a:cubicBezTo>
                  <a:cubicBezTo>
                    <a:pt x="248" y="499"/>
                    <a:pt x="159" y="637"/>
                    <a:pt x="96" y="791"/>
                  </a:cubicBezTo>
                  <a:cubicBezTo>
                    <a:pt x="32" y="950"/>
                    <a:pt x="0" y="1119"/>
                    <a:pt x="0" y="1292"/>
                  </a:cubicBezTo>
                  <a:cubicBezTo>
                    <a:pt x="0" y="1466"/>
                    <a:pt x="32" y="1635"/>
                    <a:pt x="96" y="1794"/>
                  </a:cubicBezTo>
                  <a:cubicBezTo>
                    <a:pt x="159" y="1948"/>
                    <a:pt x="248" y="2086"/>
                    <a:pt x="361" y="2205"/>
                  </a:cubicBezTo>
                  <a:cubicBezTo>
                    <a:pt x="475" y="2324"/>
                    <a:pt x="607" y="2417"/>
                    <a:pt x="755" y="2483"/>
                  </a:cubicBezTo>
                  <a:cubicBezTo>
                    <a:pt x="908" y="2550"/>
                    <a:pt x="1071" y="2585"/>
                    <a:pt x="1239" y="2585"/>
                  </a:cubicBezTo>
                  <a:cubicBezTo>
                    <a:pt x="1407" y="2585"/>
                    <a:pt x="1569" y="2550"/>
                    <a:pt x="1723" y="2483"/>
                  </a:cubicBezTo>
                  <a:cubicBezTo>
                    <a:pt x="1845" y="2428"/>
                    <a:pt x="1958" y="2355"/>
                    <a:pt x="2057" y="2263"/>
                  </a:cubicBezTo>
                  <a:cubicBezTo>
                    <a:pt x="2694" y="2828"/>
                    <a:pt x="2694" y="2828"/>
                    <a:pt x="2694" y="2828"/>
                  </a:cubicBezTo>
                  <a:cubicBezTo>
                    <a:pt x="2712" y="2844"/>
                    <a:pt x="2736" y="2853"/>
                    <a:pt x="2760" y="2853"/>
                  </a:cubicBezTo>
                  <a:cubicBezTo>
                    <a:pt x="2800" y="2853"/>
                    <a:pt x="2837" y="2828"/>
                    <a:pt x="2852" y="2790"/>
                  </a:cubicBezTo>
                  <a:cubicBezTo>
                    <a:pt x="2866" y="2752"/>
                    <a:pt x="2855" y="2708"/>
                    <a:pt x="2825" y="2681"/>
                  </a:cubicBezTo>
                  <a:close/>
                  <a:moveTo>
                    <a:pt x="1239" y="2388"/>
                  </a:moveTo>
                  <a:cubicBezTo>
                    <a:pt x="664" y="2388"/>
                    <a:pt x="196" y="1897"/>
                    <a:pt x="196" y="1292"/>
                  </a:cubicBezTo>
                  <a:cubicBezTo>
                    <a:pt x="196" y="688"/>
                    <a:pt x="664" y="197"/>
                    <a:pt x="1239" y="197"/>
                  </a:cubicBezTo>
                  <a:cubicBezTo>
                    <a:pt x="1814" y="197"/>
                    <a:pt x="2282" y="688"/>
                    <a:pt x="2282" y="1292"/>
                  </a:cubicBezTo>
                  <a:cubicBezTo>
                    <a:pt x="2282" y="1897"/>
                    <a:pt x="1814" y="2388"/>
                    <a:pt x="1239" y="2388"/>
                  </a:cubicBezTo>
                  <a:close/>
                  <a:moveTo>
                    <a:pt x="1239" y="2388"/>
                  </a:moveTo>
                  <a:cubicBezTo>
                    <a:pt x="1239" y="2388"/>
                    <a:pt x="1239" y="2388"/>
                    <a:pt x="1239" y="238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>
            <a:off x="1826968" y="403860"/>
            <a:ext cx="345440" cy="345440"/>
            <a:chOff x="7479755" y="3276071"/>
            <a:chExt cx="946045" cy="946045"/>
          </a:xfrm>
        </p:grpSpPr>
        <p:sp>
          <p:nvSpPr>
            <p:cNvPr id="23" name="椭圆 22"/>
            <p:cNvSpPr/>
            <p:nvPr/>
          </p:nvSpPr>
          <p:spPr>
            <a:xfrm>
              <a:off x="7479755" y="3276071"/>
              <a:ext cx="946045" cy="9460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7708262" y="3518611"/>
              <a:ext cx="475295" cy="458268"/>
            </a:xfrm>
            <a:custGeom>
              <a:avLst/>
              <a:gdLst>
                <a:gd name="T0" fmla="*/ 349 w 2960"/>
                <a:gd name="T1" fmla="*/ 1602 h 2850"/>
                <a:gd name="T2" fmla="*/ 1012 w 2960"/>
                <a:gd name="T3" fmla="*/ 1876 h 2850"/>
                <a:gd name="T4" fmla="*/ 1012 w 2960"/>
                <a:gd name="T5" fmla="*/ 1876 h 2850"/>
                <a:gd name="T6" fmla="*/ 1369 w 2960"/>
                <a:gd name="T7" fmla="*/ 1806 h 2850"/>
                <a:gd name="T8" fmla="*/ 2307 w 2960"/>
                <a:gd name="T9" fmla="*/ 2744 h 2850"/>
                <a:gd name="T10" fmla="*/ 2563 w 2960"/>
                <a:gd name="T11" fmla="*/ 2850 h 2850"/>
                <a:gd name="T12" fmla="*/ 2819 w 2960"/>
                <a:gd name="T13" fmla="*/ 2744 h 2850"/>
                <a:gd name="T14" fmla="*/ 2819 w 2960"/>
                <a:gd name="T15" fmla="*/ 2233 h 2850"/>
                <a:gd name="T16" fmla="*/ 1880 w 2960"/>
                <a:gd name="T17" fmla="*/ 1295 h 2850"/>
                <a:gd name="T18" fmla="*/ 1676 w 2960"/>
                <a:gd name="T19" fmla="*/ 275 h 2850"/>
                <a:gd name="T20" fmla="*/ 1013 w 2960"/>
                <a:gd name="T21" fmla="*/ 0 h 2850"/>
                <a:gd name="T22" fmla="*/ 654 w 2960"/>
                <a:gd name="T23" fmla="*/ 71 h 2850"/>
                <a:gd name="T24" fmla="*/ 555 w 2960"/>
                <a:gd name="T25" fmla="*/ 112 h 2850"/>
                <a:gd name="T26" fmla="*/ 1006 w 2960"/>
                <a:gd name="T27" fmla="*/ 563 h 2850"/>
                <a:gd name="T28" fmla="*/ 1082 w 2960"/>
                <a:gd name="T29" fmla="*/ 747 h 2850"/>
                <a:gd name="T30" fmla="*/ 1006 w 2960"/>
                <a:gd name="T31" fmla="*/ 931 h 2850"/>
                <a:gd name="T32" fmla="*/ 821 w 2960"/>
                <a:gd name="T33" fmla="*/ 1008 h 2850"/>
                <a:gd name="T34" fmla="*/ 637 w 2960"/>
                <a:gd name="T35" fmla="*/ 931 h 2850"/>
                <a:gd name="T36" fmla="*/ 262 w 2960"/>
                <a:gd name="T37" fmla="*/ 557 h 2850"/>
                <a:gd name="T38" fmla="*/ 186 w 2960"/>
                <a:gd name="T39" fmla="*/ 481 h 2850"/>
                <a:gd name="T40" fmla="*/ 145 w 2960"/>
                <a:gd name="T41" fmla="*/ 580 h 2850"/>
                <a:gd name="T42" fmla="*/ 349 w 2960"/>
                <a:gd name="T43" fmla="*/ 1602 h 2850"/>
                <a:gd name="T44" fmla="*/ 242 w 2960"/>
                <a:gd name="T45" fmla="*/ 740 h 2850"/>
                <a:gd name="T46" fmla="*/ 535 w 2960"/>
                <a:gd name="T47" fmla="*/ 1033 h 2850"/>
                <a:gd name="T48" fmla="*/ 821 w 2960"/>
                <a:gd name="T49" fmla="*/ 1151 h 2850"/>
                <a:gd name="T50" fmla="*/ 1107 w 2960"/>
                <a:gd name="T51" fmla="*/ 1033 h 2850"/>
                <a:gd name="T52" fmla="*/ 1226 w 2960"/>
                <a:gd name="T53" fmla="*/ 747 h 2850"/>
                <a:gd name="T54" fmla="*/ 1107 w 2960"/>
                <a:gd name="T55" fmla="*/ 461 h 2850"/>
                <a:gd name="T56" fmla="*/ 814 w 2960"/>
                <a:gd name="T57" fmla="*/ 168 h 2850"/>
                <a:gd name="T58" fmla="*/ 1013 w 2960"/>
                <a:gd name="T59" fmla="*/ 143 h 2850"/>
                <a:gd name="T60" fmla="*/ 1574 w 2960"/>
                <a:gd name="T61" fmla="*/ 376 h 2850"/>
                <a:gd name="T62" fmla="*/ 1730 w 2960"/>
                <a:gd name="T63" fmla="*/ 1280 h 2850"/>
                <a:gd name="T64" fmla="*/ 1708 w 2960"/>
                <a:gd name="T65" fmla="*/ 1326 h 2850"/>
                <a:gd name="T66" fmla="*/ 2717 w 2960"/>
                <a:gd name="T67" fmla="*/ 2335 h 2850"/>
                <a:gd name="T68" fmla="*/ 2717 w 2960"/>
                <a:gd name="T69" fmla="*/ 2643 h 2850"/>
                <a:gd name="T70" fmla="*/ 2563 w 2960"/>
                <a:gd name="T71" fmla="*/ 2707 h 2850"/>
                <a:gd name="T72" fmla="*/ 2409 w 2960"/>
                <a:gd name="T73" fmla="*/ 2643 h 2850"/>
                <a:gd name="T74" fmla="*/ 1400 w 2960"/>
                <a:gd name="T75" fmla="*/ 1634 h 2850"/>
                <a:gd name="T76" fmla="*/ 1354 w 2960"/>
                <a:gd name="T77" fmla="*/ 1656 h 2850"/>
                <a:gd name="T78" fmla="*/ 1012 w 2960"/>
                <a:gd name="T79" fmla="*/ 1733 h 2850"/>
                <a:gd name="T80" fmla="*/ 450 w 2960"/>
                <a:gd name="T81" fmla="*/ 1500 h 2850"/>
                <a:gd name="T82" fmla="*/ 242 w 2960"/>
                <a:gd name="T83" fmla="*/ 740 h 2850"/>
                <a:gd name="T84" fmla="*/ 242 w 2960"/>
                <a:gd name="T85" fmla="*/ 740 h 2850"/>
                <a:gd name="T86" fmla="*/ 242 w 2960"/>
                <a:gd name="T87" fmla="*/ 740 h 2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60" h="2850">
                  <a:moveTo>
                    <a:pt x="349" y="1602"/>
                  </a:moveTo>
                  <a:cubicBezTo>
                    <a:pt x="526" y="1779"/>
                    <a:pt x="762" y="1876"/>
                    <a:pt x="1012" y="1876"/>
                  </a:cubicBezTo>
                  <a:cubicBezTo>
                    <a:pt x="1012" y="1876"/>
                    <a:pt x="1012" y="1876"/>
                    <a:pt x="1012" y="1876"/>
                  </a:cubicBezTo>
                  <a:cubicBezTo>
                    <a:pt x="1135" y="1876"/>
                    <a:pt x="1256" y="1852"/>
                    <a:pt x="1369" y="1806"/>
                  </a:cubicBezTo>
                  <a:cubicBezTo>
                    <a:pt x="2307" y="2744"/>
                    <a:pt x="2307" y="2744"/>
                    <a:pt x="2307" y="2744"/>
                  </a:cubicBezTo>
                  <a:cubicBezTo>
                    <a:pt x="2376" y="2813"/>
                    <a:pt x="2466" y="2850"/>
                    <a:pt x="2563" y="2850"/>
                  </a:cubicBezTo>
                  <a:cubicBezTo>
                    <a:pt x="2660" y="2850"/>
                    <a:pt x="2750" y="2813"/>
                    <a:pt x="2819" y="2744"/>
                  </a:cubicBezTo>
                  <a:cubicBezTo>
                    <a:pt x="2960" y="2603"/>
                    <a:pt x="2960" y="2374"/>
                    <a:pt x="2819" y="2233"/>
                  </a:cubicBezTo>
                  <a:cubicBezTo>
                    <a:pt x="1880" y="1295"/>
                    <a:pt x="1880" y="1295"/>
                    <a:pt x="1880" y="1295"/>
                  </a:cubicBezTo>
                  <a:cubicBezTo>
                    <a:pt x="2023" y="947"/>
                    <a:pt x="1944" y="543"/>
                    <a:pt x="1676" y="275"/>
                  </a:cubicBezTo>
                  <a:cubicBezTo>
                    <a:pt x="1499" y="97"/>
                    <a:pt x="1263" y="0"/>
                    <a:pt x="1013" y="0"/>
                  </a:cubicBezTo>
                  <a:cubicBezTo>
                    <a:pt x="890" y="0"/>
                    <a:pt x="768" y="24"/>
                    <a:pt x="654" y="71"/>
                  </a:cubicBezTo>
                  <a:cubicBezTo>
                    <a:pt x="555" y="112"/>
                    <a:pt x="555" y="112"/>
                    <a:pt x="555" y="112"/>
                  </a:cubicBezTo>
                  <a:cubicBezTo>
                    <a:pt x="1006" y="563"/>
                    <a:pt x="1006" y="563"/>
                    <a:pt x="1006" y="563"/>
                  </a:cubicBezTo>
                  <a:cubicBezTo>
                    <a:pt x="1055" y="611"/>
                    <a:pt x="1082" y="678"/>
                    <a:pt x="1082" y="747"/>
                  </a:cubicBezTo>
                  <a:cubicBezTo>
                    <a:pt x="1082" y="817"/>
                    <a:pt x="1055" y="882"/>
                    <a:pt x="1006" y="931"/>
                  </a:cubicBezTo>
                  <a:cubicBezTo>
                    <a:pt x="957" y="981"/>
                    <a:pt x="891" y="1008"/>
                    <a:pt x="821" y="1008"/>
                  </a:cubicBezTo>
                  <a:cubicBezTo>
                    <a:pt x="752" y="1008"/>
                    <a:pt x="686" y="981"/>
                    <a:pt x="637" y="931"/>
                  </a:cubicBezTo>
                  <a:cubicBezTo>
                    <a:pt x="262" y="557"/>
                    <a:pt x="262" y="557"/>
                    <a:pt x="262" y="557"/>
                  </a:cubicBezTo>
                  <a:cubicBezTo>
                    <a:pt x="186" y="481"/>
                    <a:pt x="186" y="481"/>
                    <a:pt x="186" y="481"/>
                  </a:cubicBezTo>
                  <a:cubicBezTo>
                    <a:pt x="145" y="580"/>
                    <a:pt x="145" y="580"/>
                    <a:pt x="145" y="580"/>
                  </a:cubicBezTo>
                  <a:cubicBezTo>
                    <a:pt x="0" y="932"/>
                    <a:pt x="80" y="1333"/>
                    <a:pt x="349" y="1602"/>
                  </a:cubicBezTo>
                  <a:close/>
                  <a:moveTo>
                    <a:pt x="242" y="740"/>
                  </a:moveTo>
                  <a:cubicBezTo>
                    <a:pt x="535" y="1033"/>
                    <a:pt x="535" y="1033"/>
                    <a:pt x="535" y="1033"/>
                  </a:cubicBezTo>
                  <a:cubicBezTo>
                    <a:pt x="612" y="1109"/>
                    <a:pt x="713" y="1151"/>
                    <a:pt x="821" y="1151"/>
                  </a:cubicBezTo>
                  <a:cubicBezTo>
                    <a:pt x="929" y="1151"/>
                    <a:pt x="1031" y="1109"/>
                    <a:pt x="1107" y="1033"/>
                  </a:cubicBezTo>
                  <a:cubicBezTo>
                    <a:pt x="1184" y="957"/>
                    <a:pt x="1226" y="855"/>
                    <a:pt x="1226" y="747"/>
                  </a:cubicBezTo>
                  <a:cubicBezTo>
                    <a:pt x="1226" y="639"/>
                    <a:pt x="1184" y="537"/>
                    <a:pt x="1107" y="461"/>
                  </a:cubicBezTo>
                  <a:cubicBezTo>
                    <a:pt x="814" y="168"/>
                    <a:pt x="814" y="168"/>
                    <a:pt x="814" y="168"/>
                  </a:cubicBezTo>
                  <a:cubicBezTo>
                    <a:pt x="879" y="152"/>
                    <a:pt x="946" y="143"/>
                    <a:pt x="1013" y="143"/>
                  </a:cubicBezTo>
                  <a:cubicBezTo>
                    <a:pt x="1225" y="143"/>
                    <a:pt x="1424" y="226"/>
                    <a:pt x="1574" y="376"/>
                  </a:cubicBezTo>
                  <a:cubicBezTo>
                    <a:pt x="1812" y="613"/>
                    <a:pt x="1874" y="977"/>
                    <a:pt x="1730" y="1280"/>
                  </a:cubicBezTo>
                  <a:cubicBezTo>
                    <a:pt x="1708" y="1326"/>
                    <a:pt x="1708" y="1326"/>
                    <a:pt x="1708" y="1326"/>
                  </a:cubicBezTo>
                  <a:cubicBezTo>
                    <a:pt x="2717" y="2335"/>
                    <a:pt x="2717" y="2335"/>
                    <a:pt x="2717" y="2335"/>
                  </a:cubicBezTo>
                  <a:cubicBezTo>
                    <a:pt x="2802" y="2420"/>
                    <a:pt x="2802" y="2558"/>
                    <a:pt x="2717" y="2643"/>
                  </a:cubicBezTo>
                  <a:cubicBezTo>
                    <a:pt x="2676" y="2684"/>
                    <a:pt x="2621" y="2707"/>
                    <a:pt x="2563" y="2707"/>
                  </a:cubicBezTo>
                  <a:cubicBezTo>
                    <a:pt x="2505" y="2707"/>
                    <a:pt x="2450" y="2684"/>
                    <a:pt x="2409" y="2643"/>
                  </a:cubicBezTo>
                  <a:cubicBezTo>
                    <a:pt x="1400" y="1634"/>
                    <a:pt x="1400" y="1634"/>
                    <a:pt x="1400" y="1634"/>
                  </a:cubicBezTo>
                  <a:cubicBezTo>
                    <a:pt x="1354" y="1656"/>
                    <a:pt x="1354" y="1656"/>
                    <a:pt x="1354" y="1656"/>
                  </a:cubicBezTo>
                  <a:cubicBezTo>
                    <a:pt x="1248" y="1706"/>
                    <a:pt x="1130" y="1733"/>
                    <a:pt x="1012" y="1733"/>
                  </a:cubicBezTo>
                  <a:cubicBezTo>
                    <a:pt x="800" y="1733"/>
                    <a:pt x="600" y="1650"/>
                    <a:pt x="450" y="1500"/>
                  </a:cubicBezTo>
                  <a:cubicBezTo>
                    <a:pt x="249" y="1299"/>
                    <a:pt x="173" y="1010"/>
                    <a:pt x="242" y="740"/>
                  </a:cubicBezTo>
                  <a:close/>
                  <a:moveTo>
                    <a:pt x="242" y="740"/>
                  </a:moveTo>
                  <a:cubicBezTo>
                    <a:pt x="242" y="740"/>
                    <a:pt x="242" y="740"/>
                    <a:pt x="242" y="7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2260591" y="403860"/>
            <a:ext cx="345440" cy="345440"/>
            <a:chOff x="9364570" y="3276071"/>
            <a:chExt cx="946045" cy="946045"/>
          </a:xfrm>
        </p:grpSpPr>
        <p:sp>
          <p:nvSpPr>
            <p:cNvPr id="26" name="椭圆 25"/>
            <p:cNvSpPr/>
            <p:nvPr/>
          </p:nvSpPr>
          <p:spPr>
            <a:xfrm>
              <a:off x="9364570" y="3276071"/>
              <a:ext cx="946045" cy="9460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9661973" y="3482268"/>
              <a:ext cx="368083" cy="528098"/>
              <a:chOff x="2017713" y="6523038"/>
              <a:chExt cx="1179512" cy="1692275"/>
            </a:xfrm>
            <a:solidFill>
              <a:schemeClr val="bg1"/>
            </a:solidFill>
          </p:grpSpPr>
          <p:sp>
            <p:nvSpPr>
              <p:cNvPr id="28" name="Freeform 26"/>
              <p:cNvSpPr/>
              <p:nvPr/>
            </p:nvSpPr>
            <p:spPr bwMode="auto">
              <a:xfrm>
                <a:off x="2017713" y="7580313"/>
                <a:ext cx="1179512" cy="635000"/>
              </a:xfrm>
              <a:custGeom>
                <a:avLst/>
                <a:gdLst>
                  <a:gd name="T0" fmla="*/ 43 w 2239"/>
                  <a:gd name="T1" fmla="*/ 182 h 1206"/>
                  <a:gd name="T2" fmla="*/ 1001 w 2239"/>
                  <a:gd name="T3" fmla="*/ 624 h 1206"/>
                  <a:gd name="T4" fmla="*/ 1001 w 2239"/>
                  <a:gd name="T5" fmla="*/ 1004 h 1206"/>
                  <a:gd name="T6" fmla="*/ 744 w 2239"/>
                  <a:gd name="T7" fmla="*/ 1004 h 1206"/>
                  <a:gd name="T8" fmla="*/ 740 w 2239"/>
                  <a:gd name="T9" fmla="*/ 1003 h 1206"/>
                  <a:gd name="T10" fmla="*/ 644 w 2239"/>
                  <a:gd name="T11" fmla="*/ 1107 h 1206"/>
                  <a:gd name="T12" fmla="*/ 748 w 2239"/>
                  <a:gd name="T13" fmla="*/ 1203 h 1206"/>
                  <a:gd name="T14" fmla="*/ 751 w 2239"/>
                  <a:gd name="T15" fmla="*/ 1203 h 1206"/>
                  <a:gd name="T16" fmla="*/ 1439 w 2239"/>
                  <a:gd name="T17" fmla="*/ 1203 h 1206"/>
                  <a:gd name="T18" fmla="*/ 1443 w 2239"/>
                  <a:gd name="T19" fmla="*/ 1203 h 1206"/>
                  <a:gd name="T20" fmla="*/ 1530 w 2239"/>
                  <a:gd name="T21" fmla="*/ 1150 h 1206"/>
                  <a:gd name="T22" fmla="*/ 1525 w 2239"/>
                  <a:gd name="T23" fmla="*/ 1049 h 1206"/>
                  <a:gd name="T24" fmla="*/ 1435 w 2239"/>
                  <a:gd name="T25" fmla="*/ 1003 h 1206"/>
                  <a:gd name="T26" fmla="*/ 1432 w 2239"/>
                  <a:gd name="T27" fmla="*/ 1004 h 1206"/>
                  <a:gd name="T28" fmla="*/ 1199 w 2239"/>
                  <a:gd name="T29" fmla="*/ 1004 h 1206"/>
                  <a:gd name="T30" fmla="*/ 1199 w 2239"/>
                  <a:gd name="T31" fmla="*/ 625 h 1206"/>
                  <a:gd name="T32" fmla="*/ 2200 w 2239"/>
                  <a:gd name="T33" fmla="*/ 173 h 1206"/>
                  <a:gd name="T34" fmla="*/ 2222 w 2239"/>
                  <a:gd name="T35" fmla="*/ 62 h 1206"/>
                  <a:gd name="T36" fmla="*/ 2126 w 2239"/>
                  <a:gd name="T37" fmla="*/ 2 h 1206"/>
                  <a:gd name="T38" fmla="*/ 2056 w 2239"/>
                  <a:gd name="T39" fmla="*/ 36 h 1206"/>
                  <a:gd name="T40" fmla="*/ 1117 w 2239"/>
                  <a:gd name="T41" fmla="*/ 431 h 1206"/>
                  <a:gd name="T42" fmla="*/ 172 w 2239"/>
                  <a:gd name="T43" fmla="*/ 31 h 1206"/>
                  <a:gd name="T44" fmla="*/ 171 w 2239"/>
                  <a:gd name="T45" fmla="*/ 32 h 1206"/>
                  <a:gd name="T46" fmla="*/ 97 w 2239"/>
                  <a:gd name="T47" fmla="*/ 3 h 1206"/>
                  <a:gd name="T48" fmla="*/ 27 w 2239"/>
                  <a:gd name="T49" fmla="*/ 35 h 1206"/>
                  <a:gd name="T50" fmla="*/ 1 w 2239"/>
                  <a:gd name="T51" fmla="*/ 107 h 1206"/>
                  <a:gd name="T52" fmla="*/ 43 w 2239"/>
                  <a:gd name="T53" fmla="*/ 182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39" h="1206">
                    <a:moveTo>
                      <a:pt x="43" y="182"/>
                    </a:moveTo>
                    <a:cubicBezTo>
                      <a:pt x="298" y="440"/>
                      <a:pt x="638" y="597"/>
                      <a:pt x="1001" y="624"/>
                    </a:cubicBezTo>
                    <a:cubicBezTo>
                      <a:pt x="1001" y="1004"/>
                      <a:pt x="1001" y="1004"/>
                      <a:pt x="1001" y="1004"/>
                    </a:cubicBezTo>
                    <a:cubicBezTo>
                      <a:pt x="744" y="1004"/>
                      <a:pt x="744" y="1004"/>
                      <a:pt x="744" y="1004"/>
                    </a:cubicBezTo>
                    <a:cubicBezTo>
                      <a:pt x="743" y="1004"/>
                      <a:pt x="742" y="1003"/>
                      <a:pt x="740" y="1003"/>
                    </a:cubicBezTo>
                    <a:cubicBezTo>
                      <a:pt x="685" y="1006"/>
                      <a:pt x="642" y="1052"/>
                      <a:pt x="644" y="1107"/>
                    </a:cubicBezTo>
                    <a:cubicBezTo>
                      <a:pt x="646" y="1163"/>
                      <a:pt x="693" y="1206"/>
                      <a:pt x="748" y="1203"/>
                    </a:cubicBezTo>
                    <a:cubicBezTo>
                      <a:pt x="749" y="1203"/>
                      <a:pt x="750" y="1203"/>
                      <a:pt x="751" y="1203"/>
                    </a:cubicBezTo>
                    <a:cubicBezTo>
                      <a:pt x="1439" y="1203"/>
                      <a:pt x="1439" y="1203"/>
                      <a:pt x="1439" y="1203"/>
                    </a:cubicBezTo>
                    <a:cubicBezTo>
                      <a:pt x="1441" y="1203"/>
                      <a:pt x="1442" y="1203"/>
                      <a:pt x="1443" y="1203"/>
                    </a:cubicBezTo>
                    <a:cubicBezTo>
                      <a:pt x="1480" y="1202"/>
                      <a:pt x="1513" y="1182"/>
                      <a:pt x="1530" y="1150"/>
                    </a:cubicBezTo>
                    <a:cubicBezTo>
                      <a:pt x="1547" y="1118"/>
                      <a:pt x="1545" y="1080"/>
                      <a:pt x="1525" y="1049"/>
                    </a:cubicBezTo>
                    <a:cubicBezTo>
                      <a:pt x="1506" y="1019"/>
                      <a:pt x="1471" y="1001"/>
                      <a:pt x="1435" y="1003"/>
                    </a:cubicBezTo>
                    <a:cubicBezTo>
                      <a:pt x="1434" y="1003"/>
                      <a:pt x="1433" y="1004"/>
                      <a:pt x="1432" y="1004"/>
                    </a:cubicBezTo>
                    <a:cubicBezTo>
                      <a:pt x="1199" y="1004"/>
                      <a:pt x="1199" y="1004"/>
                      <a:pt x="1199" y="1004"/>
                    </a:cubicBezTo>
                    <a:cubicBezTo>
                      <a:pt x="1199" y="625"/>
                      <a:pt x="1199" y="625"/>
                      <a:pt x="1199" y="625"/>
                    </a:cubicBezTo>
                    <a:cubicBezTo>
                      <a:pt x="1579" y="605"/>
                      <a:pt x="1932" y="447"/>
                      <a:pt x="2200" y="173"/>
                    </a:cubicBezTo>
                    <a:cubicBezTo>
                      <a:pt x="2230" y="144"/>
                      <a:pt x="2239" y="100"/>
                      <a:pt x="2222" y="62"/>
                    </a:cubicBezTo>
                    <a:cubicBezTo>
                      <a:pt x="2206" y="24"/>
                      <a:pt x="2168" y="0"/>
                      <a:pt x="2126" y="2"/>
                    </a:cubicBezTo>
                    <a:cubicBezTo>
                      <a:pt x="2099" y="4"/>
                      <a:pt x="2074" y="16"/>
                      <a:pt x="2056" y="36"/>
                    </a:cubicBezTo>
                    <a:cubicBezTo>
                      <a:pt x="1809" y="290"/>
                      <a:pt x="1470" y="432"/>
                      <a:pt x="1117" y="431"/>
                    </a:cubicBezTo>
                    <a:cubicBezTo>
                      <a:pt x="760" y="432"/>
                      <a:pt x="419" y="288"/>
                      <a:pt x="172" y="31"/>
                    </a:cubicBezTo>
                    <a:cubicBezTo>
                      <a:pt x="171" y="32"/>
                      <a:pt x="171" y="32"/>
                      <a:pt x="171" y="32"/>
                    </a:cubicBezTo>
                    <a:cubicBezTo>
                      <a:pt x="152" y="12"/>
                      <a:pt x="125" y="1"/>
                      <a:pt x="97" y="3"/>
                    </a:cubicBezTo>
                    <a:cubicBezTo>
                      <a:pt x="70" y="4"/>
                      <a:pt x="45" y="15"/>
                      <a:pt x="27" y="35"/>
                    </a:cubicBezTo>
                    <a:cubicBezTo>
                      <a:pt x="9" y="54"/>
                      <a:pt x="0" y="80"/>
                      <a:pt x="1" y="107"/>
                    </a:cubicBezTo>
                    <a:cubicBezTo>
                      <a:pt x="3" y="137"/>
                      <a:pt x="18" y="165"/>
                      <a:pt x="43" y="18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27"/>
              <p:cNvSpPr>
                <a:spLocks noEditPoints="1"/>
              </p:cNvSpPr>
              <p:nvPr/>
            </p:nvSpPr>
            <p:spPr bwMode="auto">
              <a:xfrm>
                <a:off x="2197100" y="6523038"/>
                <a:ext cx="792162" cy="1182687"/>
              </a:xfrm>
              <a:custGeom>
                <a:avLst/>
                <a:gdLst>
                  <a:gd name="T0" fmla="*/ 198 w 1502"/>
                  <a:gd name="T1" fmla="*/ 751 h 2241"/>
                  <a:gd name="T2" fmla="*/ 751 w 1502"/>
                  <a:gd name="T3" fmla="*/ 199 h 2241"/>
                  <a:gd name="T4" fmla="*/ 1303 w 1502"/>
                  <a:gd name="T5" fmla="*/ 751 h 2241"/>
                  <a:gd name="T6" fmla="*/ 1303 w 1502"/>
                  <a:gd name="T7" fmla="*/ 1490 h 2241"/>
                  <a:gd name="T8" fmla="*/ 751 w 1502"/>
                  <a:gd name="T9" fmla="*/ 2042 h 2241"/>
                  <a:gd name="T10" fmla="*/ 198 w 1502"/>
                  <a:gd name="T11" fmla="*/ 1490 h 2241"/>
                  <a:gd name="T12" fmla="*/ 198 w 1502"/>
                  <a:gd name="T13" fmla="*/ 751 h 2241"/>
                  <a:gd name="T14" fmla="*/ 751 w 1502"/>
                  <a:gd name="T15" fmla="*/ 2241 h 2241"/>
                  <a:gd name="T16" fmla="*/ 1502 w 1502"/>
                  <a:gd name="T17" fmla="*/ 1490 h 2241"/>
                  <a:gd name="T18" fmla="*/ 1502 w 1502"/>
                  <a:gd name="T19" fmla="*/ 751 h 2241"/>
                  <a:gd name="T20" fmla="*/ 751 w 1502"/>
                  <a:gd name="T21" fmla="*/ 0 h 2241"/>
                  <a:gd name="T22" fmla="*/ 0 w 1502"/>
                  <a:gd name="T23" fmla="*/ 751 h 2241"/>
                  <a:gd name="T24" fmla="*/ 0 w 1502"/>
                  <a:gd name="T25" fmla="*/ 1490 h 2241"/>
                  <a:gd name="T26" fmla="*/ 751 w 1502"/>
                  <a:gd name="T27" fmla="*/ 2241 h 2241"/>
                  <a:gd name="T28" fmla="*/ 751 w 1502"/>
                  <a:gd name="T29" fmla="*/ 2241 h 2241"/>
                  <a:gd name="T30" fmla="*/ 751 w 1502"/>
                  <a:gd name="T31" fmla="*/ 2241 h 2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02" h="2241">
                    <a:moveTo>
                      <a:pt x="198" y="751"/>
                    </a:moveTo>
                    <a:cubicBezTo>
                      <a:pt x="199" y="446"/>
                      <a:pt x="446" y="199"/>
                      <a:pt x="751" y="199"/>
                    </a:cubicBezTo>
                    <a:cubicBezTo>
                      <a:pt x="1056" y="199"/>
                      <a:pt x="1303" y="446"/>
                      <a:pt x="1303" y="751"/>
                    </a:cubicBezTo>
                    <a:cubicBezTo>
                      <a:pt x="1303" y="1490"/>
                      <a:pt x="1303" y="1490"/>
                      <a:pt x="1303" y="1490"/>
                    </a:cubicBezTo>
                    <a:cubicBezTo>
                      <a:pt x="1303" y="1795"/>
                      <a:pt x="1056" y="2042"/>
                      <a:pt x="751" y="2042"/>
                    </a:cubicBezTo>
                    <a:cubicBezTo>
                      <a:pt x="446" y="2042"/>
                      <a:pt x="199" y="1795"/>
                      <a:pt x="198" y="1490"/>
                    </a:cubicBezTo>
                    <a:lnTo>
                      <a:pt x="198" y="751"/>
                    </a:lnTo>
                    <a:close/>
                    <a:moveTo>
                      <a:pt x="751" y="2241"/>
                    </a:moveTo>
                    <a:cubicBezTo>
                      <a:pt x="1165" y="2241"/>
                      <a:pt x="1502" y="1904"/>
                      <a:pt x="1502" y="1490"/>
                    </a:cubicBezTo>
                    <a:cubicBezTo>
                      <a:pt x="1502" y="751"/>
                      <a:pt x="1502" y="751"/>
                      <a:pt x="1502" y="751"/>
                    </a:cubicBezTo>
                    <a:cubicBezTo>
                      <a:pt x="1502" y="337"/>
                      <a:pt x="1165" y="0"/>
                      <a:pt x="751" y="0"/>
                    </a:cubicBezTo>
                    <a:cubicBezTo>
                      <a:pt x="337" y="0"/>
                      <a:pt x="0" y="337"/>
                      <a:pt x="0" y="751"/>
                    </a:cubicBezTo>
                    <a:cubicBezTo>
                      <a:pt x="0" y="1490"/>
                      <a:pt x="0" y="1490"/>
                      <a:pt x="0" y="1490"/>
                    </a:cubicBezTo>
                    <a:cubicBezTo>
                      <a:pt x="0" y="1904"/>
                      <a:pt x="337" y="2241"/>
                      <a:pt x="751" y="2241"/>
                    </a:cubicBezTo>
                    <a:close/>
                    <a:moveTo>
                      <a:pt x="751" y="2241"/>
                    </a:moveTo>
                    <a:cubicBezTo>
                      <a:pt x="751" y="2241"/>
                      <a:pt x="751" y="2241"/>
                      <a:pt x="751" y="224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cxnSp>
        <p:nvCxnSpPr>
          <p:cNvPr id="30" name="直接连接符 29"/>
          <p:cNvCxnSpPr/>
          <p:nvPr userDrawn="1"/>
        </p:nvCxnSpPr>
        <p:spPr>
          <a:xfrm>
            <a:off x="513877" y="860425"/>
            <a:ext cx="1116424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/>
        </p:nvSpPr>
        <p:spPr>
          <a:xfrm>
            <a:off x="10472142" y="391160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内页空白</a:t>
            </a:r>
            <a:endParaRPr lang="zh-CN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1BA3-108F-480D-AFBC-BF0D9BC15C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105D-B285-4AB0-8B08-57957BCCB0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01BA3-108F-480D-AFBC-BF0D9BC15C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105D-B285-4AB0-8B08-57957BCCB0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-1422399" y="1299503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/>
        </p:nvSpPr>
        <p:spPr>
          <a:xfrm>
            <a:off x="-3047999" y="1328532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/>
          <p:cNvSpPr/>
          <p:nvPr/>
        </p:nvSpPr>
        <p:spPr>
          <a:xfrm>
            <a:off x="3701415" y="3270885"/>
            <a:ext cx="5076825" cy="58483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基于</a:t>
            </a: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AIGC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和</a:t>
            </a: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OpenPose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的智能健身助手</a:t>
            </a: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761323" y="1202532"/>
            <a:ext cx="389278" cy="3892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941974" y="1926000"/>
            <a:ext cx="6538402" cy="1091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500" b="1" dirty="0">
                <a:solidFill>
                  <a:schemeClr val="accent1"/>
                </a:solidFill>
                <a:latin typeface="+mj-ea"/>
                <a:ea typeface="+mj-ea"/>
              </a:rPr>
              <a:t>AiCoach</a:t>
            </a:r>
            <a:endParaRPr lang="en-US" altLang="zh-CN" sz="6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344810" y="3478762"/>
            <a:ext cx="165232" cy="1652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180504" y="3523571"/>
            <a:ext cx="80282" cy="80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931513" y="3478627"/>
            <a:ext cx="165232" cy="1652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9173343" y="3523436"/>
            <a:ext cx="80282" cy="80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-871877" y="2044360"/>
            <a:ext cx="2976448" cy="29764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344523" y="817902"/>
            <a:ext cx="356620" cy="3566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646350" y="5476986"/>
            <a:ext cx="603363" cy="6033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0333151" y="3059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190637" y="1558131"/>
            <a:ext cx="153420" cy="153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 rot="2001767">
            <a:off x="9981916" y="4657886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: 形状 49"/>
          <p:cNvSpPr/>
          <p:nvPr/>
        </p:nvSpPr>
        <p:spPr>
          <a:xfrm rot="2001767">
            <a:off x="8342563" y="399356"/>
            <a:ext cx="471236" cy="474114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51020" y="4636135"/>
            <a:ext cx="406400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500"/>
              <a:t>算法</a:t>
            </a:r>
            <a:r>
              <a:rPr lang="en-US" altLang="zh-CN" sz="2500"/>
              <a:t>+</a:t>
            </a:r>
            <a:r>
              <a:rPr lang="zh-CN" altLang="en-US" sz="2500"/>
              <a:t>前后端：毛子昊</a:t>
            </a:r>
            <a:r>
              <a:rPr lang="en-US" altLang="zh-CN" sz="2500"/>
              <a:t> </a:t>
            </a:r>
            <a:endParaRPr lang="en-US" altLang="zh-CN" sz="2500"/>
          </a:p>
          <a:p>
            <a:pPr algn="l"/>
            <a:r>
              <a:rPr lang="zh-CN" altLang="en-US" sz="2500"/>
              <a:t>前端：</a:t>
            </a:r>
            <a:r>
              <a:rPr lang="en-US" altLang="zh-CN" sz="2500"/>
              <a:t>	  仲然锐 </a:t>
            </a:r>
            <a:endParaRPr lang="en-US" altLang="zh-CN" sz="2500"/>
          </a:p>
          <a:p>
            <a:pPr algn="l"/>
            <a:r>
              <a:rPr lang="zh-CN" altLang="en-US" sz="2500"/>
              <a:t>后端：</a:t>
            </a:r>
            <a:r>
              <a:rPr lang="en-US" altLang="zh-CN" sz="2500"/>
              <a:t>	  </a:t>
            </a:r>
            <a:r>
              <a:rPr lang="zh-CN" altLang="en-US" sz="2500"/>
              <a:t>明浩恩</a:t>
            </a:r>
            <a:r>
              <a:rPr lang="en-US" altLang="zh-CN" sz="2500"/>
              <a:t> </a:t>
            </a:r>
            <a:endParaRPr lang="zh-CN" altLang="en-US"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621120" y="309469"/>
            <a:ext cx="3151894" cy="215265"/>
            <a:chOff x="255360" y="301849"/>
            <a:chExt cx="3151894" cy="215265"/>
          </a:xfrm>
        </p:grpSpPr>
        <p:sp>
          <p:nvSpPr>
            <p:cNvPr id="57" name="TextBox 29"/>
            <p:cNvSpPr txBox="1"/>
            <p:nvPr/>
          </p:nvSpPr>
          <p:spPr>
            <a:xfrm>
              <a:off x="255360" y="301849"/>
              <a:ext cx="713740" cy="2152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1"/>
                  </a:solidFill>
                  <a:latin typeface="+mj-ea"/>
                  <a:ea typeface="+mj-ea"/>
                </a:rPr>
                <a:t>选题背景</a:t>
              </a:r>
              <a:endParaRPr lang="zh-CN" altLang="en-US" sz="14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9" name="TextBox 32"/>
            <p:cNvSpPr txBox="1"/>
            <p:nvPr/>
          </p:nvSpPr>
          <p:spPr>
            <a:xfrm>
              <a:off x="1176754" y="301849"/>
              <a:ext cx="711200" cy="2152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关键技术</a:t>
              </a:r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  <p:sp>
          <p:nvSpPr>
            <p:cNvPr id="61" name="TextBox 33"/>
            <p:cNvSpPr txBox="1"/>
            <p:nvPr/>
          </p:nvSpPr>
          <p:spPr>
            <a:xfrm>
              <a:off x="3280254" y="301849"/>
              <a:ext cx="127000" cy="2152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  <p:sp>
          <p:nvSpPr>
            <p:cNvPr id="64" name="TextBox 36"/>
            <p:cNvSpPr txBox="1"/>
            <p:nvPr/>
          </p:nvSpPr>
          <p:spPr>
            <a:xfrm>
              <a:off x="2369745" y="301849"/>
              <a:ext cx="127000" cy="2152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</p:grpSp>
      <p:sp>
        <p:nvSpPr>
          <p:cNvPr id="70" name="任意多边形: 形状 69"/>
          <p:cNvSpPr/>
          <p:nvPr/>
        </p:nvSpPr>
        <p:spPr>
          <a:xfrm>
            <a:off x="461538" y="0"/>
            <a:ext cx="1084794" cy="228600"/>
          </a:xfrm>
          <a:custGeom>
            <a:avLst/>
            <a:gdLst>
              <a:gd name="connsiteX0" fmla="*/ 0 w 1084794"/>
              <a:gd name="connsiteY0" fmla="*/ 0 h 228600"/>
              <a:gd name="connsiteX1" fmla="*/ 1084794 w 1084794"/>
              <a:gd name="connsiteY1" fmla="*/ 0 h 228600"/>
              <a:gd name="connsiteX2" fmla="*/ 1079866 w 1084794"/>
              <a:gd name="connsiteY2" fmla="*/ 5974 h 228600"/>
              <a:gd name="connsiteX3" fmla="*/ 542397 w 1084794"/>
              <a:gd name="connsiteY3" fmla="*/ 228600 h 228600"/>
              <a:gd name="connsiteX4" fmla="*/ 4929 w 1084794"/>
              <a:gd name="connsiteY4" fmla="*/ 597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794" h="228600">
                <a:moveTo>
                  <a:pt x="0" y="0"/>
                </a:moveTo>
                <a:lnTo>
                  <a:pt x="1084794" y="0"/>
                </a:lnTo>
                <a:lnTo>
                  <a:pt x="1079866" y="5974"/>
                </a:lnTo>
                <a:cubicBezTo>
                  <a:pt x="942316" y="143524"/>
                  <a:pt x="752292" y="228600"/>
                  <a:pt x="542397" y="228600"/>
                </a:cubicBezTo>
                <a:cubicBezTo>
                  <a:pt x="332503" y="228600"/>
                  <a:pt x="142479" y="143524"/>
                  <a:pt x="4929" y="597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531160" y="754143"/>
            <a:ext cx="975576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选题背景</a:t>
            </a:r>
            <a:endParaRPr kumimoji="0" lang="zh-CN" altLang="en-US" sz="3000" b="1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pSp>
        <p:nvGrpSpPr>
          <p:cNvPr id="72" name="组合 71"/>
          <p:cNvGrpSpPr/>
          <p:nvPr/>
        </p:nvGrpSpPr>
        <p:grpSpPr>
          <a:xfrm rot="10800000">
            <a:off x="320000" y="856059"/>
            <a:ext cx="224869" cy="238023"/>
            <a:chOff x="2899687" y="872728"/>
            <a:chExt cx="224869" cy="238023"/>
          </a:xfrm>
        </p:grpSpPr>
        <p:sp>
          <p:nvSpPr>
            <p:cNvPr id="73" name="椭圆 72"/>
            <p:cNvSpPr/>
            <p:nvPr/>
          </p:nvSpPr>
          <p:spPr>
            <a:xfrm>
              <a:off x="2959324" y="945519"/>
              <a:ext cx="165232" cy="1652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899687" y="872728"/>
              <a:ext cx="84796" cy="8479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35C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7" name="矩形 86"/>
          <p:cNvSpPr>
            <a:spLocks noChangeArrowheads="1"/>
          </p:cNvSpPr>
          <p:nvPr/>
        </p:nvSpPr>
        <p:spPr bwMode="auto">
          <a:xfrm>
            <a:off x="544830" y="1710055"/>
            <a:ext cx="9540875" cy="421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marL="127000">
              <a:lnSpc>
                <a:spcPct val="130000"/>
              </a:lnSpc>
              <a:spcAft>
                <a:spcPts val="600"/>
              </a:spcAft>
              <a:buClr>
                <a:srgbClr val="12AAE2"/>
              </a:buClr>
              <a:defRPr/>
            </a:pPr>
            <a:r>
              <a:rPr lang="zh-CN" altLang="en-US" sz="2300" dirty="0">
                <a:latin typeface="+mn-ea"/>
              </a:rPr>
              <a:t>目前市面上的健身产品只有传统指导功能，通过指导视频来指导用户健身，但是用户无法知道自己训练过程中的姿势是否标准，无法获有针对性的问题列表与健身指导。</a:t>
            </a:r>
            <a:endParaRPr lang="zh-CN" altLang="en-US" sz="2300" dirty="0">
              <a:latin typeface="+mn-ea"/>
            </a:endParaRPr>
          </a:p>
          <a:p>
            <a:pPr marL="127000">
              <a:lnSpc>
                <a:spcPct val="130000"/>
              </a:lnSpc>
              <a:spcAft>
                <a:spcPts val="600"/>
              </a:spcAft>
              <a:buClr>
                <a:srgbClr val="12AAE2"/>
              </a:buClr>
              <a:defRPr/>
            </a:pPr>
            <a:r>
              <a:rPr lang="zh-CN" altLang="en-US" sz="2300" dirty="0">
                <a:latin typeface="+mn-ea"/>
              </a:rPr>
              <a:t>因此，我们使用</a:t>
            </a:r>
            <a:r>
              <a:rPr lang="en-US" altLang="zh-CN" sz="2300" dirty="0">
                <a:latin typeface="+mn-ea"/>
              </a:rPr>
              <a:t>OpenPose</a:t>
            </a:r>
            <a:r>
              <a:rPr lang="zh-CN" altLang="en-US" sz="2300" dirty="0">
                <a:latin typeface="+mn-ea"/>
              </a:rPr>
              <a:t>来处理用户健身视频与标准指导视频，计算二者</a:t>
            </a:r>
            <a:r>
              <a:rPr lang="en-US" altLang="zh-CN" sz="2300" dirty="0">
                <a:latin typeface="+mn-ea"/>
              </a:rPr>
              <a:t>Figure</a:t>
            </a:r>
            <a:r>
              <a:rPr lang="zh-CN" altLang="en-US" sz="2300" dirty="0">
                <a:latin typeface="+mn-ea"/>
              </a:rPr>
              <a:t>的差异，来获取用户健身过程中存在的姿势问题，并将这些问题通过</a:t>
            </a:r>
            <a:r>
              <a:rPr lang="en-US" altLang="zh-CN" sz="2300" dirty="0">
                <a:latin typeface="+mn-ea"/>
              </a:rPr>
              <a:t>ChatGpt</a:t>
            </a:r>
            <a:r>
              <a:rPr lang="zh-CN" altLang="en-US" sz="2300" dirty="0">
                <a:latin typeface="+mn-ea"/>
              </a:rPr>
              <a:t>来获取针对性的</a:t>
            </a:r>
            <a:r>
              <a:rPr lang="zh-CN" altLang="en-US" sz="2300" dirty="0">
                <a:latin typeface="+mn-ea"/>
              </a:rPr>
              <a:t>建议。</a:t>
            </a:r>
            <a:endParaRPr lang="zh-CN" altLang="en-US" sz="2300" dirty="0">
              <a:latin typeface="+mn-ea"/>
            </a:endParaRPr>
          </a:p>
          <a:p>
            <a:pPr marL="127000">
              <a:lnSpc>
                <a:spcPct val="130000"/>
              </a:lnSpc>
              <a:spcAft>
                <a:spcPts val="600"/>
              </a:spcAft>
              <a:buClr>
                <a:srgbClr val="12AAE2"/>
              </a:buClr>
              <a:defRPr/>
            </a:pPr>
            <a:r>
              <a:rPr lang="zh-CN" altLang="en-US" sz="2300" dirty="0">
                <a:latin typeface="+mn-ea"/>
              </a:rPr>
              <a:t>同时，我们还能够通过</a:t>
            </a:r>
            <a:r>
              <a:rPr lang="en-US" altLang="zh-CN" sz="2300" dirty="0">
                <a:latin typeface="+mn-ea"/>
              </a:rPr>
              <a:t>ChatGpt</a:t>
            </a:r>
            <a:r>
              <a:rPr lang="zh-CN" altLang="en-US" sz="2300" dirty="0">
                <a:latin typeface="+mn-ea"/>
              </a:rPr>
              <a:t>推荐运动。</a:t>
            </a:r>
            <a:endParaRPr lang="zh-CN" altLang="en-US" sz="2300" dirty="0">
              <a:latin typeface="+mn-ea"/>
            </a:endParaRPr>
          </a:p>
        </p:txBody>
      </p:sp>
      <p:sp>
        <p:nvSpPr>
          <p:cNvPr id="2" name="TextBox 32"/>
          <p:cNvSpPr txBox="1"/>
          <p:nvPr/>
        </p:nvSpPr>
        <p:spPr>
          <a:xfrm>
            <a:off x="2461359" y="309469"/>
            <a:ext cx="711200" cy="2152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ctr"/>
            <a:r>
              <a: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rPr>
              <a:t>软件</a:t>
            </a:r>
            <a:r>
              <a: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rPr>
              <a:t>功能</a:t>
            </a:r>
            <a:endParaRPr lang="zh-CN" altLang="en-US" sz="1400" dirty="0">
              <a:solidFill>
                <a:schemeClr val="tx1">
                  <a:alpha val="63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513715" y="1449070"/>
            <a:ext cx="11154410" cy="1352550"/>
          </a:xfrm>
          <a:prstGeom prst="rect">
            <a:avLst/>
          </a:prstGeom>
          <a:gradFill>
            <a:gsLst>
              <a:gs pos="550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87958" y="1794801"/>
            <a:ext cx="4936565" cy="60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关键技术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541879" y="309469"/>
            <a:ext cx="1320626" cy="215265"/>
            <a:chOff x="1176119" y="301849"/>
            <a:chExt cx="1320626" cy="215265"/>
          </a:xfrm>
        </p:grpSpPr>
        <p:sp>
          <p:nvSpPr>
            <p:cNvPr id="63" name="TextBox 32"/>
            <p:cNvSpPr txBox="1"/>
            <p:nvPr/>
          </p:nvSpPr>
          <p:spPr>
            <a:xfrm>
              <a:off x="1176119" y="301849"/>
              <a:ext cx="712470" cy="2152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1400" b="1" dirty="0">
                  <a:solidFill>
                    <a:schemeClr val="accent1"/>
                  </a:solidFill>
                  <a:latin typeface="+mj-ea"/>
                  <a:ea typeface="+mj-ea"/>
                  <a:sym typeface="+mn-ea"/>
                </a:rPr>
                <a:t>关键</a:t>
              </a:r>
              <a:r>
                <a:rPr lang="zh-CN" altLang="en-US" sz="1400" b="1" dirty="0">
                  <a:solidFill>
                    <a:schemeClr val="accent1"/>
                  </a:solidFill>
                  <a:latin typeface="+mj-ea"/>
                  <a:ea typeface="+mj-ea"/>
                  <a:sym typeface="+mn-ea"/>
                </a:rPr>
                <a:t>技术</a:t>
              </a:r>
              <a:endParaRPr lang="zh-CN" altLang="en-US" sz="1400" b="1" dirty="0">
                <a:solidFill>
                  <a:schemeClr val="accent1"/>
                </a:solidFill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69" name="TextBox 36"/>
            <p:cNvSpPr txBox="1"/>
            <p:nvPr/>
          </p:nvSpPr>
          <p:spPr>
            <a:xfrm>
              <a:off x="2369745" y="301849"/>
              <a:ext cx="127000" cy="2152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</p:grpSp>
      <p:sp>
        <p:nvSpPr>
          <p:cNvPr id="76" name="任意多边形: 形状 75"/>
          <p:cNvSpPr/>
          <p:nvPr/>
        </p:nvSpPr>
        <p:spPr>
          <a:xfrm>
            <a:off x="1444518" y="0"/>
            <a:ext cx="1084794" cy="228600"/>
          </a:xfrm>
          <a:custGeom>
            <a:avLst/>
            <a:gdLst>
              <a:gd name="connsiteX0" fmla="*/ 0 w 1084794"/>
              <a:gd name="connsiteY0" fmla="*/ 0 h 228600"/>
              <a:gd name="connsiteX1" fmla="*/ 1084794 w 1084794"/>
              <a:gd name="connsiteY1" fmla="*/ 0 h 228600"/>
              <a:gd name="connsiteX2" fmla="*/ 1079866 w 1084794"/>
              <a:gd name="connsiteY2" fmla="*/ 5974 h 228600"/>
              <a:gd name="connsiteX3" fmla="*/ 542397 w 1084794"/>
              <a:gd name="connsiteY3" fmla="*/ 228600 h 228600"/>
              <a:gd name="connsiteX4" fmla="*/ 4929 w 1084794"/>
              <a:gd name="connsiteY4" fmla="*/ 597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794" h="228600">
                <a:moveTo>
                  <a:pt x="0" y="0"/>
                </a:moveTo>
                <a:lnTo>
                  <a:pt x="1084794" y="0"/>
                </a:lnTo>
                <a:lnTo>
                  <a:pt x="1079866" y="5974"/>
                </a:lnTo>
                <a:cubicBezTo>
                  <a:pt x="942316" y="143524"/>
                  <a:pt x="752292" y="228600"/>
                  <a:pt x="542397" y="228600"/>
                </a:cubicBezTo>
                <a:cubicBezTo>
                  <a:pt x="332503" y="228600"/>
                  <a:pt x="142479" y="143524"/>
                  <a:pt x="4929" y="597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531160" y="754143"/>
            <a:ext cx="975576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000" b="1" spc="100" dirty="0">
                <a:latin typeface="+mj-ea"/>
                <a:ea typeface="+mj-ea"/>
              </a:rPr>
              <a:t>关键技术</a:t>
            </a:r>
            <a:endParaRPr lang="zh-CN" altLang="en-US" sz="3000" b="1" spc="100" dirty="0">
              <a:latin typeface="+mj-ea"/>
              <a:ea typeface="+mj-ea"/>
            </a:endParaRPr>
          </a:p>
        </p:txBody>
      </p:sp>
      <p:grpSp>
        <p:nvGrpSpPr>
          <p:cNvPr id="78" name="组合 77"/>
          <p:cNvGrpSpPr/>
          <p:nvPr/>
        </p:nvGrpSpPr>
        <p:grpSpPr>
          <a:xfrm rot="10800000">
            <a:off x="320000" y="856059"/>
            <a:ext cx="224869" cy="238023"/>
            <a:chOff x="2899687" y="872728"/>
            <a:chExt cx="224869" cy="238023"/>
          </a:xfrm>
        </p:grpSpPr>
        <p:sp>
          <p:nvSpPr>
            <p:cNvPr id="79" name="椭圆 78"/>
            <p:cNvSpPr/>
            <p:nvPr/>
          </p:nvSpPr>
          <p:spPr>
            <a:xfrm>
              <a:off x="2959324" y="945519"/>
              <a:ext cx="165232" cy="1652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2899687" y="872728"/>
              <a:ext cx="84796" cy="8479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35C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矩形 46"/>
          <p:cNvSpPr/>
          <p:nvPr/>
        </p:nvSpPr>
        <p:spPr>
          <a:xfrm>
            <a:off x="625618" y="3540358"/>
            <a:ext cx="74295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前端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25617" y="3992569"/>
            <a:ext cx="2404603" cy="66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1500" dirty="0">
                <a:latin typeface="+mn-ea"/>
              </a:rPr>
              <a:t>uniapp  </a:t>
            </a:r>
            <a:r>
              <a:rPr lang="en-US" altLang="zh-CN" sz="1500" dirty="0">
                <a:latin typeface="+mn-ea"/>
              </a:rPr>
              <a:t>vue3</a:t>
            </a:r>
            <a:endParaRPr lang="en-US" altLang="zh-CN" sz="1500" dirty="0">
              <a:latin typeface="+mn-ea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1500" dirty="0">
                <a:latin typeface="+mn-ea"/>
              </a:rPr>
              <a:t>pinia</a:t>
            </a:r>
            <a:endParaRPr lang="en-US" altLang="zh-CN" sz="1500" dirty="0">
              <a:latin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192606" y="3540358"/>
            <a:ext cx="74295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后端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192605" y="3992569"/>
            <a:ext cx="2404603" cy="956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1500" dirty="0">
                <a:latin typeface="+mn-ea"/>
              </a:rPr>
              <a:t>Spring B</a:t>
            </a:r>
            <a:r>
              <a:rPr lang="en-US" altLang="zh-CN" sz="1500" dirty="0">
                <a:latin typeface="+mn-ea"/>
              </a:rPr>
              <a:t>oot</a:t>
            </a:r>
            <a:endParaRPr lang="en-US" altLang="zh-CN" sz="1500" dirty="0">
              <a:latin typeface="+mn-ea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1500" dirty="0">
                <a:latin typeface="+mn-ea"/>
              </a:rPr>
              <a:t>Python</a:t>
            </a:r>
            <a:endParaRPr lang="en-US" altLang="zh-CN" sz="1500" dirty="0">
              <a:latin typeface="+mn-ea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1500" dirty="0">
                <a:latin typeface="+mn-ea"/>
              </a:rPr>
              <a:t>OpenAiAPI</a:t>
            </a:r>
            <a:endParaRPr lang="en-US" altLang="zh-CN" sz="1500" dirty="0">
              <a:latin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759594" y="3540358"/>
            <a:ext cx="1022985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数据库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759593" y="3992569"/>
            <a:ext cx="2404603" cy="66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1500" dirty="0">
                <a:latin typeface="+mn-ea"/>
              </a:rPr>
              <a:t>Mysql</a:t>
            </a:r>
            <a:endParaRPr lang="en-US" altLang="zh-CN" sz="1500" dirty="0">
              <a:latin typeface="+mn-ea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1500" dirty="0">
                <a:latin typeface="+mn-ea"/>
              </a:rPr>
              <a:t>JpaRepository</a:t>
            </a:r>
            <a:endParaRPr lang="en-US" altLang="zh-CN" sz="1500" dirty="0">
              <a:latin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326582" y="3540358"/>
            <a:ext cx="1583055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算法及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其他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326581" y="3992569"/>
            <a:ext cx="2404603" cy="66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1500" dirty="0">
                <a:latin typeface="+mn-ea"/>
              </a:rPr>
              <a:t>Open</a:t>
            </a:r>
            <a:r>
              <a:rPr lang="en-US" altLang="zh-CN" sz="1500" dirty="0">
                <a:latin typeface="+mn-ea"/>
              </a:rPr>
              <a:t>Pose</a:t>
            </a:r>
            <a:endParaRPr lang="en-US" altLang="zh-CN" sz="1500" dirty="0">
              <a:latin typeface="+mn-ea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1500" dirty="0">
                <a:latin typeface="+mn-ea"/>
              </a:rPr>
              <a:t>AIGC</a:t>
            </a:r>
            <a:endParaRPr lang="en-US" altLang="zh-CN" sz="1500" dirty="0">
              <a:latin typeface="+mn-ea"/>
            </a:endParaRPr>
          </a:p>
        </p:txBody>
      </p:sp>
      <p:sp>
        <p:nvSpPr>
          <p:cNvPr id="2" name="TextBox 32"/>
          <p:cNvSpPr txBox="1"/>
          <p:nvPr/>
        </p:nvSpPr>
        <p:spPr>
          <a:xfrm>
            <a:off x="2461359" y="309469"/>
            <a:ext cx="711200" cy="2152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ctr"/>
            <a:r>
              <a: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rPr>
              <a:t>软件</a:t>
            </a:r>
            <a:r>
              <a: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rPr>
              <a:t>功能</a:t>
            </a:r>
            <a:endParaRPr lang="zh-CN" altLang="en-US" sz="1400" dirty="0">
              <a:solidFill>
                <a:schemeClr val="tx1">
                  <a:alpha val="63000"/>
                </a:schemeClr>
              </a:solidFill>
              <a:latin typeface="+mn-ea"/>
            </a:endParaRPr>
          </a:p>
        </p:txBody>
      </p:sp>
      <p:sp>
        <p:nvSpPr>
          <p:cNvPr id="3" name="TextBox 32"/>
          <p:cNvSpPr txBox="1"/>
          <p:nvPr/>
        </p:nvSpPr>
        <p:spPr>
          <a:xfrm>
            <a:off x="475714" y="309469"/>
            <a:ext cx="711200" cy="2152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ctr"/>
            <a:r>
              <a: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rPr>
              <a:t>选题背景</a:t>
            </a:r>
            <a:endParaRPr lang="zh-CN" altLang="en-US" sz="1400" dirty="0">
              <a:solidFill>
                <a:schemeClr val="tx1">
                  <a:alpha val="63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542514" y="309469"/>
            <a:ext cx="2230500" cy="215265"/>
            <a:chOff x="1176754" y="301849"/>
            <a:chExt cx="2230500" cy="215265"/>
          </a:xfrm>
        </p:grpSpPr>
        <p:sp>
          <p:nvSpPr>
            <p:cNvPr id="57" name="TextBox 29"/>
            <p:cNvSpPr txBox="1"/>
            <p:nvPr/>
          </p:nvSpPr>
          <p:spPr>
            <a:xfrm>
              <a:off x="2153378" y="301849"/>
              <a:ext cx="713740" cy="2152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1"/>
                  </a:solidFill>
                  <a:latin typeface="+mj-ea"/>
                  <a:ea typeface="+mj-ea"/>
                </a:rPr>
                <a:t>软件功能</a:t>
              </a:r>
              <a:endParaRPr lang="zh-CN" altLang="en-US" sz="14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9" name="TextBox 32"/>
            <p:cNvSpPr txBox="1"/>
            <p:nvPr/>
          </p:nvSpPr>
          <p:spPr>
            <a:xfrm>
              <a:off x="1176754" y="301849"/>
              <a:ext cx="711200" cy="2152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alpha val="63000"/>
                    </a:schemeClr>
                  </a:solidFill>
                  <a:latin typeface="+mn-ea"/>
                </a:rPr>
                <a:t>关键技术</a:t>
              </a:r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  <p:sp>
          <p:nvSpPr>
            <p:cNvPr id="61" name="TextBox 33"/>
            <p:cNvSpPr txBox="1"/>
            <p:nvPr/>
          </p:nvSpPr>
          <p:spPr>
            <a:xfrm>
              <a:off x="3280254" y="301849"/>
              <a:ext cx="127000" cy="2152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  <p:sp>
          <p:nvSpPr>
            <p:cNvPr id="64" name="TextBox 36"/>
            <p:cNvSpPr txBox="1"/>
            <p:nvPr/>
          </p:nvSpPr>
          <p:spPr>
            <a:xfrm>
              <a:off x="2369745" y="301849"/>
              <a:ext cx="127000" cy="2152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endParaRPr>
            </a:p>
          </p:txBody>
        </p:sp>
      </p:grpSp>
      <p:sp>
        <p:nvSpPr>
          <p:cNvPr id="70" name="任意多边形: 形状 69"/>
          <p:cNvSpPr/>
          <p:nvPr/>
        </p:nvSpPr>
        <p:spPr>
          <a:xfrm>
            <a:off x="2253508" y="0"/>
            <a:ext cx="1084794" cy="228600"/>
          </a:xfrm>
          <a:custGeom>
            <a:avLst/>
            <a:gdLst>
              <a:gd name="connsiteX0" fmla="*/ 0 w 1084794"/>
              <a:gd name="connsiteY0" fmla="*/ 0 h 228600"/>
              <a:gd name="connsiteX1" fmla="*/ 1084794 w 1084794"/>
              <a:gd name="connsiteY1" fmla="*/ 0 h 228600"/>
              <a:gd name="connsiteX2" fmla="*/ 1079866 w 1084794"/>
              <a:gd name="connsiteY2" fmla="*/ 5974 h 228600"/>
              <a:gd name="connsiteX3" fmla="*/ 542397 w 1084794"/>
              <a:gd name="connsiteY3" fmla="*/ 228600 h 228600"/>
              <a:gd name="connsiteX4" fmla="*/ 4929 w 1084794"/>
              <a:gd name="connsiteY4" fmla="*/ 597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794" h="228600">
                <a:moveTo>
                  <a:pt x="0" y="0"/>
                </a:moveTo>
                <a:lnTo>
                  <a:pt x="1084794" y="0"/>
                </a:lnTo>
                <a:lnTo>
                  <a:pt x="1079866" y="5974"/>
                </a:lnTo>
                <a:cubicBezTo>
                  <a:pt x="942316" y="143524"/>
                  <a:pt x="752292" y="228600"/>
                  <a:pt x="542397" y="228600"/>
                </a:cubicBezTo>
                <a:cubicBezTo>
                  <a:pt x="332503" y="228600"/>
                  <a:pt x="142479" y="143524"/>
                  <a:pt x="4929" y="597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/>
        </p:nvGrpSpPr>
        <p:grpSpPr>
          <a:xfrm rot="10800000">
            <a:off x="320000" y="856059"/>
            <a:ext cx="224869" cy="238023"/>
            <a:chOff x="2899687" y="872728"/>
            <a:chExt cx="224869" cy="238023"/>
          </a:xfrm>
        </p:grpSpPr>
        <p:sp>
          <p:nvSpPr>
            <p:cNvPr id="73" name="椭圆 72"/>
            <p:cNvSpPr/>
            <p:nvPr/>
          </p:nvSpPr>
          <p:spPr>
            <a:xfrm>
              <a:off x="2959324" y="945519"/>
              <a:ext cx="165232" cy="1652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899687" y="872728"/>
              <a:ext cx="84796" cy="8479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35C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7" name="矩形 86"/>
          <p:cNvSpPr>
            <a:spLocks noChangeArrowheads="1"/>
          </p:cNvSpPr>
          <p:nvPr/>
        </p:nvSpPr>
        <p:spPr bwMode="auto">
          <a:xfrm>
            <a:off x="544830" y="1710055"/>
            <a:ext cx="9540875" cy="421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marL="127000">
              <a:lnSpc>
                <a:spcPct val="130000"/>
              </a:lnSpc>
              <a:spcAft>
                <a:spcPts val="600"/>
              </a:spcAft>
              <a:buClr>
                <a:srgbClr val="12AAE2"/>
              </a:buClr>
              <a:defRPr/>
            </a:pPr>
            <a:endParaRPr lang="zh-CN" altLang="en-US" sz="2300" dirty="0">
              <a:latin typeface="+mn-ea"/>
            </a:endParaRPr>
          </a:p>
        </p:txBody>
      </p:sp>
      <p:sp>
        <p:nvSpPr>
          <p:cNvPr id="2" name="TextBox 32"/>
          <p:cNvSpPr txBox="1"/>
          <p:nvPr/>
        </p:nvSpPr>
        <p:spPr>
          <a:xfrm>
            <a:off x="506194" y="309469"/>
            <a:ext cx="711200" cy="2152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ctr"/>
            <a:r>
              <a: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rPr>
              <a:t>选题</a:t>
            </a:r>
            <a:r>
              <a:rPr lang="zh-CN" altLang="en-US" sz="1400" dirty="0">
                <a:solidFill>
                  <a:schemeClr val="tx1">
                    <a:alpha val="63000"/>
                  </a:schemeClr>
                </a:solidFill>
                <a:latin typeface="+mn-ea"/>
              </a:rPr>
              <a:t>背景</a:t>
            </a:r>
            <a:endParaRPr lang="zh-CN" altLang="en-US" sz="1400" dirty="0">
              <a:solidFill>
                <a:schemeClr val="tx1">
                  <a:alpha val="63000"/>
                </a:schemeClr>
              </a:solidFill>
              <a:latin typeface="+mn-e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31160" y="754143"/>
            <a:ext cx="9755760" cy="55308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000" b="1" spc="100" dirty="0">
                <a:latin typeface="+mj-ea"/>
                <a:ea typeface="+mj-ea"/>
              </a:rPr>
              <a:t>软件功能</a:t>
            </a:r>
            <a:endParaRPr lang="zh-CN" altLang="en-US" sz="3000" b="1" spc="100" dirty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6095" y="1537335"/>
            <a:ext cx="8674100" cy="4030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500"/>
              <a:t>用户的注册</a:t>
            </a:r>
            <a:r>
              <a:rPr lang="en-US" altLang="zh-CN" sz="2500"/>
              <a:t>/</a:t>
            </a:r>
            <a:r>
              <a:rPr lang="zh-CN" altLang="en-US" sz="2500"/>
              <a:t>登录</a:t>
            </a:r>
            <a:endParaRPr lang="zh-CN" altLang="en-US" sz="2500"/>
          </a:p>
          <a:p>
            <a:endParaRPr lang="zh-CN" altLang="en-US" sz="2500"/>
          </a:p>
          <a:p>
            <a:r>
              <a:rPr lang="zh-CN" altLang="en-US" sz="2500"/>
              <a:t>个人</a:t>
            </a:r>
            <a:r>
              <a:rPr lang="zh-CN" altLang="en-US" sz="2500"/>
              <a:t>身体数据管理</a:t>
            </a:r>
            <a:endParaRPr lang="zh-CN" altLang="en-US" sz="2500"/>
          </a:p>
          <a:p>
            <a:endParaRPr lang="zh-CN" altLang="en-US" sz="2500"/>
          </a:p>
          <a:p>
            <a:r>
              <a:rPr lang="zh-CN" altLang="en-US" sz="2500"/>
              <a:t>制定训练计划</a:t>
            </a:r>
            <a:endParaRPr lang="zh-CN" altLang="en-US" sz="2500"/>
          </a:p>
          <a:p>
            <a:endParaRPr lang="zh-CN" altLang="en-US" sz="2500"/>
          </a:p>
          <a:p>
            <a:r>
              <a:rPr lang="zh-CN" altLang="en-US" sz="2500"/>
              <a:t>健身动作评估与指导建议</a:t>
            </a:r>
            <a:endParaRPr lang="zh-CN" altLang="en-US" sz="2500"/>
          </a:p>
          <a:p>
            <a:endParaRPr lang="zh-CN" altLang="en-US" sz="2500"/>
          </a:p>
          <a:p>
            <a:r>
              <a:rPr lang="zh-CN" altLang="en-US" sz="2500"/>
              <a:t>运动报告生成</a:t>
            </a:r>
            <a:endParaRPr lang="zh-CN" altLang="en-US" sz="2500"/>
          </a:p>
          <a:p>
            <a:endParaRPr lang="zh-CN" altLang="en-US" sz="2500"/>
          </a:p>
          <a:p>
            <a:endParaRPr lang="zh-CN" altLang="en-US" sz="2500"/>
          </a:p>
          <a:p>
            <a:endParaRPr lang="zh-CN" altLang="en-US"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-1422399" y="3780766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/>
        </p:nvSpPr>
        <p:spPr>
          <a:xfrm>
            <a:off x="-3047999" y="3809795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761323" y="1202532"/>
            <a:ext cx="389278" cy="3892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826799" y="2516566"/>
            <a:ext cx="653840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500" b="1" dirty="0">
                <a:latin typeface="+mj-ea"/>
                <a:ea typeface="+mj-ea"/>
              </a:rPr>
              <a:t>感谢您的聆听</a:t>
            </a:r>
            <a:endParaRPr lang="zh-CN" altLang="en-US" sz="6500" b="1" dirty="0">
              <a:latin typeface="+mj-ea"/>
              <a:ea typeface="+mj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167721" y="2997453"/>
            <a:ext cx="194120" cy="1941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974689" y="3050096"/>
            <a:ext cx="94318" cy="943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838882" y="2986104"/>
            <a:ext cx="194120" cy="1941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9122992" y="3038747"/>
            <a:ext cx="94318" cy="943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-871877" y="2044360"/>
            <a:ext cx="2976448" cy="29764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344523" y="817902"/>
            <a:ext cx="356620" cy="3566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646350" y="5476986"/>
            <a:ext cx="603363" cy="6033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0333151" y="3059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190637" y="1558131"/>
            <a:ext cx="153420" cy="153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 rot="2001767">
            <a:off x="10705817" y="1962311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: 形状 49"/>
          <p:cNvSpPr/>
          <p:nvPr/>
        </p:nvSpPr>
        <p:spPr>
          <a:xfrm rot="2001767">
            <a:off x="8342563" y="399356"/>
            <a:ext cx="471236" cy="474114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064000" y="4951095"/>
            <a:ext cx="406400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500"/>
              <a:t>毛子昊</a:t>
            </a:r>
            <a:r>
              <a:rPr lang="en-US" altLang="zh-CN" sz="2500"/>
              <a:t> 仲然锐 </a:t>
            </a:r>
            <a:r>
              <a:rPr lang="zh-CN" altLang="en-US" sz="2500"/>
              <a:t>明浩恩</a:t>
            </a:r>
            <a:r>
              <a:rPr lang="en-US" altLang="zh-CN" sz="2500"/>
              <a:t> </a:t>
            </a:r>
            <a:endParaRPr lang="zh-CN" altLang="en-US"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毕业答辩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35C67"/>
      </a:accent1>
      <a:accent2>
        <a:srgbClr val="88664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WPS 文字</Application>
  <PresentationFormat>宽屏</PresentationFormat>
  <Paragraphs>76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Arial</vt:lpstr>
      <vt:lpstr>宋体</vt:lpstr>
      <vt:lpstr>Wingdings</vt:lpstr>
      <vt:lpstr>等线</vt:lpstr>
      <vt:lpstr>微软雅黑 Light</vt:lpstr>
      <vt:lpstr>汉仪中黑KW</vt:lpstr>
      <vt:lpstr>微软雅黑</vt:lpstr>
      <vt:lpstr>汉仪旗黑</vt:lpstr>
      <vt:lpstr>微软雅黑</vt:lpstr>
      <vt:lpstr>宋体</vt:lpstr>
      <vt:lpstr>Arial Unicode MS</vt:lpstr>
      <vt:lpstr>Calibri</vt:lpstr>
      <vt:lpstr>Helvetica Neue</vt:lpstr>
      <vt:lpstr>汉仪书宋二KW</vt:lpstr>
      <vt:lpstr>汉仪中等线KW</vt:lpstr>
      <vt:lpstr>毕业答辩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玮 王</dc:creator>
  <cp:lastModifiedBy>Drifter°</cp:lastModifiedBy>
  <cp:revision>34</cp:revision>
  <dcterms:created xsi:type="dcterms:W3CDTF">2023-12-21T03:12:03Z</dcterms:created>
  <dcterms:modified xsi:type="dcterms:W3CDTF">2023-12-21T03:12:03Z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2052-6.2.2.8394</vt:lpwstr>
  </property>
  <property fmtid="{D5CDD505-2E9C-101B-9397-08002B2CF9AE}" pid="3" name="KSOTemplateUUID">
    <vt:lpwstr>v1.0_mb_sC7ZWc9c6RxSRQQE6qQFug==</vt:lpwstr>
  </property>
  <property fmtid="{D5CDD505-2E9C-101B-9397-08002B2CF9AE}" pid="4" name="ICV">
    <vt:lpwstr>6E6362976F43D5BACB4D796520CB0F24_41</vt:lpwstr>
  </property>
</Properties>
</file>