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2" r:id="rId2"/>
    <p:sldId id="494" r:id="rId3"/>
    <p:sldId id="486" r:id="rId4"/>
    <p:sldId id="487" r:id="rId5"/>
    <p:sldId id="495" r:id="rId6"/>
    <p:sldId id="485" r:id="rId7"/>
    <p:sldId id="48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886267" y="2413337"/>
            <a:ext cx="10775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Definição dos parâmetros</a:t>
            </a:r>
          </a:p>
        </p:txBody>
      </p:sp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0DBA1-350F-4DC4-B1BF-77F19636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0"/>
            <a:ext cx="11521440" cy="77372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Definição dos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967"/>
            <a:ext cx="10515600" cy="1165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Pequenas diferenças nos parâmetros podem levar a grandes diferenças no tempo de treinamento e nos resultados.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2202834-17A8-4E51-9B7C-EEA8D7965B13}"/>
              </a:ext>
            </a:extLst>
          </p:cNvPr>
          <p:cNvSpPr txBox="1">
            <a:spLocks/>
          </p:cNvSpPr>
          <p:nvPr/>
        </p:nvSpPr>
        <p:spPr>
          <a:xfrm>
            <a:off x="838200" y="2091077"/>
            <a:ext cx="10515600" cy="555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Sugestões: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59A5060-2727-4677-9610-07163FE13531}"/>
              </a:ext>
            </a:extLst>
          </p:cNvPr>
          <p:cNvSpPr txBox="1">
            <a:spLocks/>
          </p:cNvSpPr>
          <p:nvPr/>
        </p:nvSpPr>
        <p:spPr>
          <a:xfrm>
            <a:off x="838200" y="2620615"/>
            <a:ext cx="10515600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1º) Número de camadas ocultas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EF45903-A80B-43FB-9A64-83F830E7162D}"/>
              </a:ext>
            </a:extLst>
          </p:cNvPr>
          <p:cNvSpPr txBox="1">
            <a:spLocks/>
          </p:cNvSpPr>
          <p:nvPr/>
        </p:nvSpPr>
        <p:spPr>
          <a:xfrm>
            <a:off x="838200" y="4442684"/>
            <a:ext cx="10964594" cy="976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Para conjunto de dados pequenos e não muito complexos normalmente uma camada oculta já é suficiente. 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1691877-5D4F-4F35-9643-617D2D0B670C}"/>
              </a:ext>
            </a:extLst>
          </p:cNvPr>
          <p:cNvSpPr txBox="1">
            <a:spLocks/>
          </p:cNvSpPr>
          <p:nvPr/>
        </p:nvSpPr>
        <p:spPr>
          <a:xfrm>
            <a:off x="838200" y="3328175"/>
            <a:ext cx="10515600" cy="863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Não exagerar no número de camadas ocultas. Normalmente duas já atingem resultados excelentes. 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B838102-98E2-49D8-9126-EBB9F4C54AA1}"/>
              </a:ext>
            </a:extLst>
          </p:cNvPr>
          <p:cNvSpPr txBox="1">
            <a:spLocks/>
          </p:cNvSpPr>
          <p:nvPr/>
        </p:nvSpPr>
        <p:spPr>
          <a:xfrm>
            <a:off x="838200" y="5435129"/>
            <a:ext cx="10515600" cy="976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Mais de duas camadas são para problemas complexos, como visão computacional.</a:t>
            </a:r>
          </a:p>
        </p:txBody>
      </p:sp>
    </p:spTree>
    <p:extLst>
      <p:ext uri="{BB962C8B-B14F-4D97-AF65-F5344CB8AC3E}">
        <p14:creationId xmlns:p14="http://schemas.microsoft.com/office/powerpoint/2010/main" val="27016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3141"/>
            <a:ext cx="10515600" cy="27407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Neurônios em excesso causam </a:t>
            </a:r>
            <a:r>
              <a:rPr lang="pt-BR" dirty="0" err="1"/>
              <a:t>overfitting</a:t>
            </a:r>
            <a:r>
              <a:rPr lang="pt-BR" dirty="0"/>
              <a:t> (memorização dos dados de treinamento, ótimo resultado com os dados de treinamento e resultados ruins com os dados de teste).</a:t>
            </a:r>
          </a:p>
          <a:p>
            <a:pPr marL="0" indent="0">
              <a:buNone/>
            </a:pPr>
            <a:r>
              <a:rPr lang="pt-BR" dirty="0"/>
              <a:t>Falta de neurônios causam </a:t>
            </a:r>
            <a:r>
              <a:rPr lang="pt-BR" dirty="0" err="1"/>
              <a:t>underfitting</a:t>
            </a:r>
            <a:r>
              <a:rPr lang="pt-BR" dirty="0"/>
              <a:t> (modelo não consegue encontrar relações com os dados, os resultados já são ruins com os dados de treinamento).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0F48D5-2644-409F-BC1A-F1F6614746A9}"/>
              </a:ext>
            </a:extLst>
          </p:cNvPr>
          <p:cNvSpPr txBox="1">
            <a:spLocks/>
          </p:cNvSpPr>
          <p:nvPr/>
        </p:nvSpPr>
        <p:spPr>
          <a:xfrm>
            <a:off x="726584" y="182480"/>
            <a:ext cx="10515600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2º) Número de neurônios nas camadas ocultas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5C2C8F-920C-4B7F-92C8-F09C708B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6" y="638666"/>
            <a:ext cx="6296025" cy="151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07C1BA5-344F-4B63-9FED-50EF6B7127A2}"/>
                  </a:ext>
                </a:extLst>
              </p:cNvPr>
              <p:cNvSpPr txBox="1"/>
              <p:nvPr/>
            </p:nvSpPr>
            <p:spPr>
              <a:xfrm>
                <a:off x="949815" y="4534916"/>
                <a:ext cx="10292369" cy="81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𝑄𝑢𝑎𝑛𝑡𝑖𝑑𝑎𝑑𝑒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𝑛𝑖𝑜𝑠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𝑁𝑒𝑢𝑟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𝑛𝑖𝑜𝑠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𝑒𝑛𝑡𝑟𝑎𝑑𝑎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𝑛𝑒𝑢𝑟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𝑛𝑖𝑜𝑠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𝑠𝑎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07C1BA5-344F-4B63-9FED-50EF6B71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5" y="4534916"/>
                <a:ext cx="10292369" cy="8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686CD52-4391-4D7D-8CD6-DACC87DAFE39}"/>
                  </a:ext>
                </a:extLst>
              </p:cNvPr>
              <p:cNvSpPr txBox="1"/>
              <p:nvPr/>
            </p:nvSpPr>
            <p:spPr>
              <a:xfrm>
                <a:off x="949815" y="5871630"/>
                <a:ext cx="10624703" cy="820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𝑄𝑢𝑎𝑛𝑡𝑖𝑑𝑎𝑑𝑒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𝑛𝑖𝑜𝑠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𝑁𝑒𝑢𝑟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ô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𝑛𝑖𝑜𝑠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𝑒𝑛𝑡𝑟𝑎𝑑𝑎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𝑛𝑖𝑜𝑠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686CD52-4391-4D7D-8CD6-DACC87DA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15" y="5871630"/>
                <a:ext cx="10624703" cy="820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96C0240-7CFF-41CA-A334-A03D001A250C}"/>
              </a:ext>
            </a:extLst>
          </p:cNvPr>
          <p:cNvSpPr txBox="1">
            <a:spLocks/>
          </p:cNvSpPr>
          <p:nvPr/>
        </p:nvSpPr>
        <p:spPr>
          <a:xfrm>
            <a:off x="6095998" y="5284874"/>
            <a:ext cx="695546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28286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BAD2868F-F774-4458-8904-44018483B135}"/>
              </a:ext>
            </a:extLst>
          </p:cNvPr>
          <p:cNvSpPr/>
          <p:nvPr/>
        </p:nvSpPr>
        <p:spPr>
          <a:xfrm>
            <a:off x="450169" y="647113"/>
            <a:ext cx="844061" cy="81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23A68AC-39D6-4C7E-BE6E-A9DB6A95D4E1}"/>
              </a:ext>
            </a:extLst>
          </p:cNvPr>
          <p:cNvSpPr/>
          <p:nvPr/>
        </p:nvSpPr>
        <p:spPr>
          <a:xfrm>
            <a:off x="447822" y="2249657"/>
            <a:ext cx="844061" cy="81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25C34E4-7CC7-47FD-9529-209D41FC59D4}"/>
              </a:ext>
            </a:extLst>
          </p:cNvPr>
          <p:cNvSpPr/>
          <p:nvPr/>
        </p:nvSpPr>
        <p:spPr>
          <a:xfrm>
            <a:off x="447821" y="3866855"/>
            <a:ext cx="844061" cy="81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BF3744D-AF16-4CB1-8EC7-15F066BFB458}"/>
              </a:ext>
            </a:extLst>
          </p:cNvPr>
          <p:cNvSpPr/>
          <p:nvPr/>
        </p:nvSpPr>
        <p:spPr>
          <a:xfrm>
            <a:off x="450168" y="5484054"/>
            <a:ext cx="844061" cy="81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4D796C7-B5D1-40D9-A683-DA1C5D8AA865}"/>
              </a:ext>
            </a:extLst>
          </p:cNvPr>
          <p:cNvSpPr/>
          <p:nvPr/>
        </p:nvSpPr>
        <p:spPr>
          <a:xfrm>
            <a:off x="4851015" y="2319991"/>
            <a:ext cx="844061" cy="81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1F54D61-C076-42D8-B2A7-A92A66C70CA1}"/>
              </a:ext>
            </a:extLst>
          </p:cNvPr>
          <p:cNvSpPr/>
          <p:nvPr/>
        </p:nvSpPr>
        <p:spPr>
          <a:xfrm>
            <a:off x="4851015" y="3937189"/>
            <a:ext cx="844061" cy="81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82B40F-471C-4366-A3C6-AD5876E813B7}"/>
              </a:ext>
            </a:extLst>
          </p:cNvPr>
          <p:cNvSpPr txBox="1"/>
          <p:nvPr/>
        </p:nvSpPr>
        <p:spPr>
          <a:xfrm>
            <a:off x="157313" y="193903"/>
            <a:ext cx="154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ENTRADA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3D8184-BD17-4580-B255-3EA61C1F0BF8}"/>
              </a:ext>
            </a:extLst>
          </p:cNvPr>
          <p:cNvSpPr txBox="1"/>
          <p:nvPr/>
        </p:nvSpPr>
        <p:spPr>
          <a:xfrm>
            <a:off x="4822879" y="1871812"/>
            <a:ext cx="154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SAÍDA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806A38E-A12F-4F70-8089-F95A0DEC9681}"/>
                  </a:ext>
                </a:extLst>
              </p:cNvPr>
              <p:cNvSpPr txBox="1"/>
              <p:nvPr/>
            </p:nvSpPr>
            <p:spPr>
              <a:xfrm>
                <a:off x="7072961" y="570034"/>
                <a:ext cx="3770648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𝑄𝑢𝑎𝑛𝑡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𝑁𝑠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806A38E-A12F-4F70-8089-F95A0DEC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961" y="570034"/>
                <a:ext cx="3770648" cy="803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8B80459-236D-4E0F-83FA-1ABD37068671}"/>
                  </a:ext>
                </a:extLst>
              </p:cNvPr>
              <p:cNvSpPr txBox="1"/>
              <p:nvPr/>
            </p:nvSpPr>
            <p:spPr>
              <a:xfrm>
                <a:off x="7072961" y="2000096"/>
                <a:ext cx="328410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𝑄𝑢𝑎𝑛𝑡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8B80459-236D-4E0F-83FA-1ABD37068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961" y="2000096"/>
                <a:ext cx="3284104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AA3CEDE-4BFF-44DA-BAD2-6637E52248B8}"/>
                  </a:ext>
                </a:extLst>
              </p:cNvPr>
              <p:cNvSpPr txBox="1"/>
              <p:nvPr/>
            </p:nvSpPr>
            <p:spPr>
              <a:xfrm>
                <a:off x="6996786" y="4125754"/>
                <a:ext cx="4102470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𝑄𝑢𝑎𝑛𝑡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𝑁𝑒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𝑁𝑠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AA3CEDE-4BFF-44DA-BAD2-6637E5224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786" y="4125754"/>
                <a:ext cx="4102470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AC858E0-6B4A-4E21-9B00-8A5B541FA1B4}"/>
                  </a:ext>
                </a:extLst>
              </p:cNvPr>
              <p:cNvSpPr txBox="1"/>
              <p:nvPr/>
            </p:nvSpPr>
            <p:spPr>
              <a:xfrm>
                <a:off x="7080152" y="5006339"/>
                <a:ext cx="3502542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𝑄𝑢𝑎𝑛𝑡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AC858E0-6B4A-4E21-9B00-8A5B541FA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52" y="5006339"/>
                <a:ext cx="3502542" cy="809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0DF202-A466-441C-9A6E-98934534F3C2}"/>
                  </a:ext>
                </a:extLst>
              </p:cNvPr>
              <p:cNvSpPr txBox="1"/>
              <p:nvPr/>
            </p:nvSpPr>
            <p:spPr>
              <a:xfrm>
                <a:off x="7080152" y="6000131"/>
                <a:ext cx="3502542" cy="4308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𝑄𝑢𝑎𝑛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𝑛𝑒𝑢𝑟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4,67=5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80DF202-A466-441C-9A6E-98934534F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52" y="6000131"/>
                <a:ext cx="350254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E3E0B18-6B62-422A-B280-A3B0C0DFE154}"/>
                  </a:ext>
                </a:extLst>
              </p:cNvPr>
              <p:cNvSpPr txBox="1"/>
              <p:nvPr/>
            </p:nvSpPr>
            <p:spPr>
              <a:xfrm>
                <a:off x="7080152" y="3244643"/>
                <a:ext cx="2658099" cy="43088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𝑄𝑢𝑎𝑛𝑡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E3E0B18-6B62-422A-B280-A3B0C0DFE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52" y="3244643"/>
                <a:ext cx="265809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6D67EE83-CD71-4F52-AEA7-46446CE6CDA8}"/>
              </a:ext>
            </a:extLst>
          </p:cNvPr>
          <p:cNvSpPr/>
          <p:nvPr/>
        </p:nvSpPr>
        <p:spPr>
          <a:xfrm>
            <a:off x="2115291" y="1517450"/>
            <a:ext cx="844061" cy="8038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32B0690-59C5-4FF3-8975-392A4E83CBC6}"/>
              </a:ext>
            </a:extLst>
          </p:cNvPr>
          <p:cNvSpPr/>
          <p:nvPr/>
        </p:nvSpPr>
        <p:spPr>
          <a:xfrm>
            <a:off x="2102057" y="3158035"/>
            <a:ext cx="844061" cy="8038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7D88563-B08B-46D4-A654-C0B852E6B28A}"/>
              </a:ext>
            </a:extLst>
          </p:cNvPr>
          <p:cNvSpPr/>
          <p:nvPr/>
        </p:nvSpPr>
        <p:spPr>
          <a:xfrm>
            <a:off x="2115291" y="4710911"/>
            <a:ext cx="844061" cy="8038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485053A-163F-47A6-89F8-18DCE26D5128}"/>
              </a:ext>
            </a:extLst>
          </p:cNvPr>
          <p:cNvSpPr/>
          <p:nvPr/>
        </p:nvSpPr>
        <p:spPr>
          <a:xfrm>
            <a:off x="3501493" y="1516181"/>
            <a:ext cx="844061" cy="8038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F640F64-659C-43F0-9525-015291505ECC}"/>
              </a:ext>
            </a:extLst>
          </p:cNvPr>
          <p:cNvSpPr/>
          <p:nvPr/>
        </p:nvSpPr>
        <p:spPr>
          <a:xfrm>
            <a:off x="3488259" y="3156766"/>
            <a:ext cx="844061" cy="8038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28D5329-9DD2-4A8C-80FF-10DECBD598A6}"/>
              </a:ext>
            </a:extLst>
          </p:cNvPr>
          <p:cNvSpPr/>
          <p:nvPr/>
        </p:nvSpPr>
        <p:spPr>
          <a:xfrm>
            <a:off x="3501493" y="4709642"/>
            <a:ext cx="844061" cy="8038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9153E4A-3492-44C5-B67E-3E03E00DD80A}"/>
              </a:ext>
            </a:extLst>
          </p:cNvPr>
          <p:cNvSpPr txBox="1"/>
          <p:nvPr/>
        </p:nvSpPr>
        <p:spPr>
          <a:xfrm>
            <a:off x="2636148" y="935307"/>
            <a:ext cx="154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OCULTA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71C4F9C-4DC4-4768-8240-EDA4C6238049}"/>
              </a:ext>
            </a:extLst>
          </p:cNvPr>
          <p:cNvSpPr/>
          <p:nvPr/>
        </p:nvSpPr>
        <p:spPr>
          <a:xfrm>
            <a:off x="2115290" y="11019"/>
            <a:ext cx="844061" cy="8038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CCFF22D-DE75-4D0E-BD75-F469AFBEA489}"/>
              </a:ext>
            </a:extLst>
          </p:cNvPr>
          <p:cNvSpPr/>
          <p:nvPr/>
        </p:nvSpPr>
        <p:spPr>
          <a:xfrm>
            <a:off x="3488259" y="11019"/>
            <a:ext cx="844061" cy="8038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3106E7D-D196-4DE0-AC54-9474FFDA3895}"/>
              </a:ext>
            </a:extLst>
          </p:cNvPr>
          <p:cNvSpPr/>
          <p:nvPr/>
        </p:nvSpPr>
        <p:spPr>
          <a:xfrm>
            <a:off x="2102057" y="6029113"/>
            <a:ext cx="844061" cy="8038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F854E1E-3F40-4DA2-AC6F-7C438F123B39}"/>
              </a:ext>
            </a:extLst>
          </p:cNvPr>
          <p:cNvSpPr/>
          <p:nvPr/>
        </p:nvSpPr>
        <p:spPr>
          <a:xfrm>
            <a:off x="3501493" y="6045087"/>
            <a:ext cx="844061" cy="8038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1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1" grpId="0" animBg="1"/>
      <p:bldP spid="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034" y="1058089"/>
            <a:ext cx="10515600" cy="2122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Taxa muito baixa torna o aprendizado da rede muito lento.</a:t>
            </a:r>
          </a:p>
          <a:p>
            <a:pPr marL="0" indent="0">
              <a:buNone/>
            </a:pPr>
            <a:r>
              <a:rPr lang="pt-BR" dirty="0"/>
              <a:t>Taxa muito alta provoca oscilações no treinamento.</a:t>
            </a:r>
          </a:p>
          <a:p>
            <a:pPr marL="0" indent="0">
              <a:buNone/>
            </a:pPr>
            <a:r>
              <a:rPr lang="pt-BR" dirty="0"/>
              <a:t>Geralmente seu valor varia de 0,1 a 1.</a:t>
            </a:r>
          </a:p>
          <a:p>
            <a:pPr marL="0" indent="0">
              <a:buNone/>
            </a:pPr>
            <a:r>
              <a:rPr lang="pt-BR" dirty="0"/>
              <a:t>Sugestão: utilizar 0,4.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0F48D5-2644-409F-BC1A-F1F6614746A9}"/>
              </a:ext>
            </a:extLst>
          </p:cNvPr>
          <p:cNvSpPr txBox="1">
            <a:spLocks/>
          </p:cNvSpPr>
          <p:nvPr/>
        </p:nvSpPr>
        <p:spPr>
          <a:xfrm>
            <a:off x="1049215" y="3574875"/>
            <a:ext cx="10515600" cy="2833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4º) Momento</a:t>
            </a:r>
          </a:p>
          <a:p>
            <a:r>
              <a:rPr lang="pt-BR" dirty="0"/>
              <a:t>Objetivo de aumentar a velocidade de treinamento da rede e reduzir o perigo de instabilidade. </a:t>
            </a:r>
          </a:p>
          <a:p>
            <a:r>
              <a:rPr lang="pt-BR" dirty="0"/>
              <a:t>A utilização é optativa.</a:t>
            </a:r>
          </a:p>
          <a:p>
            <a:r>
              <a:rPr lang="pt-BR" dirty="0"/>
              <a:t>Valor varia de 0 (não utilização) a 1. </a:t>
            </a:r>
          </a:p>
          <a:p>
            <a:r>
              <a:rPr lang="pt-BR" dirty="0"/>
              <a:t>Valor recomendado é 0,3.</a:t>
            </a:r>
            <a:endParaRPr lang="pt-BR" b="1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1331CE3-550E-41C5-9541-6D54FBF393C7}"/>
              </a:ext>
            </a:extLst>
          </p:cNvPr>
          <p:cNvSpPr txBox="1">
            <a:spLocks/>
          </p:cNvSpPr>
          <p:nvPr/>
        </p:nvSpPr>
        <p:spPr>
          <a:xfrm>
            <a:off x="1049215" y="449503"/>
            <a:ext cx="10515600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3º) Taxa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13369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82" y="1058089"/>
            <a:ext cx="9879036" cy="2516786"/>
          </a:xfrm>
        </p:spPr>
        <p:txBody>
          <a:bodyPr>
            <a:noAutofit/>
          </a:bodyPr>
          <a:lstStyle/>
          <a:p>
            <a:r>
              <a:rPr lang="pt-BR" dirty="0"/>
              <a:t>Número de ciclos: o número de vezes em que o conjunto de treinamento é utilizado pela rede.</a:t>
            </a:r>
          </a:p>
          <a:p>
            <a:r>
              <a:rPr lang="pt-BR" dirty="0"/>
              <a:t>Excesso de ciclos causa </a:t>
            </a:r>
            <a:r>
              <a:rPr lang="pt-BR" dirty="0" err="1"/>
              <a:t>overfitting</a:t>
            </a:r>
            <a:r>
              <a:rPr lang="pt-BR" dirty="0"/>
              <a:t>. </a:t>
            </a:r>
          </a:p>
          <a:p>
            <a:r>
              <a:rPr lang="pt-BR" dirty="0"/>
              <a:t>Número pequeno de ciclos causa </a:t>
            </a:r>
            <a:r>
              <a:rPr lang="pt-BR" dirty="0" err="1"/>
              <a:t>underfitting</a:t>
            </a:r>
            <a:r>
              <a:rPr lang="pt-BR" dirty="0"/>
              <a:t>.</a:t>
            </a:r>
          </a:p>
          <a:p>
            <a:r>
              <a:rPr lang="pt-BR" dirty="0"/>
              <a:t> Sugere-se um valor entre 500 e 3000 ciclos de treinamento.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1331CE3-550E-41C5-9541-6D54FBF393C7}"/>
              </a:ext>
            </a:extLst>
          </p:cNvPr>
          <p:cNvSpPr txBox="1">
            <a:spLocks/>
          </p:cNvSpPr>
          <p:nvPr/>
        </p:nvSpPr>
        <p:spPr>
          <a:xfrm>
            <a:off x="725657" y="449503"/>
            <a:ext cx="10839157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5º) Parada de treinamento por número de ciclos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673AE5-6B40-470C-AC78-C94C08BBF32C}"/>
              </a:ext>
            </a:extLst>
          </p:cNvPr>
          <p:cNvSpPr txBox="1">
            <a:spLocks/>
          </p:cNvSpPr>
          <p:nvPr/>
        </p:nvSpPr>
        <p:spPr>
          <a:xfrm>
            <a:off x="725657" y="3727275"/>
            <a:ext cx="10839157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6º) Parada de treinamento por erro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1196080-BF09-4488-981B-16107591C545}"/>
              </a:ext>
            </a:extLst>
          </p:cNvPr>
          <p:cNvSpPr txBox="1">
            <a:spLocks/>
          </p:cNvSpPr>
          <p:nvPr/>
        </p:nvSpPr>
        <p:spPr>
          <a:xfrm>
            <a:off x="1156481" y="4542849"/>
            <a:ext cx="10027333" cy="1809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Encerra o treinamento após o erro quadrático médio ficar abaixo de um valor pré-definido.</a:t>
            </a:r>
          </a:p>
          <a:p>
            <a:r>
              <a:rPr lang="pt-BR" dirty="0"/>
              <a:t>Sugestão é estabelecer um valor de 0,01 no primeiro treinamento e depois ajustá-lo em função do resultado.</a:t>
            </a:r>
          </a:p>
        </p:txBody>
      </p:sp>
    </p:spTree>
    <p:extLst>
      <p:ext uri="{BB962C8B-B14F-4D97-AF65-F5344CB8AC3E}">
        <p14:creationId xmlns:p14="http://schemas.microsoft.com/office/powerpoint/2010/main" val="27159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8140</TotalTime>
  <Words>379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Definição dos parâmetros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576</cp:revision>
  <dcterms:created xsi:type="dcterms:W3CDTF">2020-11-26T18:44:25Z</dcterms:created>
  <dcterms:modified xsi:type="dcterms:W3CDTF">2021-02-08T18:57:18Z</dcterms:modified>
</cp:coreProperties>
</file>