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2" r:id="rId2"/>
    <p:sldId id="494" r:id="rId3"/>
    <p:sldId id="452" r:id="rId4"/>
    <p:sldId id="491" r:id="rId5"/>
    <p:sldId id="456" r:id="rId6"/>
    <p:sldId id="442" r:id="rId7"/>
    <p:sldId id="490" r:id="rId8"/>
    <p:sldId id="492" r:id="rId9"/>
    <p:sldId id="49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703386" y="1790424"/>
            <a:ext cx="10775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Redes Neurais Artificiais</a:t>
            </a:r>
          </a:p>
          <a:p>
            <a:pPr algn="ctr"/>
            <a:endParaRPr lang="pt-BR" sz="6000" dirty="0"/>
          </a:p>
          <a:p>
            <a:pPr algn="ctr"/>
            <a:r>
              <a:rPr lang="pt-BR" sz="6000" dirty="0"/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F9049054-13E5-4DEF-970E-1C276827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" y="31557"/>
            <a:ext cx="11676186" cy="68318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3127717" y="1185512"/>
            <a:ext cx="6133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Sistemas com habilidades de aprendizados e reações como os dos humanos.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3DC318-7D45-4682-B02B-0ED396E77241}"/>
              </a:ext>
            </a:extLst>
          </p:cNvPr>
          <p:cNvSpPr txBox="1"/>
          <p:nvPr/>
        </p:nvSpPr>
        <p:spPr>
          <a:xfrm>
            <a:off x="3569677" y="2985797"/>
            <a:ext cx="5052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</a:rPr>
              <a:t>Algoritmos com habilidades de aprender por treinamento, sem serem explicitamente programados.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75E80C-3269-4600-8DCE-93B12C6011D6}"/>
              </a:ext>
            </a:extLst>
          </p:cNvPr>
          <p:cNvSpPr txBox="1"/>
          <p:nvPr/>
        </p:nvSpPr>
        <p:spPr>
          <a:xfrm>
            <a:off x="4248444" y="5019258"/>
            <a:ext cx="377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Complementa o </a:t>
            </a:r>
            <a:r>
              <a:rPr lang="pt-BR" sz="2000" dirty="0" err="1">
                <a:solidFill>
                  <a:srgbClr val="FF0000"/>
                </a:solidFill>
              </a:rPr>
              <a:t>Machine</a:t>
            </a:r>
            <a:r>
              <a:rPr lang="pt-BR" sz="2000" dirty="0">
                <a:solidFill>
                  <a:srgbClr val="FF0000"/>
                </a:solidFill>
              </a:rPr>
              <a:t> Learning com habilidade de trabalhar com grandes volumes de dados, imagens, vídeos, sons… </a:t>
            </a:r>
          </a:p>
        </p:txBody>
      </p:sp>
    </p:spTree>
    <p:extLst>
      <p:ext uri="{BB962C8B-B14F-4D97-AF65-F5344CB8AC3E}">
        <p14:creationId xmlns:p14="http://schemas.microsoft.com/office/powerpoint/2010/main" val="346185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457"/>
            <a:ext cx="10725443" cy="25359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Supervisionada: </a:t>
            </a:r>
            <a:r>
              <a:rPr lang="pt-BR" dirty="0"/>
              <a:t>Interação de um a</a:t>
            </a:r>
            <a:r>
              <a:rPr lang="pt-BR" b="0" i="0" u="none" strike="noStrike" baseline="0" dirty="0"/>
              <a:t>gente externo. O algoritmo possui dados de saída para treinamento (Ex.: Análise de crédito).</a:t>
            </a:r>
          </a:p>
          <a:p>
            <a:pPr marL="0" indent="0" algn="l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b="1" dirty="0">
                <a:cs typeface="Calibri" panose="020F0502020204030204" pitchFamily="34" charset="0"/>
              </a:rPr>
              <a:t>Não Supervisionada: </a:t>
            </a:r>
            <a:r>
              <a:rPr lang="pt-BR" b="0" i="0" u="none" strike="noStrike" baseline="0" dirty="0">
                <a:cs typeface="Calibri" panose="020F0502020204030204" pitchFamily="34" charset="0"/>
              </a:rPr>
              <a:t>Tipo de aprendizagem auto-organizada. Não existe uma resposta ou modelo de referência para treinar a rede (Ex.: Classificação de produtos).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6664410-13CE-4FBB-AFA7-28027C35214C}"/>
              </a:ext>
            </a:extLst>
          </p:cNvPr>
          <p:cNvSpPr txBox="1">
            <a:spLocks/>
          </p:cNvSpPr>
          <p:nvPr/>
        </p:nvSpPr>
        <p:spPr>
          <a:xfrm>
            <a:off x="838200" y="3892994"/>
            <a:ext cx="10515600" cy="2123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Aprendizagem por Reforço: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Rede neural recebe informações do ambiente, que indica o erro, mas não a forma de melhorar a ação e o desempenho.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conjunto de dados muda a todo instante, demandando contínuo processo de adaptação da rede (Ex.: movimentação de robôs).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85E5E-B496-481F-ABC9-0CEC31BF5BD1}"/>
              </a:ext>
            </a:extLst>
          </p:cNvPr>
          <p:cNvSpPr txBox="1">
            <a:spLocks/>
          </p:cNvSpPr>
          <p:nvPr/>
        </p:nvSpPr>
        <p:spPr>
          <a:xfrm>
            <a:off x="838199" y="218050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Tipos de Aprendizagem de Máquina</a:t>
            </a:r>
          </a:p>
        </p:txBody>
      </p:sp>
    </p:spTree>
    <p:extLst>
      <p:ext uri="{BB962C8B-B14F-4D97-AF65-F5344CB8AC3E}">
        <p14:creationId xmlns:p14="http://schemas.microsoft.com/office/powerpoint/2010/main" val="32379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199" y="218050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REDES NEURAIS ARTIFICIAIS – APLICAÇÕES NO DIA A 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5E30-71E8-4967-87B2-668B8365F021}"/>
              </a:ext>
            </a:extLst>
          </p:cNvPr>
          <p:cNvSpPr txBox="1">
            <a:spLocks/>
          </p:cNvSpPr>
          <p:nvPr/>
        </p:nvSpPr>
        <p:spPr>
          <a:xfrm>
            <a:off x="683455" y="773727"/>
            <a:ext cx="10515600" cy="5781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Reconhecimento de imagens (visão computacional).</a:t>
            </a:r>
          </a:p>
          <a:p>
            <a:r>
              <a:rPr lang="pt-BR" sz="2600" dirty="0"/>
              <a:t>Reconhecimento de voz.</a:t>
            </a:r>
          </a:p>
          <a:p>
            <a:r>
              <a:rPr lang="pt-BR" sz="2600" dirty="0"/>
              <a:t>Estudos de neurociência.</a:t>
            </a:r>
          </a:p>
          <a:p>
            <a:r>
              <a:rPr lang="pt-BR" sz="2600" dirty="0"/>
              <a:t>Previsão de produção.</a:t>
            </a:r>
          </a:p>
          <a:p>
            <a:r>
              <a:rPr lang="pt-BR" sz="2600" dirty="0"/>
              <a:t>Tradução em tempo real (Processamento de linguagem natural).</a:t>
            </a:r>
          </a:p>
          <a:p>
            <a:r>
              <a:rPr lang="pt-BR" sz="2600" dirty="0"/>
              <a:t>Risco de crédito.</a:t>
            </a:r>
          </a:p>
          <a:p>
            <a:r>
              <a:rPr lang="pt-BR" sz="2600" dirty="0"/>
              <a:t>Prevenção de falhas.</a:t>
            </a:r>
          </a:p>
          <a:p>
            <a:r>
              <a:rPr lang="pt-BR" sz="2600" dirty="0"/>
              <a:t>Controle de qualidade.</a:t>
            </a:r>
          </a:p>
          <a:p>
            <a:r>
              <a:rPr lang="pt-BR" sz="2600" dirty="0"/>
              <a:t>Robótica e automação.</a:t>
            </a:r>
          </a:p>
          <a:p>
            <a:r>
              <a:rPr lang="pt-BR" sz="2600" dirty="0"/>
              <a:t>Prevenção de doenças.</a:t>
            </a:r>
          </a:p>
          <a:p>
            <a:r>
              <a:rPr lang="pt-BR" sz="2600" dirty="0"/>
              <a:t>Análise de séries temporais.</a:t>
            </a:r>
          </a:p>
          <a:p>
            <a:r>
              <a:rPr lang="pt-BR" sz="2600" dirty="0"/>
              <a:t>Pesquisas de novos medicamentos...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9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199" y="218050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Grupos de Aplicações das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5E30-71E8-4967-87B2-668B8365F021}"/>
              </a:ext>
            </a:extLst>
          </p:cNvPr>
          <p:cNvSpPr txBox="1">
            <a:spLocks/>
          </p:cNvSpPr>
          <p:nvPr/>
        </p:nvSpPr>
        <p:spPr>
          <a:xfrm>
            <a:off x="838199" y="970672"/>
            <a:ext cx="10515600" cy="5331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Classificação de Padrões</a:t>
            </a:r>
            <a:r>
              <a:rPr lang="pt-BR" dirty="0"/>
              <a:t>: classificar padrões de entrada entre classes previamente conhecidas.</a:t>
            </a:r>
          </a:p>
          <a:p>
            <a:r>
              <a:rPr lang="pt-BR" b="1" dirty="0" err="1"/>
              <a:t>Clusterização</a:t>
            </a:r>
            <a:r>
              <a:rPr lang="pt-BR" dirty="0"/>
              <a:t>: classificação de padrões quando é desconhecido previamente quantas e quais são as classes a serem classificadas</a:t>
            </a:r>
          </a:p>
          <a:p>
            <a:r>
              <a:rPr lang="pt-BR" b="1" dirty="0"/>
              <a:t>Aproximação de Função</a:t>
            </a:r>
            <a:r>
              <a:rPr lang="pt-BR" dirty="0"/>
              <a:t>: aproximação de funções complexas e com alta não linearidade.</a:t>
            </a:r>
          </a:p>
          <a:p>
            <a:r>
              <a:rPr lang="pt-BR" b="1" dirty="0"/>
              <a:t>Previsão</a:t>
            </a:r>
            <a:r>
              <a:rPr lang="pt-BR" dirty="0"/>
              <a:t>: prever qual será a ação a ser executada.</a:t>
            </a:r>
          </a:p>
          <a:p>
            <a:r>
              <a:rPr lang="pt-BR" b="1" dirty="0"/>
              <a:t>Otimização</a:t>
            </a:r>
            <a:r>
              <a:rPr lang="pt-BR" dirty="0"/>
              <a:t>: consistem em encontrar o valor máximo ou mínimo a partir de uma função objetivo.</a:t>
            </a:r>
          </a:p>
          <a:p>
            <a:r>
              <a:rPr lang="pt-BR" b="1" dirty="0"/>
              <a:t>Associação</a:t>
            </a:r>
            <a:r>
              <a:rPr lang="pt-BR" dirty="0"/>
              <a:t>: desenvolvimento de uma rede </a:t>
            </a:r>
            <a:r>
              <a:rPr lang="pt-BR" dirty="0" err="1"/>
              <a:t>associadora</a:t>
            </a:r>
            <a:r>
              <a:rPr lang="pt-BR" dirty="0"/>
              <a:t> de padrões.</a:t>
            </a:r>
          </a:p>
          <a:p>
            <a:r>
              <a:rPr lang="pt-BR" b="1" dirty="0"/>
              <a:t>Controle</a:t>
            </a:r>
            <a:r>
              <a:rPr lang="pt-BR" dirty="0"/>
              <a:t>: Objetivo de gerar uma entrada de controle.</a:t>
            </a:r>
          </a:p>
        </p:txBody>
      </p:sp>
    </p:spTree>
    <p:extLst>
      <p:ext uri="{BB962C8B-B14F-4D97-AF65-F5344CB8AC3E}">
        <p14:creationId xmlns:p14="http://schemas.microsoft.com/office/powerpoint/2010/main" val="655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199" y="218050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Aplicações das redes neurais em </a:t>
            </a:r>
            <a:r>
              <a:rPr lang="pt-BR" sz="3200" b="1" dirty="0" err="1"/>
              <a:t>Deep</a:t>
            </a:r>
            <a:r>
              <a:rPr lang="pt-BR" sz="3200" b="1" dirty="0"/>
              <a:t> Learning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4B6AE4-5854-4700-8177-EB11A77B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96" y="3178051"/>
            <a:ext cx="2152650" cy="933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6A3363-AF84-4E4F-8AFF-66DDB00F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327" y="1297892"/>
            <a:ext cx="2057400" cy="971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C034D3-55F2-4368-91A8-275DCD17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77" y="3106872"/>
            <a:ext cx="2076450" cy="9715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D4073CE-C01D-43DE-AD9C-C41756F59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002" y="5144012"/>
            <a:ext cx="1990725" cy="8572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B78A48-6575-4FDA-BE3D-532E657A4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661" y="801859"/>
            <a:ext cx="1895475" cy="7048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68B3309-FA5A-4AF3-B8CC-4671996BB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158" y="1844188"/>
            <a:ext cx="1857375" cy="6191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680652-FEA3-44B2-8479-438912404C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158" y="2825004"/>
            <a:ext cx="2781300" cy="6286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CD9ADC0-72E5-497E-B24F-060BFD157F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1902" y="4705862"/>
            <a:ext cx="2333625" cy="8763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44E8C58-87EB-4620-8044-0EAED69E5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7097" y="5686678"/>
            <a:ext cx="2343150" cy="11239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8DF31B8-D9D0-4581-A21D-2F03264156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4100" y="2024904"/>
            <a:ext cx="2247900" cy="8001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C6FA90E-24F8-4082-B8B5-8980BC3D29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4100" y="3287847"/>
            <a:ext cx="2257425" cy="7905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365647-8CD0-4BDC-AE02-80A3726490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9158" y="3534727"/>
            <a:ext cx="2276475" cy="1133475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7B1077-5C9A-47AD-9B42-6E423BFE8E67}"/>
              </a:ext>
            </a:extLst>
          </p:cNvPr>
          <p:cNvCxnSpPr/>
          <p:nvPr/>
        </p:nvCxnSpPr>
        <p:spPr>
          <a:xfrm flipV="1">
            <a:off x="2553946" y="2024904"/>
            <a:ext cx="1045331" cy="1153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A8389B8-863F-4CE6-B43C-97B2392222F7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5675727" y="1154284"/>
            <a:ext cx="1043934" cy="629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5CE7ADB-332E-4379-9D4A-681ACFD85A14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675727" y="1783667"/>
            <a:ext cx="1083431" cy="370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3297828-E229-4A7C-A8C9-677D625C62F6}"/>
              </a:ext>
            </a:extLst>
          </p:cNvPr>
          <p:cNvCxnSpPr>
            <a:stCxn id="6" idx="3"/>
          </p:cNvCxnSpPr>
          <p:nvPr/>
        </p:nvCxnSpPr>
        <p:spPr>
          <a:xfrm>
            <a:off x="2553946" y="3644776"/>
            <a:ext cx="10453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CF49EA3-0BCD-4976-8F06-ED02CD48F59F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5675727" y="3139329"/>
            <a:ext cx="1083431" cy="453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1F1BE0B-E723-4433-AA16-43F5C57F9125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9540458" y="2424954"/>
            <a:ext cx="403642" cy="71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D991DF8-4108-4617-90F4-966E6AA81D3D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>
            <a:off x="9540458" y="3139329"/>
            <a:ext cx="403642" cy="543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B3F49D7-EACB-4E6C-909A-56204BBB71D4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5675727" y="5144012"/>
            <a:ext cx="1076175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7DC6AD3-1252-4DF2-8AA0-6F666E7F7DCA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>
            <a:off x="5675727" y="5572637"/>
            <a:ext cx="1021370" cy="676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E567151-5C3B-4AB4-85BD-F6E168455C5A}"/>
              </a:ext>
            </a:extLst>
          </p:cNvPr>
          <p:cNvCxnSpPr>
            <a:endCxn id="12" idx="1"/>
          </p:cNvCxnSpPr>
          <p:nvPr/>
        </p:nvCxnSpPr>
        <p:spPr>
          <a:xfrm>
            <a:off x="2553946" y="4078422"/>
            <a:ext cx="1131056" cy="1494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14677C6B-9A68-4605-91EC-B59E2444C3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96447" y="3616330"/>
            <a:ext cx="1133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199" y="218050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Aplicações das redes neurais em </a:t>
            </a:r>
            <a:r>
              <a:rPr lang="pt-BR" sz="3200" b="1" dirty="0" err="1"/>
              <a:t>Deep</a:t>
            </a:r>
            <a:r>
              <a:rPr lang="pt-BR" sz="3200" b="1" dirty="0"/>
              <a:t> Learning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CC935C-1844-458D-B03D-320D40A2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44" y="3024187"/>
            <a:ext cx="2419350" cy="809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24C27EC-9244-44D7-B103-FD9A894A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53" y="1131973"/>
            <a:ext cx="1733550" cy="7810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C342CFA-99B4-4A51-BD61-8C4C84617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53" y="2818973"/>
            <a:ext cx="1647825" cy="866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3E30693-0BFF-416E-A1F8-0D28881CE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975" y="4561597"/>
            <a:ext cx="1905000" cy="6762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716C200-8090-4217-B7A3-78E07330A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975" y="5745112"/>
            <a:ext cx="2619375" cy="9239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B0E712D-F9D0-4EB1-8E7F-678AB807C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359" y="910703"/>
            <a:ext cx="2152650" cy="1143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B36CDDB5-1B0F-46A3-B845-6D7B793B0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420" y="3307558"/>
            <a:ext cx="2114550" cy="8572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D4ED4E-7D65-47C1-83B1-A804F7F0A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0974" y="2282265"/>
            <a:ext cx="2362200" cy="81915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6B4EC76-F586-4B50-9C03-B73FDB3D6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4420" y="4418722"/>
            <a:ext cx="2362200" cy="81915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71AC01DC-CF08-4273-8BDD-19F8DB8E5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5996" y="5622238"/>
            <a:ext cx="2057400" cy="1047750"/>
          </a:xfrm>
          <a:prstGeom prst="rect">
            <a:avLst/>
          </a:prstGeom>
        </p:spPr>
      </p:pic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70344598-322F-4395-85D9-340A668FE695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2986894" y="1522498"/>
            <a:ext cx="1546859" cy="190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1DB0EB5-CDF1-4505-8523-C0CCDAB969E8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2986894" y="3252361"/>
            <a:ext cx="1546859" cy="176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AF7C1C1-364E-4861-B941-15ACA88BBB07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986894" y="3429000"/>
            <a:ext cx="1567081" cy="1470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4B50371-12CD-4076-8954-3CC13862AF50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2986894" y="3429000"/>
            <a:ext cx="1567081" cy="277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EDAB1D9-58FD-4CC6-A71A-90BA81BD596D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6267303" y="1482203"/>
            <a:ext cx="1805056" cy="40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2DDDF7F-4AC5-42E7-A3D8-D9EF24A085ED}"/>
              </a:ext>
            </a:extLst>
          </p:cNvPr>
          <p:cNvCxnSpPr>
            <a:stCxn id="15" idx="3"/>
            <a:endCxn id="39" idx="1"/>
          </p:cNvCxnSpPr>
          <p:nvPr/>
        </p:nvCxnSpPr>
        <p:spPr>
          <a:xfrm flipV="1">
            <a:off x="6181578" y="2691840"/>
            <a:ext cx="1909396" cy="560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D0932287-7775-4E36-8C15-0D9EB0F96F1D}"/>
              </a:ext>
            </a:extLst>
          </p:cNvPr>
          <p:cNvCxnSpPr>
            <a:stCxn id="15" idx="3"/>
            <a:endCxn id="35" idx="1"/>
          </p:cNvCxnSpPr>
          <p:nvPr/>
        </p:nvCxnSpPr>
        <p:spPr>
          <a:xfrm>
            <a:off x="6181578" y="3252361"/>
            <a:ext cx="1932842" cy="483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5202B5B-B0B6-419E-B404-C8C12597DC02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 flipV="1">
            <a:off x="6458975" y="4828297"/>
            <a:ext cx="1655445" cy="71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7225482-E70D-4A38-A42A-28A30ECE16A2}"/>
              </a:ext>
            </a:extLst>
          </p:cNvPr>
          <p:cNvCxnSpPr>
            <a:stCxn id="23" idx="3"/>
            <a:endCxn id="45" idx="1"/>
          </p:cNvCxnSpPr>
          <p:nvPr/>
        </p:nvCxnSpPr>
        <p:spPr>
          <a:xfrm flipV="1">
            <a:off x="7173350" y="6146113"/>
            <a:ext cx="992646" cy="60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6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F67581A-AD1C-410D-8B27-0EFE78745D78}"/>
              </a:ext>
            </a:extLst>
          </p:cNvPr>
          <p:cNvSpPr txBox="1">
            <a:spLocks/>
          </p:cNvSpPr>
          <p:nvPr/>
        </p:nvSpPr>
        <p:spPr>
          <a:xfrm>
            <a:off x="838199" y="218050"/>
            <a:ext cx="10515600" cy="58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/>
              <a:t>Aplicações das redes neurais em </a:t>
            </a:r>
            <a:r>
              <a:rPr lang="pt-BR" sz="3200" b="1" dirty="0" err="1"/>
              <a:t>Deep</a:t>
            </a:r>
            <a:r>
              <a:rPr lang="pt-BR" sz="3200" b="1" dirty="0"/>
              <a:t> Learning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627EFF-18FB-48E0-9DFF-1803A6B1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76600"/>
            <a:ext cx="2466975" cy="895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D1F29C-9569-4219-A24F-5CB10CFA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30" y="1516747"/>
            <a:ext cx="1771650" cy="590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2B5A32-1948-4C8E-BB39-E55C646B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3429000"/>
            <a:ext cx="1295400" cy="5905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B8D7572-3602-432E-85C5-346D26AF0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9" y="5324988"/>
            <a:ext cx="1143000" cy="6381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317DEB4-E351-4C3A-A3D7-E27E6A9FB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94" y="1102409"/>
            <a:ext cx="2457450" cy="1419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B00442-40AB-4B45-9A39-AF513D27C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394" y="3014662"/>
            <a:ext cx="2562225" cy="14192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75B6648-1609-4CFE-8974-CC0341D09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9394" y="5196400"/>
            <a:ext cx="3343275" cy="89535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B04B6C1-8BD6-465D-93EB-03B86E063F6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305174" y="1812022"/>
            <a:ext cx="1443256" cy="1912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20C3766-3F71-4022-ADB9-66740E2E733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305174" y="3724275"/>
            <a:ext cx="1495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6E63ED2-69C4-4BBB-BBB3-0E80C2A020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305174" y="3724275"/>
            <a:ext cx="1571625" cy="191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321D04E-8B84-4FB5-870A-D244B32DB07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6520080" y="1812022"/>
            <a:ext cx="1269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AB4BDA-A904-4E52-B613-40B185FA5989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6095999" y="3724275"/>
            <a:ext cx="1693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B51B395-ED1C-43B5-947C-F1249B411A6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6019799" y="5644075"/>
            <a:ext cx="176959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7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358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569</cp:revision>
  <dcterms:created xsi:type="dcterms:W3CDTF">2020-11-26T18:44:25Z</dcterms:created>
  <dcterms:modified xsi:type="dcterms:W3CDTF">2021-02-02T17:26:23Z</dcterms:modified>
</cp:coreProperties>
</file>