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32" r:id="rId2"/>
    <p:sldId id="494" r:id="rId3"/>
    <p:sldId id="261" r:id="rId4"/>
    <p:sldId id="260" r:id="rId5"/>
    <p:sldId id="457" r:id="rId6"/>
    <p:sldId id="451" r:id="rId7"/>
    <p:sldId id="433" r:id="rId8"/>
    <p:sldId id="458" r:id="rId9"/>
    <p:sldId id="453" r:id="rId10"/>
    <p:sldId id="454" r:id="rId11"/>
    <p:sldId id="455" r:id="rId12"/>
    <p:sldId id="46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86FE5B8-F481-4BCA-8397-63A61A248BC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FBCB1C-A710-4A62-A63B-C2C5644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57CAC2-6516-4971-ADE8-F3EA098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E54095-4D16-49C4-83CD-008C2D1A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944E0F9-B31D-4879-9E90-A8BF992B307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0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4DC88F1-521F-41EC-A28F-33445732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3" y="316924"/>
            <a:ext cx="9594166" cy="61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2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84B4774-A6D4-4ED3-957C-104A7F37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0" y="1097675"/>
            <a:ext cx="10852720" cy="4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2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9"/>
            <a:ext cx="10515600" cy="63735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Principais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71" y="664642"/>
            <a:ext cx="10936458" cy="586276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Redes </a:t>
            </a:r>
            <a:r>
              <a:rPr lang="pt-BR" b="0" i="0" dirty="0" err="1">
                <a:effectLst/>
              </a:rPr>
              <a:t>Multilayer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Perceptron</a:t>
            </a:r>
            <a:r>
              <a:rPr lang="pt-BR" b="0" i="0" dirty="0">
                <a:effectLst/>
              </a:rPr>
              <a:t> (classificação binária).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Redes Neurais </a:t>
            </a:r>
            <a:r>
              <a:rPr lang="pt-BR" b="0" i="0" dirty="0" err="1">
                <a:effectLst/>
              </a:rPr>
              <a:t>Convolucionais</a:t>
            </a:r>
            <a:r>
              <a:rPr lang="pt-BR" b="0" i="0" dirty="0">
                <a:effectLst/>
              </a:rPr>
              <a:t> (classificar imagens).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Redes Neurais Recorrentes (processamento de dados sequenciais, como som, dados de séries temporais ou linguagem natural).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effectLst/>
              </a:rPr>
              <a:t>Long</a:t>
            </a:r>
            <a:r>
              <a:rPr lang="pt-BR" b="0" i="0" dirty="0">
                <a:effectLst/>
              </a:rPr>
              <a:t> Short-</a:t>
            </a:r>
            <a:r>
              <a:rPr lang="pt-BR" b="0" i="0" dirty="0" err="1">
                <a:effectLst/>
              </a:rPr>
              <a:t>Term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Memory</a:t>
            </a:r>
            <a:r>
              <a:rPr lang="pt-BR" b="0" i="0" dirty="0">
                <a:effectLst/>
              </a:rPr>
              <a:t> (LSTM): variação da rede recorrente.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Redes de </a:t>
            </a:r>
            <a:r>
              <a:rPr lang="pt-BR" b="0" i="0" dirty="0" err="1">
                <a:effectLst/>
              </a:rPr>
              <a:t>Hopfield</a:t>
            </a:r>
            <a:r>
              <a:rPr lang="pt-BR" b="0" i="0" dirty="0">
                <a:effectLst/>
              </a:rPr>
              <a:t> (armazenar memórias</a:t>
            </a:r>
            <a:r>
              <a:rPr lang="pt-BR" dirty="0"/>
              <a:t>).</a:t>
            </a:r>
            <a:endParaRPr lang="pt-BR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Máquinas de Boltzmann (rede neural recorrente estocástica).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effectLst/>
              </a:rPr>
              <a:t>Deep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Belief</a:t>
            </a:r>
            <a:r>
              <a:rPr lang="pt-BR" b="0" i="0" dirty="0">
                <a:effectLst/>
              </a:rPr>
              <a:t> Network (reconhecer, agrupar, gerar imagens, vídeos, dados de captura de movimento e processamento de linguagem natural.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effectLst/>
              </a:rPr>
              <a:t>Deep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Auto-Encoders</a:t>
            </a:r>
            <a:r>
              <a:rPr lang="pt-BR" b="0" i="0" dirty="0">
                <a:effectLst/>
              </a:rPr>
              <a:t> (reduzir a dimensionalidade).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effectLst/>
              </a:rPr>
              <a:t>Generative</a:t>
            </a:r>
            <a:r>
              <a:rPr lang="pt-BR" b="0" i="0" dirty="0">
                <a:effectLst/>
              </a:rPr>
              <a:t> Adversarial Network (imita qualquer distribuição de dados)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effectLst/>
              </a:rPr>
              <a:t>Deep</a:t>
            </a:r>
            <a:r>
              <a:rPr lang="pt-BR" b="0" i="0" dirty="0">
                <a:effectLst/>
              </a:rPr>
              <a:t> Neural Network Capsules (maior expansão de </a:t>
            </a:r>
            <a:r>
              <a:rPr lang="pt-BR" b="0" i="0" dirty="0" err="1">
                <a:effectLst/>
              </a:rPr>
              <a:t>Deep</a:t>
            </a:r>
            <a:r>
              <a:rPr lang="pt-BR" b="0" i="0" dirty="0">
                <a:effectLst/>
              </a:rPr>
              <a:t> Learning).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6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815928" y="2817365"/>
            <a:ext cx="10775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Neurônio Biológico e Artificial</a:t>
            </a:r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9"/>
            <a:ext cx="10515600" cy="1013828"/>
          </a:xfrm>
        </p:spPr>
        <p:txBody>
          <a:bodyPr/>
          <a:lstStyle/>
          <a:p>
            <a:pPr algn="ctr"/>
            <a:r>
              <a:rPr lang="pt-BR" b="1" dirty="0"/>
              <a:t>Neurônio Biológico (Célula Nervosa)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117"/>
            <a:ext cx="10515600" cy="604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/>
              <a:t>Representação esquemática.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229CB28-5E30-400C-9F53-D0EC63D2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01" y="1645920"/>
            <a:ext cx="8958798" cy="42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4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8A7E-31EC-4FC6-9B04-C0488458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84"/>
            <a:ext cx="10515600" cy="684001"/>
          </a:xfrm>
        </p:spPr>
        <p:txBody>
          <a:bodyPr>
            <a:normAutofit fontScale="90000"/>
          </a:bodyPr>
          <a:lstStyle/>
          <a:p>
            <a:r>
              <a:rPr lang="pt-BR" dirty="0"/>
              <a:t>Rede Neural Biológica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29F9DB-8F0A-4E44-9040-7B41D83AD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35" y="620021"/>
            <a:ext cx="7906042" cy="61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8" name="Rectangle 54">
            <a:extLst>
              <a:ext uri="{FF2B5EF4-FFF2-40B4-BE49-F238E27FC236}">
                <a16:creationId xmlns:a16="http://schemas.microsoft.com/office/drawing/2014/main" id="{1AB46275-3AC1-42CC-86DD-6230178D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200" name="Rectangle 56">
            <a:extLst>
              <a:ext uri="{FF2B5EF4-FFF2-40B4-BE49-F238E27FC236}">
                <a16:creationId xmlns:a16="http://schemas.microsoft.com/office/drawing/2014/main" id="{D460964F-71E3-4CB3-9B01-A2CEB61BD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202" name="Rectangle 58">
            <a:extLst>
              <a:ext uri="{FF2B5EF4-FFF2-40B4-BE49-F238E27FC236}">
                <a16:creationId xmlns:a16="http://schemas.microsoft.com/office/drawing/2014/main" id="{2DC59F52-B556-4CE5-89F4-82D0C6077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204" name="Rectangle 60">
            <a:extLst>
              <a:ext uri="{FF2B5EF4-FFF2-40B4-BE49-F238E27FC236}">
                <a16:creationId xmlns:a16="http://schemas.microsoft.com/office/drawing/2014/main" id="{12C2D1B7-8E15-4A93-BF60-84ED4CCB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206" name="Rectangle 62">
            <a:extLst>
              <a:ext uri="{FF2B5EF4-FFF2-40B4-BE49-F238E27FC236}">
                <a16:creationId xmlns:a16="http://schemas.microsoft.com/office/drawing/2014/main" id="{7D615959-00CF-4F2D-991D-0DF96C78B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209" name="Rectangle 65">
            <a:extLst>
              <a:ext uri="{FF2B5EF4-FFF2-40B4-BE49-F238E27FC236}">
                <a16:creationId xmlns:a16="http://schemas.microsoft.com/office/drawing/2014/main" id="{1C152641-5F50-4EE1-8247-6665E6C1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89" name="Text Box 545">
            <a:extLst>
              <a:ext uri="{FF2B5EF4-FFF2-40B4-BE49-F238E27FC236}">
                <a16:creationId xmlns:a16="http://schemas.microsoft.com/office/drawing/2014/main" id="{424F042F-15E4-4155-A367-3B1B8CCF7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985775"/>
            <a:ext cx="6096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u="sng" dirty="0"/>
              <a:t>Fluxo nervoso</a:t>
            </a:r>
            <a:r>
              <a:rPr lang="pt-BR" altLang="pt-BR" sz="2400" dirty="0"/>
              <a:t>: </a:t>
            </a:r>
            <a:r>
              <a:rPr lang="pt-BR" altLang="pt-BR" sz="2400" dirty="0" err="1"/>
              <a:t>dentritos</a:t>
            </a:r>
            <a:r>
              <a:rPr lang="pt-BR" altLang="pt-BR" sz="2400" dirty="0"/>
              <a:t>, centro-trófico, axônio e </a:t>
            </a:r>
            <a:r>
              <a:rPr lang="pt-BR" altLang="pt-BR" sz="2400" dirty="0" err="1"/>
              <a:t>dentrito</a:t>
            </a:r>
            <a:r>
              <a:rPr lang="pt-BR" altLang="pt-BR" sz="2400" dirty="0"/>
              <a:t> do neurônio seguinte e assim por diante até chegar numa célula muscular ou glandular.</a:t>
            </a:r>
          </a:p>
          <a:p>
            <a:endParaRPr lang="pt-BR" altLang="pt-BR" sz="2400" dirty="0"/>
          </a:p>
          <a:p>
            <a:endParaRPr lang="pt-BR" altLang="pt-BR" sz="2400" dirty="0"/>
          </a:p>
          <a:p>
            <a:r>
              <a:rPr lang="pt-BR" altLang="pt-BR" sz="2400" b="1" u="sng" dirty="0"/>
              <a:t>Sinapse nervosa</a:t>
            </a:r>
            <a:r>
              <a:rPr lang="pt-BR" altLang="pt-BR" sz="2400" dirty="0"/>
              <a:t>: ocorre nos contatos entre os neurônios, através dos mediadores químicos da sinapse (neurotransmissores).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954ECC-6544-4835-B0FA-FBDCD314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08"/>
            <a:ext cx="5899782" cy="68235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8A7E-31EC-4FC6-9B04-C0488458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177"/>
            <a:ext cx="10515600" cy="704907"/>
          </a:xfrm>
        </p:spPr>
        <p:txBody>
          <a:bodyPr/>
          <a:lstStyle/>
          <a:p>
            <a:r>
              <a:rPr lang="pt-BR" dirty="0"/>
              <a:t>Neurônio Artificial (Matemático)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88A1A92-5D4D-4BCC-BAD8-BF3D195E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1896951"/>
            <a:ext cx="9535404" cy="42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0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8A7E-31EC-4FC6-9B04-C0488458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53"/>
            <a:ext cx="10515600" cy="1325563"/>
          </a:xfrm>
        </p:spPr>
        <p:txBody>
          <a:bodyPr/>
          <a:lstStyle/>
          <a:p>
            <a:r>
              <a:rPr lang="pt-BR" dirty="0"/>
              <a:t>Rede Neural Artificial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2524-17F8-4175-899D-8162473E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009"/>
            <a:ext cx="10515600" cy="551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Conjunto de neurônios interligados.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4C0C26-4C23-42DD-957E-BAA7CF1A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09" y="1972824"/>
            <a:ext cx="64674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8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2524-17F8-4175-899D-8162473E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8" y="1421009"/>
            <a:ext cx="3171092" cy="551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Rede Neural Simples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202B61-2B45-4903-B1A7-4684CCB7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7" y="1980238"/>
            <a:ext cx="12056065" cy="3456753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C91B031-34C2-4F85-A89C-988CB3384B58}"/>
              </a:ext>
            </a:extLst>
          </p:cNvPr>
          <p:cNvSpPr txBox="1">
            <a:spLocks/>
          </p:cNvSpPr>
          <p:nvPr/>
        </p:nvSpPr>
        <p:spPr>
          <a:xfrm>
            <a:off x="5620042" y="1421009"/>
            <a:ext cx="5831059" cy="7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000" dirty="0"/>
              <a:t>Rede Neural Profunda (</a:t>
            </a:r>
            <a:r>
              <a:rPr lang="pt-BR" sz="3000" dirty="0" err="1"/>
              <a:t>Deep</a:t>
            </a:r>
            <a:r>
              <a:rPr lang="pt-BR" sz="3000" dirty="0"/>
              <a:t> Learning)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71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B6B9863-CB5D-4C22-8552-0FD22A7B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" y="215569"/>
            <a:ext cx="10607040" cy="643141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F124B-C029-4031-BA84-DF84432D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602" y="6489128"/>
            <a:ext cx="8868760" cy="306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https://www.asimovinstitute.org/neural-network-zoo/</a:t>
            </a:r>
          </a:p>
        </p:txBody>
      </p:sp>
    </p:spTree>
    <p:extLst>
      <p:ext uri="{BB962C8B-B14F-4D97-AF65-F5344CB8AC3E}">
        <p14:creationId xmlns:p14="http://schemas.microsoft.com/office/powerpoint/2010/main" val="2394892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8281</TotalTime>
  <Words>222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Neurônio Biológico (Célula Nervosa)</vt:lpstr>
      <vt:lpstr>Rede Neural Biológica</vt:lpstr>
      <vt:lpstr>Apresentação do PowerPoint</vt:lpstr>
      <vt:lpstr>Neurônio Artificial (Matemático)</vt:lpstr>
      <vt:lpstr>Rede Neural Artificial</vt:lpstr>
      <vt:lpstr>Apresentação do PowerPoint</vt:lpstr>
      <vt:lpstr>Apresentação do PowerPoint</vt:lpstr>
      <vt:lpstr>Apresentação do PowerPoint</vt:lpstr>
      <vt:lpstr>Apresentação do PowerPoint</vt:lpstr>
      <vt:lpstr>Principais redes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570</cp:revision>
  <dcterms:created xsi:type="dcterms:W3CDTF">2020-11-26T18:44:25Z</dcterms:created>
  <dcterms:modified xsi:type="dcterms:W3CDTF">2021-02-02T23:46:09Z</dcterms:modified>
</cp:coreProperties>
</file>