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6" r:id="rId2"/>
    <p:sldId id="378" r:id="rId3"/>
    <p:sldId id="379" r:id="rId4"/>
    <p:sldId id="383" r:id="rId5"/>
    <p:sldId id="326" r:id="rId6"/>
    <p:sldId id="38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Projetos_Jupyter\Rigidez\estatistica_mol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Regressão!$C$3</c:f>
              <c:strCache>
                <c:ptCount val="1"/>
                <c:pt idx="0">
                  <c:v>Força (N)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Regressão!$B$4:$B$29</c:f>
              <c:numCache>
                <c:formatCode>General</c:formatCode>
                <c:ptCount val="26"/>
                <c:pt idx="0">
                  <c:v>2.8999999999999998E-3</c:v>
                </c:pt>
                <c:pt idx="1">
                  <c:v>4.3E-3</c:v>
                </c:pt>
                <c:pt idx="2">
                  <c:v>7.0000000000000001E-3</c:v>
                </c:pt>
                <c:pt idx="3">
                  <c:v>1.44E-2</c:v>
                </c:pt>
                <c:pt idx="4">
                  <c:v>1.72E-2</c:v>
                </c:pt>
                <c:pt idx="5">
                  <c:v>2.0199999999999999E-2</c:v>
                </c:pt>
                <c:pt idx="6">
                  <c:v>2.3E-2</c:v>
                </c:pt>
                <c:pt idx="7">
                  <c:v>2.4899999999999999E-2</c:v>
                </c:pt>
                <c:pt idx="8">
                  <c:v>3.1E-2</c:v>
                </c:pt>
                <c:pt idx="9">
                  <c:v>3.4200000000000001E-2</c:v>
                </c:pt>
                <c:pt idx="10">
                  <c:v>3.9E-2</c:v>
                </c:pt>
                <c:pt idx="11">
                  <c:v>3.9300000000000002E-2</c:v>
                </c:pt>
                <c:pt idx="12">
                  <c:v>4.2299999999999997E-2</c:v>
                </c:pt>
                <c:pt idx="13">
                  <c:v>4.9399999999999999E-2</c:v>
                </c:pt>
                <c:pt idx="14">
                  <c:v>5.5500000000000001E-2</c:v>
                </c:pt>
                <c:pt idx="15">
                  <c:v>5.6800000000000003E-2</c:v>
                </c:pt>
                <c:pt idx="16">
                  <c:v>6.4699999999999994E-2</c:v>
                </c:pt>
                <c:pt idx="17">
                  <c:v>6.7599999999999993E-2</c:v>
                </c:pt>
                <c:pt idx="18">
                  <c:v>7.0400000000000004E-2</c:v>
                </c:pt>
                <c:pt idx="19">
                  <c:v>7.1499999999999994E-2</c:v>
                </c:pt>
                <c:pt idx="20">
                  <c:v>7.2739999999999999E-2</c:v>
                </c:pt>
                <c:pt idx="21">
                  <c:v>7.85E-2</c:v>
                </c:pt>
                <c:pt idx="22">
                  <c:v>8.1199999999999994E-2</c:v>
                </c:pt>
                <c:pt idx="23">
                  <c:v>8.5300000000000001E-2</c:v>
                </c:pt>
                <c:pt idx="24">
                  <c:v>9.2499999999999999E-2</c:v>
                </c:pt>
                <c:pt idx="25">
                  <c:v>9.7500000000000003E-2</c:v>
                </c:pt>
              </c:numCache>
            </c:numRef>
          </c:xVal>
          <c:yVal>
            <c:numRef>
              <c:f>Regressão!$C$4:$C$29</c:f>
              <c:numCache>
                <c:formatCode>General</c:formatCode>
                <c:ptCount val="26"/>
                <c:pt idx="0">
                  <c:v>0.1</c:v>
                </c:pt>
                <c:pt idx="1">
                  <c:v>0.15</c:v>
                </c:pt>
                <c:pt idx="2">
                  <c:v>0.23</c:v>
                </c:pt>
                <c:pt idx="3">
                  <c:v>0.45</c:v>
                </c:pt>
                <c:pt idx="4">
                  <c:v>0.55000000000000004</c:v>
                </c:pt>
                <c:pt idx="5">
                  <c:v>0.68</c:v>
                </c:pt>
                <c:pt idx="6">
                  <c:v>0.72</c:v>
                </c:pt>
                <c:pt idx="7">
                  <c:v>0.83</c:v>
                </c:pt>
                <c:pt idx="8">
                  <c:v>1.05</c:v>
                </c:pt>
                <c:pt idx="9">
                  <c:v>1.1499999999999999</c:v>
                </c:pt>
                <c:pt idx="10">
                  <c:v>1.21</c:v>
                </c:pt>
                <c:pt idx="11">
                  <c:v>1.23</c:v>
                </c:pt>
                <c:pt idx="12">
                  <c:v>1.35</c:v>
                </c:pt>
                <c:pt idx="13">
                  <c:v>1.55</c:v>
                </c:pt>
                <c:pt idx="14">
                  <c:v>1.71</c:v>
                </c:pt>
                <c:pt idx="15">
                  <c:v>1.75</c:v>
                </c:pt>
                <c:pt idx="16">
                  <c:v>1.92</c:v>
                </c:pt>
                <c:pt idx="17">
                  <c:v>2.04</c:v>
                </c:pt>
                <c:pt idx="18">
                  <c:v>2.15</c:v>
                </c:pt>
                <c:pt idx="19">
                  <c:v>2.19</c:v>
                </c:pt>
                <c:pt idx="20">
                  <c:v>2.25</c:v>
                </c:pt>
                <c:pt idx="21">
                  <c:v>2.4</c:v>
                </c:pt>
                <c:pt idx="22">
                  <c:v>2.5499999999999998</c:v>
                </c:pt>
                <c:pt idx="23">
                  <c:v>2.72</c:v>
                </c:pt>
                <c:pt idx="24">
                  <c:v>2.85</c:v>
                </c:pt>
                <c:pt idx="2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56-4753-9BC3-92AE6F21E628}"/>
            </c:ext>
          </c:extLst>
        </c:ser>
        <c:ser>
          <c:idx val="0"/>
          <c:order val="1"/>
          <c:tx>
            <c:strRef>
              <c:f>Regressão!$C$3</c:f>
              <c:strCache>
                <c:ptCount val="1"/>
                <c:pt idx="0">
                  <c:v>Força (N)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3810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5581889763779525"/>
                  <c:y val="0.1368744531933508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Regressão!$B$4:$B$29</c:f>
              <c:numCache>
                <c:formatCode>General</c:formatCode>
                <c:ptCount val="26"/>
                <c:pt idx="0">
                  <c:v>2.8999999999999998E-3</c:v>
                </c:pt>
                <c:pt idx="1">
                  <c:v>4.3E-3</c:v>
                </c:pt>
                <c:pt idx="2">
                  <c:v>7.0000000000000001E-3</c:v>
                </c:pt>
                <c:pt idx="3">
                  <c:v>1.44E-2</c:v>
                </c:pt>
                <c:pt idx="4">
                  <c:v>1.72E-2</c:v>
                </c:pt>
                <c:pt idx="5">
                  <c:v>2.0199999999999999E-2</c:v>
                </c:pt>
                <c:pt idx="6">
                  <c:v>2.3E-2</c:v>
                </c:pt>
                <c:pt idx="7">
                  <c:v>2.4899999999999999E-2</c:v>
                </c:pt>
                <c:pt idx="8">
                  <c:v>3.1E-2</c:v>
                </c:pt>
                <c:pt idx="9">
                  <c:v>3.4200000000000001E-2</c:v>
                </c:pt>
                <c:pt idx="10">
                  <c:v>3.9E-2</c:v>
                </c:pt>
                <c:pt idx="11">
                  <c:v>3.9300000000000002E-2</c:v>
                </c:pt>
                <c:pt idx="12">
                  <c:v>4.2299999999999997E-2</c:v>
                </c:pt>
                <c:pt idx="13">
                  <c:v>4.9399999999999999E-2</c:v>
                </c:pt>
                <c:pt idx="14">
                  <c:v>5.5500000000000001E-2</c:v>
                </c:pt>
                <c:pt idx="15">
                  <c:v>5.6800000000000003E-2</c:v>
                </c:pt>
                <c:pt idx="16">
                  <c:v>6.4699999999999994E-2</c:v>
                </c:pt>
                <c:pt idx="17">
                  <c:v>6.7599999999999993E-2</c:v>
                </c:pt>
                <c:pt idx="18">
                  <c:v>7.0400000000000004E-2</c:v>
                </c:pt>
                <c:pt idx="19">
                  <c:v>7.1499999999999994E-2</c:v>
                </c:pt>
                <c:pt idx="20">
                  <c:v>7.2739999999999999E-2</c:v>
                </c:pt>
                <c:pt idx="21">
                  <c:v>7.85E-2</c:v>
                </c:pt>
                <c:pt idx="22">
                  <c:v>8.1199999999999994E-2</c:v>
                </c:pt>
                <c:pt idx="23">
                  <c:v>8.5300000000000001E-2</c:v>
                </c:pt>
                <c:pt idx="24">
                  <c:v>9.2499999999999999E-2</c:v>
                </c:pt>
                <c:pt idx="25">
                  <c:v>9.7500000000000003E-2</c:v>
                </c:pt>
              </c:numCache>
            </c:numRef>
          </c:xVal>
          <c:yVal>
            <c:numRef>
              <c:f>Regressão!$C$4:$C$29</c:f>
              <c:numCache>
                <c:formatCode>General</c:formatCode>
                <c:ptCount val="26"/>
                <c:pt idx="0">
                  <c:v>0.1</c:v>
                </c:pt>
                <c:pt idx="1">
                  <c:v>0.15</c:v>
                </c:pt>
                <c:pt idx="2">
                  <c:v>0.23</c:v>
                </c:pt>
                <c:pt idx="3">
                  <c:v>0.45</c:v>
                </c:pt>
                <c:pt idx="4">
                  <c:v>0.55000000000000004</c:v>
                </c:pt>
                <c:pt idx="5">
                  <c:v>0.68</c:v>
                </c:pt>
                <c:pt idx="6">
                  <c:v>0.72</c:v>
                </c:pt>
                <c:pt idx="7">
                  <c:v>0.83</c:v>
                </c:pt>
                <c:pt idx="8">
                  <c:v>1.05</c:v>
                </c:pt>
                <c:pt idx="9">
                  <c:v>1.1499999999999999</c:v>
                </c:pt>
                <c:pt idx="10">
                  <c:v>1.21</c:v>
                </c:pt>
                <c:pt idx="11">
                  <c:v>1.23</c:v>
                </c:pt>
                <c:pt idx="12">
                  <c:v>1.35</c:v>
                </c:pt>
                <c:pt idx="13">
                  <c:v>1.55</c:v>
                </c:pt>
                <c:pt idx="14">
                  <c:v>1.71</c:v>
                </c:pt>
                <c:pt idx="15">
                  <c:v>1.75</c:v>
                </c:pt>
                <c:pt idx="16">
                  <c:v>1.92</c:v>
                </c:pt>
                <c:pt idx="17">
                  <c:v>2.04</c:v>
                </c:pt>
                <c:pt idx="18">
                  <c:v>2.15</c:v>
                </c:pt>
                <c:pt idx="19">
                  <c:v>2.19</c:v>
                </c:pt>
                <c:pt idx="20">
                  <c:v>2.25</c:v>
                </c:pt>
                <c:pt idx="21">
                  <c:v>2.4</c:v>
                </c:pt>
                <c:pt idx="22">
                  <c:v>2.5499999999999998</c:v>
                </c:pt>
                <c:pt idx="23">
                  <c:v>2.72</c:v>
                </c:pt>
                <c:pt idx="24">
                  <c:v>2.85</c:v>
                </c:pt>
                <c:pt idx="2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B56-4753-9BC3-92AE6F21E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810527"/>
        <c:axId val="1985312607"/>
      </c:scatterChart>
      <c:valAx>
        <c:axId val="10781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5312607"/>
        <c:crosses val="autoZero"/>
        <c:crossBetween val="midCat"/>
      </c:valAx>
      <c:valAx>
        <c:axId val="198531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8105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13127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214228" y="89308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REGRESSÃO LINEAR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702231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758743" y="742697"/>
            <a:ext cx="9824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Modelo matemático linear capaz de realizar previsões.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D492F-EF00-4033-9BFA-6DA61D673074}"/>
              </a:ext>
            </a:extLst>
          </p:cNvPr>
          <p:cNvSpPr txBox="1"/>
          <p:nvPr/>
        </p:nvSpPr>
        <p:spPr>
          <a:xfrm>
            <a:off x="758743" y="2586994"/>
            <a:ext cx="42868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Correlação linear</a:t>
            </a:r>
          </a:p>
          <a:p>
            <a:r>
              <a:rPr lang="pt-BR" sz="2800" dirty="0"/>
              <a:t>Determinado através de gráficos de dispersão e do coeficiente de correlação.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CC90A8-1EA5-4614-B477-DBE6FA80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73" y="1340688"/>
            <a:ext cx="7062061" cy="55065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927841-C53D-4A2E-8D87-8903D940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16" y="1614065"/>
            <a:ext cx="2200935" cy="59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17737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Coeficiente de Correlação Linear (Coeficiente de Pearson)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1035148" y="793497"/>
            <a:ext cx="10515600" cy="48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Forma mais precisa de medir a correlação entre duas grandezas.</a:t>
            </a: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2D39BED6-E262-4D08-B83F-B30C97697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17094"/>
              </p:ext>
            </p:extLst>
          </p:nvPr>
        </p:nvGraphicFramePr>
        <p:xfrm>
          <a:off x="1656595" y="2955543"/>
          <a:ext cx="887880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02">
                  <a:extLst>
                    <a:ext uri="{9D8B030D-6E8A-4147-A177-3AD203B41FA5}">
                      <a16:colId xmlns:a16="http://schemas.microsoft.com/office/drawing/2014/main" val="3429227721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78162693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274539839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786059813"/>
                    </a:ext>
                  </a:extLst>
                </a:gridCol>
              </a:tblGrid>
              <a:tr h="77224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</a:t>
                      </a:r>
                      <a:r>
                        <a:rPr lang="el-GR" sz="2400" b="1" dirty="0"/>
                        <a:t>ρ</a:t>
                      </a:r>
                      <a:r>
                        <a:rPr lang="pt-BR" sz="2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Positiva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</a:t>
                      </a:r>
                      <a:r>
                        <a:rPr lang="el-GR" sz="2400" dirty="0"/>
                        <a:t>ρ</a:t>
                      </a:r>
                      <a:r>
                        <a:rPr lang="pt-BR" sz="2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Negativa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=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5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0,95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- 0,95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0,8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-0,8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-0,95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-0,8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</a:t>
                      </a:r>
                      <a:r>
                        <a:rPr lang="el-GR" sz="2400" dirty="0"/>
                        <a:t>ρ</a:t>
                      </a:r>
                      <a:r>
                        <a:rPr lang="pt-BR" sz="2400" dirty="0"/>
                        <a:t> &lt; 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35467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B84E442E-3ADD-4A7A-A85D-10F83DEF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1" y="1569509"/>
            <a:ext cx="46005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644433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Coeficiente de determinação (r</a:t>
            </a:r>
            <a:r>
              <a:rPr lang="pt-BR" sz="3600" b="1" baseline="30000" dirty="0"/>
              <a:t>2</a:t>
            </a:r>
            <a:r>
              <a:rPr lang="pt-BR" sz="3600" b="1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87E3828-30E3-476D-BB73-6269922A95DE}"/>
              </a:ext>
            </a:extLst>
          </p:cNvPr>
          <p:cNvSpPr txBox="1">
            <a:spLocks/>
          </p:cNvSpPr>
          <p:nvPr/>
        </p:nvSpPr>
        <p:spPr>
          <a:xfrm>
            <a:off x="838200" y="1999471"/>
            <a:ext cx="10515600" cy="865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0" i="0" dirty="0">
                <a:effectLst/>
              </a:rPr>
              <a:t>Avalia a qualidade do ajuste do modelo, indicando quanto o modelo foi capaz de explicar os dados envolvidos.</a:t>
            </a:r>
            <a:endParaRPr lang="pt-BR" sz="3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D85B3F1-3BD0-4390-9C57-A3AB0A304207}"/>
                  </a:ext>
                </a:extLst>
              </p:cNvPr>
              <p:cNvSpPr txBox="1"/>
              <p:nvPr/>
            </p:nvSpPr>
            <p:spPr>
              <a:xfrm>
                <a:off x="5081058" y="3592214"/>
                <a:ext cx="1464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D85B3F1-3BD0-4390-9C57-A3AB0A30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58" y="3592214"/>
                <a:ext cx="146463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10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35085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Equação da reta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9DB992-CD4D-4401-B985-E9B5112C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913" y="1744768"/>
            <a:ext cx="2200935" cy="5937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2868BC-2560-4E14-953C-1BFD8DF1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00" y="3865679"/>
            <a:ext cx="3762375" cy="1028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DEC8B7-25D8-4B77-80B5-B23E6A55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875" y="5423936"/>
            <a:ext cx="2028825" cy="495300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527AF48-B475-4519-AEE9-DE18C04DF7E8}"/>
              </a:ext>
            </a:extLst>
          </p:cNvPr>
          <p:cNvSpPr txBox="1">
            <a:spLocks/>
          </p:cNvSpPr>
          <p:nvPr/>
        </p:nvSpPr>
        <p:spPr>
          <a:xfrm>
            <a:off x="8547084" y="2991823"/>
            <a:ext cx="3644916" cy="59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b="1" dirty="0"/>
              <a:t>Coeficientes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FFFA9DE-83FC-4EAC-BAFE-E22A231F0D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301733"/>
              </p:ext>
            </p:extLst>
          </p:nvPr>
        </p:nvGraphicFramePr>
        <p:xfrm>
          <a:off x="346285" y="1350498"/>
          <a:ext cx="7630815" cy="5022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221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208868" y="553984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REGRESSÃO LINEAR MÚLTIPLA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702231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1096326" y="1322721"/>
            <a:ext cx="9355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Quando possui mais de uma variável independente.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56C6FE-2597-4AE4-8E74-7EB2F0990009}"/>
              </a:ext>
            </a:extLst>
          </p:cNvPr>
          <p:cNvSpPr txBox="1"/>
          <p:nvPr/>
        </p:nvSpPr>
        <p:spPr>
          <a:xfrm>
            <a:off x="1208868" y="3330526"/>
            <a:ext cx="10270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O ideal é usar a tecnologia para encontrar os coeficientes da regressão linear múltipla.</a:t>
            </a:r>
          </a:p>
          <a:p>
            <a:endParaRPr lang="pt-BR" sz="3000" dirty="0"/>
          </a:p>
          <a:p>
            <a:r>
              <a:rPr lang="pt-BR" sz="3000" dirty="0"/>
              <a:t>Após a obtenção dos coeficientes e, consequentemente, a equação da regressão linear múltipla, aí sim será possível a realização das previsões.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7D10C9B-F0BF-41E6-9CBF-14BD6C333CA7}"/>
                  </a:ext>
                </a:extLst>
              </p:cNvPr>
              <p:cNvSpPr txBox="1"/>
              <p:nvPr/>
            </p:nvSpPr>
            <p:spPr>
              <a:xfrm>
                <a:off x="3044038" y="2296480"/>
                <a:ext cx="63570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7D10C9B-F0BF-41E6-9CBF-14BD6C33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38" y="2296480"/>
                <a:ext cx="635706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236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377</cp:revision>
  <dcterms:created xsi:type="dcterms:W3CDTF">2020-11-26T18:44:25Z</dcterms:created>
  <dcterms:modified xsi:type="dcterms:W3CDTF">2021-02-18T18:02:17Z</dcterms:modified>
</cp:coreProperties>
</file>