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32" r:id="rId2"/>
    <p:sldId id="494" r:id="rId3"/>
    <p:sldId id="443" r:id="rId4"/>
    <p:sldId id="444" r:id="rId5"/>
    <p:sldId id="44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4570-81C0-423A-94B3-0CEBDFB059A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3B3C-6B56-4DB9-B8C5-7AAFDCBAF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0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647114" y="499180"/>
            <a:ext cx="10888394" cy="4171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INTELIGÊNCIA ARTIFICIAL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5300" b="1" dirty="0"/>
              <a:t>REDES NEURAIS ARTIFICIAIS EM PYTHON</a:t>
            </a:r>
          </a:p>
          <a:p>
            <a:endParaRPr lang="pt-BR" sz="5300" b="1" dirty="0"/>
          </a:p>
          <a:p>
            <a:r>
              <a:rPr lang="pt-BR" sz="3400" b="1" dirty="0"/>
              <a:t>Classificação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E4E2EE-4E47-4682-8B72-80C00F4A8507}"/>
              </a:ext>
            </a:extLst>
          </p:cNvPr>
          <p:cNvSpPr txBox="1"/>
          <p:nvPr/>
        </p:nvSpPr>
        <p:spPr>
          <a:xfrm>
            <a:off x="914402" y="2296861"/>
            <a:ext cx="10775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Evolução das Redes Neurais Artificiais</a:t>
            </a:r>
          </a:p>
        </p:txBody>
      </p:sp>
    </p:spTree>
    <p:extLst>
      <p:ext uri="{BB962C8B-B14F-4D97-AF65-F5344CB8AC3E}">
        <p14:creationId xmlns:p14="http://schemas.microsoft.com/office/powerpoint/2010/main" val="39159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D52FC-3B95-4694-8EAA-9629AE64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89"/>
            <a:ext cx="10515600" cy="1013828"/>
          </a:xfrm>
        </p:spPr>
        <p:txBody>
          <a:bodyPr/>
          <a:lstStyle/>
          <a:p>
            <a:pPr algn="ctr"/>
            <a:r>
              <a:rPr lang="pt-BR" b="1" dirty="0"/>
              <a:t>Evolução das redes neurais artificiais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0E30-29A1-4EC9-89E4-6E833BCF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71" y="896867"/>
            <a:ext cx="10936458" cy="5461729"/>
          </a:xfrm>
        </p:spPr>
        <p:txBody>
          <a:bodyPr>
            <a:noAutofit/>
          </a:bodyPr>
          <a:lstStyle/>
          <a:p>
            <a:r>
              <a:rPr lang="pt-BR" sz="3200" dirty="0"/>
              <a:t>Neurônio de </a:t>
            </a:r>
            <a:r>
              <a:rPr lang="pt-BR" sz="3200" dirty="0" err="1"/>
              <a:t>McCulloch</a:t>
            </a:r>
            <a:r>
              <a:rPr lang="pt-BR" sz="3200" dirty="0"/>
              <a:t> e </a:t>
            </a:r>
            <a:r>
              <a:rPr lang="pt-BR" sz="3200" dirty="0" err="1"/>
              <a:t>Pitts</a:t>
            </a:r>
            <a:r>
              <a:rPr lang="pt-BR" sz="3200" dirty="0"/>
              <a:t> (1943): Dois valores de entrada possíveis, +1 (excitatória) ou -1(inibitória).</a:t>
            </a:r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Regra de </a:t>
            </a:r>
            <a:r>
              <a:rPr lang="pt-BR" sz="3200" dirty="0" err="1"/>
              <a:t>Hebb</a:t>
            </a:r>
            <a:r>
              <a:rPr lang="pt-BR" sz="3200" dirty="0"/>
              <a:t> (1949): Teoria para explicar funcionamento do neurônio biológico. Muito utilizada em algoritmos atuais (aprendizagem </a:t>
            </a:r>
            <a:r>
              <a:rPr lang="pt-BR" sz="3200" dirty="0" err="1"/>
              <a:t>Hebbiana</a:t>
            </a:r>
            <a:r>
              <a:rPr lang="pt-BR" sz="3200" dirty="0"/>
              <a:t>). Aprendizagem ocorria por meio da mudança de sinapse.</a:t>
            </a:r>
          </a:p>
          <a:p>
            <a:pPr marL="0" indent="0">
              <a:buNone/>
            </a:pPr>
            <a:endParaRPr lang="pt-BR" sz="3200" dirty="0"/>
          </a:p>
          <a:p>
            <a:r>
              <a:rPr lang="pt-BR" sz="3200" b="0" i="0" u="none" strike="noStrike" baseline="0" dirty="0">
                <a:solidFill>
                  <a:srgbClr val="000000"/>
                </a:solidFill>
              </a:rPr>
              <a:t>Surgimento do </a:t>
            </a:r>
            <a:r>
              <a:rPr lang="pt-BR" sz="3200" b="0" i="0" u="none" strike="noStrike" baseline="0" dirty="0" err="1">
                <a:solidFill>
                  <a:srgbClr val="000000"/>
                </a:solidFill>
              </a:rPr>
              <a:t>Snark</a:t>
            </a:r>
            <a:r>
              <a:rPr lang="pt-BR" sz="3200" dirty="0">
                <a:solidFill>
                  <a:srgbClr val="000000"/>
                </a:solidFill>
              </a:rPr>
              <a:t>, p</a:t>
            </a:r>
            <a:r>
              <a:rPr lang="pt-BR" sz="3200" b="0" i="0" u="none" strike="noStrike" baseline="0" dirty="0">
                <a:solidFill>
                  <a:srgbClr val="000000"/>
                </a:solidFill>
              </a:rPr>
              <a:t>rimeiro </a:t>
            </a:r>
            <a:r>
              <a:rPr lang="pt-BR" sz="3200" b="0" i="0" u="none" strike="noStrike" baseline="0" dirty="0" err="1">
                <a:solidFill>
                  <a:srgbClr val="000000"/>
                </a:solidFill>
              </a:rPr>
              <a:t>neurocomputador</a:t>
            </a:r>
            <a:r>
              <a:rPr lang="pt-BR" sz="3200" dirty="0">
                <a:solidFill>
                  <a:srgbClr val="000000"/>
                </a:solidFill>
              </a:rPr>
              <a:t> (1951): Tinha ajuste de pesos automaticamente devido a um ponto de referência, mas não obteve informações interessantes.</a:t>
            </a: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pt-BR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5002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0E30-29A1-4EC9-89E4-6E833BCF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5" y="224767"/>
            <a:ext cx="11119338" cy="6176033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000000"/>
                </a:solidFill>
              </a:rPr>
              <a:t>P</a:t>
            </a:r>
            <a:r>
              <a:rPr lang="pt-BR" sz="3200" b="0" i="0" u="none" strike="noStrike" baseline="0" dirty="0">
                <a:solidFill>
                  <a:srgbClr val="000000"/>
                </a:solidFill>
              </a:rPr>
              <a:t>aradigmas da Inteligência Artificial (1956):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</a:rPr>
              <a:t>1) S</a:t>
            </a:r>
            <a:r>
              <a:rPr lang="pt-BR" sz="3200" b="0" i="0" u="none" strike="noStrike" baseline="0" dirty="0">
                <a:solidFill>
                  <a:srgbClr val="000000"/>
                </a:solidFill>
              </a:rPr>
              <a:t>imbólica: simular </a:t>
            </a:r>
            <a:r>
              <a:rPr lang="pt-BR" sz="3200" b="0" i="0" u="none" strike="noStrike" baseline="0" dirty="0"/>
              <a:t>o comportamento inteligente humano desconsiderando os mecanismos responsáveis pelo mesmo. </a:t>
            </a:r>
            <a:endParaRPr lang="pt-BR" sz="32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3200" b="0" i="0" u="none" strike="noStrike" baseline="0" dirty="0">
                <a:solidFill>
                  <a:srgbClr val="000000"/>
                </a:solidFill>
              </a:rPr>
              <a:t>2) Conexionista (Redes Neurais Artificiais):  simular a estrutura do cérebro para que o sistema seja capaz de aprender, assimilar, errar e aprender com seus erros.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</a:endParaRPr>
          </a:p>
          <a:p>
            <a:r>
              <a:rPr lang="pt-BR" sz="3200" b="0" i="0" u="none" strike="noStrike" baseline="0" dirty="0">
                <a:solidFill>
                  <a:srgbClr val="000000"/>
                </a:solidFill>
              </a:rPr>
              <a:t>Criação do </a:t>
            </a:r>
            <a:r>
              <a:rPr lang="pt-BR" sz="3200" b="0" i="0" u="none" strike="noStrike" baseline="0" dirty="0" err="1">
                <a:solidFill>
                  <a:srgbClr val="000000"/>
                </a:solidFill>
              </a:rPr>
              <a:t>Perceptron</a:t>
            </a:r>
            <a:r>
              <a:rPr lang="pt-BR" sz="3200" b="0" i="0" u="none" strike="noStrike" baseline="0" dirty="0">
                <a:solidFill>
                  <a:srgbClr val="000000"/>
                </a:solidFill>
              </a:rPr>
              <a:t> (1958): modelo cognitivo criado por Frank </a:t>
            </a:r>
            <a:r>
              <a:rPr lang="pt-BR" sz="3200" b="0" i="0" u="none" strike="noStrike" baseline="0" dirty="0" err="1">
                <a:solidFill>
                  <a:srgbClr val="000000"/>
                </a:solidFill>
              </a:rPr>
              <a:t>Rosenblatt</a:t>
            </a:r>
            <a:r>
              <a:rPr lang="pt-BR" sz="3200" b="0" i="0" u="none" strike="noStrike" baseline="0" dirty="0">
                <a:solidFill>
                  <a:srgbClr val="000000"/>
                </a:solidFill>
              </a:rPr>
              <a:t>  que consistia de unidades sensoriais conectadas a uma única camada de neurônios de Warren </a:t>
            </a:r>
            <a:r>
              <a:rPr lang="pt-BR" sz="3200" b="0" i="0" u="none" strike="noStrike" baseline="0" dirty="0" err="1">
                <a:solidFill>
                  <a:srgbClr val="000000"/>
                </a:solidFill>
              </a:rPr>
              <a:t>McCulloch</a:t>
            </a:r>
            <a:r>
              <a:rPr lang="pt-BR" sz="3200" b="0" i="0" u="none" strike="noStrike" baseline="0" dirty="0">
                <a:solidFill>
                  <a:srgbClr val="000000"/>
                </a:solidFill>
              </a:rPr>
              <a:t> e </a:t>
            </a:r>
            <a:r>
              <a:rPr lang="pt-BR" sz="3200" b="0" i="0" u="none" strike="noStrike" baseline="0" dirty="0" err="1">
                <a:solidFill>
                  <a:srgbClr val="000000"/>
                </a:solidFill>
              </a:rPr>
              <a:t>Pitts</a:t>
            </a:r>
            <a:r>
              <a:rPr lang="pt-BR" sz="3200" b="0" i="0" u="none" strike="noStrike" baseline="0" dirty="0">
                <a:solidFill>
                  <a:srgbClr val="000000"/>
                </a:solidFill>
              </a:rPr>
              <a:t>, capaz de aprender tudo o que pudesse representar. Descreveu uma topologia de RNA, estruturas de ligação entre os neurônios e propôs um algoritmo de  treinamento da rede.</a:t>
            </a:r>
          </a:p>
          <a:p>
            <a:pPr marL="0" indent="0">
              <a:buNone/>
            </a:pPr>
            <a:r>
              <a:rPr lang="pt-BR" sz="3200" b="0" i="0" u="none" strike="noStrike" baseline="0" dirty="0">
                <a:solidFill>
                  <a:srgbClr val="000000"/>
                </a:solidFill>
              </a:rPr>
              <a:t>  </a:t>
            </a:r>
            <a:endParaRPr lang="pt-BR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2477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0E30-29A1-4EC9-89E4-6E833BCF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190021"/>
            <a:ext cx="10950526" cy="6477957"/>
          </a:xfrm>
        </p:spPr>
        <p:txBody>
          <a:bodyPr>
            <a:noAutofit/>
          </a:bodyPr>
          <a:lstStyle/>
          <a:p>
            <a:r>
              <a:rPr lang="pt-BR" sz="3200" b="0" i="0" u="none" strike="noStrike" baseline="0" dirty="0">
                <a:solidFill>
                  <a:srgbClr val="000000"/>
                </a:solidFill>
              </a:rPr>
              <a:t>Surgimento do “mapa </a:t>
            </a:r>
            <a:r>
              <a:rPr lang="pt-BR" sz="3200" b="0" i="0" u="none" strike="noStrike" baseline="0" dirty="0" err="1">
                <a:solidFill>
                  <a:srgbClr val="000000"/>
                </a:solidFill>
              </a:rPr>
              <a:t>auto-organizável</a:t>
            </a:r>
            <a:r>
              <a:rPr lang="pt-BR" sz="3200" b="0" i="0" u="none" strike="noStrike" baseline="0" dirty="0">
                <a:solidFill>
                  <a:srgbClr val="000000"/>
                </a:solidFill>
              </a:rPr>
              <a:t> de características” (1972): trabalho desenvolvido por </a:t>
            </a:r>
            <a:r>
              <a:rPr lang="pt-BR" sz="3200" b="0" i="0" u="none" strike="noStrike" baseline="0" dirty="0" err="1">
                <a:solidFill>
                  <a:srgbClr val="000000"/>
                </a:solidFill>
              </a:rPr>
              <a:t>Kohonen</a:t>
            </a:r>
            <a:r>
              <a:rPr lang="pt-BR" sz="3200" b="0" i="0" u="none" strike="noStrike" baseline="0" dirty="0">
                <a:solidFill>
                  <a:srgbClr val="000000"/>
                </a:solidFill>
              </a:rPr>
              <a:t> introduziu o novo paradigma para o estudo das redes neurais, o aprendizado não-supervisionado.</a:t>
            </a:r>
          </a:p>
          <a:p>
            <a:pPr marL="0" indent="0">
              <a:buNone/>
            </a:pPr>
            <a:endParaRPr lang="pt-BR" sz="3200" dirty="0">
              <a:solidFill>
                <a:srgbClr val="000000"/>
              </a:solidFill>
            </a:endParaRPr>
          </a:p>
          <a:p>
            <a:pPr algn="just"/>
            <a:r>
              <a:rPr lang="pt-BR" sz="3200" b="0" i="0" u="none" strike="noStrike" baseline="0" dirty="0">
                <a:solidFill>
                  <a:srgbClr val="000000"/>
                </a:solidFill>
              </a:rPr>
              <a:t>Algoritmo de treinamento </a:t>
            </a:r>
            <a:r>
              <a:rPr lang="pt-BR" sz="3200" b="0" i="0" u="none" strike="noStrike" baseline="0" dirty="0" err="1">
                <a:solidFill>
                  <a:srgbClr val="000000"/>
                </a:solidFill>
              </a:rPr>
              <a:t>backpropagation</a:t>
            </a:r>
            <a:r>
              <a:rPr lang="pt-BR" sz="3200" b="0" i="0" u="none" strike="noStrike" baseline="0" dirty="0">
                <a:solidFill>
                  <a:srgbClr val="000000"/>
                </a:solidFill>
              </a:rPr>
              <a:t> (1986): foi desenvolvido por </a:t>
            </a:r>
            <a:r>
              <a:rPr lang="pt-BR" sz="3200" b="0" i="0" dirty="0" err="1">
                <a:effectLst/>
              </a:rPr>
              <a:t>Rumelhart</a:t>
            </a:r>
            <a:r>
              <a:rPr lang="pt-BR" sz="3200" b="0" i="0" dirty="0">
                <a:effectLst/>
              </a:rPr>
              <a:t>, </a:t>
            </a:r>
            <a:r>
              <a:rPr lang="pt-BR" sz="3200" b="0" i="0" dirty="0" err="1">
                <a:effectLst/>
              </a:rPr>
              <a:t>Hinton</a:t>
            </a:r>
            <a:r>
              <a:rPr lang="pt-BR" sz="3200" b="0" i="0" dirty="0">
                <a:effectLst/>
              </a:rPr>
              <a:t> e Williams, </a:t>
            </a:r>
            <a:r>
              <a:rPr lang="pt-BR" sz="3200" b="0" i="0" u="none" strike="noStrike" baseline="0" dirty="0">
                <a:solidFill>
                  <a:srgbClr val="000000"/>
                </a:solidFill>
              </a:rPr>
              <a:t>para realizar os ajustes de pesos das camadas intermediárias baseado na </a:t>
            </a:r>
            <a:r>
              <a:rPr lang="pt-BR" sz="3200" b="0" i="0" u="none" strike="noStrike" baseline="0" dirty="0" err="1">
                <a:solidFill>
                  <a:srgbClr val="000000"/>
                </a:solidFill>
              </a:rPr>
              <a:t>retropropagação</a:t>
            </a:r>
            <a:r>
              <a:rPr lang="pt-BR" sz="3200" b="0" i="0" u="none" strike="noStrike" baseline="0" dirty="0">
                <a:solidFill>
                  <a:srgbClr val="000000"/>
                </a:solidFill>
              </a:rPr>
              <a:t> dos erros.</a:t>
            </a:r>
          </a:p>
          <a:p>
            <a:pPr marL="0" indent="0" algn="just">
              <a:buNone/>
            </a:pPr>
            <a:endParaRPr lang="pt-BR" sz="32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pt-BR" sz="3200" dirty="0">
                <a:solidFill>
                  <a:srgbClr val="000000"/>
                </a:solidFill>
              </a:rPr>
              <a:t>Avanço da capacidade computacional e explosão do Big Data no início do século XXI, alavancou a evolução das redes neurais e surgiu o </a:t>
            </a:r>
            <a:r>
              <a:rPr lang="pt-BR" sz="3200" dirty="0" err="1">
                <a:solidFill>
                  <a:srgbClr val="000000"/>
                </a:solidFill>
              </a:rPr>
              <a:t>Deep</a:t>
            </a:r>
            <a:r>
              <a:rPr lang="pt-BR" sz="3200" dirty="0">
                <a:solidFill>
                  <a:srgbClr val="000000"/>
                </a:solidFill>
              </a:rPr>
              <a:t> Learning.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7669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8214</TotalTime>
  <Words>314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Evolução das redes neurais artificiais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568</cp:revision>
  <dcterms:created xsi:type="dcterms:W3CDTF">2020-11-26T18:44:25Z</dcterms:created>
  <dcterms:modified xsi:type="dcterms:W3CDTF">2021-02-04T03:22:46Z</dcterms:modified>
</cp:coreProperties>
</file>