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6" r:id="rId2"/>
    <p:sldId id="279" r:id="rId3"/>
    <p:sldId id="280" r:id="rId4"/>
    <p:sldId id="307" r:id="rId5"/>
    <p:sldId id="308" r:id="rId6"/>
    <p:sldId id="282" r:id="rId7"/>
    <p:sldId id="289" r:id="rId8"/>
    <p:sldId id="28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647114" y="499180"/>
            <a:ext cx="10888394" cy="41712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dirty="0"/>
              <a:t>INTELIGÊNCIA ARTIFICIAL</a:t>
            </a:r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sz="5300" b="1" dirty="0"/>
              <a:t>REDES NEURAIS ARTIFICIAIS COM PYTHON</a:t>
            </a:r>
          </a:p>
          <a:p>
            <a:endParaRPr lang="pt-BR" sz="5300" b="1" dirty="0"/>
          </a:p>
          <a:p>
            <a:r>
              <a:rPr lang="pt-BR" sz="3400" b="1" dirty="0"/>
              <a:t>Classificação e Regressão</a:t>
            </a:r>
          </a:p>
        </p:txBody>
      </p:sp>
    </p:spTree>
    <p:extLst>
      <p:ext uri="{BB962C8B-B14F-4D97-AF65-F5344CB8AC3E}">
        <p14:creationId xmlns:p14="http://schemas.microsoft.com/office/powerpoint/2010/main" val="13127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278961-DB4B-45A4-9566-F10576A82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1" y="1362382"/>
            <a:ext cx="5017744" cy="458431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9E3B0A8-C22D-4860-A3F2-FC25084A1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52" y="1247774"/>
            <a:ext cx="5214248" cy="4675443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8A51368A-D3A1-4B6C-8B64-25141AFF6236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Forma das distribuições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24C56804-619C-4778-B964-E39A3FB12807}"/>
              </a:ext>
            </a:extLst>
          </p:cNvPr>
          <p:cNvSpPr txBox="1">
            <a:spLocks/>
          </p:cNvSpPr>
          <p:nvPr/>
        </p:nvSpPr>
        <p:spPr>
          <a:xfrm>
            <a:off x="7295084" y="5923218"/>
            <a:ext cx="3590961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/>
              <a:t>Distribuição retangular</a:t>
            </a:r>
          </a:p>
        </p:txBody>
      </p:sp>
    </p:spTree>
    <p:extLst>
      <p:ext uri="{BB962C8B-B14F-4D97-AF65-F5344CB8AC3E}">
        <p14:creationId xmlns:p14="http://schemas.microsoft.com/office/powerpoint/2010/main" val="272686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929F3D-F320-4467-B30A-DF5C3BD75C3D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Forma das distribuições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D6A7C2E-719A-4DFA-9A56-248C596D93D0}"/>
              </a:ext>
            </a:extLst>
          </p:cNvPr>
          <p:cNvSpPr txBox="1">
            <a:spLocks/>
          </p:cNvSpPr>
          <p:nvPr/>
        </p:nvSpPr>
        <p:spPr>
          <a:xfrm>
            <a:off x="1670152" y="5923218"/>
            <a:ext cx="3590961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/>
              <a:t>Negativamente assimétrica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C2A1A9D-7634-4859-A8AA-6FE6842D5CFA}"/>
              </a:ext>
            </a:extLst>
          </p:cNvPr>
          <p:cNvSpPr txBox="1">
            <a:spLocks/>
          </p:cNvSpPr>
          <p:nvPr/>
        </p:nvSpPr>
        <p:spPr>
          <a:xfrm>
            <a:off x="7295084" y="5923218"/>
            <a:ext cx="3590961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dirty="0"/>
              <a:t>Positivamente assimétrica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31AF53-8F29-41A2-BE65-7A325E38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311356"/>
            <a:ext cx="4981575" cy="43910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33E282B-CDBF-46E6-BB53-C1B87DC12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79" y="1311356"/>
            <a:ext cx="48101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1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D752E-500C-44CE-8D9C-48F2F360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356"/>
            <a:ext cx="10515600" cy="551814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b="1" dirty="0"/>
              <a:t>Distribuições de probabilidades contínua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730686"/>
            <a:ext cx="105156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Distribuição de probabilidade é dada por uma função denominada função densidade de probabilidade (FDP).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Principal distribuição é a </a:t>
            </a:r>
            <a:r>
              <a:rPr lang="pt-BR" dirty="0">
                <a:solidFill>
                  <a:srgbClr val="FF0000"/>
                </a:solidFill>
              </a:rPr>
              <a:t>DISTRIBUIÇÃO NORMAL</a:t>
            </a:r>
            <a:r>
              <a:rPr lang="pt-B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Gráfico é chamado de curva normal. É simétrico e tem formato de sino.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BB8A7A-1D74-4327-85BE-0B46E2BF7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31" y="3083089"/>
            <a:ext cx="5408908" cy="348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9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43D5105-5105-4225-93FF-07453C913ADA}"/>
              </a:ext>
            </a:extLst>
          </p:cNvPr>
          <p:cNvSpPr txBox="1">
            <a:spLocks/>
          </p:cNvSpPr>
          <p:nvPr/>
        </p:nvSpPr>
        <p:spPr>
          <a:xfrm>
            <a:off x="838200" y="829162"/>
            <a:ext cx="10515600" cy="62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 média indica a posição e o desvio padrão indica o formato do gráfico.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2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4AFC46-6E83-4C71-B54A-FB900F1B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66" y="1597936"/>
            <a:ext cx="10515600" cy="363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0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929F3D-F320-4467-B30A-DF5C3BD75C3D}"/>
              </a:ext>
            </a:extLst>
          </p:cNvPr>
          <p:cNvSpPr txBox="1">
            <a:spLocks/>
          </p:cNvSpPr>
          <p:nvPr/>
        </p:nvSpPr>
        <p:spPr>
          <a:xfrm>
            <a:off x="704850" y="2727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Regra Empírica – para distribuições simétricas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55316FE-AA4A-48D7-8E1A-BD56F781A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403" y="868414"/>
            <a:ext cx="7047913" cy="597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8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929F3D-F320-4467-B30A-DF5C3BD75C3D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Medidas de posição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D6A7C2E-719A-4DFA-9A56-248C596D93D0}"/>
              </a:ext>
            </a:extLst>
          </p:cNvPr>
          <p:cNvSpPr txBox="1">
            <a:spLocks/>
          </p:cNvSpPr>
          <p:nvPr/>
        </p:nvSpPr>
        <p:spPr>
          <a:xfrm>
            <a:off x="603250" y="1378458"/>
            <a:ext cx="11125200" cy="1083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 err="1"/>
              <a:t>Fractis</a:t>
            </a:r>
            <a:r>
              <a:rPr lang="pt-BR" sz="3200" b="1" dirty="0"/>
              <a:t>: </a:t>
            </a:r>
            <a:r>
              <a:rPr lang="pt-BR" sz="3200" dirty="0"/>
              <a:t>Divisão do conjunto de dados em partes iguais (Quartis, percentis, Mediana…).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59BB41C-AAD4-4775-886D-35C108F6A23B}"/>
              </a:ext>
            </a:extLst>
          </p:cNvPr>
          <p:cNvSpPr txBox="1">
            <a:spLocks/>
          </p:cNvSpPr>
          <p:nvPr/>
        </p:nvSpPr>
        <p:spPr>
          <a:xfrm>
            <a:off x="603250" y="3075910"/>
            <a:ext cx="111252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Quartis: </a:t>
            </a:r>
            <a:r>
              <a:rPr lang="pt-BR" dirty="0"/>
              <a:t>Divide o conjunto de dados em 4 partes iguais.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C5EA09-CD92-459D-919D-0D89E178A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3869295"/>
            <a:ext cx="5509634" cy="1211262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334F586-4340-484E-AE02-153168558E5E}"/>
              </a:ext>
            </a:extLst>
          </p:cNvPr>
          <p:cNvSpPr txBox="1">
            <a:spLocks/>
          </p:cNvSpPr>
          <p:nvPr/>
        </p:nvSpPr>
        <p:spPr>
          <a:xfrm>
            <a:off x="647700" y="5452100"/>
            <a:ext cx="111252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Amplitude Interquartil (IQR):           </a:t>
            </a:r>
            <a:r>
              <a:rPr lang="pt-BR" dirty="0"/>
              <a:t>IQR = Q</a:t>
            </a:r>
            <a:r>
              <a:rPr lang="pt-BR" baseline="-25000" dirty="0"/>
              <a:t>3 </a:t>
            </a:r>
            <a:r>
              <a:rPr lang="pt-BR" dirty="0"/>
              <a:t>– Q</a:t>
            </a:r>
            <a:r>
              <a:rPr lang="pt-BR" baseline="-25000" dirty="0"/>
              <a:t>1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256017-BB03-41E4-B7E7-BC5527A8A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951" y="3641481"/>
            <a:ext cx="5386973" cy="14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7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0BFC913-888C-485A-B484-DB486C1D138B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Gráfico </a:t>
            </a:r>
            <a:r>
              <a:rPr lang="pt-BR" sz="3600" b="1" dirty="0" err="1"/>
              <a:t>BoxPlot</a:t>
            </a:r>
            <a:r>
              <a:rPr lang="pt-BR" sz="3600" b="1" dirty="0"/>
              <a:t> ou Caixa e Bigodes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39F2DA-9E82-43B3-B6CA-013B5A7F2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27" y="1306884"/>
            <a:ext cx="7267573" cy="196971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23F6B25-D33C-4BC6-A9F3-F3688F66A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96" y="4079874"/>
            <a:ext cx="11603206" cy="187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39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4658</TotalTime>
  <Words>137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382</cp:revision>
  <dcterms:created xsi:type="dcterms:W3CDTF">2020-11-26T18:44:25Z</dcterms:created>
  <dcterms:modified xsi:type="dcterms:W3CDTF">2021-02-18T20:55:09Z</dcterms:modified>
</cp:coreProperties>
</file>