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2" r:id="rId2"/>
    <p:sldId id="494" r:id="rId3"/>
    <p:sldId id="258" r:id="rId4"/>
    <p:sldId id="259" r:id="rId5"/>
    <p:sldId id="463" r:id="rId6"/>
    <p:sldId id="465" r:id="rId7"/>
    <p:sldId id="464" r:id="rId8"/>
    <p:sldId id="466" r:id="rId9"/>
    <p:sldId id="467" r:id="rId10"/>
    <p:sldId id="468" r:id="rId11"/>
    <p:sldId id="4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45FD471-F6C3-465F-B587-2F896E46CCB9}"/>
              </a:ext>
            </a:extLst>
          </p:cNvPr>
          <p:cNvSpPr txBox="1">
            <a:spLocks/>
          </p:cNvSpPr>
          <p:nvPr/>
        </p:nvSpPr>
        <p:spPr>
          <a:xfrm>
            <a:off x="553768" y="467015"/>
            <a:ext cx="10515600" cy="154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6)    Função </a:t>
            </a:r>
            <a:r>
              <a:rPr lang="pt-BR" b="1" dirty="0" err="1"/>
              <a:t>Leaky</a:t>
            </a:r>
            <a:r>
              <a:rPr lang="pt-BR" b="1" dirty="0"/>
              <a:t> </a:t>
            </a:r>
            <a:r>
              <a:rPr lang="pt-BR" b="1" dirty="0" err="1"/>
              <a:t>ReLu</a:t>
            </a:r>
            <a:endParaRPr lang="pt-BR" b="1" dirty="0"/>
          </a:p>
          <a:p>
            <a:pPr marL="514350" indent="-514350">
              <a:buAutoNum type="arabicParenR"/>
            </a:pPr>
            <a:endParaRPr lang="pt-BR" dirty="0"/>
          </a:p>
          <a:p>
            <a:pPr marL="0" indent="0">
              <a:buNone/>
            </a:pPr>
            <a:r>
              <a:rPr lang="pt-BR" dirty="0"/>
              <a:t>Evolução da função </a:t>
            </a:r>
            <a:r>
              <a:rPr lang="pt-BR" dirty="0" err="1"/>
              <a:t>ReLU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CF6EE-2F8E-4716-BC3F-CE5DDDD2EA12}"/>
                  </a:ext>
                </a:extLst>
              </p:cNvPr>
              <p:cNvSpPr txBox="1"/>
              <p:nvPr/>
            </p:nvSpPr>
            <p:spPr>
              <a:xfrm>
                <a:off x="654655" y="2603719"/>
                <a:ext cx="3355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CF6EE-2F8E-4716-BC3F-CE5DDDD2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5" y="2603719"/>
                <a:ext cx="335540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A3E119F-437B-4057-B1CB-72F6C6B1E828}"/>
                  </a:ext>
                </a:extLst>
              </p:cNvPr>
              <p:cNvSpPr txBox="1"/>
              <p:nvPr/>
            </p:nvSpPr>
            <p:spPr>
              <a:xfrm>
                <a:off x="654655" y="3346962"/>
                <a:ext cx="301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A3E119F-437B-4057-B1CB-72F6C6B1E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5" y="3346962"/>
                <a:ext cx="301268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CC1E5885-8B4E-4A4E-B751-29F27D21F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85" y="1239347"/>
            <a:ext cx="62388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45FD471-F6C3-465F-B587-2F896E46CCB9}"/>
              </a:ext>
            </a:extLst>
          </p:cNvPr>
          <p:cNvSpPr txBox="1">
            <a:spLocks/>
          </p:cNvSpPr>
          <p:nvPr/>
        </p:nvSpPr>
        <p:spPr>
          <a:xfrm>
            <a:off x="553768" y="467015"/>
            <a:ext cx="10515600" cy="2567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7)    Função </a:t>
            </a:r>
            <a:r>
              <a:rPr lang="pt-BR" b="1" dirty="0" err="1"/>
              <a:t>Softmax</a:t>
            </a:r>
            <a:endParaRPr lang="pt-BR" b="1" dirty="0"/>
          </a:p>
          <a:p>
            <a:pPr marL="514350" indent="-514350">
              <a:buAutoNum type="arabicParenR"/>
            </a:pPr>
            <a:endParaRPr lang="pt-BR" dirty="0"/>
          </a:p>
          <a:p>
            <a:pPr marL="0" indent="0">
              <a:buNone/>
            </a:pPr>
            <a:r>
              <a:rPr lang="pt-BR" dirty="0"/>
              <a:t>Utilizada em problemas de classificação.</a:t>
            </a:r>
          </a:p>
          <a:p>
            <a:pPr marL="0" indent="0">
              <a:buNone/>
            </a:pPr>
            <a:r>
              <a:rPr lang="pt-BR" dirty="0"/>
              <a:t>Sem limitação no número de classes (diferente da função </a:t>
            </a:r>
            <a:r>
              <a:rPr lang="pt-BR" dirty="0" err="1"/>
              <a:t>sigmóide</a:t>
            </a:r>
            <a:r>
              <a:rPr lang="pt-BR" dirty="0"/>
              <a:t>).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CF6EE-2F8E-4716-BC3F-CE5DDDD2EA12}"/>
                  </a:ext>
                </a:extLst>
              </p:cNvPr>
              <p:cNvSpPr txBox="1"/>
              <p:nvPr/>
            </p:nvSpPr>
            <p:spPr>
              <a:xfrm>
                <a:off x="553768" y="2854091"/>
                <a:ext cx="5393271" cy="969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CF6EE-2F8E-4716-BC3F-CE5DDDD2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8" y="2854091"/>
                <a:ext cx="5393271" cy="969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A413104F-1519-4115-9BC2-5F3C7E44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2268"/>
            <a:ext cx="5324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44064" y="2296861"/>
            <a:ext cx="1077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Função de Ativação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9B8D1D-9A54-460B-A6FE-9D9CD49F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834"/>
            <a:ext cx="9626271" cy="4955396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FDDB47D9-EE27-417D-88A1-D2DD47AC9F8C}"/>
              </a:ext>
            </a:extLst>
          </p:cNvPr>
          <p:cNvSpPr/>
          <p:nvPr/>
        </p:nvSpPr>
        <p:spPr>
          <a:xfrm>
            <a:off x="6105375" y="3123031"/>
            <a:ext cx="2128581" cy="20116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65E100A1-0497-4458-A712-12F9ED45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04142"/>
              </p:ext>
            </p:extLst>
          </p:nvPr>
        </p:nvGraphicFramePr>
        <p:xfrm>
          <a:off x="5430129" y="382041"/>
          <a:ext cx="6466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8">
                  <a:extLst>
                    <a:ext uri="{9D8B030D-6E8A-4147-A177-3AD203B41FA5}">
                      <a16:colId xmlns:a16="http://schemas.microsoft.com/office/drawing/2014/main" val="1314201857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1111598778"/>
                    </a:ext>
                  </a:extLst>
                </a:gridCol>
                <a:gridCol w="2008161">
                  <a:extLst>
                    <a:ext uri="{9D8B030D-6E8A-4147-A177-3AD203B41FA5}">
                      <a16:colId xmlns:a16="http://schemas.microsoft.com/office/drawing/2014/main" val="3768991837"/>
                    </a:ext>
                  </a:extLst>
                </a:gridCol>
                <a:gridCol w="1616612">
                  <a:extLst>
                    <a:ext uri="{9D8B030D-6E8A-4147-A177-3AD203B41FA5}">
                      <a16:colId xmlns:a16="http://schemas.microsoft.com/office/drawing/2014/main" val="283326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Gênero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Grau de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5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Viúva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1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Solteira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25650"/>
                  </a:ext>
                </a:extLst>
              </a:tr>
            </a:tbl>
          </a:graphicData>
        </a:graphic>
      </p:graphicFrame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6A8EDB7-5124-4B75-9CBC-C6FA3B99AD9C}"/>
              </a:ext>
            </a:extLst>
          </p:cNvPr>
          <p:cNvSpPr/>
          <p:nvPr/>
        </p:nvSpPr>
        <p:spPr>
          <a:xfrm>
            <a:off x="5416062" y="2588455"/>
            <a:ext cx="4825218" cy="407963"/>
          </a:xfrm>
          <a:custGeom>
            <a:avLst/>
            <a:gdLst>
              <a:gd name="connsiteX0" fmla="*/ 0 w 4825218"/>
              <a:gd name="connsiteY0" fmla="*/ 0 h 407963"/>
              <a:gd name="connsiteX1" fmla="*/ 2672861 w 4825218"/>
              <a:gd name="connsiteY1" fmla="*/ 407963 h 407963"/>
              <a:gd name="connsiteX2" fmla="*/ 4825218 w 4825218"/>
              <a:gd name="connsiteY2" fmla="*/ 0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5218" h="407963">
                <a:moveTo>
                  <a:pt x="0" y="0"/>
                </a:moveTo>
                <a:cubicBezTo>
                  <a:pt x="934329" y="203981"/>
                  <a:pt x="1868658" y="407963"/>
                  <a:pt x="2672861" y="407963"/>
                </a:cubicBezTo>
                <a:cubicBezTo>
                  <a:pt x="3477064" y="407963"/>
                  <a:pt x="4151141" y="203981"/>
                  <a:pt x="482521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EA169CE-9F8E-43D9-99EF-B766A245BA51}"/>
              </a:ext>
            </a:extLst>
          </p:cNvPr>
          <p:cNvCxnSpPr>
            <a:stCxn id="21" idx="1"/>
          </p:cNvCxnSpPr>
          <p:nvPr/>
        </p:nvCxnSpPr>
        <p:spPr>
          <a:xfrm>
            <a:off x="8088923" y="2996418"/>
            <a:ext cx="773723" cy="432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1D8C57-646C-4A17-AF85-54FA6FB99640}"/>
              </a:ext>
            </a:extLst>
          </p:cNvPr>
          <p:cNvSpPr txBox="1"/>
          <p:nvPr/>
        </p:nvSpPr>
        <p:spPr>
          <a:xfrm>
            <a:off x="8812832" y="2983471"/>
            <a:ext cx="157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Previsores</a:t>
            </a:r>
          </a:p>
          <a:p>
            <a:r>
              <a:rPr lang="pt-BR" sz="2400" dirty="0">
                <a:solidFill>
                  <a:srgbClr val="FF0000"/>
                </a:solidFill>
              </a:rPr>
              <a:t>(atributos)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85AABCBD-A2A4-4AF5-8350-28E0E001C0EB}"/>
              </a:ext>
            </a:extLst>
          </p:cNvPr>
          <p:cNvSpPr/>
          <p:nvPr/>
        </p:nvSpPr>
        <p:spPr>
          <a:xfrm>
            <a:off x="10269415" y="2574388"/>
            <a:ext cx="1575966" cy="323583"/>
          </a:xfrm>
          <a:custGeom>
            <a:avLst/>
            <a:gdLst>
              <a:gd name="connsiteX0" fmla="*/ 0 w 1575966"/>
              <a:gd name="connsiteY0" fmla="*/ 14067 h 323583"/>
              <a:gd name="connsiteX1" fmla="*/ 815927 w 1575966"/>
              <a:gd name="connsiteY1" fmla="*/ 323557 h 323583"/>
              <a:gd name="connsiteX2" fmla="*/ 1575582 w 1575966"/>
              <a:gd name="connsiteY2" fmla="*/ 0 h 3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966" h="323583">
                <a:moveTo>
                  <a:pt x="0" y="14067"/>
                </a:moveTo>
                <a:cubicBezTo>
                  <a:pt x="276665" y="169984"/>
                  <a:pt x="553330" y="325902"/>
                  <a:pt x="815927" y="323557"/>
                </a:cubicBezTo>
                <a:cubicBezTo>
                  <a:pt x="1078524" y="321213"/>
                  <a:pt x="1591994" y="30480"/>
                  <a:pt x="157558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93765B1-31D3-4898-877B-D042124CFB18}"/>
              </a:ext>
            </a:extLst>
          </p:cNvPr>
          <p:cNvCxnSpPr>
            <a:stCxn id="25" idx="1"/>
          </p:cNvCxnSpPr>
          <p:nvPr/>
        </p:nvCxnSpPr>
        <p:spPr>
          <a:xfrm flipH="1">
            <a:off x="11071274" y="2897945"/>
            <a:ext cx="14068" cy="531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F06797-7B80-4687-A305-FDB8820513AC}"/>
              </a:ext>
            </a:extLst>
          </p:cNvPr>
          <p:cNvSpPr txBox="1"/>
          <p:nvPr/>
        </p:nvSpPr>
        <p:spPr>
          <a:xfrm>
            <a:off x="10616034" y="3320597"/>
            <a:ext cx="157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Classe (target)</a:t>
            </a:r>
          </a:p>
        </p:txBody>
      </p:sp>
    </p:spTree>
    <p:extLst>
      <p:ext uri="{BB962C8B-B14F-4D97-AF65-F5344CB8AC3E}">
        <p14:creationId xmlns:p14="http://schemas.microsoft.com/office/powerpoint/2010/main" val="23802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/>
      <p:bldP spid="25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854" y="545465"/>
            <a:ext cx="3480582" cy="481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/>
              <a:t>Função de ativação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45FD471-F6C3-465F-B587-2F896E46CCB9}"/>
              </a:ext>
            </a:extLst>
          </p:cNvPr>
          <p:cNvSpPr txBox="1">
            <a:spLocks/>
          </p:cNvSpPr>
          <p:nvPr/>
        </p:nvSpPr>
        <p:spPr>
          <a:xfrm>
            <a:off x="722581" y="1799587"/>
            <a:ext cx="10515600" cy="4512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Permite que pequenas alterações no peso e bias resultem em pequenas modificações no resultado de saída.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Decide se o neurônio será ativado. Filtra se a informação é relevante.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Possibilita resoluções de problemas complexos, não lineares.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Existem várias funções de ativação e a escolha correta para cada aplicação é fundamental para atingir ótimos resultados.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7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656" y="420049"/>
            <a:ext cx="6206051" cy="481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/>
              <a:t>Principais de Funções de Ativação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45FD471-F6C3-465F-B587-2F896E46CCB9}"/>
              </a:ext>
            </a:extLst>
          </p:cNvPr>
          <p:cNvSpPr txBox="1">
            <a:spLocks/>
          </p:cNvSpPr>
          <p:nvPr/>
        </p:nvSpPr>
        <p:spPr>
          <a:xfrm>
            <a:off x="638175" y="1142264"/>
            <a:ext cx="10515600" cy="3148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pt-BR" b="1" dirty="0"/>
              <a:t>Função de etapa Binária (</a:t>
            </a:r>
            <a:r>
              <a:rPr lang="pt-BR" b="1" dirty="0" err="1"/>
              <a:t>Binary</a:t>
            </a:r>
            <a:r>
              <a:rPr lang="pt-BR" b="1" dirty="0"/>
              <a:t> </a:t>
            </a:r>
            <a:r>
              <a:rPr lang="pt-BR" b="1" dirty="0" err="1"/>
              <a:t>Step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b="1" dirty="0"/>
              <a:t>) ou função degrau ou função de </a:t>
            </a:r>
            <a:r>
              <a:rPr lang="pt-BR" b="1" dirty="0" err="1"/>
              <a:t>Heaviside</a:t>
            </a:r>
            <a:r>
              <a:rPr lang="pt-BR" b="1" dirty="0"/>
              <a:t>.</a:t>
            </a:r>
          </a:p>
          <a:p>
            <a:pPr marL="514350" indent="-514350">
              <a:buAutoNum type="arabicParenR"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Utilizada para classificador binário.</a:t>
            </a:r>
          </a:p>
          <a:p>
            <a:pPr marL="514350" indent="-514350">
              <a:buAutoNum type="arabicParenR"/>
            </a:pPr>
            <a:endParaRPr lang="pt-BR" dirty="0"/>
          </a:p>
          <a:p>
            <a:pPr marL="0" indent="0">
              <a:buNone/>
            </a:pPr>
            <a:r>
              <a:rPr lang="pt-BR" dirty="0"/>
              <a:t>ϕ(x) = 1  para x ≥ 0</a:t>
            </a:r>
          </a:p>
          <a:p>
            <a:pPr marL="0" indent="0">
              <a:buNone/>
            </a:pPr>
            <a:r>
              <a:rPr lang="pt-BR" dirty="0"/>
              <a:t>ϕ(x) = 0 para x &lt;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244D20-EF08-4149-9126-E1A83F4C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762249"/>
            <a:ext cx="5107735" cy="33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45FD471-F6C3-465F-B587-2F896E46CCB9}"/>
              </a:ext>
            </a:extLst>
          </p:cNvPr>
          <p:cNvSpPr txBox="1">
            <a:spLocks/>
          </p:cNvSpPr>
          <p:nvPr/>
        </p:nvSpPr>
        <p:spPr>
          <a:xfrm>
            <a:off x="838200" y="752622"/>
            <a:ext cx="10515600" cy="170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2)    Função Linear</a:t>
            </a:r>
          </a:p>
          <a:p>
            <a:pPr marL="514350" indent="-514350">
              <a:buAutoNum type="arabicParenR"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Obedece a função:        </a:t>
            </a:r>
            <a:r>
              <a:rPr lang="el-GR" dirty="0"/>
              <a:t>ϕ</a:t>
            </a:r>
            <a:r>
              <a:rPr lang="pt-BR" dirty="0"/>
              <a:t>(x) = </a:t>
            </a:r>
            <a:r>
              <a:rPr lang="pt-BR" dirty="0" err="1"/>
              <a:t>a.x</a:t>
            </a:r>
            <a:r>
              <a:rPr lang="pt-BR" dirty="0"/>
              <a:t> + b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9A18DB8-9497-4CE4-AE36-BEA72909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28" y="2715651"/>
            <a:ext cx="4966344" cy="33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3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45FD471-F6C3-465F-B587-2F896E46CCB9}"/>
              </a:ext>
            </a:extLst>
          </p:cNvPr>
          <p:cNvSpPr txBox="1">
            <a:spLocks/>
          </p:cNvSpPr>
          <p:nvPr/>
        </p:nvSpPr>
        <p:spPr>
          <a:xfrm>
            <a:off x="553768" y="467015"/>
            <a:ext cx="10515600" cy="200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3)    Função </a:t>
            </a:r>
            <a:r>
              <a:rPr lang="pt-BR" b="1" dirty="0" err="1"/>
              <a:t>Sigmóide</a:t>
            </a:r>
            <a:endParaRPr lang="pt-BR" b="1" dirty="0"/>
          </a:p>
          <a:p>
            <a:pPr marL="514350" indent="-514350">
              <a:buAutoNum type="arabicParenR"/>
            </a:pPr>
            <a:endParaRPr lang="pt-BR" dirty="0"/>
          </a:p>
          <a:p>
            <a:pPr marL="0" indent="0">
              <a:buNone/>
            </a:pPr>
            <a:r>
              <a:rPr lang="pt-BR" dirty="0"/>
              <a:t>Funcionam melhor em classificadores.</a:t>
            </a:r>
          </a:p>
          <a:p>
            <a:pPr marL="0" indent="0">
              <a:buNone/>
            </a:pPr>
            <a:r>
              <a:rPr lang="pt-BR" dirty="0"/>
              <a:t>Limitada a duas classes (atributo de saída).</a:t>
            </a:r>
          </a:p>
          <a:p>
            <a:pPr marL="0" indent="0">
              <a:buNone/>
            </a:pPr>
            <a:r>
              <a:rPr lang="pt-BR" dirty="0"/>
              <a:t>Muito utilizado nos algoritmos.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7F6040-8661-40B5-B739-1F52F9B2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16" y="2475914"/>
            <a:ext cx="5289452" cy="3475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DC14BC1-9BA1-4AC3-BDC4-CC3AD3DF3668}"/>
                  </a:ext>
                </a:extLst>
              </p:cNvPr>
              <p:cNvSpPr txBox="1"/>
              <p:nvPr/>
            </p:nvSpPr>
            <p:spPr>
              <a:xfrm>
                <a:off x="553768" y="3805194"/>
                <a:ext cx="2658484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DC14BC1-9BA1-4AC3-BDC4-CC3AD3DF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8" y="3805194"/>
                <a:ext cx="2658484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44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711E4E5-5DCC-4AF2-9616-C51FB0D6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83" y="2004646"/>
            <a:ext cx="5446833" cy="4507724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45FD471-F6C3-465F-B587-2F896E46CCB9}"/>
              </a:ext>
            </a:extLst>
          </p:cNvPr>
          <p:cNvSpPr txBox="1">
            <a:spLocks/>
          </p:cNvSpPr>
          <p:nvPr/>
        </p:nvSpPr>
        <p:spPr>
          <a:xfrm>
            <a:off x="553768" y="467016"/>
            <a:ext cx="10515600" cy="168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4)    Função </a:t>
            </a:r>
            <a:r>
              <a:rPr lang="pt-BR" b="1" dirty="0" err="1"/>
              <a:t>tanh</a:t>
            </a:r>
            <a:r>
              <a:rPr lang="pt-BR" b="1" dirty="0"/>
              <a:t> (tangente hiperbólico)</a:t>
            </a:r>
          </a:p>
          <a:p>
            <a:pPr marL="514350" indent="-514350">
              <a:buAutoNum type="arabicParenR"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Similar a função </a:t>
            </a:r>
            <a:r>
              <a:rPr lang="pt-BR" dirty="0" err="1"/>
              <a:t>sigmóide</a:t>
            </a:r>
            <a:r>
              <a:rPr lang="pt-BR" dirty="0"/>
              <a:t>, mas simétrico à origem.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CF6EE-2F8E-4716-BC3F-CE5DDDD2EA12}"/>
                  </a:ext>
                </a:extLst>
              </p:cNvPr>
              <p:cNvSpPr txBox="1"/>
              <p:nvPr/>
            </p:nvSpPr>
            <p:spPr>
              <a:xfrm>
                <a:off x="612452" y="3032432"/>
                <a:ext cx="5014450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CF6EE-2F8E-4716-BC3F-CE5DDDD2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2" y="3032432"/>
                <a:ext cx="5014450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9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4AF61F8-E0DF-4DAD-A9FD-ACB9E701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57" y="2080357"/>
            <a:ext cx="4791075" cy="4029075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45FD471-F6C3-465F-B587-2F896E46CCB9}"/>
              </a:ext>
            </a:extLst>
          </p:cNvPr>
          <p:cNvSpPr txBox="1">
            <a:spLocks/>
          </p:cNvSpPr>
          <p:nvPr/>
        </p:nvSpPr>
        <p:spPr>
          <a:xfrm>
            <a:off x="553768" y="467015"/>
            <a:ext cx="10515600" cy="350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5)    Função </a:t>
            </a:r>
            <a:r>
              <a:rPr lang="pt-BR" b="1" dirty="0" err="1"/>
              <a:t>ReLu</a:t>
            </a:r>
            <a:endParaRPr lang="pt-BR" b="1" dirty="0"/>
          </a:p>
          <a:p>
            <a:pPr marL="514350" indent="-514350">
              <a:buAutoNum type="arabicParenR"/>
            </a:pPr>
            <a:endParaRPr lang="pt-BR" dirty="0"/>
          </a:p>
          <a:p>
            <a:pPr marL="0" indent="0">
              <a:buNone/>
            </a:pPr>
            <a:r>
              <a:rPr lang="pt-BR" dirty="0"/>
              <a:t>Muito utilizada.</a:t>
            </a:r>
          </a:p>
          <a:p>
            <a:pPr marL="0" indent="0">
              <a:buNone/>
            </a:pPr>
            <a:r>
              <a:rPr lang="pt-BR" dirty="0"/>
              <a:t>Não ativa todos os neurônios ao mesmo tempo.</a:t>
            </a:r>
          </a:p>
          <a:p>
            <a:pPr marL="0" indent="0">
              <a:buNone/>
            </a:pPr>
            <a:r>
              <a:rPr lang="pt-BR" dirty="0"/>
              <a:t>Deve ser usada apenas nas camadas ocultas.</a:t>
            </a:r>
          </a:p>
          <a:p>
            <a:pPr marL="0" indent="0">
              <a:buNone/>
            </a:pPr>
            <a:r>
              <a:rPr lang="pt-BR" dirty="0"/>
              <a:t>Normalmente é a primeira a ser testada.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CF6EE-2F8E-4716-BC3F-CE5DDDD2EA12}"/>
                  </a:ext>
                </a:extLst>
              </p:cNvPr>
              <p:cNvSpPr txBox="1"/>
              <p:nvPr/>
            </p:nvSpPr>
            <p:spPr>
              <a:xfrm>
                <a:off x="696858" y="4094895"/>
                <a:ext cx="28603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CF6EE-2F8E-4716-BC3F-CE5DDDD2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58" y="4094895"/>
                <a:ext cx="28603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8265</TotalTime>
  <Words>339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570</cp:revision>
  <dcterms:created xsi:type="dcterms:W3CDTF">2020-11-26T18:44:25Z</dcterms:created>
  <dcterms:modified xsi:type="dcterms:W3CDTF">2021-02-04T19:37:04Z</dcterms:modified>
</cp:coreProperties>
</file>