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32" r:id="rId2"/>
    <p:sldId id="494" r:id="rId3"/>
    <p:sldId id="447" r:id="rId4"/>
    <p:sldId id="437" r:id="rId5"/>
    <p:sldId id="258" r:id="rId6"/>
    <p:sldId id="495" r:id="rId7"/>
    <p:sldId id="496" r:id="rId8"/>
    <p:sldId id="497" r:id="rId9"/>
    <p:sldId id="438" r:id="rId10"/>
    <p:sldId id="43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F67581A-AD1C-410D-8B27-0EFE78745D78}"/>
              </a:ext>
            </a:extLst>
          </p:cNvPr>
          <p:cNvSpPr txBox="1">
            <a:spLocks/>
          </p:cNvSpPr>
          <p:nvPr/>
        </p:nvSpPr>
        <p:spPr>
          <a:xfrm>
            <a:off x="838200" y="161779"/>
            <a:ext cx="10515600" cy="46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3) Regra de Boltzmann:</a:t>
            </a:r>
          </a:p>
          <a:p>
            <a:pPr marL="0" indent="0">
              <a:buNone/>
            </a:pPr>
            <a:r>
              <a:rPr lang="pt-BR" dirty="0"/>
              <a:t>Procedimento de aprendizagem não-supervisionado para modelar uma distribuição de probabilidade.</a:t>
            </a:r>
          </a:p>
          <a:p>
            <a:pPr marL="0" indent="0">
              <a:buNone/>
            </a:pPr>
            <a:r>
              <a:rPr lang="pt-BR" dirty="0"/>
              <a:t>Dois estados possíveis: ligado (+1) e desligado (-1).</a:t>
            </a:r>
          </a:p>
          <a:p>
            <a:pPr marL="0" indent="0">
              <a:buNone/>
            </a:pPr>
            <a:r>
              <a:rPr lang="pt-BR" dirty="0"/>
              <a:t>Neurônios possuem conexões bidirecionais.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4) Regra Competitiva:</a:t>
            </a:r>
          </a:p>
          <a:p>
            <a:pPr marL="0" indent="0">
              <a:buNone/>
            </a:pPr>
            <a:r>
              <a:rPr lang="pt-BR" dirty="0"/>
              <a:t>Neurônios são forçados a competir entre si e somente um será ativo, ou seja, o que tiver maior similaridade com o padrão de entrada. </a:t>
            </a:r>
          </a:p>
          <a:p>
            <a:pPr marL="0" indent="0">
              <a:buNone/>
            </a:pPr>
            <a:r>
              <a:rPr lang="pt-BR" dirty="0"/>
              <a:t>Todos os pesos dos neurônios próximos ao neurônio vencedor terão seus valores ajustados.</a:t>
            </a:r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667983-2D58-4434-8330-113F64E1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4420772"/>
            <a:ext cx="4420839" cy="243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8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844064" y="2564149"/>
            <a:ext cx="10775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Aprendizagem nas redes neurais artificiais</a:t>
            </a:r>
          </a:p>
        </p:txBody>
      </p:sp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52FC-3B95-4694-8EAA-9629AE6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9"/>
            <a:ext cx="10515600" cy="1013828"/>
          </a:xfrm>
        </p:spPr>
        <p:txBody>
          <a:bodyPr/>
          <a:lstStyle/>
          <a:p>
            <a:pPr algn="ctr"/>
            <a:r>
              <a:rPr lang="pt-BR" b="1" dirty="0"/>
              <a:t>Aprendizagem nas redes neurais artificiais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0E30-29A1-4EC9-89E4-6E833BCF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117"/>
            <a:ext cx="10515600" cy="225072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3200" b="0" i="0" u="none" strike="noStrike" baseline="0" dirty="0"/>
              <a:t>Conjunto de regras ou procedimentos que adaptam ou </a:t>
            </a:r>
            <a:r>
              <a:rPr lang="pt-BR" sz="3200" b="1" i="0" u="none" strike="noStrike" baseline="0" dirty="0"/>
              <a:t>ajustam os parâmetros (</a:t>
            </a:r>
            <a:r>
              <a:rPr lang="pt-BR" sz="3200" b="0" i="0" u="none" strike="noStrike" baseline="0" dirty="0"/>
              <a:t>intensidades das conexões entre neurônios, pesos associados às sinapses e nível de bias) para que a rede possa </a:t>
            </a:r>
            <a:r>
              <a:rPr lang="pt-BR" sz="3200" b="1" i="0" u="none" strike="noStrike" baseline="0" dirty="0"/>
              <a:t>aprender</a:t>
            </a:r>
            <a:r>
              <a:rPr lang="pt-BR" sz="3200" b="0" i="0" u="none" strike="noStrike" baseline="0" dirty="0"/>
              <a:t> uma determinada função e </a:t>
            </a:r>
            <a:r>
              <a:rPr lang="pt-BR" sz="3200" b="1" i="0" u="none" strike="noStrike" baseline="0" dirty="0"/>
              <a:t>melhorar seu desempenho</a:t>
            </a:r>
            <a:r>
              <a:rPr lang="pt-BR" sz="3200" b="0" i="0" u="none" strike="noStrike" baseline="0" dirty="0"/>
              <a:t>.</a:t>
            </a:r>
            <a:endParaRPr lang="pt-BR" sz="3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25A2A12-F0C1-4A94-84D8-2FD25E71C124}"/>
              </a:ext>
            </a:extLst>
          </p:cNvPr>
          <p:cNvSpPr txBox="1">
            <a:spLocks/>
          </p:cNvSpPr>
          <p:nvPr/>
        </p:nvSpPr>
        <p:spPr>
          <a:xfrm>
            <a:off x="1091419" y="3699911"/>
            <a:ext cx="10515600" cy="60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Tipos de Aprendizagens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3380ED0-484B-4C46-93A2-5FADC26ECA6D}"/>
              </a:ext>
            </a:extLst>
          </p:cNvPr>
          <p:cNvSpPr txBox="1">
            <a:spLocks/>
          </p:cNvSpPr>
          <p:nvPr/>
        </p:nvSpPr>
        <p:spPr>
          <a:xfrm>
            <a:off x="838200" y="4558995"/>
            <a:ext cx="10515600" cy="1644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Supervisionada.</a:t>
            </a:r>
          </a:p>
          <a:p>
            <a:r>
              <a:rPr lang="pt-BR" sz="3200" dirty="0"/>
              <a:t>Não supervisionada.</a:t>
            </a:r>
          </a:p>
          <a:p>
            <a:r>
              <a:rPr lang="pt-BR" sz="3200" dirty="0"/>
              <a:t>Reforço.</a:t>
            </a:r>
          </a:p>
        </p:txBody>
      </p:sp>
    </p:spTree>
    <p:extLst>
      <p:ext uri="{BB962C8B-B14F-4D97-AF65-F5344CB8AC3E}">
        <p14:creationId xmlns:p14="http://schemas.microsoft.com/office/powerpoint/2010/main" val="286481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723"/>
          </a:xfrm>
        </p:spPr>
        <p:txBody>
          <a:bodyPr/>
          <a:lstStyle/>
          <a:p>
            <a:pPr algn="ctr"/>
            <a:r>
              <a:rPr lang="pt-BR" dirty="0"/>
              <a:t>Processo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4839286"/>
          </a:xfrm>
        </p:spPr>
        <p:txBody>
          <a:bodyPr>
            <a:noAutofit/>
          </a:bodyPr>
          <a:lstStyle/>
          <a:p>
            <a:r>
              <a:rPr lang="pt-BR" dirty="0"/>
              <a:t>Rede neural tem a capacidade de aprender e de melhorar seu desempenho por meio da aprendizagem.</a:t>
            </a:r>
          </a:p>
          <a:p>
            <a:r>
              <a:rPr lang="pt-BR" dirty="0"/>
              <a:t>As regras de aprendizagem definem como a rede deve ajustar os pesos sinápticos.</a:t>
            </a:r>
          </a:p>
          <a:p>
            <a:r>
              <a:rPr lang="pt-BR" dirty="0"/>
              <a:t>Existem quatro tipos de </a:t>
            </a:r>
            <a:r>
              <a:rPr lang="pt-BR" b="1" dirty="0"/>
              <a:t>regras</a:t>
            </a:r>
            <a:r>
              <a:rPr lang="pt-BR" dirty="0"/>
              <a:t> de aprendizagem:</a:t>
            </a:r>
          </a:p>
          <a:p>
            <a:endParaRPr lang="pt-BR" dirty="0"/>
          </a:p>
          <a:p>
            <a:pPr marL="514350" indent="-514350">
              <a:buAutoNum type="arabicParenR"/>
            </a:pPr>
            <a:r>
              <a:rPr lang="pt-BR" dirty="0"/>
              <a:t>Correção de Erro.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 err="1"/>
              <a:t>Hebbiana</a:t>
            </a:r>
            <a:r>
              <a:rPr lang="pt-BR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/>
              <a:t>Boltzmann.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/>
              <a:t>Competitiva.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8B0974-BEC0-4E2F-82DC-22297681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000" y="3010485"/>
            <a:ext cx="7427147" cy="38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65E100A1-0497-4458-A712-12F9ED450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91393"/>
              </p:ext>
            </p:extLst>
          </p:nvPr>
        </p:nvGraphicFramePr>
        <p:xfrm>
          <a:off x="2067951" y="75589"/>
          <a:ext cx="64664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58">
                  <a:extLst>
                    <a:ext uri="{9D8B030D-6E8A-4147-A177-3AD203B41FA5}">
                      <a16:colId xmlns:a16="http://schemas.microsoft.com/office/drawing/2014/main" val="1314201857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1111598778"/>
                    </a:ext>
                  </a:extLst>
                </a:gridCol>
                <a:gridCol w="2008161">
                  <a:extLst>
                    <a:ext uri="{9D8B030D-6E8A-4147-A177-3AD203B41FA5}">
                      <a16:colId xmlns:a16="http://schemas.microsoft.com/office/drawing/2014/main" val="3768991837"/>
                    </a:ext>
                  </a:extLst>
                </a:gridCol>
                <a:gridCol w="1616612">
                  <a:extLst>
                    <a:ext uri="{9D8B030D-6E8A-4147-A177-3AD203B41FA5}">
                      <a16:colId xmlns:a16="http://schemas.microsoft.com/office/drawing/2014/main" val="283326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Gênero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Grau de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9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Básico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5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2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Viúva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Básico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1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Solteira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25650"/>
                  </a:ext>
                </a:extLst>
              </a:tr>
            </a:tbl>
          </a:graphicData>
        </a:graphic>
      </p:graphicFrame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6A8EDB7-5124-4B75-9CBC-C6FA3B99AD9C}"/>
              </a:ext>
            </a:extLst>
          </p:cNvPr>
          <p:cNvSpPr/>
          <p:nvPr/>
        </p:nvSpPr>
        <p:spPr>
          <a:xfrm>
            <a:off x="2067951" y="2307102"/>
            <a:ext cx="4825218" cy="407963"/>
          </a:xfrm>
          <a:custGeom>
            <a:avLst/>
            <a:gdLst>
              <a:gd name="connsiteX0" fmla="*/ 0 w 4825218"/>
              <a:gd name="connsiteY0" fmla="*/ 0 h 407963"/>
              <a:gd name="connsiteX1" fmla="*/ 2672861 w 4825218"/>
              <a:gd name="connsiteY1" fmla="*/ 407963 h 407963"/>
              <a:gd name="connsiteX2" fmla="*/ 4825218 w 4825218"/>
              <a:gd name="connsiteY2" fmla="*/ 0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5218" h="407963">
                <a:moveTo>
                  <a:pt x="0" y="0"/>
                </a:moveTo>
                <a:cubicBezTo>
                  <a:pt x="934329" y="203981"/>
                  <a:pt x="1868658" y="407963"/>
                  <a:pt x="2672861" y="407963"/>
                </a:cubicBezTo>
                <a:cubicBezTo>
                  <a:pt x="3477064" y="407963"/>
                  <a:pt x="4151141" y="203981"/>
                  <a:pt x="482521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EA169CE-9F8E-43D9-99EF-B766A245BA51}"/>
              </a:ext>
            </a:extLst>
          </p:cNvPr>
          <p:cNvCxnSpPr>
            <a:stCxn id="21" idx="1"/>
          </p:cNvCxnSpPr>
          <p:nvPr/>
        </p:nvCxnSpPr>
        <p:spPr>
          <a:xfrm>
            <a:off x="4740812" y="2715065"/>
            <a:ext cx="773723" cy="432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01D8C57-646C-4A17-AF85-54FA6FB99640}"/>
              </a:ext>
            </a:extLst>
          </p:cNvPr>
          <p:cNvSpPr txBox="1"/>
          <p:nvPr/>
        </p:nvSpPr>
        <p:spPr>
          <a:xfrm>
            <a:off x="5457108" y="2599124"/>
            <a:ext cx="157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Previsores</a:t>
            </a:r>
          </a:p>
          <a:p>
            <a:r>
              <a:rPr lang="pt-BR" sz="2400" dirty="0">
                <a:solidFill>
                  <a:srgbClr val="FF0000"/>
                </a:solidFill>
              </a:rPr>
              <a:t>(atributos)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85AABCBD-A2A4-4AF5-8350-28E0E001C0EB}"/>
              </a:ext>
            </a:extLst>
          </p:cNvPr>
          <p:cNvSpPr/>
          <p:nvPr/>
        </p:nvSpPr>
        <p:spPr>
          <a:xfrm>
            <a:off x="6921304" y="2293035"/>
            <a:ext cx="1575966" cy="323583"/>
          </a:xfrm>
          <a:custGeom>
            <a:avLst/>
            <a:gdLst>
              <a:gd name="connsiteX0" fmla="*/ 0 w 1575966"/>
              <a:gd name="connsiteY0" fmla="*/ 14067 h 323583"/>
              <a:gd name="connsiteX1" fmla="*/ 815927 w 1575966"/>
              <a:gd name="connsiteY1" fmla="*/ 323557 h 323583"/>
              <a:gd name="connsiteX2" fmla="*/ 1575582 w 1575966"/>
              <a:gd name="connsiteY2" fmla="*/ 0 h 32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966" h="323583">
                <a:moveTo>
                  <a:pt x="0" y="14067"/>
                </a:moveTo>
                <a:cubicBezTo>
                  <a:pt x="276665" y="169984"/>
                  <a:pt x="553330" y="325902"/>
                  <a:pt x="815927" y="323557"/>
                </a:cubicBezTo>
                <a:cubicBezTo>
                  <a:pt x="1078524" y="321213"/>
                  <a:pt x="1591994" y="30480"/>
                  <a:pt x="157558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93765B1-31D3-4898-877B-D042124CFB18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7737231" y="2616592"/>
            <a:ext cx="1106658" cy="131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DF06797-7B80-4687-A305-FDB8820513AC}"/>
              </a:ext>
            </a:extLst>
          </p:cNvPr>
          <p:cNvSpPr txBox="1"/>
          <p:nvPr/>
        </p:nvSpPr>
        <p:spPr>
          <a:xfrm>
            <a:off x="8911305" y="2340392"/>
            <a:ext cx="1575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Classe (target)</a:t>
            </a:r>
          </a:p>
        </p:txBody>
      </p:sp>
      <p:graphicFrame>
        <p:nvGraphicFramePr>
          <p:cNvPr id="15" name="Tabela 18">
            <a:extLst>
              <a:ext uri="{FF2B5EF4-FFF2-40B4-BE49-F238E27FC236}">
                <a16:creationId xmlns:a16="http://schemas.microsoft.com/office/drawing/2014/main" id="{D55043FD-61EE-4385-8AA8-AF0CAD48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81320"/>
              </p:ext>
            </p:extLst>
          </p:nvPr>
        </p:nvGraphicFramePr>
        <p:xfrm>
          <a:off x="590265" y="3618615"/>
          <a:ext cx="52759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78">
                  <a:extLst>
                    <a:ext uri="{9D8B030D-6E8A-4147-A177-3AD203B41FA5}">
                      <a16:colId xmlns:a16="http://schemas.microsoft.com/office/drawing/2014/main" val="131420185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59877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68991837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283326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Gênero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Grau de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Produto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9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5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2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1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2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2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65E100A1-0497-4458-A712-12F9ED450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65156"/>
              </p:ext>
            </p:extLst>
          </p:nvPr>
        </p:nvGraphicFramePr>
        <p:xfrm>
          <a:off x="2067951" y="75589"/>
          <a:ext cx="64664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58">
                  <a:extLst>
                    <a:ext uri="{9D8B030D-6E8A-4147-A177-3AD203B41FA5}">
                      <a16:colId xmlns:a16="http://schemas.microsoft.com/office/drawing/2014/main" val="1314201857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1111598778"/>
                    </a:ext>
                  </a:extLst>
                </a:gridCol>
                <a:gridCol w="2008161">
                  <a:extLst>
                    <a:ext uri="{9D8B030D-6E8A-4147-A177-3AD203B41FA5}">
                      <a16:colId xmlns:a16="http://schemas.microsoft.com/office/drawing/2014/main" val="3768991837"/>
                    </a:ext>
                  </a:extLst>
                </a:gridCol>
                <a:gridCol w="1616612">
                  <a:extLst>
                    <a:ext uri="{9D8B030D-6E8A-4147-A177-3AD203B41FA5}">
                      <a16:colId xmlns:a16="http://schemas.microsoft.com/office/drawing/2014/main" val="283326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Gênero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Grau de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9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Básico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5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2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Viúva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Básico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1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Solteira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25650"/>
                  </a:ext>
                </a:extLst>
              </a:tr>
            </a:tbl>
          </a:graphicData>
        </a:graphic>
      </p:graphicFrame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6A8EDB7-5124-4B75-9CBC-C6FA3B99AD9C}"/>
              </a:ext>
            </a:extLst>
          </p:cNvPr>
          <p:cNvSpPr/>
          <p:nvPr/>
        </p:nvSpPr>
        <p:spPr>
          <a:xfrm>
            <a:off x="2067951" y="2307102"/>
            <a:ext cx="4825218" cy="407963"/>
          </a:xfrm>
          <a:custGeom>
            <a:avLst/>
            <a:gdLst>
              <a:gd name="connsiteX0" fmla="*/ 0 w 4825218"/>
              <a:gd name="connsiteY0" fmla="*/ 0 h 407963"/>
              <a:gd name="connsiteX1" fmla="*/ 2672861 w 4825218"/>
              <a:gd name="connsiteY1" fmla="*/ 407963 h 407963"/>
              <a:gd name="connsiteX2" fmla="*/ 4825218 w 4825218"/>
              <a:gd name="connsiteY2" fmla="*/ 0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5218" h="407963">
                <a:moveTo>
                  <a:pt x="0" y="0"/>
                </a:moveTo>
                <a:cubicBezTo>
                  <a:pt x="934329" y="203981"/>
                  <a:pt x="1868658" y="407963"/>
                  <a:pt x="2672861" y="407963"/>
                </a:cubicBezTo>
                <a:cubicBezTo>
                  <a:pt x="3477064" y="407963"/>
                  <a:pt x="4151141" y="203981"/>
                  <a:pt x="482521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EA169CE-9F8E-43D9-99EF-B766A245BA51}"/>
              </a:ext>
            </a:extLst>
          </p:cNvPr>
          <p:cNvCxnSpPr>
            <a:stCxn id="21" idx="1"/>
          </p:cNvCxnSpPr>
          <p:nvPr/>
        </p:nvCxnSpPr>
        <p:spPr>
          <a:xfrm>
            <a:off x="4740812" y="2715065"/>
            <a:ext cx="773723" cy="432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01D8C57-646C-4A17-AF85-54FA6FB99640}"/>
              </a:ext>
            </a:extLst>
          </p:cNvPr>
          <p:cNvSpPr txBox="1"/>
          <p:nvPr/>
        </p:nvSpPr>
        <p:spPr>
          <a:xfrm>
            <a:off x="5457108" y="2599124"/>
            <a:ext cx="157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Previsores</a:t>
            </a:r>
          </a:p>
          <a:p>
            <a:r>
              <a:rPr lang="pt-BR" sz="2400" dirty="0">
                <a:solidFill>
                  <a:srgbClr val="FF0000"/>
                </a:solidFill>
              </a:rPr>
              <a:t>(atributos)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85AABCBD-A2A4-4AF5-8350-28E0E001C0EB}"/>
              </a:ext>
            </a:extLst>
          </p:cNvPr>
          <p:cNvSpPr/>
          <p:nvPr/>
        </p:nvSpPr>
        <p:spPr>
          <a:xfrm>
            <a:off x="6921304" y="2293035"/>
            <a:ext cx="1575966" cy="323583"/>
          </a:xfrm>
          <a:custGeom>
            <a:avLst/>
            <a:gdLst>
              <a:gd name="connsiteX0" fmla="*/ 0 w 1575966"/>
              <a:gd name="connsiteY0" fmla="*/ 14067 h 323583"/>
              <a:gd name="connsiteX1" fmla="*/ 815927 w 1575966"/>
              <a:gd name="connsiteY1" fmla="*/ 323557 h 323583"/>
              <a:gd name="connsiteX2" fmla="*/ 1575582 w 1575966"/>
              <a:gd name="connsiteY2" fmla="*/ 0 h 32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966" h="323583">
                <a:moveTo>
                  <a:pt x="0" y="14067"/>
                </a:moveTo>
                <a:cubicBezTo>
                  <a:pt x="276665" y="169984"/>
                  <a:pt x="553330" y="325902"/>
                  <a:pt x="815927" y="323557"/>
                </a:cubicBezTo>
                <a:cubicBezTo>
                  <a:pt x="1078524" y="321213"/>
                  <a:pt x="1591994" y="30480"/>
                  <a:pt x="157558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93765B1-31D3-4898-877B-D042124CFB18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7737231" y="2616592"/>
            <a:ext cx="1106658" cy="131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DF06797-7B80-4687-A305-FDB8820513AC}"/>
              </a:ext>
            </a:extLst>
          </p:cNvPr>
          <p:cNvSpPr txBox="1"/>
          <p:nvPr/>
        </p:nvSpPr>
        <p:spPr>
          <a:xfrm>
            <a:off x="8911305" y="2340392"/>
            <a:ext cx="1575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Classe (target)</a:t>
            </a:r>
          </a:p>
        </p:txBody>
      </p:sp>
      <p:graphicFrame>
        <p:nvGraphicFramePr>
          <p:cNvPr id="12" name="Tabela 18">
            <a:extLst>
              <a:ext uri="{FF2B5EF4-FFF2-40B4-BE49-F238E27FC236}">
                <a16:creationId xmlns:a16="http://schemas.microsoft.com/office/drawing/2014/main" id="{32B351B4-1B2B-44D0-9B2C-9DD95C87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56391"/>
              </p:ext>
            </p:extLst>
          </p:nvPr>
        </p:nvGraphicFramePr>
        <p:xfrm>
          <a:off x="590265" y="3618615"/>
          <a:ext cx="61340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78">
                  <a:extLst>
                    <a:ext uri="{9D8B030D-6E8A-4147-A177-3AD203B41FA5}">
                      <a16:colId xmlns:a16="http://schemas.microsoft.com/office/drawing/2014/main" val="131420185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59877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68991837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2833264747"/>
                    </a:ext>
                  </a:extLst>
                </a:gridCol>
                <a:gridCol w="858128">
                  <a:extLst>
                    <a:ext uri="{9D8B030D-6E8A-4147-A177-3AD203B41FA5}">
                      <a16:colId xmlns:a16="http://schemas.microsoft.com/office/drawing/2014/main" val="100008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Gênero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Grau de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Produto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Saída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9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5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2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1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25650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8028D1-8F0C-452A-A363-537543BFCB9A}"/>
              </a:ext>
            </a:extLst>
          </p:cNvPr>
          <p:cNvSpPr txBox="1"/>
          <p:nvPr/>
        </p:nvSpPr>
        <p:spPr>
          <a:xfrm>
            <a:off x="8645206" y="3302916"/>
            <a:ext cx="274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Matriz de Confusão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3726FD6-1483-4A6D-B4D5-75D0187252CB}"/>
              </a:ext>
            </a:extLst>
          </p:cNvPr>
          <p:cNvSpPr txBox="1"/>
          <p:nvPr/>
        </p:nvSpPr>
        <p:spPr>
          <a:xfrm>
            <a:off x="9169051" y="5612822"/>
            <a:ext cx="169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40% acerto</a:t>
            </a:r>
          </a:p>
        </p:txBody>
      </p:sp>
      <p:graphicFrame>
        <p:nvGraphicFramePr>
          <p:cNvPr id="14" name="Tabela 2">
            <a:extLst>
              <a:ext uri="{FF2B5EF4-FFF2-40B4-BE49-F238E27FC236}">
                <a16:creationId xmlns:a16="http://schemas.microsoft.com/office/drawing/2014/main" id="{C997ECFB-2E6B-49D4-9C16-844EF382E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04275"/>
              </p:ext>
            </p:extLst>
          </p:nvPr>
        </p:nvGraphicFramePr>
        <p:xfrm>
          <a:off x="8336872" y="3725951"/>
          <a:ext cx="3207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83">
                  <a:extLst>
                    <a:ext uri="{9D8B030D-6E8A-4147-A177-3AD203B41FA5}">
                      <a16:colId xmlns:a16="http://schemas.microsoft.com/office/drawing/2014/main" val="1755296229"/>
                    </a:ext>
                  </a:extLst>
                </a:gridCol>
                <a:gridCol w="777883">
                  <a:extLst>
                    <a:ext uri="{9D8B030D-6E8A-4147-A177-3AD203B41FA5}">
                      <a16:colId xmlns:a16="http://schemas.microsoft.com/office/drawing/2014/main" val="1213604629"/>
                    </a:ext>
                  </a:extLst>
                </a:gridCol>
                <a:gridCol w="841818">
                  <a:extLst>
                    <a:ext uri="{9D8B030D-6E8A-4147-A177-3AD203B41FA5}">
                      <a16:colId xmlns:a16="http://schemas.microsoft.com/office/drawing/2014/main" val="1681078709"/>
                    </a:ext>
                  </a:extLst>
                </a:gridCol>
                <a:gridCol w="809851">
                  <a:extLst>
                    <a:ext uri="{9D8B030D-6E8A-4147-A177-3AD203B41FA5}">
                      <a16:colId xmlns:a16="http://schemas.microsoft.com/office/drawing/2014/main" val="186045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ysClr val="windowText" lastClr="000000"/>
                          </a:solidFill>
                        </a:rPr>
                        <a:t>Referência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433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Saída</a:t>
                      </a:r>
                    </a:p>
                  </a:txBody>
                  <a:tcPr vert="vert27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3057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192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6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8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65E100A1-0497-4458-A712-12F9ED450947}"/>
              </a:ext>
            </a:extLst>
          </p:cNvPr>
          <p:cNvGraphicFramePr>
            <a:graphicFrameLocks noGrp="1"/>
          </p:cNvGraphicFramePr>
          <p:nvPr/>
        </p:nvGraphicFramePr>
        <p:xfrm>
          <a:off x="2067951" y="75589"/>
          <a:ext cx="64664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58">
                  <a:extLst>
                    <a:ext uri="{9D8B030D-6E8A-4147-A177-3AD203B41FA5}">
                      <a16:colId xmlns:a16="http://schemas.microsoft.com/office/drawing/2014/main" val="1314201857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1111598778"/>
                    </a:ext>
                  </a:extLst>
                </a:gridCol>
                <a:gridCol w="2008161">
                  <a:extLst>
                    <a:ext uri="{9D8B030D-6E8A-4147-A177-3AD203B41FA5}">
                      <a16:colId xmlns:a16="http://schemas.microsoft.com/office/drawing/2014/main" val="3768991837"/>
                    </a:ext>
                  </a:extLst>
                </a:gridCol>
                <a:gridCol w="1616612">
                  <a:extLst>
                    <a:ext uri="{9D8B030D-6E8A-4147-A177-3AD203B41FA5}">
                      <a16:colId xmlns:a16="http://schemas.microsoft.com/office/drawing/2014/main" val="283326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Gênero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Grau de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9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Básico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5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2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Viúva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Básico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1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Solteira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25650"/>
                  </a:ext>
                </a:extLst>
              </a:tr>
            </a:tbl>
          </a:graphicData>
        </a:graphic>
      </p:graphicFrame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6A8EDB7-5124-4B75-9CBC-C6FA3B99AD9C}"/>
              </a:ext>
            </a:extLst>
          </p:cNvPr>
          <p:cNvSpPr/>
          <p:nvPr/>
        </p:nvSpPr>
        <p:spPr>
          <a:xfrm>
            <a:off x="2067951" y="2307102"/>
            <a:ext cx="4825218" cy="407963"/>
          </a:xfrm>
          <a:custGeom>
            <a:avLst/>
            <a:gdLst>
              <a:gd name="connsiteX0" fmla="*/ 0 w 4825218"/>
              <a:gd name="connsiteY0" fmla="*/ 0 h 407963"/>
              <a:gd name="connsiteX1" fmla="*/ 2672861 w 4825218"/>
              <a:gd name="connsiteY1" fmla="*/ 407963 h 407963"/>
              <a:gd name="connsiteX2" fmla="*/ 4825218 w 4825218"/>
              <a:gd name="connsiteY2" fmla="*/ 0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5218" h="407963">
                <a:moveTo>
                  <a:pt x="0" y="0"/>
                </a:moveTo>
                <a:cubicBezTo>
                  <a:pt x="934329" y="203981"/>
                  <a:pt x="1868658" y="407963"/>
                  <a:pt x="2672861" y="407963"/>
                </a:cubicBezTo>
                <a:cubicBezTo>
                  <a:pt x="3477064" y="407963"/>
                  <a:pt x="4151141" y="203981"/>
                  <a:pt x="482521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EA169CE-9F8E-43D9-99EF-B766A245BA51}"/>
              </a:ext>
            </a:extLst>
          </p:cNvPr>
          <p:cNvCxnSpPr>
            <a:stCxn id="21" idx="1"/>
          </p:cNvCxnSpPr>
          <p:nvPr/>
        </p:nvCxnSpPr>
        <p:spPr>
          <a:xfrm>
            <a:off x="4740812" y="2715065"/>
            <a:ext cx="773723" cy="432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01D8C57-646C-4A17-AF85-54FA6FB99640}"/>
              </a:ext>
            </a:extLst>
          </p:cNvPr>
          <p:cNvSpPr txBox="1"/>
          <p:nvPr/>
        </p:nvSpPr>
        <p:spPr>
          <a:xfrm>
            <a:off x="5457108" y="2599124"/>
            <a:ext cx="157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Previsores</a:t>
            </a:r>
          </a:p>
          <a:p>
            <a:r>
              <a:rPr lang="pt-BR" sz="2400" dirty="0">
                <a:solidFill>
                  <a:srgbClr val="FF0000"/>
                </a:solidFill>
              </a:rPr>
              <a:t>(atributos)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85AABCBD-A2A4-4AF5-8350-28E0E001C0EB}"/>
              </a:ext>
            </a:extLst>
          </p:cNvPr>
          <p:cNvSpPr/>
          <p:nvPr/>
        </p:nvSpPr>
        <p:spPr>
          <a:xfrm>
            <a:off x="6921304" y="2293035"/>
            <a:ext cx="1575966" cy="323583"/>
          </a:xfrm>
          <a:custGeom>
            <a:avLst/>
            <a:gdLst>
              <a:gd name="connsiteX0" fmla="*/ 0 w 1575966"/>
              <a:gd name="connsiteY0" fmla="*/ 14067 h 323583"/>
              <a:gd name="connsiteX1" fmla="*/ 815927 w 1575966"/>
              <a:gd name="connsiteY1" fmla="*/ 323557 h 323583"/>
              <a:gd name="connsiteX2" fmla="*/ 1575582 w 1575966"/>
              <a:gd name="connsiteY2" fmla="*/ 0 h 32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966" h="323583">
                <a:moveTo>
                  <a:pt x="0" y="14067"/>
                </a:moveTo>
                <a:cubicBezTo>
                  <a:pt x="276665" y="169984"/>
                  <a:pt x="553330" y="325902"/>
                  <a:pt x="815927" y="323557"/>
                </a:cubicBezTo>
                <a:cubicBezTo>
                  <a:pt x="1078524" y="321213"/>
                  <a:pt x="1591994" y="30480"/>
                  <a:pt x="157558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93765B1-31D3-4898-877B-D042124CFB18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7737231" y="2616592"/>
            <a:ext cx="1106658" cy="131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DF06797-7B80-4687-A305-FDB8820513AC}"/>
              </a:ext>
            </a:extLst>
          </p:cNvPr>
          <p:cNvSpPr txBox="1"/>
          <p:nvPr/>
        </p:nvSpPr>
        <p:spPr>
          <a:xfrm>
            <a:off x="8911305" y="2340392"/>
            <a:ext cx="1575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Classe (target)</a:t>
            </a:r>
          </a:p>
        </p:txBody>
      </p:sp>
      <p:graphicFrame>
        <p:nvGraphicFramePr>
          <p:cNvPr id="12" name="Tabela 18">
            <a:extLst>
              <a:ext uri="{FF2B5EF4-FFF2-40B4-BE49-F238E27FC236}">
                <a16:creationId xmlns:a16="http://schemas.microsoft.com/office/drawing/2014/main" id="{32B351B4-1B2B-44D0-9B2C-9DD95C87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78446"/>
              </p:ext>
            </p:extLst>
          </p:nvPr>
        </p:nvGraphicFramePr>
        <p:xfrm>
          <a:off x="590265" y="3618615"/>
          <a:ext cx="61340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78">
                  <a:extLst>
                    <a:ext uri="{9D8B030D-6E8A-4147-A177-3AD203B41FA5}">
                      <a16:colId xmlns:a16="http://schemas.microsoft.com/office/drawing/2014/main" val="131420185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59877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68991837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2833264747"/>
                    </a:ext>
                  </a:extLst>
                </a:gridCol>
                <a:gridCol w="858128">
                  <a:extLst>
                    <a:ext uri="{9D8B030D-6E8A-4147-A177-3AD203B41FA5}">
                      <a16:colId xmlns:a16="http://schemas.microsoft.com/office/drawing/2014/main" val="100008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Gênero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Grau de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Produto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Saída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9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5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2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1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25650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97CA8893-9E6F-414B-BC37-EAE85380CAF9}"/>
              </a:ext>
            </a:extLst>
          </p:cNvPr>
          <p:cNvSpPr txBox="1"/>
          <p:nvPr/>
        </p:nvSpPr>
        <p:spPr>
          <a:xfrm>
            <a:off x="8645206" y="3302916"/>
            <a:ext cx="274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Matriz de Confusão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DD3D3B-3684-4B6F-BBFA-280B9105C70C}"/>
              </a:ext>
            </a:extLst>
          </p:cNvPr>
          <p:cNvSpPr txBox="1"/>
          <p:nvPr/>
        </p:nvSpPr>
        <p:spPr>
          <a:xfrm>
            <a:off x="9169051" y="5612822"/>
            <a:ext cx="169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60% acerto</a:t>
            </a:r>
          </a:p>
        </p:txBody>
      </p:sp>
      <p:graphicFrame>
        <p:nvGraphicFramePr>
          <p:cNvPr id="17" name="Tabela 2">
            <a:extLst>
              <a:ext uri="{FF2B5EF4-FFF2-40B4-BE49-F238E27FC236}">
                <a16:creationId xmlns:a16="http://schemas.microsoft.com/office/drawing/2014/main" id="{981456E8-EE3A-44CA-AC14-60AFD3E89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82618"/>
              </p:ext>
            </p:extLst>
          </p:nvPr>
        </p:nvGraphicFramePr>
        <p:xfrm>
          <a:off x="8336872" y="3725951"/>
          <a:ext cx="3207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83">
                  <a:extLst>
                    <a:ext uri="{9D8B030D-6E8A-4147-A177-3AD203B41FA5}">
                      <a16:colId xmlns:a16="http://schemas.microsoft.com/office/drawing/2014/main" val="1755296229"/>
                    </a:ext>
                  </a:extLst>
                </a:gridCol>
                <a:gridCol w="777883">
                  <a:extLst>
                    <a:ext uri="{9D8B030D-6E8A-4147-A177-3AD203B41FA5}">
                      <a16:colId xmlns:a16="http://schemas.microsoft.com/office/drawing/2014/main" val="1213604629"/>
                    </a:ext>
                  </a:extLst>
                </a:gridCol>
                <a:gridCol w="841818">
                  <a:extLst>
                    <a:ext uri="{9D8B030D-6E8A-4147-A177-3AD203B41FA5}">
                      <a16:colId xmlns:a16="http://schemas.microsoft.com/office/drawing/2014/main" val="1681078709"/>
                    </a:ext>
                  </a:extLst>
                </a:gridCol>
                <a:gridCol w="809851">
                  <a:extLst>
                    <a:ext uri="{9D8B030D-6E8A-4147-A177-3AD203B41FA5}">
                      <a16:colId xmlns:a16="http://schemas.microsoft.com/office/drawing/2014/main" val="186045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ysClr val="windowText" lastClr="000000"/>
                          </a:solidFill>
                        </a:rPr>
                        <a:t>Referência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433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Saída</a:t>
                      </a:r>
                    </a:p>
                  </a:txBody>
                  <a:tcPr vert="vert27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3057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192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6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7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65E100A1-0497-4458-A712-12F9ED450947}"/>
              </a:ext>
            </a:extLst>
          </p:cNvPr>
          <p:cNvGraphicFramePr>
            <a:graphicFrameLocks noGrp="1"/>
          </p:cNvGraphicFramePr>
          <p:nvPr/>
        </p:nvGraphicFramePr>
        <p:xfrm>
          <a:off x="2067951" y="75589"/>
          <a:ext cx="64664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58">
                  <a:extLst>
                    <a:ext uri="{9D8B030D-6E8A-4147-A177-3AD203B41FA5}">
                      <a16:colId xmlns:a16="http://schemas.microsoft.com/office/drawing/2014/main" val="1314201857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1111598778"/>
                    </a:ext>
                  </a:extLst>
                </a:gridCol>
                <a:gridCol w="2008161">
                  <a:extLst>
                    <a:ext uri="{9D8B030D-6E8A-4147-A177-3AD203B41FA5}">
                      <a16:colId xmlns:a16="http://schemas.microsoft.com/office/drawing/2014/main" val="3768991837"/>
                    </a:ext>
                  </a:extLst>
                </a:gridCol>
                <a:gridCol w="1616612">
                  <a:extLst>
                    <a:ext uri="{9D8B030D-6E8A-4147-A177-3AD203B41FA5}">
                      <a16:colId xmlns:a16="http://schemas.microsoft.com/office/drawing/2014/main" val="283326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Gênero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Grau de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9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Básico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5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2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Viúva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Básico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1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Solteira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25650"/>
                  </a:ext>
                </a:extLst>
              </a:tr>
            </a:tbl>
          </a:graphicData>
        </a:graphic>
      </p:graphicFrame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6A8EDB7-5124-4B75-9CBC-C6FA3B99AD9C}"/>
              </a:ext>
            </a:extLst>
          </p:cNvPr>
          <p:cNvSpPr/>
          <p:nvPr/>
        </p:nvSpPr>
        <p:spPr>
          <a:xfrm>
            <a:off x="2067951" y="2307102"/>
            <a:ext cx="4825218" cy="407963"/>
          </a:xfrm>
          <a:custGeom>
            <a:avLst/>
            <a:gdLst>
              <a:gd name="connsiteX0" fmla="*/ 0 w 4825218"/>
              <a:gd name="connsiteY0" fmla="*/ 0 h 407963"/>
              <a:gd name="connsiteX1" fmla="*/ 2672861 w 4825218"/>
              <a:gd name="connsiteY1" fmla="*/ 407963 h 407963"/>
              <a:gd name="connsiteX2" fmla="*/ 4825218 w 4825218"/>
              <a:gd name="connsiteY2" fmla="*/ 0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5218" h="407963">
                <a:moveTo>
                  <a:pt x="0" y="0"/>
                </a:moveTo>
                <a:cubicBezTo>
                  <a:pt x="934329" y="203981"/>
                  <a:pt x="1868658" y="407963"/>
                  <a:pt x="2672861" y="407963"/>
                </a:cubicBezTo>
                <a:cubicBezTo>
                  <a:pt x="3477064" y="407963"/>
                  <a:pt x="4151141" y="203981"/>
                  <a:pt x="482521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EA169CE-9F8E-43D9-99EF-B766A245BA51}"/>
              </a:ext>
            </a:extLst>
          </p:cNvPr>
          <p:cNvCxnSpPr>
            <a:stCxn id="21" idx="1"/>
          </p:cNvCxnSpPr>
          <p:nvPr/>
        </p:nvCxnSpPr>
        <p:spPr>
          <a:xfrm>
            <a:off x="4740812" y="2715065"/>
            <a:ext cx="773723" cy="432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01D8C57-646C-4A17-AF85-54FA6FB99640}"/>
              </a:ext>
            </a:extLst>
          </p:cNvPr>
          <p:cNvSpPr txBox="1"/>
          <p:nvPr/>
        </p:nvSpPr>
        <p:spPr>
          <a:xfrm>
            <a:off x="5457108" y="2599124"/>
            <a:ext cx="157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Previsores</a:t>
            </a:r>
          </a:p>
          <a:p>
            <a:r>
              <a:rPr lang="pt-BR" sz="2400" dirty="0">
                <a:solidFill>
                  <a:srgbClr val="FF0000"/>
                </a:solidFill>
              </a:rPr>
              <a:t>(atributos)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85AABCBD-A2A4-4AF5-8350-28E0E001C0EB}"/>
              </a:ext>
            </a:extLst>
          </p:cNvPr>
          <p:cNvSpPr/>
          <p:nvPr/>
        </p:nvSpPr>
        <p:spPr>
          <a:xfrm>
            <a:off x="6921304" y="2293035"/>
            <a:ext cx="1575966" cy="323583"/>
          </a:xfrm>
          <a:custGeom>
            <a:avLst/>
            <a:gdLst>
              <a:gd name="connsiteX0" fmla="*/ 0 w 1575966"/>
              <a:gd name="connsiteY0" fmla="*/ 14067 h 323583"/>
              <a:gd name="connsiteX1" fmla="*/ 815927 w 1575966"/>
              <a:gd name="connsiteY1" fmla="*/ 323557 h 323583"/>
              <a:gd name="connsiteX2" fmla="*/ 1575582 w 1575966"/>
              <a:gd name="connsiteY2" fmla="*/ 0 h 32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966" h="323583">
                <a:moveTo>
                  <a:pt x="0" y="14067"/>
                </a:moveTo>
                <a:cubicBezTo>
                  <a:pt x="276665" y="169984"/>
                  <a:pt x="553330" y="325902"/>
                  <a:pt x="815927" y="323557"/>
                </a:cubicBezTo>
                <a:cubicBezTo>
                  <a:pt x="1078524" y="321213"/>
                  <a:pt x="1591994" y="30480"/>
                  <a:pt x="157558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93765B1-31D3-4898-877B-D042124CFB18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7737231" y="2616592"/>
            <a:ext cx="1106658" cy="131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DF06797-7B80-4687-A305-FDB8820513AC}"/>
              </a:ext>
            </a:extLst>
          </p:cNvPr>
          <p:cNvSpPr txBox="1"/>
          <p:nvPr/>
        </p:nvSpPr>
        <p:spPr>
          <a:xfrm>
            <a:off x="8911305" y="2340392"/>
            <a:ext cx="1575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Classe (target)</a:t>
            </a:r>
          </a:p>
        </p:txBody>
      </p:sp>
      <p:graphicFrame>
        <p:nvGraphicFramePr>
          <p:cNvPr id="12" name="Tabela 18">
            <a:extLst>
              <a:ext uri="{FF2B5EF4-FFF2-40B4-BE49-F238E27FC236}">
                <a16:creationId xmlns:a16="http://schemas.microsoft.com/office/drawing/2014/main" id="{32B351B4-1B2B-44D0-9B2C-9DD95C87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42771"/>
              </p:ext>
            </p:extLst>
          </p:nvPr>
        </p:nvGraphicFramePr>
        <p:xfrm>
          <a:off x="590265" y="3618615"/>
          <a:ext cx="61340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78">
                  <a:extLst>
                    <a:ext uri="{9D8B030D-6E8A-4147-A177-3AD203B41FA5}">
                      <a16:colId xmlns:a16="http://schemas.microsoft.com/office/drawing/2014/main" val="131420185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59877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68991837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2833264747"/>
                    </a:ext>
                  </a:extLst>
                </a:gridCol>
                <a:gridCol w="858128">
                  <a:extLst>
                    <a:ext uri="{9D8B030D-6E8A-4147-A177-3AD203B41FA5}">
                      <a16:colId xmlns:a16="http://schemas.microsoft.com/office/drawing/2014/main" val="100008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Gênero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Grau de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Produto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Saída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9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5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2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1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25650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097172-5847-41EE-B091-D025943F1E47}"/>
              </a:ext>
            </a:extLst>
          </p:cNvPr>
          <p:cNvSpPr txBox="1"/>
          <p:nvPr/>
        </p:nvSpPr>
        <p:spPr>
          <a:xfrm>
            <a:off x="8645206" y="3302916"/>
            <a:ext cx="274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Matriz de Confusão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22402EE-A285-4E29-A012-8D7C9480B0D5}"/>
              </a:ext>
            </a:extLst>
          </p:cNvPr>
          <p:cNvSpPr txBox="1"/>
          <p:nvPr/>
        </p:nvSpPr>
        <p:spPr>
          <a:xfrm>
            <a:off x="9169051" y="5612822"/>
            <a:ext cx="169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80% acerto</a:t>
            </a:r>
          </a:p>
        </p:txBody>
      </p:sp>
      <p:graphicFrame>
        <p:nvGraphicFramePr>
          <p:cNvPr id="16" name="Tabela 2">
            <a:extLst>
              <a:ext uri="{FF2B5EF4-FFF2-40B4-BE49-F238E27FC236}">
                <a16:creationId xmlns:a16="http://schemas.microsoft.com/office/drawing/2014/main" id="{2DDD02E9-44D1-4D27-BDFC-11C1D6ADA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4615"/>
              </p:ext>
            </p:extLst>
          </p:nvPr>
        </p:nvGraphicFramePr>
        <p:xfrm>
          <a:off x="8336872" y="3725951"/>
          <a:ext cx="3207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83">
                  <a:extLst>
                    <a:ext uri="{9D8B030D-6E8A-4147-A177-3AD203B41FA5}">
                      <a16:colId xmlns:a16="http://schemas.microsoft.com/office/drawing/2014/main" val="1755296229"/>
                    </a:ext>
                  </a:extLst>
                </a:gridCol>
                <a:gridCol w="777883">
                  <a:extLst>
                    <a:ext uri="{9D8B030D-6E8A-4147-A177-3AD203B41FA5}">
                      <a16:colId xmlns:a16="http://schemas.microsoft.com/office/drawing/2014/main" val="1213604629"/>
                    </a:ext>
                  </a:extLst>
                </a:gridCol>
                <a:gridCol w="841818">
                  <a:extLst>
                    <a:ext uri="{9D8B030D-6E8A-4147-A177-3AD203B41FA5}">
                      <a16:colId xmlns:a16="http://schemas.microsoft.com/office/drawing/2014/main" val="1681078709"/>
                    </a:ext>
                  </a:extLst>
                </a:gridCol>
                <a:gridCol w="809851">
                  <a:extLst>
                    <a:ext uri="{9D8B030D-6E8A-4147-A177-3AD203B41FA5}">
                      <a16:colId xmlns:a16="http://schemas.microsoft.com/office/drawing/2014/main" val="186045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ysClr val="windowText" lastClr="000000"/>
                          </a:solidFill>
                        </a:rPr>
                        <a:t>Referência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433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Saída</a:t>
                      </a:r>
                    </a:p>
                  </a:txBody>
                  <a:tcPr vert="vert27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3057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192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6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5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F67581A-AD1C-410D-8B27-0EFE78745D78}"/>
              </a:ext>
            </a:extLst>
          </p:cNvPr>
          <p:cNvSpPr txBox="1">
            <a:spLocks/>
          </p:cNvSpPr>
          <p:nvPr/>
        </p:nvSpPr>
        <p:spPr>
          <a:xfrm>
            <a:off x="838200" y="4913142"/>
            <a:ext cx="10515600" cy="1944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2) Regra </a:t>
            </a:r>
            <a:r>
              <a:rPr lang="pt-BR" b="1" dirty="0" err="1"/>
              <a:t>Hebbiana</a:t>
            </a:r>
            <a:r>
              <a:rPr lang="pt-BR" b="1" dirty="0"/>
              <a:t>:</a:t>
            </a:r>
          </a:p>
          <a:p>
            <a:pPr marL="0" indent="0">
              <a:buNone/>
            </a:pPr>
            <a:r>
              <a:rPr lang="pt-BR" dirty="0"/>
              <a:t>Postulado de </a:t>
            </a:r>
            <a:r>
              <a:rPr lang="pt-BR" dirty="0" err="1"/>
              <a:t>Heb</a:t>
            </a:r>
            <a:r>
              <a:rPr lang="pt-BR" dirty="0"/>
              <a:t>: “Se dois neurônios em ambos os lados de uma sinapse são ativados sincronamente e simultaneamente, então a força daquela sinapse é seletivamente aumentada”.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E029F30-54E6-4632-9085-E738836A9B07}"/>
              </a:ext>
            </a:extLst>
          </p:cNvPr>
          <p:cNvSpPr txBox="1">
            <a:spLocks/>
          </p:cNvSpPr>
          <p:nvPr/>
        </p:nvSpPr>
        <p:spPr>
          <a:xfrm>
            <a:off x="838200" y="378948"/>
            <a:ext cx="10515600" cy="2145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1) Regra por Correção de Erro: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Ajusta os pesos sinápticos por meio do erro, que é obtido através da diferença entre o valor de saída da rede e o valor esperado em um ciclo de treinamento. Com isso gradualmente vai diminuindo o erro geral da rede.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3FE41D-9F64-4FEA-A71F-190AB35F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512" y="2180386"/>
            <a:ext cx="5725550" cy="31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8553</TotalTime>
  <Words>609</Words>
  <Application>Microsoft Office PowerPoint</Application>
  <PresentationFormat>Widescreen</PresentationFormat>
  <Paragraphs>296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Aprendizagem nas redes neurais artificiais</vt:lpstr>
      <vt:lpstr>Processo de Aprendizagem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586</cp:revision>
  <dcterms:created xsi:type="dcterms:W3CDTF">2020-11-26T18:44:25Z</dcterms:created>
  <dcterms:modified xsi:type="dcterms:W3CDTF">2021-02-06T21:05:13Z</dcterms:modified>
</cp:coreProperties>
</file>