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2" r:id="rId2"/>
    <p:sldId id="494" r:id="rId3"/>
    <p:sldId id="473" r:id="rId4"/>
    <p:sldId id="489" r:id="rId5"/>
    <p:sldId id="474" r:id="rId6"/>
    <p:sldId id="477" r:id="rId7"/>
    <p:sldId id="478" r:id="rId8"/>
    <p:sldId id="479" r:id="rId9"/>
    <p:sldId id="480" r:id="rId10"/>
    <p:sldId id="476" r:id="rId11"/>
    <p:sldId id="4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57" y="357824"/>
            <a:ext cx="10515600" cy="598389"/>
          </a:xfrm>
        </p:spPr>
        <p:txBody>
          <a:bodyPr>
            <a:noAutofit/>
          </a:bodyPr>
          <a:lstStyle/>
          <a:p>
            <a:pPr algn="just"/>
            <a:r>
              <a:rPr lang="pt-B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Evolução do algoritmo de descida do gradiente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792064B-1397-46CA-B030-C2A72688C113}"/>
              </a:ext>
            </a:extLst>
          </p:cNvPr>
          <p:cNvSpPr txBox="1">
            <a:spLocks/>
          </p:cNvSpPr>
          <p:nvPr/>
        </p:nvSpPr>
        <p:spPr>
          <a:xfrm>
            <a:off x="1161757" y="1056495"/>
            <a:ext cx="10515600" cy="1630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SGD (</a:t>
            </a:r>
            <a:r>
              <a:rPr lang="pt-BR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Stochastic</a:t>
            </a:r>
            <a:r>
              <a:rPr lang="pt-BR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Gradient</a:t>
            </a:r>
            <a:r>
              <a:rPr lang="pt-BR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Descent</a:t>
            </a:r>
            <a:r>
              <a:rPr lang="pt-BR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 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Descida de Gradiente Estocástica. Aumenta o número de atualizações nas interações (todos os dados atualizam pesos). Evita erro no mínimo local, mas tem excesso de atualizações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EF269A3-6A3D-4221-A671-B8E6087D7F5D}"/>
              </a:ext>
            </a:extLst>
          </p:cNvPr>
          <p:cNvSpPr txBox="1">
            <a:spLocks/>
          </p:cNvSpPr>
          <p:nvPr/>
        </p:nvSpPr>
        <p:spPr>
          <a:xfrm>
            <a:off x="1161757" y="2686696"/>
            <a:ext cx="10515600" cy="1630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SGD </a:t>
            </a:r>
            <a:r>
              <a:rPr lang="pt-BR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Mini-batch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sz="28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Descida de Gradiente estocástica com mini lotes. Esse é o algoritmo principal da descida do gradiente. Diminui o número de atualizações e aumenta a velocidade de processamento.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E10B30-0712-48E6-8115-17414EAE4423}"/>
              </a:ext>
            </a:extLst>
          </p:cNvPr>
          <p:cNvSpPr txBox="1">
            <a:spLocks/>
          </p:cNvSpPr>
          <p:nvPr/>
        </p:nvSpPr>
        <p:spPr>
          <a:xfrm>
            <a:off x="1161757" y="4475177"/>
            <a:ext cx="10515600" cy="1630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Momento (Momentum): </a:t>
            </a:r>
            <a:r>
              <a:rPr lang="pt-BR" altLang="pt-BR" sz="2800" dirty="0">
                <a:solidFill>
                  <a:srgbClr val="000000"/>
                </a:solidFill>
                <a:latin typeface="+mn-lt"/>
              </a:rPr>
              <a:t>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écnica para aumentar a velocidade do algoritmo de descida do gradiente, reduzir instabilidades e evitar mínimos locais.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</a:t>
            </a:r>
            <a:r>
              <a:rPr lang="pt-BR" sz="2800" dirty="0">
                <a:latin typeface="+mn-lt"/>
              </a:rPr>
              <a:t>eu valor varia de 0 (não utilização) a 1. O valor recomendado para o termo momentum é 0,3.</a:t>
            </a:r>
            <a:endParaRPr lang="pt-BR" sz="28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16F1FA4-9CAA-463A-B502-FA95D243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87" y="446880"/>
            <a:ext cx="7179166" cy="56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3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44064" y="2564149"/>
            <a:ext cx="10775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Aprendizagem com descida do gradiente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Aprendizagem com descida do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23"/>
            <a:ext cx="10515600" cy="1165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Descida do gradiente: </a:t>
            </a:r>
            <a:r>
              <a:rPr lang="pt-BR" b="1" dirty="0"/>
              <a:t>algoritmo</a:t>
            </a:r>
            <a:r>
              <a:rPr lang="pt-BR" dirty="0"/>
              <a:t> que tem por objetivo encontrar o ponto de mínimo de uma função.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275A40D-46F6-432E-980D-97D2FC50E086}"/>
              </a:ext>
            </a:extLst>
          </p:cNvPr>
          <p:cNvSpPr txBox="1">
            <a:spLocks/>
          </p:cNvSpPr>
          <p:nvPr/>
        </p:nvSpPr>
        <p:spPr>
          <a:xfrm>
            <a:off x="838200" y="2080145"/>
            <a:ext cx="10515600" cy="930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Uma função pode ter vários pontos de mínimo (mínimos locais e globais) e o objetivo é encontrar o mínimo global.</a:t>
            </a:r>
          </a:p>
        </p:txBody>
      </p:sp>
      <p:pic>
        <p:nvPicPr>
          <p:cNvPr id="1028" name="Picture 4" descr="Polinômios e Funções Polinomiais">
            <a:extLst>
              <a:ext uri="{FF2B5EF4-FFF2-40B4-BE49-F238E27FC236}">
                <a16:creationId xmlns:a16="http://schemas.microsoft.com/office/drawing/2014/main" id="{26AAC1BA-E25F-4D99-9950-042E92113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91" y="3546831"/>
            <a:ext cx="4136359" cy="307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D842E6-E1D1-4F42-9A71-9E8906B9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2" y="3127258"/>
            <a:ext cx="2351736" cy="34888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953959-A070-4827-B9FD-826C2EF7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827" y="3190061"/>
            <a:ext cx="4327118" cy="36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44" y="13774"/>
            <a:ext cx="10515600" cy="806346"/>
          </a:xfrm>
        </p:spPr>
        <p:txBody>
          <a:bodyPr/>
          <a:lstStyle/>
          <a:p>
            <a:pPr algn="ctr"/>
            <a:r>
              <a:rPr lang="pt-BR" dirty="0"/>
              <a:t>Gradiente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884A476B-896D-4023-BA1F-CF1A5EE2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9" y="790159"/>
            <a:ext cx="11690252" cy="94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39" tIns="40119" rIns="80239" bIns="40119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+mn-lt"/>
              </a:rPr>
              <a:t>Vetor</a:t>
            </a:r>
            <a:r>
              <a:rPr lang="pt-BR" altLang="pt-BR" sz="2800" dirty="0">
                <a:solidFill>
                  <a:schemeClr val="tx1"/>
                </a:solidFill>
                <a:latin typeface="+mn-lt"/>
              </a:rPr>
              <a:t> cujo módulo é a </a:t>
            </a:r>
            <a:r>
              <a:rPr lang="pt-BR" altLang="pt-BR" sz="2800" b="1" dirty="0">
                <a:solidFill>
                  <a:schemeClr val="tx1"/>
                </a:solidFill>
                <a:latin typeface="+mn-lt"/>
              </a:rPr>
              <a:t>derivada</a:t>
            </a:r>
            <a:r>
              <a:rPr lang="pt-BR" altLang="pt-BR" sz="2800" dirty="0">
                <a:solidFill>
                  <a:schemeClr val="tx1"/>
                </a:solidFill>
                <a:latin typeface="+mn-lt"/>
              </a:rPr>
              <a:t> direcional máxima (sentido da maior variação).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sz="2800" b="0" i="0" dirty="0">
                <a:solidFill>
                  <a:schemeClr val="tx1"/>
                </a:solidFill>
                <a:effectLst/>
                <a:latin typeface="+mn-lt"/>
              </a:rPr>
              <a:t>Aponta para onde a grandeza resultante da função tem seu </a:t>
            </a:r>
            <a:r>
              <a:rPr lang="pt-BR" sz="2800" b="1" i="0" dirty="0">
                <a:solidFill>
                  <a:schemeClr val="tx1"/>
                </a:solidFill>
                <a:effectLst/>
                <a:latin typeface="+mn-lt"/>
              </a:rPr>
              <a:t>maior 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n-lt"/>
              </a:rPr>
              <a:t>crescimento.</a:t>
            </a:r>
            <a:endParaRPr lang="pt-BR" altLang="pt-BR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08C58A6C-1B52-43DF-9CE1-E37E26E0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4128896"/>
            <a:ext cx="10604156" cy="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39" tIns="40119" rIns="80239" bIns="40119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+mn-lt"/>
              </a:rPr>
              <a:t>Derivada: taxa de variação instantânea entre grandezas (variáveis).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3A8B120-5D3A-4D41-B3EC-947E65FE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6" y="4581626"/>
            <a:ext cx="2457450" cy="2305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7F7E7A5-C726-4A6C-A802-DF9CE400A2F1}"/>
                  </a:ext>
                </a:extLst>
              </p:cNvPr>
              <p:cNvSpPr txBox="1"/>
              <p:nvPr/>
            </p:nvSpPr>
            <p:spPr>
              <a:xfrm>
                <a:off x="8001868" y="5100971"/>
                <a:ext cx="320966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𝑑𝑒𝑟𝑖𝑣𝑎𝑑𝑎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7F7E7A5-C726-4A6C-A802-DF9CE400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868" y="5100971"/>
                <a:ext cx="3209661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945A3B-976F-4287-B253-28EBEBF8D8F7}"/>
              </a:ext>
            </a:extLst>
          </p:cNvPr>
          <p:cNvCxnSpPr/>
          <p:nvPr/>
        </p:nvCxnSpPr>
        <p:spPr>
          <a:xfrm>
            <a:off x="365759" y="2546259"/>
            <a:ext cx="22789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C80A92-FD6A-4EC0-A8B4-376E01693EBB}"/>
                  </a:ext>
                </a:extLst>
              </p:cNvPr>
              <p:cNvSpPr txBox="1"/>
              <p:nvPr/>
            </p:nvSpPr>
            <p:spPr>
              <a:xfrm>
                <a:off x="1252904" y="2059985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C80A92-FD6A-4EC0-A8B4-376E0169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04" y="2059985"/>
                <a:ext cx="32784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0711ACB-501A-4499-8BCE-BE25DA3230CB}"/>
                  </a:ext>
                </a:extLst>
              </p:cNvPr>
              <p:cNvSpPr txBox="1"/>
              <p:nvPr/>
            </p:nvSpPr>
            <p:spPr>
              <a:xfrm>
                <a:off x="258389" y="2740332"/>
                <a:ext cx="33850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𝑑𝑢𝑙𝑜</m:t>
                    </m:r>
                  </m:oMath>
                </a14:m>
                <a:r>
                  <a:rPr lang="pt-BR" sz="2800" dirty="0"/>
                  <a:t> (Ex.: 12)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0711ACB-501A-4499-8BCE-BE25DA32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9" y="2740332"/>
                <a:ext cx="3385094" cy="430887"/>
              </a:xfrm>
              <a:prstGeom prst="rect">
                <a:avLst/>
              </a:prstGeom>
              <a:blipFill>
                <a:blip r:embed="rId5"/>
                <a:stretch>
                  <a:fillRect t="-24286" r="-503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2">
            <a:extLst>
              <a:ext uri="{FF2B5EF4-FFF2-40B4-BE49-F238E27FC236}">
                <a16:creationId xmlns:a16="http://schemas.microsoft.com/office/drawing/2014/main" id="{A816B063-7312-4D99-BFD3-6E2227F2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3182311"/>
            <a:ext cx="4009292" cy="94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39" tIns="40119" rIns="80239" bIns="40119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dirty="0">
                <a:solidFill>
                  <a:schemeClr val="tx1"/>
                </a:solidFill>
                <a:latin typeface="+mn-lt"/>
              </a:rPr>
              <a:t>Direção: horizontal.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dirty="0">
                <a:solidFill>
                  <a:schemeClr val="tx1"/>
                </a:solidFill>
                <a:latin typeface="+mn-lt"/>
              </a:rPr>
              <a:t>Sentido: para direita. 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208F1950-92E9-412D-A5E3-4BF6ADF6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89" y="1732955"/>
            <a:ext cx="1697020" cy="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39" tIns="40119" rIns="80239" bIns="40119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+mn-lt"/>
              </a:rPr>
              <a:t>Vetor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8C2A6B3C-7836-4937-B329-258C1F47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0" y="1932979"/>
            <a:ext cx="1697020" cy="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39" tIns="40119" rIns="80239" bIns="40119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+mn-lt"/>
              </a:rPr>
              <a:t>Gradiente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682EFD-1F61-4BCA-A983-9005E7377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170" y="2588288"/>
            <a:ext cx="4067175" cy="8286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B22AA2-8750-41B0-A87D-D685F7EF4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207" y="4624488"/>
            <a:ext cx="2447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5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98D9CA1-93FB-4A39-B847-AFB9D63F7773}"/>
              </a:ext>
            </a:extLst>
          </p:cNvPr>
          <p:cNvSpPr txBox="1">
            <a:spLocks/>
          </p:cNvSpPr>
          <p:nvPr/>
        </p:nvSpPr>
        <p:spPr>
          <a:xfrm>
            <a:off x="838200" y="259740"/>
            <a:ext cx="10515600" cy="115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É utilizado para encontrar o mínimo de uma função de erro (função de perda –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ou função de custo -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) quando aplicado a algoritmos de redes neurais artificiais.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ACA4E5-B3CF-4A07-AC6E-FF9D76E4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06" y="1835321"/>
            <a:ext cx="80295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32FDEB6-CD87-40E3-9EF7-11693C88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807185"/>
            <a:ext cx="8143875" cy="479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9D83F7-F7EC-4577-99D0-81C9A1B7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618" y="1860011"/>
            <a:ext cx="8048625" cy="46291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BE5B714-B6ED-43FA-92E5-CB21ED77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40"/>
            <a:ext cx="10515600" cy="1153550"/>
          </a:xfrm>
        </p:spPr>
        <p:txBody>
          <a:bodyPr>
            <a:noAutofit/>
          </a:bodyPr>
          <a:lstStyle/>
          <a:p>
            <a:pPr algn="just"/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utilizado para encontrar o mínimo de uma função de erro (função de perda –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 função de custo -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quando aplicado a algoritmos de aprendizagem de máquina  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92EB66-C4E4-476C-8C61-5DACFDF12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222" y="2039378"/>
            <a:ext cx="3457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4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4ED9C7D-2319-42AF-B3D2-5D124ADE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94" y="1836198"/>
            <a:ext cx="8134350" cy="467677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430D3E7-9C3A-4C21-899F-814913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40"/>
            <a:ext cx="10515600" cy="1153550"/>
          </a:xfrm>
        </p:spPr>
        <p:txBody>
          <a:bodyPr>
            <a:noAutofit/>
          </a:bodyPr>
          <a:lstStyle/>
          <a:p>
            <a:pPr algn="just"/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utilizado para encontrar o mínimo de uma função de erro (função de perda –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 função de custo -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quando aplicado a algoritmos de aprendizagem de máquina  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FD70E7-F527-41AE-A2B6-80833F34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22" y="2033147"/>
            <a:ext cx="3457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4DD318B-223F-413E-910E-4EC18761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76" y="1854809"/>
            <a:ext cx="8077200" cy="46863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28C4DE1-E2FF-4D58-B48C-31645D5593F2}"/>
              </a:ext>
            </a:extLst>
          </p:cNvPr>
          <p:cNvSpPr txBox="1">
            <a:spLocks/>
          </p:cNvSpPr>
          <p:nvPr/>
        </p:nvSpPr>
        <p:spPr>
          <a:xfrm>
            <a:off x="838200" y="259740"/>
            <a:ext cx="10515600" cy="115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>
                <a:latin typeface="Calibri" panose="020F0502020204030204" pitchFamily="34" charset="0"/>
                <a:cs typeface="Calibri" panose="020F0502020204030204" pitchFamily="34" charset="0"/>
              </a:rPr>
              <a:t>É utilizado para encontrar o mínimo de uma função de erro (função de perda – loss function ou função de custo - cost function) quando aplicado a algoritmos de aprendizagem de máquina  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DEB4CB-B5E6-49C9-B5D9-25E2F753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90" y="2023625"/>
            <a:ext cx="3457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40"/>
            <a:ext cx="10515600" cy="1153550"/>
          </a:xfrm>
        </p:spPr>
        <p:txBody>
          <a:bodyPr>
            <a:noAutofit/>
          </a:bodyPr>
          <a:lstStyle/>
          <a:p>
            <a:pPr algn="just"/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utilizado para encontrar o mínimo de uma função de erro (função de perda –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 função de custo -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quando aplicado a algoritmos de aprendizagem de máquina  </a:t>
            </a:r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0FB7B7-523F-42A4-BCEE-157DB3E1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92" y="1835759"/>
            <a:ext cx="8077200" cy="4705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90F694D-BDF7-45F4-8A3A-B4A2FC7F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85" y="2018642"/>
            <a:ext cx="3457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8441</TotalTime>
  <Words>425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Aprendizagem com descida do gradiente</vt:lpstr>
      <vt:lpstr>Gradiente</vt:lpstr>
      <vt:lpstr>Apresentação do PowerPoint</vt:lpstr>
      <vt:lpstr>É utilizado para encontrar o mínimo de uma função de erro (função de perda – loss function ou função de custo - cost function) quando aplicado a algoritmos de aprendizagem de máquina  </vt:lpstr>
      <vt:lpstr>É utilizado para encontrar o mínimo de uma função de erro (função de perda – loss function ou função de custo - cost function) quando aplicado a algoritmos de aprendizagem de máquina  </vt:lpstr>
      <vt:lpstr>Apresentação do PowerPoint</vt:lpstr>
      <vt:lpstr>É utilizado para encontrar o mínimo de uma função de erro (função de perda – loss function ou função de custo - cost function) quando aplicado a algoritmos de aprendizagem de máquina  </vt:lpstr>
      <vt:lpstr>Evolução do algoritmo de descida do gradiente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575</cp:revision>
  <dcterms:created xsi:type="dcterms:W3CDTF">2020-11-26T18:44:25Z</dcterms:created>
  <dcterms:modified xsi:type="dcterms:W3CDTF">2021-02-07T18:56:48Z</dcterms:modified>
</cp:coreProperties>
</file>