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2" r:id="rId2"/>
    <p:sldId id="494" r:id="rId3"/>
    <p:sldId id="440" r:id="rId4"/>
    <p:sldId id="496" r:id="rId5"/>
    <p:sldId id="471" r:id="rId6"/>
    <p:sldId id="472" r:id="rId7"/>
    <p:sldId id="497" r:id="rId8"/>
    <p:sldId id="49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44064" y="2564149"/>
            <a:ext cx="1077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Cálculos dos erros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838200" y="457201"/>
            <a:ext cx="10515600" cy="471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Cálculos dos erros</a:t>
            </a:r>
          </a:p>
          <a:p>
            <a:pPr marL="0" indent="0">
              <a:buNone/>
            </a:pP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8FA9BC-9062-4A4F-9172-810706980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216" y="1673469"/>
                <a:ext cx="6955302" cy="20210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dirty="0"/>
                  <a:t>Onde:</a:t>
                </a:r>
              </a:p>
              <a:p>
                <a:pPr marL="0" indent="0">
                  <a:buNone/>
                </a:pPr>
                <a:r>
                  <a:rPr lang="pt-BR" dirty="0"/>
                  <a:t>E = erro.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 valor esperado.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aseline="-25000" dirty="0"/>
                  <a:t> </a:t>
                </a:r>
                <a:r>
                  <a:rPr lang="pt-BR" dirty="0"/>
                  <a:t>= valor calculado ou observado.</a:t>
                </a:r>
                <a:endParaRPr lang="pt-BR" b="1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8FA9BC-9062-4A4F-9172-810706980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16" y="1673469"/>
                <a:ext cx="6955302" cy="2021057"/>
              </a:xfrm>
              <a:prstGeom prst="rect">
                <a:avLst/>
              </a:prstGeom>
              <a:blipFill>
                <a:blip r:embed="rId2"/>
                <a:stretch>
                  <a:fillRect l="-1753" t="-5136" b="-81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72678" y="4125413"/>
              <a:ext cx="812799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Valor Esperado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Valor Calculado (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pt-BR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Erro 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632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42814"/>
                  </p:ext>
                </p:extLst>
              </p:nvPr>
            </p:nvGraphicFramePr>
            <p:xfrm>
              <a:off x="2172678" y="4125413"/>
              <a:ext cx="812799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25" t="-9333" r="-200674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9333" r="-101126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Erro 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6321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61A8C17-2AB1-4558-BE49-D8AA845D6054}"/>
                  </a:ext>
                </a:extLst>
              </p:cNvPr>
              <p:cNvSpPr txBox="1"/>
              <p:nvPr/>
            </p:nvSpPr>
            <p:spPr>
              <a:xfrm>
                <a:off x="5282123" y="1242582"/>
                <a:ext cx="16277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61A8C17-2AB1-4558-BE49-D8AA845D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23" y="1242582"/>
                <a:ext cx="162775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33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838200" y="457201"/>
            <a:ext cx="10515600" cy="471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Erro absoluto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FA9BC-9062-4A4F-9172-8107069809CF}"/>
              </a:ext>
            </a:extLst>
          </p:cNvPr>
          <p:cNvSpPr txBox="1">
            <a:spLocks/>
          </p:cNvSpPr>
          <p:nvPr/>
        </p:nvSpPr>
        <p:spPr>
          <a:xfrm>
            <a:off x="1105485" y="1987583"/>
            <a:ext cx="9644715" cy="471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É o módulo do erro, todos os valores tornam-se positivos.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788384"/>
                  </p:ext>
                </p:extLst>
              </p:nvPr>
            </p:nvGraphicFramePr>
            <p:xfrm>
              <a:off x="1206540" y="3042201"/>
              <a:ext cx="95436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9184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2680441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1420836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340894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Valor Esperado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Valor Calculado (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pt-BR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Erro (E)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Erro absoluto (E</a:t>
                          </a:r>
                          <a:r>
                            <a:rPr lang="pt-BR" sz="2400" baseline="-25000" dirty="0"/>
                            <a:t>A</a:t>
                          </a:r>
                          <a:r>
                            <a:rPr lang="pt-BR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632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788384"/>
                  </p:ext>
                </p:extLst>
              </p:nvPr>
            </p:nvGraphicFramePr>
            <p:xfrm>
              <a:off x="1206540" y="3042201"/>
              <a:ext cx="95436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9184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2680441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1420836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3408946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26" t="-10667" r="-254628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909" t="-10667" r="-156364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Erro (E)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Erro absoluto (E</a:t>
                          </a:r>
                          <a:r>
                            <a:rPr lang="pt-BR" sz="2400" baseline="-25000" dirty="0"/>
                            <a:t>A</a:t>
                          </a:r>
                          <a:r>
                            <a:rPr lang="pt-BR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6321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61A8C17-2AB1-4558-BE49-D8AA845D6054}"/>
                  </a:ext>
                </a:extLst>
              </p:cNvPr>
              <p:cNvSpPr txBox="1"/>
              <p:nvPr/>
            </p:nvSpPr>
            <p:spPr>
              <a:xfrm>
                <a:off x="5282123" y="1242582"/>
                <a:ext cx="1392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61A8C17-2AB1-4558-BE49-D8AA845D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23" y="1242582"/>
                <a:ext cx="13924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6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978876" y="744216"/>
            <a:ext cx="10515600" cy="471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Erro Quadrático Médio - EQM (</a:t>
            </a:r>
            <a:r>
              <a:rPr lang="pt-BR" b="1" dirty="0" err="1"/>
              <a:t>Mean</a:t>
            </a:r>
            <a:r>
              <a:rPr lang="pt-BR" b="1" dirty="0"/>
              <a:t> </a:t>
            </a:r>
            <a:r>
              <a:rPr lang="pt-BR" b="1" dirty="0" err="1"/>
              <a:t>Squared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 – MSE)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FA9BC-9062-4A4F-9172-8107069809CF}"/>
              </a:ext>
            </a:extLst>
          </p:cNvPr>
          <p:cNvSpPr txBox="1">
            <a:spLocks/>
          </p:cNvSpPr>
          <p:nvPr/>
        </p:nvSpPr>
        <p:spPr>
          <a:xfrm>
            <a:off x="0" y="3453618"/>
            <a:ext cx="12192000" cy="471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Raiz do Erro Quadrático Médio - REQM (Root </a:t>
            </a:r>
            <a:r>
              <a:rPr lang="pt-BR" b="1" dirty="0" err="1"/>
              <a:t>Mean</a:t>
            </a:r>
            <a:r>
              <a:rPr lang="pt-BR" b="1" dirty="0"/>
              <a:t> </a:t>
            </a:r>
            <a:r>
              <a:rPr lang="pt-BR" b="1" dirty="0" err="1"/>
              <a:t>Squared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 – RMSE)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B5C6525-8EF9-4919-A47E-3351F695206B}"/>
                  </a:ext>
                </a:extLst>
              </p:cNvPr>
              <p:cNvSpPr txBox="1"/>
              <p:nvPr/>
            </p:nvSpPr>
            <p:spPr>
              <a:xfrm>
                <a:off x="3649304" y="1455469"/>
                <a:ext cx="4893391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𝐸𝑄𝑀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B5C6525-8EF9-4919-A47E-3351F695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04" y="1455469"/>
                <a:ext cx="4893391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A4EC01-F65D-4C51-B138-C9C7E85183A3}"/>
                  </a:ext>
                </a:extLst>
              </p:cNvPr>
              <p:cNvSpPr txBox="1"/>
              <p:nvPr/>
            </p:nvSpPr>
            <p:spPr>
              <a:xfrm>
                <a:off x="3497496" y="4209578"/>
                <a:ext cx="5478359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𝑅𝐸𝑄𝑀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A4EC01-F65D-4C51-B138-C9C7E851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496" y="4209578"/>
                <a:ext cx="5478359" cy="1676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9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2058" y="2794271"/>
              <a:ext cx="4623813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079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1006760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1273169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  <a:gridCol w="1603805">
                      <a:extLst>
                        <a:ext uri="{9D8B030D-6E8A-4147-A177-3AD203B41FA5}">
                          <a16:colId xmlns:a16="http://schemas.microsoft.com/office/drawing/2014/main" val="3690143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dirty="0"/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pt-BR" sz="2400" baseline="30000" dirty="0"/>
                            <a:t>2</a:t>
                          </a:r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44348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Soma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921671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</a:rPr>
                                  <m:t>𝑴𝑺𝑬</m:t>
                                </m:r>
                              </m:oMath>
                            </m:oMathPara>
                          </a14:m>
                          <a:endParaRPr lang="pt-BR" sz="24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0,417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34576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RMSE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0,646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17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767331"/>
                  </p:ext>
                </p:extLst>
              </p:nvPr>
            </p:nvGraphicFramePr>
            <p:xfrm>
              <a:off x="3662058" y="2794271"/>
              <a:ext cx="4623813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079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1006760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1273169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  <a:gridCol w="1603805">
                      <a:extLst>
                        <a:ext uri="{9D8B030D-6E8A-4147-A177-3AD203B41FA5}">
                          <a16:colId xmlns:a16="http://schemas.microsoft.com/office/drawing/2014/main" val="36901438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20" t="-10667" r="-526230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4545" t="-10667" r="-28909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37799" t="-10667" r="-128230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88258" t="-10667" r="-1515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443487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Soma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921671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2" t="-512000" r="-54032" b="-129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0,417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345768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RMSE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0,646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175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144819B-CFCB-4C1B-BDED-D4E29409F285}"/>
                  </a:ext>
                </a:extLst>
              </p:cNvPr>
              <p:cNvSpPr txBox="1"/>
              <p:nvPr/>
            </p:nvSpPr>
            <p:spPr>
              <a:xfrm>
                <a:off x="1359206" y="863329"/>
                <a:ext cx="3495637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144819B-CFCB-4C1B-BDED-D4E29409F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06" y="863329"/>
                <a:ext cx="3495637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999DCE6-F7CB-491E-B9F9-B22C79C080F7}"/>
                  </a:ext>
                </a:extLst>
              </p:cNvPr>
              <p:cNvSpPr txBox="1"/>
              <p:nvPr/>
            </p:nvSpPr>
            <p:spPr>
              <a:xfrm>
                <a:off x="6598703" y="630957"/>
                <a:ext cx="4000454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999DCE6-F7CB-491E-B9F9-B22C79C08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03" y="630957"/>
                <a:ext cx="4000454" cy="1676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9B8B33F2-FC3E-4A83-8FE4-FE485CD99819}"/>
              </a:ext>
            </a:extLst>
          </p:cNvPr>
          <p:cNvSpPr/>
          <p:nvPr/>
        </p:nvSpPr>
        <p:spPr>
          <a:xfrm>
            <a:off x="5753686" y="4628271"/>
            <a:ext cx="2532185" cy="436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2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2058" y="2794271"/>
              <a:ext cx="4623813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079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1006760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1273169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  <a:gridCol w="1603805">
                      <a:extLst>
                        <a:ext uri="{9D8B030D-6E8A-4147-A177-3AD203B41FA5}">
                          <a16:colId xmlns:a16="http://schemas.microsoft.com/office/drawing/2014/main" val="3690143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dirty="0"/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pt-BR" sz="2400" baseline="30000" dirty="0"/>
                            <a:t>2</a:t>
                          </a:r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44348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Soma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921671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</a:rPr>
                                  <m:t>𝑴𝑺𝑬</m:t>
                                </m:r>
                              </m:oMath>
                            </m:oMathPara>
                          </a14:m>
                          <a:endParaRPr lang="pt-BR" sz="24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0,417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34576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RMSE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0,646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17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767331"/>
                  </p:ext>
                </p:extLst>
              </p:nvPr>
            </p:nvGraphicFramePr>
            <p:xfrm>
              <a:off x="3662058" y="2794271"/>
              <a:ext cx="4623813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079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1006760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1273169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  <a:gridCol w="1603805">
                      <a:extLst>
                        <a:ext uri="{9D8B030D-6E8A-4147-A177-3AD203B41FA5}">
                          <a16:colId xmlns:a16="http://schemas.microsoft.com/office/drawing/2014/main" val="36901438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20" t="-10667" r="-526230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4545" t="-10667" r="-28909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37799" t="-10667" r="-128230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88258" t="-10667" r="-1515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443487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Soma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921671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2" t="-512000" r="-54032" b="-129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0,417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345768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RMSE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0,646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175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144819B-CFCB-4C1B-BDED-D4E29409F285}"/>
                  </a:ext>
                </a:extLst>
              </p:cNvPr>
              <p:cNvSpPr txBox="1"/>
              <p:nvPr/>
            </p:nvSpPr>
            <p:spPr>
              <a:xfrm>
                <a:off x="1359206" y="863329"/>
                <a:ext cx="3495637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144819B-CFCB-4C1B-BDED-D4E29409F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06" y="863329"/>
                <a:ext cx="3495637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999DCE6-F7CB-491E-B9F9-B22C79C080F7}"/>
                  </a:ext>
                </a:extLst>
              </p:cNvPr>
              <p:cNvSpPr txBox="1"/>
              <p:nvPr/>
            </p:nvSpPr>
            <p:spPr>
              <a:xfrm>
                <a:off x="6598703" y="630957"/>
                <a:ext cx="4000454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999DCE6-F7CB-491E-B9F9-B22C79C08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03" y="630957"/>
                <a:ext cx="4000454" cy="1676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9B8B33F2-FC3E-4A83-8FE4-FE485CD99819}"/>
              </a:ext>
            </a:extLst>
          </p:cNvPr>
          <p:cNvSpPr/>
          <p:nvPr/>
        </p:nvSpPr>
        <p:spPr>
          <a:xfrm>
            <a:off x="5753686" y="5064371"/>
            <a:ext cx="2532185" cy="436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9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62058" y="2794271"/>
              <a:ext cx="4623813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079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1006760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1273169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  <a:gridCol w="1603805">
                      <a:extLst>
                        <a:ext uri="{9D8B030D-6E8A-4147-A177-3AD203B41FA5}">
                          <a16:colId xmlns:a16="http://schemas.microsoft.com/office/drawing/2014/main" val="3690143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dirty="0"/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pt-BR" sz="2400" baseline="30000" dirty="0"/>
                            <a:t>2</a:t>
                          </a:r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44348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Soma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921671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</a:rPr>
                                  <m:t>𝑴𝑺𝑬</m:t>
                                </m:r>
                              </m:oMath>
                            </m:oMathPara>
                          </a14:m>
                          <a:endParaRPr lang="pt-BR" sz="24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0,417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34576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RMSE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0,646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17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4">
                <a:extLst>
                  <a:ext uri="{FF2B5EF4-FFF2-40B4-BE49-F238E27FC236}">
                    <a16:creationId xmlns:a16="http://schemas.microsoft.com/office/drawing/2014/main" id="{FE6540C4-D29C-40EF-B5E0-C7360212A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767331"/>
                  </p:ext>
                </p:extLst>
              </p:nvPr>
            </p:nvGraphicFramePr>
            <p:xfrm>
              <a:off x="3662058" y="2794271"/>
              <a:ext cx="4623813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079">
                      <a:extLst>
                        <a:ext uri="{9D8B030D-6E8A-4147-A177-3AD203B41FA5}">
                          <a16:colId xmlns:a16="http://schemas.microsoft.com/office/drawing/2014/main" val="2899469912"/>
                        </a:ext>
                      </a:extLst>
                    </a:gridCol>
                    <a:gridCol w="1006760">
                      <a:extLst>
                        <a:ext uri="{9D8B030D-6E8A-4147-A177-3AD203B41FA5}">
                          <a16:colId xmlns:a16="http://schemas.microsoft.com/office/drawing/2014/main" val="2502942467"/>
                        </a:ext>
                      </a:extLst>
                    </a:gridCol>
                    <a:gridCol w="1273169">
                      <a:extLst>
                        <a:ext uri="{9D8B030D-6E8A-4147-A177-3AD203B41FA5}">
                          <a16:colId xmlns:a16="http://schemas.microsoft.com/office/drawing/2014/main" val="1410850279"/>
                        </a:ext>
                      </a:extLst>
                    </a:gridCol>
                    <a:gridCol w="1603805">
                      <a:extLst>
                        <a:ext uri="{9D8B030D-6E8A-4147-A177-3AD203B41FA5}">
                          <a16:colId xmlns:a16="http://schemas.microsoft.com/office/drawing/2014/main" val="36901438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20" t="-10667" r="-526230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74545" t="-10667" r="-28909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37799" t="-10667" r="-128230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88258" t="-10667" r="-1515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3105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9913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734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443487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Soma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1,25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921671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2" t="-512000" r="-54032" b="-129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0,417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345768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pt-BR" sz="2400" b="1" dirty="0"/>
                            <a:t>RMSE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0,646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175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144819B-CFCB-4C1B-BDED-D4E29409F285}"/>
                  </a:ext>
                </a:extLst>
              </p:cNvPr>
              <p:cNvSpPr txBox="1"/>
              <p:nvPr/>
            </p:nvSpPr>
            <p:spPr>
              <a:xfrm>
                <a:off x="1359206" y="863329"/>
                <a:ext cx="3495637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144819B-CFCB-4C1B-BDED-D4E29409F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06" y="863329"/>
                <a:ext cx="3495637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999DCE6-F7CB-491E-B9F9-B22C79C080F7}"/>
                  </a:ext>
                </a:extLst>
              </p:cNvPr>
              <p:cNvSpPr txBox="1"/>
              <p:nvPr/>
            </p:nvSpPr>
            <p:spPr>
              <a:xfrm>
                <a:off x="6598703" y="630957"/>
                <a:ext cx="4000454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999DCE6-F7CB-491E-B9F9-B22C79C08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03" y="630957"/>
                <a:ext cx="4000454" cy="1676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9B8B33F2-FC3E-4A83-8FE4-FE485CD99819}"/>
              </a:ext>
            </a:extLst>
          </p:cNvPr>
          <p:cNvSpPr/>
          <p:nvPr/>
        </p:nvSpPr>
        <p:spPr>
          <a:xfrm>
            <a:off x="5753686" y="5514534"/>
            <a:ext cx="2532185" cy="436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8436</TotalTime>
  <Words>265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578</cp:revision>
  <dcterms:created xsi:type="dcterms:W3CDTF">2020-11-26T18:44:25Z</dcterms:created>
  <dcterms:modified xsi:type="dcterms:W3CDTF">2021-02-08T00:27:33Z</dcterms:modified>
</cp:coreProperties>
</file>