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65" r:id="rId6"/>
    <p:sldId id="267" r:id="rId7"/>
    <p:sldId id="263" r:id="rId8"/>
    <p:sldId id="259" r:id="rId9"/>
    <p:sldId id="260" r:id="rId10"/>
    <p:sldId id="261" r:id="rId11"/>
    <p:sldId id="262" r:id="rId12"/>
    <p:sldId id="272" r:id="rId13"/>
    <p:sldId id="266" r:id="rId14"/>
    <p:sldId id="268" r:id="rId15"/>
    <p:sldId id="269"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pitch and intro" id="{3FBB15A3-26AF-4DC6-B03D-C4A4CFC4A122}">
          <p14:sldIdLst>
            <p14:sldId id="256"/>
            <p14:sldId id="264"/>
          </p14:sldIdLst>
        </p14:section>
        <p14:section name="SQL" id="{1F6F55F4-4C35-47A3-96E6-860E687AA7A4}">
          <p14:sldIdLst>
            <p14:sldId id="257"/>
            <p14:sldId id="258"/>
            <p14:sldId id="265"/>
            <p14:sldId id="267"/>
            <p14:sldId id="263"/>
          </p14:sldIdLst>
        </p14:section>
        <p14:section name="Networking" id="{0000C75E-A473-47D5-929F-C818E10C43B8}">
          <p14:sldIdLst>
            <p14:sldId id="259"/>
            <p14:sldId id="260"/>
          </p14:sldIdLst>
        </p14:section>
        <p14:section name="Patient backend" id="{4917E628-EF76-4611-BE58-D69F773E488C}">
          <p14:sldIdLst>
            <p14:sldId id="261"/>
            <p14:sldId id="262"/>
            <p14:sldId id="272"/>
          </p14:sldIdLst>
        </p14:section>
        <p14:section name="misc notes not permanent" id="{F00C4E39-598D-4B77-B90D-154C8F41F1DD}">
          <p14:sldIdLst>
            <p14:sldId id="266"/>
            <p14:sldId id="268"/>
            <p14:sldId id="269"/>
            <p14:sldId id="270"/>
            <p14:sldId id="271"/>
            <p14:sldId id="273"/>
            <p14:sldId id="274"/>
            <p14:sldId id="275"/>
            <p14:sldId id="276"/>
            <p14:sldId id="277"/>
            <p14:sldId id="278"/>
            <p14:sldId id="279"/>
            <p14:sldId id="280"/>
            <p14:sldId id="281"/>
            <p14:sldId id="282"/>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4" autoAdjust="0"/>
    <p:restoredTop sz="94660"/>
  </p:normalViewPr>
  <p:slideViewPr>
    <p:cSldViewPr snapToGrid="0">
      <p:cViewPr varScale="1">
        <p:scale>
          <a:sx n="114" d="100"/>
          <a:sy n="114" d="100"/>
        </p:scale>
        <p:origin x="52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AB7D-6747-42DD-9C7D-53EB61D021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D3A29DC-4F03-4A6C-A0E3-489E6CB9E6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3850286-3E88-417F-9E07-7F698F40B6C7}"/>
              </a:ext>
            </a:extLst>
          </p:cNvPr>
          <p:cNvSpPr>
            <a:spLocks noGrp="1"/>
          </p:cNvSpPr>
          <p:nvPr>
            <p:ph type="dt" sz="half" idx="10"/>
          </p:nvPr>
        </p:nvSpPr>
        <p:spPr/>
        <p:txBody>
          <a:bodyPr/>
          <a:lstStyle/>
          <a:p>
            <a:fld id="{95BB3272-C847-43E3-AE34-83B2109F1449}" type="datetimeFigureOut">
              <a:rPr lang="en-GB" smtClean="0"/>
              <a:t>27/03/2020</a:t>
            </a:fld>
            <a:endParaRPr lang="en-GB"/>
          </a:p>
        </p:txBody>
      </p:sp>
      <p:sp>
        <p:nvSpPr>
          <p:cNvPr id="5" name="Footer Placeholder 4">
            <a:extLst>
              <a:ext uri="{FF2B5EF4-FFF2-40B4-BE49-F238E27FC236}">
                <a16:creationId xmlns:a16="http://schemas.microsoft.com/office/drawing/2014/main" id="{B720F085-41A2-460E-908F-BA582D6A09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4B1CC0-142A-4685-B462-E30E16858D06}"/>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19497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2447-CA7E-4589-AE7D-DF5DF490A84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C1ABFB-75E9-4E4B-8ACD-C16ED54EF3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7DA90D-D7D3-49C5-AC1E-E764F1B8422A}"/>
              </a:ext>
            </a:extLst>
          </p:cNvPr>
          <p:cNvSpPr>
            <a:spLocks noGrp="1"/>
          </p:cNvSpPr>
          <p:nvPr>
            <p:ph type="dt" sz="half" idx="10"/>
          </p:nvPr>
        </p:nvSpPr>
        <p:spPr/>
        <p:txBody>
          <a:bodyPr/>
          <a:lstStyle/>
          <a:p>
            <a:fld id="{95BB3272-C847-43E3-AE34-83B2109F1449}" type="datetimeFigureOut">
              <a:rPr lang="en-GB" smtClean="0"/>
              <a:t>27/03/2020</a:t>
            </a:fld>
            <a:endParaRPr lang="en-GB"/>
          </a:p>
        </p:txBody>
      </p:sp>
      <p:sp>
        <p:nvSpPr>
          <p:cNvPr id="5" name="Footer Placeholder 4">
            <a:extLst>
              <a:ext uri="{FF2B5EF4-FFF2-40B4-BE49-F238E27FC236}">
                <a16:creationId xmlns:a16="http://schemas.microsoft.com/office/drawing/2014/main" id="{0370C26B-8EBF-4BC7-A914-81EF2B22E4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105752-EC77-491E-A0F7-4EA6A50BC1F7}"/>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26893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A85912-1E3E-40DF-993D-BAF3E2AE8E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BBBD81-3AA3-40B2-A368-F44C2DEC87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F31A37-3F56-4FD8-801B-8B46F0776DFE}"/>
              </a:ext>
            </a:extLst>
          </p:cNvPr>
          <p:cNvSpPr>
            <a:spLocks noGrp="1"/>
          </p:cNvSpPr>
          <p:nvPr>
            <p:ph type="dt" sz="half" idx="10"/>
          </p:nvPr>
        </p:nvSpPr>
        <p:spPr/>
        <p:txBody>
          <a:bodyPr/>
          <a:lstStyle/>
          <a:p>
            <a:fld id="{95BB3272-C847-43E3-AE34-83B2109F1449}" type="datetimeFigureOut">
              <a:rPr lang="en-GB" smtClean="0"/>
              <a:t>27/03/2020</a:t>
            </a:fld>
            <a:endParaRPr lang="en-GB"/>
          </a:p>
        </p:txBody>
      </p:sp>
      <p:sp>
        <p:nvSpPr>
          <p:cNvPr id="5" name="Footer Placeholder 4">
            <a:extLst>
              <a:ext uri="{FF2B5EF4-FFF2-40B4-BE49-F238E27FC236}">
                <a16:creationId xmlns:a16="http://schemas.microsoft.com/office/drawing/2014/main" id="{185B7018-0B16-45EE-82B9-EF866EC135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BB5558-5723-48BC-AE41-41FBCE71CF54}"/>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8058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2668-CF5E-44DC-B6A3-BF8C6A541A7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F1B61B-7EBD-4D9F-8CDE-2C556A441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3285D-C4BC-482A-8E67-92B8B4F0F160}"/>
              </a:ext>
            </a:extLst>
          </p:cNvPr>
          <p:cNvSpPr>
            <a:spLocks noGrp="1"/>
          </p:cNvSpPr>
          <p:nvPr>
            <p:ph type="dt" sz="half" idx="10"/>
          </p:nvPr>
        </p:nvSpPr>
        <p:spPr/>
        <p:txBody>
          <a:bodyPr/>
          <a:lstStyle/>
          <a:p>
            <a:fld id="{95BB3272-C847-43E3-AE34-83B2109F1449}" type="datetimeFigureOut">
              <a:rPr lang="en-GB" smtClean="0"/>
              <a:t>27/03/2020</a:t>
            </a:fld>
            <a:endParaRPr lang="en-GB"/>
          </a:p>
        </p:txBody>
      </p:sp>
      <p:sp>
        <p:nvSpPr>
          <p:cNvPr id="5" name="Footer Placeholder 4">
            <a:extLst>
              <a:ext uri="{FF2B5EF4-FFF2-40B4-BE49-F238E27FC236}">
                <a16:creationId xmlns:a16="http://schemas.microsoft.com/office/drawing/2014/main" id="{E51C1ED1-0F73-45E4-B093-977895B505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965A9B-2E9A-447C-B344-1F424A0E841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03034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F42C-FA01-4F57-9BB9-D07EF8127C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ADFEF29-451C-4182-BB07-516DA52509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4DB5FC-A4B6-4850-8589-97CBCE32734C}"/>
              </a:ext>
            </a:extLst>
          </p:cNvPr>
          <p:cNvSpPr>
            <a:spLocks noGrp="1"/>
          </p:cNvSpPr>
          <p:nvPr>
            <p:ph type="dt" sz="half" idx="10"/>
          </p:nvPr>
        </p:nvSpPr>
        <p:spPr/>
        <p:txBody>
          <a:bodyPr/>
          <a:lstStyle/>
          <a:p>
            <a:fld id="{95BB3272-C847-43E3-AE34-83B2109F1449}" type="datetimeFigureOut">
              <a:rPr lang="en-GB" smtClean="0"/>
              <a:t>27/03/2020</a:t>
            </a:fld>
            <a:endParaRPr lang="en-GB"/>
          </a:p>
        </p:txBody>
      </p:sp>
      <p:sp>
        <p:nvSpPr>
          <p:cNvPr id="5" name="Footer Placeholder 4">
            <a:extLst>
              <a:ext uri="{FF2B5EF4-FFF2-40B4-BE49-F238E27FC236}">
                <a16:creationId xmlns:a16="http://schemas.microsoft.com/office/drawing/2014/main" id="{03F145A8-7C54-447B-A9DE-E4CD60940F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BDB2E2-F826-415F-86EC-D3C920C1CA51}"/>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0330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7155-2AA6-4FF5-82CD-D0A296990AA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936C1C6-ED73-4810-A982-3BA1E765A7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8AC7D1D-12D2-4B5A-9D1D-174F0EFC85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6D59384-2C96-4772-ABC5-F188F4FD50C5}"/>
              </a:ext>
            </a:extLst>
          </p:cNvPr>
          <p:cNvSpPr>
            <a:spLocks noGrp="1"/>
          </p:cNvSpPr>
          <p:nvPr>
            <p:ph type="dt" sz="half" idx="10"/>
          </p:nvPr>
        </p:nvSpPr>
        <p:spPr/>
        <p:txBody>
          <a:bodyPr/>
          <a:lstStyle/>
          <a:p>
            <a:fld id="{95BB3272-C847-43E3-AE34-83B2109F1449}" type="datetimeFigureOut">
              <a:rPr lang="en-GB" smtClean="0"/>
              <a:t>27/03/2020</a:t>
            </a:fld>
            <a:endParaRPr lang="en-GB"/>
          </a:p>
        </p:txBody>
      </p:sp>
      <p:sp>
        <p:nvSpPr>
          <p:cNvPr id="6" name="Footer Placeholder 5">
            <a:extLst>
              <a:ext uri="{FF2B5EF4-FFF2-40B4-BE49-F238E27FC236}">
                <a16:creationId xmlns:a16="http://schemas.microsoft.com/office/drawing/2014/main" id="{C7DFAE3A-83D2-4988-B0CE-1F376F0C47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0367B8-1F34-4DD3-8E8A-E1C820604BE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2421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DE78-F4A2-4522-A3D1-0549106BFD0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588A89-6781-4BF2-A43A-666E61C146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8B6F29-3B45-4999-9DDB-7EA004DA3D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0682B6-6CA7-44AE-A175-A946DE32A3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D62EEF-3810-46E6-9AA5-03A4250DE9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D2E44AF-01D3-4AEB-9417-B041DC281989}"/>
              </a:ext>
            </a:extLst>
          </p:cNvPr>
          <p:cNvSpPr>
            <a:spLocks noGrp="1"/>
          </p:cNvSpPr>
          <p:nvPr>
            <p:ph type="dt" sz="half" idx="10"/>
          </p:nvPr>
        </p:nvSpPr>
        <p:spPr/>
        <p:txBody>
          <a:bodyPr/>
          <a:lstStyle/>
          <a:p>
            <a:fld id="{95BB3272-C847-43E3-AE34-83B2109F1449}" type="datetimeFigureOut">
              <a:rPr lang="en-GB" smtClean="0"/>
              <a:t>27/03/2020</a:t>
            </a:fld>
            <a:endParaRPr lang="en-GB"/>
          </a:p>
        </p:txBody>
      </p:sp>
      <p:sp>
        <p:nvSpPr>
          <p:cNvPr id="8" name="Footer Placeholder 7">
            <a:extLst>
              <a:ext uri="{FF2B5EF4-FFF2-40B4-BE49-F238E27FC236}">
                <a16:creationId xmlns:a16="http://schemas.microsoft.com/office/drawing/2014/main" id="{1315C85B-3FC6-4221-93FB-38F6BF43A3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94B9CE4-44E5-46D3-BEBC-03D9E233A208}"/>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9066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CA8D-AE99-41DA-818B-EA6B5F0796E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455F0A0-F9A4-4C7D-82CE-9019E3EAB2FE}"/>
              </a:ext>
            </a:extLst>
          </p:cNvPr>
          <p:cNvSpPr>
            <a:spLocks noGrp="1"/>
          </p:cNvSpPr>
          <p:nvPr>
            <p:ph type="dt" sz="half" idx="10"/>
          </p:nvPr>
        </p:nvSpPr>
        <p:spPr/>
        <p:txBody>
          <a:bodyPr/>
          <a:lstStyle/>
          <a:p>
            <a:fld id="{95BB3272-C847-43E3-AE34-83B2109F1449}" type="datetimeFigureOut">
              <a:rPr lang="en-GB" smtClean="0"/>
              <a:t>27/03/2020</a:t>
            </a:fld>
            <a:endParaRPr lang="en-GB"/>
          </a:p>
        </p:txBody>
      </p:sp>
      <p:sp>
        <p:nvSpPr>
          <p:cNvPr id="4" name="Footer Placeholder 3">
            <a:extLst>
              <a:ext uri="{FF2B5EF4-FFF2-40B4-BE49-F238E27FC236}">
                <a16:creationId xmlns:a16="http://schemas.microsoft.com/office/drawing/2014/main" id="{2ADC1E85-2101-4B56-9E5D-4CE7AAB34A5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CA63808-B29C-4C32-80BF-AA2650184772}"/>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87962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62EB4-1555-4325-B1B4-A71C1AC37267}"/>
              </a:ext>
            </a:extLst>
          </p:cNvPr>
          <p:cNvSpPr>
            <a:spLocks noGrp="1"/>
          </p:cNvSpPr>
          <p:nvPr>
            <p:ph type="dt" sz="half" idx="10"/>
          </p:nvPr>
        </p:nvSpPr>
        <p:spPr/>
        <p:txBody>
          <a:bodyPr/>
          <a:lstStyle/>
          <a:p>
            <a:fld id="{95BB3272-C847-43E3-AE34-83B2109F1449}" type="datetimeFigureOut">
              <a:rPr lang="en-GB" smtClean="0"/>
              <a:t>27/03/2020</a:t>
            </a:fld>
            <a:endParaRPr lang="en-GB"/>
          </a:p>
        </p:txBody>
      </p:sp>
      <p:sp>
        <p:nvSpPr>
          <p:cNvPr id="3" name="Footer Placeholder 2">
            <a:extLst>
              <a:ext uri="{FF2B5EF4-FFF2-40B4-BE49-F238E27FC236}">
                <a16:creationId xmlns:a16="http://schemas.microsoft.com/office/drawing/2014/main" id="{D686D023-D3D1-4711-977C-76F0A63A7DF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83222F-E0D8-4393-8F97-A61A27BA0D3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1090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FD51-2312-4B06-9FFA-4F2133E6E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E95C45-BBFE-47B7-8AEB-F54E9818F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2BF331B-6CD1-4F54-B2AC-E64F15733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2004B-B360-4C9B-97E8-D589C7FF50D8}"/>
              </a:ext>
            </a:extLst>
          </p:cNvPr>
          <p:cNvSpPr>
            <a:spLocks noGrp="1"/>
          </p:cNvSpPr>
          <p:nvPr>
            <p:ph type="dt" sz="half" idx="10"/>
          </p:nvPr>
        </p:nvSpPr>
        <p:spPr/>
        <p:txBody>
          <a:bodyPr/>
          <a:lstStyle/>
          <a:p>
            <a:fld id="{95BB3272-C847-43E3-AE34-83B2109F1449}" type="datetimeFigureOut">
              <a:rPr lang="en-GB" smtClean="0"/>
              <a:t>27/03/2020</a:t>
            </a:fld>
            <a:endParaRPr lang="en-GB"/>
          </a:p>
        </p:txBody>
      </p:sp>
      <p:sp>
        <p:nvSpPr>
          <p:cNvPr id="6" name="Footer Placeholder 5">
            <a:extLst>
              <a:ext uri="{FF2B5EF4-FFF2-40B4-BE49-F238E27FC236}">
                <a16:creationId xmlns:a16="http://schemas.microsoft.com/office/drawing/2014/main" id="{C892B3D1-2AD3-4EC4-98BB-59AB1A20B8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2F0990-B33E-44C3-877E-FE0465CC021B}"/>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06908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A344-1F85-4C8B-925E-3143C5CA30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B3B8517-E8F2-44B7-9923-3DABBD008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7D595C-73ED-455A-84B2-E3E897FF3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94553F-BE35-4D8C-91A0-7F5A08FA50F8}"/>
              </a:ext>
            </a:extLst>
          </p:cNvPr>
          <p:cNvSpPr>
            <a:spLocks noGrp="1"/>
          </p:cNvSpPr>
          <p:nvPr>
            <p:ph type="dt" sz="half" idx="10"/>
          </p:nvPr>
        </p:nvSpPr>
        <p:spPr/>
        <p:txBody>
          <a:bodyPr/>
          <a:lstStyle/>
          <a:p>
            <a:fld id="{95BB3272-C847-43E3-AE34-83B2109F1449}" type="datetimeFigureOut">
              <a:rPr lang="en-GB" smtClean="0"/>
              <a:t>27/03/2020</a:t>
            </a:fld>
            <a:endParaRPr lang="en-GB"/>
          </a:p>
        </p:txBody>
      </p:sp>
      <p:sp>
        <p:nvSpPr>
          <p:cNvPr id="6" name="Footer Placeholder 5">
            <a:extLst>
              <a:ext uri="{FF2B5EF4-FFF2-40B4-BE49-F238E27FC236}">
                <a16:creationId xmlns:a16="http://schemas.microsoft.com/office/drawing/2014/main" id="{6563C9DA-C50E-46A7-8E12-0B9D89AB1D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4E72E0-9F58-4417-95D7-D8D06021241C}"/>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6868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C7F384-D803-434C-BE3E-2E78C7100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F81E7C-197E-4BF7-8752-625BBBDFB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B21E63-58B1-4093-81E6-CECDAF5A1D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B3272-C847-43E3-AE34-83B2109F1449}" type="datetimeFigureOut">
              <a:rPr lang="en-GB" smtClean="0"/>
              <a:t>27/03/2020</a:t>
            </a:fld>
            <a:endParaRPr lang="en-GB"/>
          </a:p>
        </p:txBody>
      </p:sp>
      <p:sp>
        <p:nvSpPr>
          <p:cNvPr id="5" name="Footer Placeholder 4">
            <a:extLst>
              <a:ext uri="{FF2B5EF4-FFF2-40B4-BE49-F238E27FC236}">
                <a16:creationId xmlns:a16="http://schemas.microsoft.com/office/drawing/2014/main" id="{7604C9B5-9075-450B-BAF7-23C74F174E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1570E68-92C3-46A2-AADE-F259853AF3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BC1B8-7B52-4C8E-A9FD-0B2554A3E118}" type="slidenum">
              <a:rPr lang="en-GB" smtClean="0"/>
              <a:t>‹#›</a:t>
            </a:fld>
            <a:endParaRPr lang="en-GB"/>
          </a:p>
        </p:txBody>
      </p:sp>
    </p:spTree>
    <p:extLst>
      <p:ext uri="{BB962C8B-B14F-4D97-AF65-F5344CB8AC3E}">
        <p14:creationId xmlns:p14="http://schemas.microsoft.com/office/powerpoint/2010/main" val="1828714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ryptography.io/en/latest/hazmat/primitives/asymmetric/rsa/" TargetMode="External"/><Relationship Id="rId2" Type="http://schemas.openxmlformats.org/officeDocument/2006/relationships/hyperlink" Target="https://en.wikipedia.org/wiki/RSA_(cryptosystem)#Key_generation" TargetMode="External"/><Relationship Id="rId1" Type="http://schemas.openxmlformats.org/officeDocument/2006/relationships/slideLayout" Target="../slideLayouts/slideLayout2.xml"/><Relationship Id="rId5" Type="http://schemas.openxmlformats.org/officeDocument/2006/relationships/hyperlink" Target="https://security.stackexchange.com/questions/5096/rsa-vs-dsa-for-ssh-authentication-keys" TargetMode="External"/><Relationship Id="rId4" Type="http://schemas.openxmlformats.org/officeDocument/2006/relationships/hyperlink" Target="https://cryptography.io/en/latest/hazmat/primitives/asymmetric/"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w3schools.in/python-tutorial/network-programming/" TargetMode="External"/><Relationship Id="rId2" Type="http://schemas.openxmlformats.org/officeDocument/2006/relationships/hyperlink" Target="https://www.tutorialspoint.com/python/python_networking.htm" TargetMode="External"/><Relationship Id="rId1" Type="http://schemas.openxmlformats.org/officeDocument/2006/relationships/slideLayout" Target="../slideLayouts/slideLayout2.xml"/><Relationship Id="rId4" Type="http://schemas.openxmlformats.org/officeDocument/2006/relationships/hyperlink" Target="https://stackoverflow.com/questions/34653875/python-how-to-send-data-over-tc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4F12-0ABE-4BEA-88D7-CB647343C256}"/>
              </a:ext>
            </a:extLst>
          </p:cNvPr>
          <p:cNvSpPr>
            <a:spLocks noGrp="1"/>
          </p:cNvSpPr>
          <p:nvPr>
            <p:ph type="ctrTitle"/>
          </p:nvPr>
        </p:nvSpPr>
        <p:spPr/>
        <p:txBody>
          <a:bodyPr/>
          <a:lstStyle/>
          <a:p>
            <a:r>
              <a:rPr lang="en-GB" dirty="0"/>
              <a:t>Computer Science A-level coursework</a:t>
            </a:r>
          </a:p>
        </p:txBody>
      </p:sp>
      <p:sp>
        <p:nvSpPr>
          <p:cNvPr id="3" name="Subtitle 2">
            <a:extLst>
              <a:ext uri="{FF2B5EF4-FFF2-40B4-BE49-F238E27FC236}">
                <a16:creationId xmlns:a16="http://schemas.microsoft.com/office/drawing/2014/main" id="{F0FC79D3-D23B-47C5-8752-33002E6B5424}"/>
              </a:ext>
            </a:extLst>
          </p:cNvPr>
          <p:cNvSpPr>
            <a:spLocks noGrp="1"/>
          </p:cNvSpPr>
          <p:nvPr>
            <p:ph type="subTitle" idx="1"/>
          </p:nvPr>
        </p:nvSpPr>
        <p:spPr/>
        <p:txBody>
          <a:bodyPr/>
          <a:lstStyle/>
          <a:p>
            <a:r>
              <a:rPr lang="en-GB" dirty="0"/>
              <a:t>Ben Curtis</a:t>
            </a:r>
          </a:p>
        </p:txBody>
      </p:sp>
    </p:spTree>
    <p:extLst>
      <p:ext uri="{BB962C8B-B14F-4D97-AF65-F5344CB8AC3E}">
        <p14:creationId xmlns:p14="http://schemas.microsoft.com/office/powerpoint/2010/main" val="3753360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E842-2FDD-4DEC-8C72-6456BF9C5133}"/>
              </a:ext>
            </a:extLst>
          </p:cNvPr>
          <p:cNvSpPr>
            <a:spLocks noGrp="1"/>
          </p:cNvSpPr>
          <p:nvPr>
            <p:ph type="title"/>
          </p:nvPr>
        </p:nvSpPr>
        <p:spPr/>
        <p:txBody>
          <a:bodyPr/>
          <a:lstStyle/>
          <a:p>
            <a:r>
              <a:rPr lang="en-GB" dirty="0"/>
              <a:t>User backend</a:t>
            </a:r>
          </a:p>
        </p:txBody>
      </p:sp>
      <p:sp>
        <p:nvSpPr>
          <p:cNvPr id="3" name="Text Placeholder 2">
            <a:extLst>
              <a:ext uri="{FF2B5EF4-FFF2-40B4-BE49-F238E27FC236}">
                <a16:creationId xmlns:a16="http://schemas.microsoft.com/office/drawing/2014/main" id="{DE37422E-DFC5-43D8-B903-2CB431F068FC}"/>
              </a:ext>
            </a:extLst>
          </p:cNvPr>
          <p:cNvSpPr>
            <a:spLocks noGrp="1"/>
          </p:cNvSpPr>
          <p:nvPr>
            <p:ph type="body" idx="1"/>
          </p:nvPr>
        </p:nvSpPr>
        <p:spPr/>
        <p:txBody>
          <a:bodyPr/>
          <a:lstStyle/>
          <a:p>
            <a:r>
              <a:rPr lang="en-GB" dirty="0"/>
              <a:t>A library that includes all the backend functions accessible when logged in with an account</a:t>
            </a:r>
          </a:p>
        </p:txBody>
      </p:sp>
    </p:spTree>
    <p:extLst>
      <p:ext uri="{BB962C8B-B14F-4D97-AF65-F5344CB8AC3E}">
        <p14:creationId xmlns:p14="http://schemas.microsoft.com/office/powerpoint/2010/main" val="2287663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A7A4-9FDA-42EC-960A-661F68D6C0CC}"/>
              </a:ext>
            </a:extLst>
          </p:cNvPr>
          <p:cNvSpPr>
            <a:spLocks noGrp="1"/>
          </p:cNvSpPr>
          <p:nvPr>
            <p:ph type="title"/>
          </p:nvPr>
        </p:nvSpPr>
        <p:spPr/>
        <p:txBody>
          <a:bodyPr/>
          <a:lstStyle/>
          <a:p>
            <a:r>
              <a:rPr lang="en-GB" dirty="0"/>
              <a:t>Necessary user functions</a:t>
            </a:r>
          </a:p>
        </p:txBody>
      </p:sp>
      <p:sp>
        <p:nvSpPr>
          <p:cNvPr id="3" name="Content Placeholder 2">
            <a:extLst>
              <a:ext uri="{FF2B5EF4-FFF2-40B4-BE49-F238E27FC236}">
                <a16:creationId xmlns:a16="http://schemas.microsoft.com/office/drawing/2014/main" id="{F6BB918B-6819-4478-B0CD-ED27E47326ED}"/>
              </a:ext>
            </a:extLst>
          </p:cNvPr>
          <p:cNvSpPr>
            <a:spLocks noGrp="1"/>
          </p:cNvSpPr>
          <p:nvPr>
            <p:ph idx="1"/>
          </p:nvPr>
        </p:nvSpPr>
        <p:spPr/>
        <p:txBody>
          <a:bodyPr/>
          <a:lstStyle/>
          <a:p>
            <a:r>
              <a:rPr lang="en-GB" dirty="0"/>
              <a:t>View past games(maybe replay functionality)</a:t>
            </a:r>
          </a:p>
          <a:p>
            <a:r>
              <a:rPr lang="en-GB" dirty="0"/>
              <a:t>View their lifetime &amp; recent statistics with graphs+ extrapolation</a:t>
            </a:r>
          </a:p>
          <a:p>
            <a:r>
              <a:rPr lang="en-GB" dirty="0"/>
              <a:t>Update payroll</a:t>
            </a:r>
          </a:p>
          <a:p>
            <a:r>
              <a:rPr lang="en-GB" dirty="0"/>
              <a:t>A preliminary test before booking an appointment to get an early diagnosis</a:t>
            </a:r>
          </a:p>
          <a:p>
            <a:r>
              <a:rPr lang="en-GB" dirty="0"/>
              <a:t>Host/join a game</a:t>
            </a:r>
          </a:p>
          <a:p>
            <a:r>
              <a:rPr lang="en-GB" dirty="0"/>
              <a:t>Add friends for easier game access</a:t>
            </a:r>
          </a:p>
        </p:txBody>
      </p:sp>
    </p:spTree>
    <p:extLst>
      <p:ext uri="{BB962C8B-B14F-4D97-AF65-F5344CB8AC3E}">
        <p14:creationId xmlns:p14="http://schemas.microsoft.com/office/powerpoint/2010/main" val="3128323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27AB-E460-46A4-B7B4-3C1BFC1DD286}"/>
              </a:ext>
            </a:extLst>
          </p:cNvPr>
          <p:cNvSpPr>
            <a:spLocks noGrp="1"/>
          </p:cNvSpPr>
          <p:nvPr>
            <p:ph type="title"/>
          </p:nvPr>
        </p:nvSpPr>
        <p:spPr/>
        <p:txBody>
          <a:bodyPr/>
          <a:lstStyle/>
          <a:p>
            <a:r>
              <a:rPr lang="en-GB" dirty="0"/>
              <a:t>Split pot calculations</a:t>
            </a:r>
          </a:p>
        </p:txBody>
      </p:sp>
      <p:sp>
        <p:nvSpPr>
          <p:cNvPr id="3" name="Content Placeholder 2">
            <a:extLst>
              <a:ext uri="{FF2B5EF4-FFF2-40B4-BE49-F238E27FC236}">
                <a16:creationId xmlns:a16="http://schemas.microsoft.com/office/drawing/2014/main" id="{FA08A01C-A3F7-4D41-8FAD-98DF9EA7B96D}"/>
              </a:ext>
            </a:extLst>
          </p:cNvPr>
          <p:cNvSpPr>
            <a:spLocks noGrp="1"/>
          </p:cNvSpPr>
          <p:nvPr>
            <p:ph idx="1"/>
          </p:nvPr>
        </p:nvSpPr>
        <p:spPr/>
        <p:txBody>
          <a:bodyPr/>
          <a:lstStyle/>
          <a:p>
            <a:r>
              <a:rPr lang="en-GB" dirty="0"/>
              <a:t>One challenging part of the game logic will be calculating split pots</a:t>
            </a:r>
          </a:p>
          <a:p>
            <a:pPr lvl="1"/>
            <a:endParaRPr lang="en-GB" dirty="0"/>
          </a:p>
        </p:txBody>
      </p:sp>
    </p:spTree>
    <p:extLst>
      <p:ext uri="{BB962C8B-B14F-4D97-AF65-F5344CB8AC3E}">
        <p14:creationId xmlns:p14="http://schemas.microsoft.com/office/powerpoint/2010/main" val="119107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F30E-70B8-4C4B-956E-77EA0447200E}"/>
              </a:ext>
            </a:extLst>
          </p:cNvPr>
          <p:cNvSpPr>
            <a:spLocks noGrp="1"/>
          </p:cNvSpPr>
          <p:nvPr>
            <p:ph type="title"/>
          </p:nvPr>
        </p:nvSpPr>
        <p:spPr/>
        <p:txBody>
          <a:bodyPr/>
          <a:lstStyle/>
          <a:p>
            <a:r>
              <a:rPr lang="en-GB" dirty="0"/>
              <a:t>Useful links crypto</a:t>
            </a:r>
          </a:p>
        </p:txBody>
      </p:sp>
      <p:sp>
        <p:nvSpPr>
          <p:cNvPr id="3" name="Content Placeholder 2">
            <a:extLst>
              <a:ext uri="{FF2B5EF4-FFF2-40B4-BE49-F238E27FC236}">
                <a16:creationId xmlns:a16="http://schemas.microsoft.com/office/drawing/2014/main" id="{04CB57B1-98C8-45E2-AFC8-F27A2A0BE441}"/>
              </a:ext>
            </a:extLst>
          </p:cNvPr>
          <p:cNvSpPr>
            <a:spLocks noGrp="1"/>
          </p:cNvSpPr>
          <p:nvPr>
            <p:ph idx="1"/>
          </p:nvPr>
        </p:nvSpPr>
        <p:spPr/>
        <p:txBody>
          <a:bodyPr/>
          <a:lstStyle/>
          <a:p>
            <a:r>
              <a:rPr lang="en-GB" dirty="0">
                <a:hlinkClick r:id="rId2"/>
              </a:rPr>
              <a:t>https://en.wikipedia.org/wiki/RSA_(cryptosystem)#Key_generation</a:t>
            </a:r>
            <a:endParaRPr lang="en-GB" dirty="0"/>
          </a:p>
          <a:p>
            <a:r>
              <a:rPr lang="en-GB" dirty="0">
                <a:hlinkClick r:id="rId3"/>
              </a:rPr>
              <a:t>https://cryptography.io/en/latest/hazmat/primitives/asymmetric/rsa/</a:t>
            </a:r>
            <a:endParaRPr lang="en-GB" dirty="0"/>
          </a:p>
          <a:p>
            <a:r>
              <a:rPr lang="en-GB" dirty="0">
                <a:hlinkClick r:id="rId4"/>
              </a:rPr>
              <a:t>https://cryptography.io/en/latest/hazmat/primitives/asymmetric/</a:t>
            </a:r>
            <a:endParaRPr lang="en-GB" dirty="0"/>
          </a:p>
          <a:p>
            <a:r>
              <a:rPr lang="en-GB" dirty="0">
                <a:hlinkClick r:id="rId5"/>
              </a:rPr>
              <a:t>https://security.stackexchange.com/questions/5096/rsa-vs-dsa-for-ssh-authentication-keys</a:t>
            </a:r>
            <a:endParaRPr lang="en-GB" dirty="0"/>
          </a:p>
          <a:p>
            <a:endParaRPr lang="en-GB" dirty="0"/>
          </a:p>
        </p:txBody>
      </p:sp>
    </p:spTree>
    <p:extLst>
      <p:ext uri="{BB962C8B-B14F-4D97-AF65-F5344CB8AC3E}">
        <p14:creationId xmlns:p14="http://schemas.microsoft.com/office/powerpoint/2010/main" val="3309908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1AC1-EA1A-43B0-BF64-56FF385255B4}"/>
              </a:ext>
            </a:extLst>
          </p:cNvPr>
          <p:cNvSpPr>
            <a:spLocks noGrp="1"/>
          </p:cNvSpPr>
          <p:nvPr>
            <p:ph type="title"/>
          </p:nvPr>
        </p:nvSpPr>
        <p:spPr/>
        <p:txBody>
          <a:bodyPr/>
          <a:lstStyle/>
          <a:p>
            <a:r>
              <a:rPr lang="en-GB" dirty="0"/>
              <a:t>Useful links networking</a:t>
            </a:r>
          </a:p>
        </p:txBody>
      </p:sp>
      <p:sp>
        <p:nvSpPr>
          <p:cNvPr id="3" name="Content Placeholder 2">
            <a:extLst>
              <a:ext uri="{FF2B5EF4-FFF2-40B4-BE49-F238E27FC236}">
                <a16:creationId xmlns:a16="http://schemas.microsoft.com/office/drawing/2014/main" id="{DD2AB15A-FBF2-4686-A1B3-E5CBB3E3ABFC}"/>
              </a:ext>
            </a:extLst>
          </p:cNvPr>
          <p:cNvSpPr>
            <a:spLocks noGrp="1"/>
          </p:cNvSpPr>
          <p:nvPr>
            <p:ph idx="1"/>
          </p:nvPr>
        </p:nvSpPr>
        <p:spPr/>
        <p:txBody>
          <a:bodyPr/>
          <a:lstStyle/>
          <a:p>
            <a:r>
              <a:rPr lang="en-GB" dirty="0">
                <a:hlinkClick r:id="rId2"/>
              </a:rPr>
              <a:t>https://www.tutorialspoint.com/python/python_networking.htm</a:t>
            </a:r>
            <a:endParaRPr lang="en-GB" dirty="0"/>
          </a:p>
          <a:p>
            <a:r>
              <a:rPr lang="en-GB" dirty="0">
                <a:hlinkClick r:id="rId3"/>
              </a:rPr>
              <a:t>https://www.w3schools.in/python-tutorial/network-programming/</a:t>
            </a:r>
            <a:endParaRPr lang="en-GB" dirty="0"/>
          </a:p>
          <a:p>
            <a:r>
              <a:rPr lang="en-GB" dirty="0">
                <a:hlinkClick r:id="rId4"/>
              </a:rPr>
              <a:t>https://stackoverflow.com/questions/34653875/python-how-to-send-data-over-tcp</a:t>
            </a:r>
            <a:endParaRPr lang="en-GB" dirty="0"/>
          </a:p>
          <a:p>
            <a:endParaRPr lang="en-GB" dirty="0"/>
          </a:p>
        </p:txBody>
      </p:sp>
    </p:spTree>
    <p:extLst>
      <p:ext uri="{BB962C8B-B14F-4D97-AF65-F5344CB8AC3E}">
        <p14:creationId xmlns:p14="http://schemas.microsoft.com/office/powerpoint/2010/main" val="4186440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86FA-BC70-43F1-8492-3D2BD6D73654}"/>
              </a:ext>
            </a:extLst>
          </p:cNvPr>
          <p:cNvSpPr>
            <a:spLocks noGrp="1"/>
          </p:cNvSpPr>
          <p:nvPr>
            <p:ph type="title"/>
          </p:nvPr>
        </p:nvSpPr>
        <p:spPr/>
        <p:txBody>
          <a:bodyPr/>
          <a:lstStyle/>
          <a:p>
            <a:r>
              <a:rPr lang="en-GB" dirty="0"/>
              <a:t>notes</a:t>
            </a:r>
          </a:p>
        </p:txBody>
      </p:sp>
      <p:sp>
        <p:nvSpPr>
          <p:cNvPr id="3" name="Content Placeholder 2">
            <a:extLst>
              <a:ext uri="{FF2B5EF4-FFF2-40B4-BE49-F238E27FC236}">
                <a16:creationId xmlns:a16="http://schemas.microsoft.com/office/drawing/2014/main" id="{5A02EDD2-E34D-4469-BDA7-CE646653E7DE}"/>
              </a:ext>
            </a:extLst>
          </p:cNvPr>
          <p:cNvSpPr>
            <a:spLocks noGrp="1"/>
          </p:cNvSpPr>
          <p:nvPr>
            <p:ph idx="1"/>
          </p:nvPr>
        </p:nvSpPr>
        <p:spPr/>
        <p:txBody>
          <a:bodyPr/>
          <a:lstStyle/>
          <a:p>
            <a:r>
              <a:rPr lang="en-GB" dirty="0" err="1"/>
              <a:t>ip</a:t>
            </a:r>
            <a:r>
              <a:rPr lang="en-GB" dirty="0"/>
              <a:t> is allocated to username for 24 hours or until the account is logged out of,</a:t>
            </a:r>
          </a:p>
          <a:p>
            <a:r>
              <a:rPr lang="en-GB" dirty="0"/>
              <a:t>Classes = UI, client, manager</a:t>
            </a:r>
          </a:p>
          <a:p>
            <a:endParaRPr lang="en-GB" dirty="0"/>
          </a:p>
        </p:txBody>
      </p:sp>
    </p:spTree>
    <p:extLst>
      <p:ext uri="{BB962C8B-B14F-4D97-AF65-F5344CB8AC3E}">
        <p14:creationId xmlns:p14="http://schemas.microsoft.com/office/powerpoint/2010/main" val="2517001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1C6D-BF07-4179-85B6-5EE59A4476C2}"/>
              </a:ext>
            </a:extLst>
          </p:cNvPr>
          <p:cNvSpPr>
            <a:spLocks noGrp="1"/>
          </p:cNvSpPr>
          <p:nvPr>
            <p:ph type="title"/>
          </p:nvPr>
        </p:nvSpPr>
        <p:spPr/>
        <p:txBody>
          <a:bodyPr/>
          <a:lstStyle/>
          <a:p>
            <a:r>
              <a:rPr lang="en-GB" dirty="0"/>
              <a:t>Poker notes</a:t>
            </a:r>
          </a:p>
        </p:txBody>
      </p:sp>
      <p:sp>
        <p:nvSpPr>
          <p:cNvPr id="3" name="Content Placeholder 2">
            <a:extLst>
              <a:ext uri="{FF2B5EF4-FFF2-40B4-BE49-F238E27FC236}">
                <a16:creationId xmlns:a16="http://schemas.microsoft.com/office/drawing/2014/main" id="{0D2AA2C0-04BC-4D2E-ABD1-9DA0DC580E4B}"/>
              </a:ext>
            </a:extLst>
          </p:cNvPr>
          <p:cNvSpPr>
            <a:spLocks noGrp="1"/>
          </p:cNvSpPr>
          <p:nvPr>
            <p:ph idx="1"/>
          </p:nvPr>
        </p:nvSpPr>
        <p:spPr/>
        <p:txBody>
          <a:bodyPr/>
          <a:lstStyle/>
          <a:p>
            <a:r>
              <a:rPr lang="en-GB" dirty="0"/>
              <a:t>Use dictionary where player </a:t>
            </a:r>
            <a:r>
              <a:rPr lang="en-GB" dirty="0" err="1"/>
              <a:t>num</a:t>
            </a:r>
            <a:r>
              <a:rPr lang="en-GB" dirty="0"/>
              <a:t> is same as </a:t>
            </a:r>
            <a:r>
              <a:rPr lang="en-GB" dirty="0" err="1"/>
              <a:t>playerID</a:t>
            </a:r>
            <a:r>
              <a:rPr lang="en-GB" dirty="0"/>
              <a:t> from Player class so chips can be associated with a dynamic number of players</a:t>
            </a:r>
          </a:p>
        </p:txBody>
      </p:sp>
    </p:spTree>
    <p:extLst>
      <p:ext uri="{BB962C8B-B14F-4D97-AF65-F5344CB8AC3E}">
        <p14:creationId xmlns:p14="http://schemas.microsoft.com/office/powerpoint/2010/main" val="3054038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244D-46FD-4EC0-9C43-1E709B36CFD4}"/>
              </a:ext>
            </a:extLst>
          </p:cNvPr>
          <p:cNvSpPr>
            <a:spLocks noGrp="1"/>
          </p:cNvSpPr>
          <p:nvPr>
            <p:ph type="title"/>
          </p:nvPr>
        </p:nvSpPr>
        <p:spPr/>
        <p:txBody>
          <a:bodyPr/>
          <a:lstStyle/>
          <a:p>
            <a:r>
              <a:rPr lang="en-GB" dirty="0"/>
              <a:t>Dictionary of array</a:t>
            </a:r>
          </a:p>
        </p:txBody>
      </p:sp>
      <p:sp>
        <p:nvSpPr>
          <p:cNvPr id="4" name="Rectangle 1">
            <a:extLst>
              <a:ext uri="{FF2B5EF4-FFF2-40B4-BE49-F238E27FC236}">
                <a16:creationId xmlns:a16="http://schemas.microsoft.com/office/drawing/2014/main" id="{9D2686C7-D89B-4F22-984C-5005770CA59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You can do this even with using collections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Declare your dictionary 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 = {}; // {} makes it a key, value pair dictionary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add your value for which you want an array as a key by declaring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Dictionary[a] = [1,2,3,4]; // [] makes it an array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So now your dictionary will look like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{a: [1,2,3,4]}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2949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D794-23CE-4BE3-9D37-FA8F91FB5C68}"/>
              </a:ext>
            </a:extLst>
          </p:cNvPr>
          <p:cNvSpPr>
            <a:spLocks noGrp="1"/>
          </p:cNvSpPr>
          <p:nvPr>
            <p:ph type="title"/>
          </p:nvPr>
        </p:nvSpPr>
        <p:spPr/>
        <p:txBody>
          <a:bodyPr/>
          <a:lstStyle/>
          <a:p>
            <a:r>
              <a:rPr lang="en-GB" dirty="0"/>
              <a:t>Dev </a:t>
            </a:r>
            <a:r>
              <a:rPr lang="en-GB"/>
              <a:t>screenshots error 1</a:t>
            </a:r>
            <a:endParaRPr lang="en-GB" dirty="0"/>
          </a:p>
        </p:txBody>
      </p:sp>
      <p:sp>
        <p:nvSpPr>
          <p:cNvPr id="8" name="Content Placeholder 7">
            <a:extLst>
              <a:ext uri="{FF2B5EF4-FFF2-40B4-BE49-F238E27FC236}">
                <a16:creationId xmlns:a16="http://schemas.microsoft.com/office/drawing/2014/main" id="{DF46D6FE-0AA3-4ED3-9259-D74226F60096}"/>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A00E7CDB-C073-4079-99D6-A813077E9E5F}"/>
              </a:ext>
            </a:extLst>
          </p:cNvPr>
          <p:cNvPicPr>
            <a:picLocks noChangeAspect="1"/>
          </p:cNvPicPr>
          <p:nvPr/>
        </p:nvPicPr>
        <p:blipFill>
          <a:blip r:embed="rId2"/>
          <a:stretch>
            <a:fillRect/>
          </a:stretch>
        </p:blipFill>
        <p:spPr>
          <a:xfrm rot="5400000">
            <a:off x="1414659" y="3348324"/>
            <a:ext cx="3006302" cy="3682912"/>
          </a:xfrm>
          <a:prstGeom prst="rect">
            <a:avLst/>
          </a:prstGeom>
        </p:spPr>
      </p:pic>
      <p:pic>
        <p:nvPicPr>
          <p:cNvPr id="6" name="Picture 5">
            <a:extLst>
              <a:ext uri="{FF2B5EF4-FFF2-40B4-BE49-F238E27FC236}">
                <a16:creationId xmlns:a16="http://schemas.microsoft.com/office/drawing/2014/main" id="{19CBEBD2-B7E2-409F-9A24-82F8DC754728}"/>
              </a:ext>
            </a:extLst>
          </p:cNvPr>
          <p:cNvPicPr>
            <a:picLocks noChangeAspect="1"/>
          </p:cNvPicPr>
          <p:nvPr/>
        </p:nvPicPr>
        <p:blipFill>
          <a:blip r:embed="rId3"/>
          <a:stretch>
            <a:fillRect/>
          </a:stretch>
        </p:blipFill>
        <p:spPr>
          <a:xfrm>
            <a:off x="5156200" y="1247680"/>
            <a:ext cx="7035800" cy="2722185"/>
          </a:xfrm>
          <a:prstGeom prst="rect">
            <a:avLst/>
          </a:prstGeom>
        </p:spPr>
      </p:pic>
      <p:pic>
        <p:nvPicPr>
          <p:cNvPr id="9" name="Picture 8">
            <a:extLst>
              <a:ext uri="{FF2B5EF4-FFF2-40B4-BE49-F238E27FC236}">
                <a16:creationId xmlns:a16="http://schemas.microsoft.com/office/drawing/2014/main" id="{264EF0B6-9592-4463-8E1A-7D8EF687859D}"/>
              </a:ext>
            </a:extLst>
          </p:cNvPr>
          <p:cNvPicPr>
            <a:picLocks noChangeAspect="1"/>
          </p:cNvPicPr>
          <p:nvPr/>
        </p:nvPicPr>
        <p:blipFill>
          <a:blip r:embed="rId4"/>
          <a:stretch>
            <a:fillRect/>
          </a:stretch>
        </p:blipFill>
        <p:spPr>
          <a:xfrm>
            <a:off x="452890" y="1482345"/>
            <a:ext cx="5526995" cy="2394046"/>
          </a:xfrm>
          <a:prstGeom prst="rect">
            <a:avLst/>
          </a:prstGeom>
        </p:spPr>
      </p:pic>
    </p:spTree>
    <p:extLst>
      <p:ext uri="{BB962C8B-B14F-4D97-AF65-F5344CB8AC3E}">
        <p14:creationId xmlns:p14="http://schemas.microsoft.com/office/powerpoint/2010/main" val="251514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4990-C7F5-483B-99D5-3A7AAF19050E}"/>
              </a:ext>
            </a:extLst>
          </p:cNvPr>
          <p:cNvSpPr>
            <a:spLocks noGrp="1"/>
          </p:cNvSpPr>
          <p:nvPr>
            <p:ph type="title"/>
          </p:nvPr>
        </p:nvSpPr>
        <p:spPr>
          <a:xfrm>
            <a:off x="742950" y="742951"/>
            <a:ext cx="3476625" cy="1716785"/>
          </a:xfrm>
        </p:spPr>
        <p:txBody>
          <a:bodyPr vert="horz" lIns="91440" tIns="45720" rIns="91440" bIns="45720" rtlCol="0" anchor="ctr">
            <a:normAutofit fontScale="90000"/>
          </a:bodyPr>
          <a:lstStyle/>
          <a:p>
            <a:pPr algn="ctr"/>
            <a:r>
              <a:rPr lang="en-US" sz="4800" kern="1200" dirty="0">
                <a:latin typeface="+mj-lt"/>
                <a:ea typeface="+mj-ea"/>
                <a:cs typeface="+mj-cs"/>
              </a:rPr>
              <a:t>Check Straight function iterative testing</a:t>
            </a:r>
          </a:p>
        </p:txBody>
      </p:sp>
      <p:pic>
        <p:nvPicPr>
          <p:cNvPr id="4" name="Content Placeholder 3">
            <a:extLst>
              <a:ext uri="{FF2B5EF4-FFF2-40B4-BE49-F238E27FC236}">
                <a16:creationId xmlns:a16="http://schemas.microsoft.com/office/drawing/2014/main" id="{0BA28F63-921A-4DC8-8592-0CA12BDD5591}"/>
              </a:ext>
            </a:extLst>
          </p:cNvPr>
          <p:cNvPicPr>
            <a:picLocks noGrp="1" noChangeAspect="1"/>
          </p:cNvPicPr>
          <p:nvPr>
            <p:ph idx="1"/>
          </p:nvPr>
        </p:nvPicPr>
        <p:blipFill>
          <a:blip r:embed="rId2"/>
          <a:stretch>
            <a:fillRect/>
          </a:stretch>
        </p:blipFill>
        <p:spPr>
          <a:xfrm>
            <a:off x="5098613" y="72675"/>
            <a:ext cx="6527800" cy="1897063"/>
          </a:xfrm>
          <a:prstGeom prst="rect">
            <a:avLst/>
          </a:prstGeom>
        </p:spPr>
      </p:pic>
      <p:pic>
        <p:nvPicPr>
          <p:cNvPr id="6" name="Picture 5">
            <a:extLst>
              <a:ext uri="{FF2B5EF4-FFF2-40B4-BE49-F238E27FC236}">
                <a16:creationId xmlns:a16="http://schemas.microsoft.com/office/drawing/2014/main" id="{F153ED26-D3F2-417C-895F-B8EF4C0C46F2}"/>
              </a:ext>
            </a:extLst>
          </p:cNvPr>
          <p:cNvPicPr>
            <a:picLocks noChangeAspect="1"/>
          </p:cNvPicPr>
          <p:nvPr/>
        </p:nvPicPr>
        <p:blipFill>
          <a:blip r:embed="rId3"/>
          <a:stretch>
            <a:fillRect/>
          </a:stretch>
        </p:blipFill>
        <p:spPr>
          <a:xfrm>
            <a:off x="8913375" y="2040389"/>
            <a:ext cx="2713038" cy="673100"/>
          </a:xfrm>
          <a:prstGeom prst="rect">
            <a:avLst/>
          </a:prstGeom>
        </p:spPr>
      </p:pic>
      <p:pic>
        <p:nvPicPr>
          <p:cNvPr id="13" name="Picture 12">
            <a:extLst>
              <a:ext uri="{FF2B5EF4-FFF2-40B4-BE49-F238E27FC236}">
                <a16:creationId xmlns:a16="http://schemas.microsoft.com/office/drawing/2014/main" id="{7961D870-267E-4D7D-8B72-7797345978E3}"/>
              </a:ext>
            </a:extLst>
          </p:cNvPr>
          <p:cNvPicPr>
            <a:picLocks noChangeAspect="1"/>
          </p:cNvPicPr>
          <p:nvPr/>
        </p:nvPicPr>
        <p:blipFill>
          <a:blip r:embed="rId4"/>
          <a:stretch>
            <a:fillRect/>
          </a:stretch>
        </p:blipFill>
        <p:spPr>
          <a:xfrm>
            <a:off x="5098613" y="2040389"/>
            <a:ext cx="3732213" cy="673100"/>
          </a:xfrm>
          <a:prstGeom prst="rect">
            <a:avLst/>
          </a:prstGeom>
        </p:spPr>
      </p:pic>
      <p:pic>
        <p:nvPicPr>
          <p:cNvPr id="15" name="Picture 14">
            <a:extLst>
              <a:ext uri="{FF2B5EF4-FFF2-40B4-BE49-F238E27FC236}">
                <a16:creationId xmlns:a16="http://schemas.microsoft.com/office/drawing/2014/main" id="{3D8732E2-0F1F-48B1-BC64-20A34F1AABB8}"/>
              </a:ext>
            </a:extLst>
          </p:cNvPr>
          <p:cNvPicPr>
            <a:picLocks noChangeAspect="1"/>
          </p:cNvPicPr>
          <p:nvPr/>
        </p:nvPicPr>
        <p:blipFill>
          <a:blip r:embed="rId5"/>
          <a:stretch>
            <a:fillRect/>
          </a:stretch>
        </p:blipFill>
        <p:spPr>
          <a:xfrm>
            <a:off x="5098613" y="2784140"/>
            <a:ext cx="6527800" cy="3135313"/>
          </a:xfrm>
          <a:prstGeom prst="rect">
            <a:avLst/>
          </a:prstGeom>
        </p:spPr>
      </p:pic>
      <p:pic>
        <p:nvPicPr>
          <p:cNvPr id="17" name="Picture 16">
            <a:extLst>
              <a:ext uri="{FF2B5EF4-FFF2-40B4-BE49-F238E27FC236}">
                <a16:creationId xmlns:a16="http://schemas.microsoft.com/office/drawing/2014/main" id="{3AB5C82F-8A6D-40D1-B46F-ACFDECE8FC76}"/>
              </a:ext>
            </a:extLst>
          </p:cNvPr>
          <p:cNvPicPr>
            <a:picLocks noChangeAspect="1"/>
          </p:cNvPicPr>
          <p:nvPr/>
        </p:nvPicPr>
        <p:blipFill>
          <a:blip r:embed="rId4"/>
          <a:stretch>
            <a:fillRect/>
          </a:stretch>
        </p:blipFill>
        <p:spPr>
          <a:xfrm>
            <a:off x="5098613" y="5990104"/>
            <a:ext cx="3732213" cy="673100"/>
          </a:xfrm>
          <a:prstGeom prst="rect">
            <a:avLst/>
          </a:prstGeom>
        </p:spPr>
      </p:pic>
      <p:pic>
        <p:nvPicPr>
          <p:cNvPr id="16" name="Picture 15">
            <a:extLst>
              <a:ext uri="{FF2B5EF4-FFF2-40B4-BE49-F238E27FC236}">
                <a16:creationId xmlns:a16="http://schemas.microsoft.com/office/drawing/2014/main" id="{89FC5DBE-8724-48A7-BB67-190BC0E7B50E}"/>
              </a:ext>
            </a:extLst>
          </p:cNvPr>
          <p:cNvPicPr>
            <a:picLocks noChangeAspect="1"/>
          </p:cNvPicPr>
          <p:nvPr/>
        </p:nvPicPr>
        <p:blipFill>
          <a:blip r:embed="rId6"/>
          <a:stretch>
            <a:fillRect/>
          </a:stretch>
        </p:blipFill>
        <p:spPr>
          <a:xfrm>
            <a:off x="318035" y="2784140"/>
            <a:ext cx="4326453" cy="2526542"/>
          </a:xfrm>
          <a:prstGeom prst="rect">
            <a:avLst/>
          </a:prstGeom>
        </p:spPr>
      </p:pic>
    </p:spTree>
    <p:extLst>
      <p:ext uri="{BB962C8B-B14F-4D97-AF65-F5344CB8AC3E}">
        <p14:creationId xmlns:p14="http://schemas.microsoft.com/office/powerpoint/2010/main" val="1656135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2E029-FB26-4478-BC57-0DEA092F4981}"/>
              </a:ext>
            </a:extLst>
          </p:cNvPr>
          <p:cNvSpPr>
            <a:spLocks noGrp="1"/>
          </p:cNvSpPr>
          <p:nvPr>
            <p:ph type="title"/>
          </p:nvPr>
        </p:nvSpPr>
        <p:spPr/>
        <p:txBody>
          <a:bodyPr/>
          <a:lstStyle/>
          <a:p>
            <a:r>
              <a:rPr lang="en-GB" dirty="0"/>
              <a:t>Project explanation</a:t>
            </a:r>
          </a:p>
        </p:txBody>
      </p:sp>
      <p:sp>
        <p:nvSpPr>
          <p:cNvPr id="3" name="Content Placeholder 2">
            <a:extLst>
              <a:ext uri="{FF2B5EF4-FFF2-40B4-BE49-F238E27FC236}">
                <a16:creationId xmlns:a16="http://schemas.microsoft.com/office/drawing/2014/main" id="{5CCFD396-2721-40AC-A346-4BF9FCCB1A48}"/>
              </a:ext>
            </a:extLst>
          </p:cNvPr>
          <p:cNvSpPr>
            <a:spLocks noGrp="1"/>
          </p:cNvSpPr>
          <p:nvPr>
            <p:ph idx="1"/>
          </p:nvPr>
        </p:nvSpPr>
        <p:spPr/>
        <p:txBody>
          <a:bodyPr/>
          <a:lstStyle/>
          <a:p>
            <a:r>
              <a:rPr lang="en-GB" dirty="0"/>
              <a:t>A booking management system with network access and separate client/owner environments</a:t>
            </a:r>
          </a:p>
        </p:txBody>
      </p:sp>
    </p:spTree>
    <p:extLst>
      <p:ext uri="{BB962C8B-B14F-4D97-AF65-F5344CB8AC3E}">
        <p14:creationId xmlns:p14="http://schemas.microsoft.com/office/powerpoint/2010/main" val="3066858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6FDD-3261-4ADD-81BC-F65137A20C1C}"/>
              </a:ext>
            </a:extLst>
          </p:cNvPr>
          <p:cNvSpPr>
            <a:spLocks noGrp="1"/>
          </p:cNvSpPr>
          <p:nvPr>
            <p:ph type="title"/>
          </p:nvPr>
        </p:nvSpPr>
        <p:spPr/>
        <p:txBody>
          <a:bodyPr/>
          <a:lstStyle/>
          <a:p>
            <a:r>
              <a:rPr lang="en-GB" dirty="0"/>
              <a:t>More check straight testing</a:t>
            </a:r>
          </a:p>
        </p:txBody>
      </p:sp>
      <p:pic>
        <p:nvPicPr>
          <p:cNvPr id="4" name="Content Placeholder 3">
            <a:extLst>
              <a:ext uri="{FF2B5EF4-FFF2-40B4-BE49-F238E27FC236}">
                <a16:creationId xmlns:a16="http://schemas.microsoft.com/office/drawing/2014/main" id="{CC4C4F26-7395-47DE-8D1F-90F028436E80}"/>
              </a:ext>
            </a:extLst>
          </p:cNvPr>
          <p:cNvPicPr>
            <a:picLocks noGrp="1" noChangeAspect="1"/>
          </p:cNvPicPr>
          <p:nvPr>
            <p:ph idx="1"/>
          </p:nvPr>
        </p:nvPicPr>
        <p:blipFill>
          <a:blip r:embed="rId2"/>
          <a:stretch>
            <a:fillRect/>
          </a:stretch>
        </p:blipFill>
        <p:spPr>
          <a:xfrm>
            <a:off x="7903927" y="1560338"/>
            <a:ext cx="3581900" cy="3439005"/>
          </a:xfrm>
          <a:prstGeom prst="rect">
            <a:avLst/>
          </a:prstGeom>
        </p:spPr>
      </p:pic>
      <p:pic>
        <p:nvPicPr>
          <p:cNvPr id="5" name="Picture 4">
            <a:extLst>
              <a:ext uri="{FF2B5EF4-FFF2-40B4-BE49-F238E27FC236}">
                <a16:creationId xmlns:a16="http://schemas.microsoft.com/office/drawing/2014/main" id="{CDD51A56-312A-4C64-A2C1-0D5DAE83E9CA}"/>
              </a:ext>
            </a:extLst>
          </p:cNvPr>
          <p:cNvPicPr>
            <a:picLocks noChangeAspect="1"/>
          </p:cNvPicPr>
          <p:nvPr/>
        </p:nvPicPr>
        <p:blipFill>
          <a:blip r:embed="rId3"/>
          <a:stretch>
            <a:fillRect/>
          </a:stretch>
        </p:blipFill>
        <p:spPr>
          <a:xfrm>
            <a:off x="139384" y="1560337"/>
            <a:ext cx="7495856" cy="2839459"/>
          </a:xfrm>
          <a:prstGeom prst="rect">
            <a:avLst/>
          </a:prstGeom>
        </p:spPr>
      </p:pic>
    </p:spTree>
    <p:extLst>
      <p:ext uri="{BB962C8B-B14F-4D97-AF65-F5344CB8AC3E}">
        <p14:creationId xmlns:p14="http://schemas.microsoft.com/office/powerpoint/2010/main" val="2276818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9D3D-DB43-4613-B7B7-9D6C39ACCE3D}"/>
              </a:ext>
            </a:extLst>
          </p:cNvPr>
          <p:cNvSpPr>
            <a:spLocks noGrp="1"/>
          </p:cNvSpPr>
          <p:nvPr>
            <p:ph type="title"/>
          </p:nvPr>
        </p:nvSpPr>
        <p:spPr/>
        <p:txBody>
          <a:bodyPr/>
          <a:lstStyle/>
          <a:p>
            <a:r>
              <a:rPr lang="en-GB" dirty="0"/>
              <a:t>Check straight flush issue,</a:t>
            </a:r>
          </a:p>
        </p:txBody>
      </p:sp>
      <p:pic>
        <p:nvPicPr>
          <p:cNvPr id="4" name="Content Placeholder 3">
            <a:extLst>
              <a:ext uri="{FF2B5EF4-FFF2-40B4-BE49-F238E27FC236}">
                <a16:creationId xmlns:a16="http://schemas.microsoft.com/office/drawing/2014/main" id="{C8652F05-F31E-4B62-AF1C-17BE4781D3F4}"/>
              </a:ext>
            </a:extLst>
          </p:cNvPr>
          <p:cNvPicPr>
            <a:picLocks noGrp="1" noChangeAspect="1"/>
          </p:cNvPicPr>
          <p:nvPr>
            <p:ph idx="1"/>
          </p:nvPr>
        </p:nvPicPr>
        <p:blipFill>
          <a:blip r:embed="rId2"/>
          <a:stretch>
            <a:fillRect/>
          </a:stretch>
        </p:blipFill>
        <p:spPr>
          <a:xfrm>
            <a:off x="465939" y="1308629"/>
            <a:ext cx="3467584" cy="2514951"/>
          </a:xfrm>
          <a:prstGeom prst="rect">
            <a:avLst/>
          </a:prstGeom>
        </p:spPr>
      </p:pic>
      <p:pic>
        <p:nvPicPr>
          <p:cNvPr id="5" name="Picture 4">
            <a:extLst>
              <a:ext uri="{FF2B5EF4-FFF2-40B4-BE49-F238E27FC236}">
                <a16:creationId xmlns:a16="http://schemas.microsoft.com/office/drawing/2014/main" id="{8D571F76-24F0-4CFC-AAA4-D1F2D1B47096}"/>
              </a:ext>
            </a:extLst>
          </p:cNvPr>
          <p:cNvPicPr>
            <a:picLocks noChangeAspect="1"/>
          </p:cNvPicPr>
          <p:nvPr/>
        </p:nvPicPr>
        <p:blipFill>
          <a:blip r:embed="rId3"/>
          <a:stretch>
            <a:fillRect/>
          </a:stretch>
        </p:blipFill>
        <p:spPr>
          <a:xfrm>
            <a:off x="355128" y="4448074"/>
            <a:ext cx="4934639" cy="1438476"/>
          </a:xfrm>
          <a:prstGeom prst="rect">
            <a:avLst/>
          </a:prstGeom>
        </p:spPr>
      </p:pic>
      <p:pic>
        <p:nvPicPr>
          <p:cNvPr id="6" name="Picture 5">
            <a:extLst>
              <a:ext uri="{FF2B5EF4-FFF2-40B4-BE49-F238E27FC236}">
                <a16:creationId xmlns:a16="http://schemas.microsoft.com/office/drawing/2014/main" id="{4AECD0E6-B151-4DFB-8D0C-17C0ED6BDF1B}"/>
              </a:ext>
            </a:extLst>
          </p:cNvPr>
          <p:cNvPicPr>
            <a:picLocks noChangeAspect="1"/>
          </p:cNvPicPr>
          <p:nvPr/>
        </p:nvPicPr>
        <p:blipFill>
          <a:blip r:embed="rId4"/>
          <a:stretch>
            <a:fillRect/>
          </a:stretch>
        </p:blipFill>
        <p:spPr>
          <a:xfrm>
            <a:off x="7511918" y="4467127"/>
            <a:ext cx="4324954" cy="1400370"/>
          </a:xfrm>
          <a:prstGeom prst="rect">
            <a:avLst/>
          </a:prstGeom>
        </p:spPr>
      </p:pic>
      <p:pic>
        <p:nvPicPr>
          <p:cNvPr id="7" name="Picture 6">
            <a:extLst>
              <a:ext uri="{FF2B5EF4-FFF2-40B4-BE49-F238E27FC236}">
                <a16:creationId xmlns:a16="http://schemas.microsoft.com/office/drawing/2014/main" id="{61C81321-FE2F-48A1-9B27-098E003A0E75}"/>
              </a:ext>
            </a:extLst>
          </p:cNvPr>
          <p:cNvPicPr>
            <a:picLocks noChangeAspect="1"/>
          </p:cNvPicPr>
          <p:nvPr/>
        </p:nvPicPr>
        <p:blipFill>
          <a:blip r:embed="rId5"/>
          <a:stretch>
            <a:fillRect/>
          </a:stretch>
        </p:blipFill>
        <p:spPr>
          <a:xfrm>
            <a:off x="7652518" y="2336009"/>
            <a:ext cx="3543795" cy="714475"/>
          </a:xfrm>
          <a:prstGeom prst="rect">
            <a:avLst/>
          </a:prstGeom>
        </p:spPr>
      </p:pic>
    </p:spTree>
    <p:extLst>
      <p:ext uri="{BB962C8B-B14F-4D97-AF65-F5344CB8AC3E}">
        <p14:creationId xmlns:p14="http://schemas.microsoft.com/office/powerpoint/2010/main" val="973096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C2C1-154D-4AE9-A7C3-EDC4BB46F299}"/>
              </a:ext>
            </a:extLst>
          </p:cNvPr>
          <p:cNvSpPr>
            <a:spLocks noGrp="1"/>
          </p:cNvSpPr>
          <p:nvPr>
            <p:ph type="title"/>
          </p:nvPr>
        </p:nvSpPr>
        <p:spPr/>
        <p:txBody>
          <a:bodyPr/>
          <a:lstStyle/>
          <a:p>
            <a:r>
              <a:rPr lang="en-GB" dirty="0"/>
              <a:t>Check flush test + code</a:t>
            </a:r>
          </a:p>
        </p:txBody>
      </p:sp>
      <p:pic>
        <p:nvPicPr>
          <p:cNvPr id="5" name="Picture 4">
            <a:extLst>
              <a:ext uri="{FF2B5EF4-FFF2-40B4-BE49-F238E27FC236}">
                <a16:creationId xmlns:a16="http://schemas.microsoft.com/office/drawing/2014/main" id="{436A692C-4D9C-4800-9189-BCD81EA27EE9}"/>
              </a:ext>
            </a:extLst>
          </p:cNvPr>
          <p:cNvPicPr>
            <a:picLocks noChangeAspect="1"/>
          </p:cNvPicPr>
          <p:nvPr/>
        </p:nvPicPr>
        <p:blipFill>
          <a:blip r:embed="rId2"/>
          <a:stretch>
            <a:fillRect/>
          </a:stretch>
        </p:blipFill>
        <p:spPr>
          <a:xfrm>
            <a:off x="5035871" y="2361983"/>
            <a:ext cx="6677957" cy="2486372"/>
          </a:xfrm>
          <a:prstGeom prst="rect">
            <a:avLst/>
          </a:prstGeom>
        </p:spPr>
      </p:pic>
      <p:pic>
        <p:nvPicPr>
          <p:cNvPr id="8" name="Picture 7">
            <a:extLst>
              <a:ext uri="{FF2B5EF4-FFF2-40B4-BE49-F238E27FC236}">
                <a16:creationId xmlns:a16="http://schemas.microsoft.com/office/drawing/2014/main" id="{FBBF3E43-ABA1-4394-89BB-AE3ED0F3C1B8}"/>
              </a:ext>
            </a:extLst>
          </p:cNvPr>
          <p:cNvPicPr>
            <a:picLocks noChangeAspect="1"/>
          </p:cNvPicPr>
          <p:nvPr/>
        </p:nvPicPr>
        <p:blipFill>
          <a:blip r:embed="rId3"/>
          <a:stretch>
            <a:fillRect/>
          </a:stretch>
        </p:blipFill>
        <p:spPr>
          <a:xfrm>
            <a:off x="944750" y="2939035"/>
            <a:ext cx="3581900" cy="1181265"/>
          </a:xfrm>
          <a:prstGeom prst="rect">
            <a:avLst/>
          </a:prstGeom>
        </p:spPr>
      </p:pic>
    </p:spTree>
    <p:extLst>
      <p:ext uri="{BB962C8B-B14F-4D97-AF65-F5344CB8AC3E}">
        <p14:creationId xmlns:p14="http://schemas.microsoft.com/office/powerpoint/2010/main" val="2592402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35F6-3BC2-449F-9907-3075F6F9BF55}"/>
              </a:ext>
            </a:extLst>
          </p:cNvPr>
          <p:cNvSpPr>
            <a:spLocks noGrp="1"/>
          </p:cNvSpPr>
          <p:nvPr>
            <p:ph type="title"/>
          </p:nvPr>
        </p:nvSpPr>
        <p:spPr/>
        <p:txBody>
          <a:bodyPr/>
          <a:lstStyle/>
          <a:p>
            <a:r>
              <a:rPr lang="en-GB" dirty="0"/>
              <a:t>Check pair testing + code</a:t>
            </a:r>
          </a:p>
        </p:txBody>
      </p:sp>
      <p:pic>
        <p:nvPicPr>
          <p:cNvPr id="4" name="Content Placeholder 3">
            <a:extLst>
              <a:ext uri="{FF2B5EF4-FFF2-40B4-BE49-F238E27FC236}">
                <a16:creationId xmlns:a16="http://schemas.microsoft.com/office/drawing/2014/main" id="{40EF9214-4DFB-4A57-BA80-121312AEB488}"/>
              </a:ext>
            </a:extLst>
          </p:cNvPr>
          <p:cNvPicPr>
            <a:picLocks noGrp="1" noChangeAspect="1"/>
          </p:cNvPicPr>
          <p:nvPr>
            <p:ph idx="1"/>
          </p:nvPr>
        </p:nvPicPr>
        <p:blipFill>
          <a:blip r:embed="rId2"/>
          <a:stretch>
            <a:fillRect/>
          </a:stretch>
        </p:blipFill>
        <p:spPr>
          <a:xfrm>
            <a:off x="1046282" y="2852657"/>
            <a:ext cx="3505689" cy="1152686"/>
          </a:xfrm>
          <a:prstGeom prst="rect">
            <a:avLst/>
          </a:prstGeom>
        </p:spPr>
      </p:pic>
      <p:pic>
        <p:nvPicPr>
          <p:cNvPr id="5" name="Picture 4">
            <a:extLst>
              <a:ext uri="{FF2B5EF4-FFF2-40B4-BE49-F238E27FC236}">
                <a16:creationId xmlns:a16="http://schemas.microsoft.com/office/drawing/2014/main" id="{82DF45F4-33C6-4E29-9009-01695FA136DF}"/>
              </a:ext>
            </a:extLst>
          </p:cNvPr>
          <p:cNvPicPr>
            <a:picLocks noChangeAspect="1"/>
          </p:cNvPicPr>
          <p:nvPr/>
        </p:nvPicPr>
        <p:blipFill rotWithShape="1">
          <a:blip r:embed="rId3"/>
          <a:srcRect r="39985"/>
          <a:stretch/>
        </p:blipFill>
        <p:spPr>
          <a:xfrm>
            <a:off x="6051654" y="2152472"/>
            <a:ext cx="5094064" cy="2553056"/>
          </a:xfrm>
          <a:prstGeom prst="rect">
            <a:avLst/>
          </a:prstGeom>
        </p:spPr>
      </p:pic>
    </p:spTree>
    <p:extLst>
      <p:ext uri="{BB962C8B-B14F-4D97-AF65-F5344CB8AC3E}">
        <p14:creationId xmlns:p14="http://schemas.microsoft.com/office/powerpoint/2010/main" val="3979276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26B3-1B36-4D86-8064-3807656BDCED}"/>
              </a:ext>
            </a:extLst>
          </p:cNvPr>
          <p:cNvSpPr>
            <a:spLocks noGrp="1"/>
          </p:cNvSpPr>
          <p:nvPr>
            <p:ph type="title"/>
          </p:nvPr>
        </p:nvSpPr>
        <p:spPr/>
        <p:txBody>
          <a:bodyPr/>
          <a:lstStyle/>
          <a:p>
            <a:r>
              <a:rPr lang="en-GB" dirty="0"/>
              <a:t>Check 2 pair test/ fix</a:t>
            </a:r>
          </a:p>
        </p:txBody>
      </p:sp>
      <p:pic>
        <p:nvPicPr>
          <p:cNvPr id="4" name="Content Placeholder 3">
            <a:extLst>
              <a:ext uri="{FF2B5EF4-FFF2-40B4-BE49-F238E27FC236}">
                <a16:creationId xmlns:a16="http://schemas.microsoft.com/office/drawing/2014/main" id="{4C9005C7-5F1E-458E-A6D2-C0946DC26B63}"/>
              </a:ext>
            </a:extLst>
          </p:cNvPr>
          <p:cNvPicPr>
            <a:picLocks noGrp="1" noChangeAspect="1"/>
          </p:cNvPicPr>
          <p:nvPr>
            <p:ph idx="1"/>
          </p:nvPr>
        </p:nvPicPr>
        <p:blipFill>
          <a:blip r:embed="rId2"/>
          <a:stretch>
            <a:fillRect/>
          </a:stretch>
        </p:blipFill>
        <p:spPr>
          <a:xfrm>
            <a:off x="7593842" y="4315910"/>
            <a:ext cx="3610479" cy="2429214"/>
          </a:xfrm>
          <a:prstGeom prst="rect">
            <a:avLst/>
          </a:prstGeom>
        </p:spPr>
      </p:pic>
      <p:pic>
        <p:nvPicPr>
          <p:cNvPr id="6" name="Picture 5">
            <a:extLst>
              <a:ext uri="{FF2B5EF4-FFF2-40B4-BE49-F238E27FC236}">
                <a16:creationId xmlns:a16="http://schemas.microsoft.com/office/drawing/2014/main" id="{503BEED5-F62F-4487-A812-F16B3D15A7B9}"/>
              </a:ext>
            </a:extLst>
          </p:cNvPr>
          <p:cNvPicPr>
            <a:picLocks noChangeAspect="1"/>
          </p:cNvPicPr>
          <p:nvPr/>
        </p:nvPicPr>
        <p:blipFill>
          <a:blip r:embed="rId3"/>
          <a:stretch>
            <a:fillRect/>
          </a:stretch>
        </p:blipFill>
        <p:spPr>
          <a:xfrm>
            <a:off x="278552" y="1281036"/>
            <a:ext cx="3363566" cy="2782625"/>
          </a:xfrm>
          <a:prstGeom prst="rect">
            <a:avLst/>
          </a:prstGeom>
        </p:spPr>
      </p:pic>
      <p:pic>
        <p:nvPicPr>
          <p:cNvPr id="7" name="Picture 6">
            <a:extLst>
              <a:ext uri="{FF2B5EF4-FFF2-40B4-BE49-F238E27FC236}">
                <a16:creationId xmlns:a16="http://schemas.microsoft.com/office/drawing/2014/main" id="{165F27EA-CA60-445A-B746-F9C4C3023754}"/>
              </a:ext>
            </a:extLst>
          </p:cNvPr>
          <p:cNvPicPr>
            <a:picLocks noChangeAspect="1"/>
          </p:cNvPicPr>
          <p:nvPr/>
        </p:nvPicPr>
        <p:blipFill>
          <a:blip r:embed="rId4"/>
          <a:stretch>
            <a:fillRect/>
          </a:stretch>
        </p:blipFill>
        <p:spPr>
          <a:xfrm>
            <a:off x="2049517" y="3904479"/>
            <a:ext cx="2837103" cy="2484195"/>
          </a:xfrm>
          <a:prstGeom prst="rect">
            <a:avLst/>
          </a:prstGeom>
        </p:spPr>
      </p:pic>
      <p:pic>
        <p:nvPicPr>
          <p:cNvPr id="9" name="Picture 8">
            <a:extLst>
              <a:ext uri="{FF2B5EF4-FFF2-40B4-BE49-F238E27FC236}">
                <a16:creationId xmlns:a16="http://schemas.microsoft.com/office/drawing/2014/main" id="{ECA40D08-B961-4442-832A-0A4A9BAF8D32}"/>
              </a:ext>
            </a:extLst>
          </p:cNvPr>
          <p:cNvPicPr>
            <a:picLocks noChangeAspect="1"/>
          </p:cNvPicPr>
          <p:nvPr/>
        </p:nvPicPr>
        <p:blipFill>
          <a:blip r:embed="rId5"/>
          <a:stretch>
            <a:fillRect/>
          </a:stretch>
        </p:blipFill>
        <p:spPr>
          <a:xfrm>
            <a:off x="6349340" y="365125"/>
            <a:ext cx="5004460" cy="3834743"/>
          </a:xfrm>
          <a:prstGeom prst="rect">
            <a:avLst/>
          </a:prstGeom>
        </p:spPr>
      </p:pic>
    </p:spTree>
    <p:extLst>
      <p:ext uri="{BB962C8B-B14F-4D97-AF65-F5344CB8AC3E}">
        <p14:creationId xmlns:p14="http://schemas.microsoft.com/office/powerpoint/2010/main" val="1053412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2025-DC80-4BAE-9E8F-61D56B910F52}"/>
              </a:ext>
            </a:extLst>
          </p:cNvPr>
          <p:cNvSpPr>
            <a:spLocks noGrp="1"/>
          </p:cNvSpPr>
          <p:nvPr>
            <p:ph type="title"/>
          </p:nvPr>
        </p:nvSpPr>
        <p:spPr/>
        <p:txBody>
          <a:bodyPr/>
          <a:lstStyle/>
          <a:p>
            <a:r>
              <a:rPr lang="en-GB" dirty="0"/>
              <a:t>Check set test</a:t>
            </a:r>
          </a:p>
        </p:txBody>
      </p:sp>
      <p:pic>
        <p:nvPicPr>
          <p:cNvPr id="4" name="Content Placeholder 3">
            <a:extLst>
              <a:ext uri="{FF2B5EF4-FFF2-40B4-BE49-F238E27FC236}">
                <a16:creationId xmlns:a16="http://schemas.microsoft.com/office/drawing/2014/main" id="{7FCFDED3-6BB7-4C1F-952B-1073FDAC3092}"/>
              </a:ext>
            </a:extLst>
          </p:cNvPr>
          <p:cNvPicPr>
            <a:picLocks noGrp="1" noChangeAspect="1"/>
          </p:cNvPicPr>
          <p:nvPr>
            <p:ph idx="1"/>
          </p:nvPr>
        </p:nvPicPr>
        <p:blipFill>
          <a:blip r:embed="rId2"/>
          <a:stretch>
            <a:fillRect/>
          </a:stretch>
        </p:blipFill>
        <p:spPr>
          <a:xfrm>
            <a:off x="236556" y="1415557"/>
            <a:ext cx="8345065" cy="2743583"/>
          </a:xfrm>
          <a:prstGeom prst="rect">
            <a:avLst/>
          </a:prstGeom>
        </p:spPr>
      </p:pic>
      <p:pic>
        <p:nvPicPr>
          <p:cNvPr id="5" name="Picture 4">
            <a:extLst>
              <a:ext uri="{FF2B5EF4-FFF2-40B4-BE49-F238E27FC236}">
                <a16:creationId xmlns:a16="http://schemas.microsoft.com/office/drawing/2014/main" id="{23CC39D4-83FF-49B9-ADE0-3125E9006878}"/>
              </a:ext>
            </a:extLst>
          </p:cNvPr>
          <p:cNvPicPr>
            <a:picLocks noChangeAspect="1"/>
          </p:cNvPicPr>
          <p:nvPr/>
        </p:nvPicPr>
        <p:blipFill>
          <a:blip r:embed="rId3"/>
          <a:stretch>
            <a:fillRect/>
          </a:stretch>
        </p:blipFill>
        <p:spPr>
          <a:xfrm>
            <a:off x="838199" y="4549615"/>
            <a:ext cx="4361115" cy="892827"/>
          </a:xfrm>
          <a:prstGeom prst="rect">
            <a:avLst/>
          </a:prstGeom>
        </p:spPr>
      </p:pic>
      <p:pic>
        <p:nvPicPr>
          <p:cNvPr id="6" name="Picture 5">
            <a:extLst>
              <a:ext uri="{FF2B5EF4-FFF2-40B4-BE49-F238E27FC236}">
                <a16:creationId xmlns:a16="http://schemas.microsoft.com/office/drawing/2014/main" id="{E166CC14-1EE3-4E25-AF5C-5EC42A1E464E}"/>
              </a:ext>
            </a:extLst>
          </p:cNvPr>
          <p:cNvPicPr>
            <a:picLocks noChangeAspect="1"/>
          </p:cNvPicPr>
          <p:nvPr/>
        </p:nvPicPr>
        <p:blipFill>
          <a:blip r:embed="rId4"/>
          <a:stretch>
            <a:fillRect/>
          </a:stretch>
        </p:blipFill>
        <p:spPr>
          <a:xfrm>
            <a:off x="5561610" y="4620561"/>
            <a:ext cx="5737672" cy="821882"/>
          </a:xfrm>
          <a:prstGeom prst="rect">
            <a:avLst/>
          </a:prstGeom>
        </p:spPr>
      </p:pic>
    </p:spTree>
    <p:extLst>
      <p:ext uri="{BB962C8B-B14F-4D97-AF65-F5344CB8AC3E}">
        <p14:creationId xmlns:p14="http://schemas.microsoft.com/office/powerpoint/2010/main" val="2059520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6617-2687-4977-99D9-8A233C22E091}"/>
              </a:ext>
            </a:extLst>
          </p:cNvPr>
          <p:cNvSpPr>
            <a:spLocks noGrp="1"/>
          </p:cNvSpPr>
          <p:nvPr>
            <p:ph type="title"/>
          </p:nvPr>
        </p:nvSpPr>
        <p:spPr/>
        <p:txBody>
          <a:bodyPr/>
          <a:lstStyle/>
          <a:p>
            <a:r>
              <a:rPr lang="en-GB" dirty="0"/>
              <a:t>Check quad test</a:t>
            </a:r>
          </a:p>
        </p:txBody>
      </p:sp>
      <p:pic>
        <p:nvPicPr>
          <p:cNvPr id="4" name="Content Placeholder 3">
            <a:extLst>
              <a:ext uri="{FF2B5EF4-FFF2-40B4-BE49-F238E27FC236}">
                <a16:creationId xmlns:a16="http://schemas.microsoft.com/office/drawing/2014/main" id="{569AD4AF-BFCE-42FD-9E9B-93A4D59681B0}"/>
              </a:ext>
            </a:extLst>
          </p:cNvPr>
          <p:cNvPicPr>
            <a:picLocks noGrp="1" noChangeAspect="1"/>
          </p:cNvPicPr>
          <p:nvPr>
            <p:ph idx="1"/>
          </p:nvPr>
        </p:nvPicPr>
        <p:blipFill>
          <a:blip r:embed="rId2"/>
          <a:stretch>
            <a:fillRect/>
          </a:stretch>
        </p:blipFill>
        <p:spPr>
          <a:xfrm>
            <a:off x="7258361" y="2247735"/>
            <a:ext cx="3543795" cy="1181265"/>
          </a:xfrm>
          <a:prstGeom prst="rect">
            <a:avLst/>
          </a:prstGeom>
        </p:spPr>
      </p:pic>
      <p:pic>
        <p:nvPicPr>
          <p:cNvPr id="5" name="Picture 4">
            <a:extLst>
              <a:ext uri="{FF2B5EF4-FFF2-40B4-BE49-F238E27FC236}">
                <a16:creationId xmlns:a16="http://schemas.microsoft.com/office/drawing/2014/main" id="{9BEBF65F-AD70-4888-968E-3FFDE3452B37}"/>
              </a:ext>
            </a:extLst>
          </p:cNvPr>
          <p:cNvPicPr>
            <a:picLocks noChangeAspect="1"/>
          </p:cNvPicPr>
          <p:nvPr/>
        </p:nvPicPr>
        <p:blipFill>
          <a:blip r:embed="rId3"/>
          <a:stretch>
            <a:fillRect/>
          </a:stretch>
        </p:blipFill>
        <p:spPr>
          <a:xfrm>
            <a:off x="232943" y="2404472"/>
            <a:ext cx="6890233" cy="2049056"/>
          </a:xfrm>
          <a:prstGeom prst="rect">
            <a:avLst/>
          </a:prstGeom>
        </p:spPr>
      </p:pic>
    </p:spTree>
    <p:extLst>
      <p:ext uri="{BB962C8B-B14F-4D97-AF65-F5344CB8AC3E}">
        <p14:creationId xmlns:p14="http://schemas.microsoft.com/office/powerpoint/2010/main" val="3836291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2D9B-5695-482D-93C6-BA707377BE2C}"/>
              </a:ext>
            </a:extLst>
          </p:cNvPr>
          <p:cNvSpPr>
            <a:spLocks noGrp="1"/>
          </p:cNvSpPr>
          <p:nvPr>
            <p:ph type="title"/>
          </p:nvPr>
        </p:nvSpPr>
        <p:spPr/>
        <p:txBody>
          <a:bodyPr/>
          <a:lstStyle/>
          <a:p>
            <a:r>
              <a:rPr lang="en-GB" dirty="0"/>
              <a:t>Allocate chips fix/bugs</a:t>
            </a:r>
          </a:p>
        </p:txBody>
      </p:sp>
      <p:pic>
        <p:nvPicPr>
          <p:cNvPr id="4" name="Content Placeholder 3">
            <a:extLst>
              <a:ext uri="{FF2B5EF4-FFF2-40B4-BE49-F238E27FC236}">
                <a16:creationId xmlns:a16="http://schemas.microsoft.com/office/drawing/2014/main" id="{A326864A-6E3C-4C09-B557-100ACDB472CF}"/>
              </a:ext>
            </a:extLst>
          </p:cNvPr>
          <p:cNvPicPr>
            <a:picLocks noGrp="1" noChangeAspect="1"/>
          </p:cNvPicPr>
          <p:nvPr>
            <p:ph idx="1"/>
          </p:nvPr>
        </p:nvPicPr>
        <p:blipFill>
          <a:blip r:embed="rId2"/>
          <a:stretch>
            <a:fillRect/>
          </a:stretch>
        </p:blipFill>
        <p:spPr>
          <a:xfrm>
            <a:off x="736600" y="1508466"/>
            <a:ext cx="10515600" cy="2198914"/>
          </a:xfrm>
          <a:prstGeom prst="rect">
            <a:avLst/>
          </a:prstGeom>
        </p:spPr>
      </p:pic>
      <p:pic>
        <p:nvPicPr>
          <p:cNvPr id="5" name="Picture 4">
            <a:extLst>
              <a:ext uri="{FF2B5EF4-FFF2-40B4-BE49-F238E27FC236}">
                <a16:creationId xmlns:a16="http://schemas.microsoft.com/office/drawing/2014/main" id="{5F904B0C-C281-4D9F-A06B-F749CDE70982}"/>
              </a:ext>
            </a:extLst>
          </p:cNvPr>
          <p:cNvPicPr>
            <a:picLocks noChangeAspect="1"/>
          </p:cNvPicPr>
          <p:nvPr/>
        </p:nvPicPr>
        <p:blipFill>
          <a:blip r:embed="rId3"/>
          <a:stretch>
            <a:fillRect/>
          </a:stretch>
        </p:blipFill>
        <p:spPr>
          <a:xfrm>
            <a:off x="945445" y="5319717"/>
            <a:ext cx="10097909" cy="485843"/>
          </a:xfrm>
          <a:prstGeom prst="rect">
            <a:avLst/>
          </a:prstGeom>
        </p:spPr>
      </p:pic>
      <p:pic>
        <p:nvPicPr>
          <p:cNvPr id="6" name="Picture 5">
            <a:extLst>
              <a:ext uri="{FF2B5EF4-FFF2-40B4-BE49-F238E27FC236}">
                <a16:creationId xmlns:a16="http://schemas.microsoft.com/office/drawing/2014/main" id="{08E2959B-1A62-458C-8CD9-BB470BED621D}"/>
              </a:ext>
            </a:extLst>
          </p:cNvPr>
          <p:cNvPicPr>
            <a:picLocks noChangeAspect="1"/>
          </p:cNvPicPr>
          <p:nvPr/>
        </p:nvPicPr>
        <p:blipFill>
          <a:blip r:embed="rId4"/>
          <a:stretch>
            <a:fillRect/>
          </a:stretch>
        </p:blipFill>
        <p:spPr>
          <a:xfrm>
            <a:off x="-101601" y="4297122"/>
            <a:ext cx="12192000" cy="432852"/>
          </a:xfrm>
          <a:prstGeom prst="rect">
            <a:avLst/>
          </a:prstGeom>
        </p:spPr>
      </p:pic>
    </p:spTree>
    <p:extLst>
      <p:ext uri="{BB962C8B-B14F-4D97-AF65-F5344CB8AC3E}">
        <p14:creationId xmlns:p14="http://schemas.microsoft.com/office/powerpoint/2010/main" val="3120414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E2E2-780A-4009-A152-E722903D8190}"/>
              </a:ext>
            </a:extLst>
          </p:cNvPr>
          <p:cNvSpPr>
            <a:spLocks noGrp="1"/>
          </p:cNvSpPr>
          <p:nvPr>
            <p:ph type="title"/>
          </p:nvPr>
        </p:nvSpPr>
        <p:spPr/>
        <p:txBody>
          <a:bodyPr/>
          <a:lstStyle/>
          <a:p>
            <a:r>
              <a:rPr lang="en-GB" dirty="0"/>
              <a:t>I had several errors in my </a:t>
            </a:r>
            <a:r>
              <a:rPr lang="en-GB" dirty="0" err="1"/>
              <a:t>sql</a:t>
            </a:r>
            <a:r>
              <a:rPr lang="en-GB" dirty="0"/>
              <a:t> reader as it turns out you cant use a variable to select a table</a:t>
            </a:r>
          </a:p>
        </p:txBody>
      </p:sp>
      <p:pic>
        <p:nvPicPr>
          <p:cNvPr id="4" name="Content Placeholder 3">
            <a:extLst>
              <a:ext uri="{FF2B5EF4-FFF2-40B4-BE49-F238E27FC236}">
                <a16:creationId xmlns:a16="http://schemas.microsoft.com/office/drawing/2014/main" id="{BB38A60F-4A70-4AF4-ADBD-DB3EDCAC7966}"/>
              </a:ext>
            </a:extLst>
          </p:cNvPr>
          <p:cNvPicPr>
            <a:picLocks noGrp="1" noChangeAspect="1"/>
          </p:cNvPicPr>
          <p:nvPr>
            <p:ph idx="1"/>
          </p:nvPr>
        </p:nvPicPr>
        <p:blipFill>
          <a:blip r:embed="rId2"/>
          <a:stretch>
            <a:fillRect/>
          </a:stretch>
        </p:blipFill>
        <p:spPr>
          <a:xfrm>
            <a:off x="201961" y="1690688"/>
            <a:ext cx="7744583" cy="4351338"/>
          </a:xfrm>
          <a:prstGeom prst="rect">
            <a:avLst/>
          </a:prstGeom>
        </p:spPr>
      </p:pic>
      <p:sp>
        <p:nvSpPr>
          <p:cNvPr id="5" name="TextBox 4">
            <a:extLst>
              <a:ext uri="{FF2B5EF4-FFF2-40B4-BE49-F238E27FC236}">
                <a16:creationId xmlns:a16="http://schemas.microsoft.com/office/drawing/2014/main" id="{8EABAE64-9C80-4C03-930D-291BA86AE544}"/>
              </a:ext>
            </a:extLst>
          </p:cNvPr>
          <p:cNvSpPr txBox="1"/>
          <p:nvPr/>
        </p:nvSpPr>
        <p:spPr>
          <a:xfrm>
            <a:off x="8103765" y="1619075"/>
            <a:ext cx="3816991" cy="1200329"/>
          </a:xfrm>
          <a:prstGeom prst="rect">
            <a:avLst/>
          </a:prstGeom>
          <a:noFill/>
        </p:spPr>
        <p:txBody>
          <a:bodyPr wrap="square" rtlCol="0">
            <a:spAutoFit/>
          </a:bodyPr>
          <a:lstStyle/>
          <a:p>
            <a:r>
              <a:rPr lang="en-GB" dirty="0"/>
              <a:t>Due to this my current </a:t>
            </a:r>
            <a:r>
              <a:rPr lang="en-GB" dirty="0" err="1"/>
              <a:t>sql</a:t>
            </a:r>
            <a:r>
              <a:rPr lang="en-GB" dirty="0"/>
              <a:t> reader based solution may not be worth it as each function must be heavily specialised</a:t>
            </a:r>
          </a:p>
        </p:txBody>
      </p:sp>
    </p:spTree>
    <p:extLst>
      <p:ext uri="{BB962C8B-B14F-4D97-AF65-F5344CB8AC3E}">
        <p14:creationId xmlns:p14="http://schemas.microsoft.com/office/powerpoint/2010/main" val="3488845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6063-9DEE-47DD-AA93-D1D3D71CA0FF}"/>
              </a:ext>
            </a:extLst>
          </p:cNvPr>
          <p:cNvSpPr>
            <a:spLocks noGrp="1"/>
          </p:cNvSpPr>
          <p:nvPr>
            <p:ph type="title"/>
          </p:nvPr>
        </p:nvSpPr>
        <p:spPr/>
        <p:txBody>
          <a:bodyPr/>
          <a:lstStyle/>
          <a:p>
            <a:r>
              <a:rPr lang="en-GB" dirty="0"/>
              <a:t>SQL reading/writing library</a:t>
            </a:r>
          </a:p>
        </p:txBody>
      </p:sp>
      <p:sp>
        <p:nvSpPr>
          <p:cNvPr id="3" name="Text Placeholder 2">
            <a:extLst>
              <a:ext uri="{FF2B5EF4-FFF2-40B4-BE49-F238E27FC236}">
                <a16:creationId xmlns:a16="http://schemas.microsoft.com/office/drawing/2014/main" id="{18C34F09-ABB6-4180-AD27-5DC3F3439AE0}"/>
              </a:ext>
            </a:extLst>
          </p:cNvPr>
          <p:cNvSpPr>
            <a:spLocks noGrp="1"/>
          </p:cNvSpPr>
          <p:nvPr>
            <p:ph type="body" idx="1"/>
          </p:nvPr>
        </p:nvSpPr>
        <p:spPr/>
        <p:txBody>
          <a:bodyPr/>
          <a:lstStyle/>
          <a:p>
            <a:r>
              <a:rPr lang="en-GB" dirty="0"/>
              <a:t>Creating a custom library to be used on the central server that contains all the necessary code to read from and write to an sql database to keep my final project neater with less code repetition.</a:t>
            </a:r>
          </a:p>
        </p:txBody>
      </p:sp>
    </p:spTree>
    <p:extLst>
      <p:ext uri="{BB962C8B-B14F-4D97-AF65-F5344CB8AC3E}">
        <p14:creationId xmlns:p14="http://schemas.microsoft.com/office/powerpoint/2010/main" val="610270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0700-0880-4077-B80F-475798E36F00}"/>
              </a:ext>
            </a:extLst>
          </p:cNvPr>
          <p:cNvSpPr>
            <a:spLocks noGrp="1"/>
          </p:cNvSpPr>
          <p:nvPr>
            <p:ph type="title"/>
          </p:nvPr>
        </p:nvSpPr>
        <p:spPr/>
        <p:txBody>
          <a:bodyPr/>
          <a:lstStyle/>
          <a:p>
            <a:r>
              <a:rPr lang="en-GB" dirty="0"/>
              <a:t>Necessary sql functions</a:t>
            </a:r>
          </a:p>
        </p:txBody>
      </p:sp>
      <p:sp>
        <p:nvSpPr>
          <p:cNvPr id="3" name="Content Placeholder 2">
            <a:extLst>
              <a:ext uri="{FF2B5EF4-FFF2-40B4-BE49-F238E27FC236}">
                <a16:creationId xmlns:a16="http://schemas.microsoft.com/office/drawing/2014/main" id="{5A5C7EDF-33B9-4F78-A9D2-E5948F942BD3}"/>
              </a:ext>
            </a:extLst>
          </p:cNvPr>
          <p:cNvSpPr>
            <a:spLocks noGrp="1"/>
          </p:cNvSpPr>
          <p:nvPr>
            <p:ph idx="1"/>
          </p:nvPr>
        </p:nvSpPr>
        <p:spPr/>
        <p:txBody>
          <a:bodyPr/>
          <a:lstStyle/>
          <a:p>
            <a:r>
              <a:rPr lang="en-GB" dirty="0"/>
              <a:t>Append a new value/record to the database as a tuple to prevent sql injection</a:t>
            </a:r>
          </a:p>
          <a:p>
            <a:r>
              <a:rPr lang="en-GB" dirty="0"/>
              <a:t>Replace/overwrite entries when given the new value and the one to be replaced</a:t>
            </a:r>
          </a:p>
          <a:p>
            <a:r>
              <a:rPr lang="en-GB" dirty="0"/>
              <a:t>Read and return a set of records as a 2d array when given the sql code to be executed</a:t>
            </a:r>
          </a:p>
          <a:p>
            <a:r>
              <a:rPr lang="en-GB" dirty="0"/>
              <a:t>Read and write encrypted entries for password security using asymmetrical encryption where a single server has access to the private key</a:t>
            </a:r>
          </a:p>
        </p:txBody>
      </p:sp>
    </p:spTree>
    <p:extLst>
      <p:ext uri="{BB962C8B-B14F-4D97-AF65-F5344CB8AC3E}">
        <p14:creationId xmlns:p14="http://schemas.microsoft.com/office/powerpoint/2010/main" val="51509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47C2-9724-4848-A002-BED96524157E}"/>
              </a:ext>
            </a:extLst>
          </p:cNvPr>
          <p:cNvSpPr>
            <a:spLocks noGrp="1"/>
          </p:cNvSpPr>
          <p:nvPr>
            <p:ph type="title"/>
          </p:nvPr>
        </p:nvSpPr>
        <p:spPr/>
        <p:txBody>
          <a:bodyPr/>
          <a:lstStyle/>
          <a:p>
            <a:r>
              <a:rPr lang="en-GB" dirty="0"/>
              <a:t>Sequence of events in logins</a:t>
            </a:r>
          </a:p>
        </p:txBody>
      </p:sp>
      <p:sp>
        <p:nvSpPr>
          <p:cNvPr id="3" name="Content Placeholder 2">
            <a:extLst>
              <a:ext uri="{FF2B5EF4-FFF2-40B4-BE49-F238E27FC236}">
                <a16:creationId xmlns:a16="http://schemas.microsoft.com/office/drawing/2014/main" id="{D0016B4E-90BD-4C07-AD8B-FF6583DEB000}"/>
              </a:ext>
            </a:extLst>
          </p:cNvPr>
          <p:cNvSpPr>
            <a:spLocks noGrp="1"/>
          </p:cNvSpPr>
          <p:nvPr>
            <p:ph idx="1"/>
          </p:nvPr>
        </p:nvSpPr>
        <p:spPr/>
        <p:txBody>
          <a:bodyPr/>
          <a:lstStyle/>
          <a:p>
            <a:r>
              <a:rPr lang="en-GB" dirty="0"/>
              <a:t>User enters username + password in plain text</a:t>
            </a:r>
          </a:p>
          <a:p>
            <a:r>
              <a:rPr lang="en-GB" dirty="0"/>
              <a:t>Both are encrypted using the public key</a:t>
            </a:r>
          </a:p>
          <a:p>
            <a:r>
              <a:rPr lang="en-GB" dirty="0"/>
              <a:t>Sent to server</a:t>
            </a:r>
          </a:p>
          <a:p>
            <a:r>
              <a:rPr lang="en-GB" dirty="0"/>
              <a:t>Received by server</a:t>
            </a:r>
          </a:p>
          <a:p>
            <a:r>
              <a:rPr lang="en-GB" dirty="0"/>
              <a:t>Hashed to receiver unique id</a:t>
            </a:r>
          </a:p>
          <a:p>
            <a:r>
              <a:rPr lang="en-GB" dirty="0"/>
              <a:t>details authenticated in server database</a:t>
            </a:r>
          </a:p>
          <a:p>
            <a:r>
              <a:rPr lang="en-GB" dirty="0"/>
              <a:t>Ip is associated to username for 24 hours or until logged out</a:t>
            </a:r>
          </a:p>
          <a:p>
            <a:r>
              <a:rPr lang="en-GB" dirty="0"/>
              <a:t>User is “logged in”</a:t>
            </a:r>
          </a:p>
        </p:txBody>
      </p:sp>
    </p:spTree>
    <p:extLst>
      <p:ext uri="{BB962C8B-B14F-4D97-AF65-F5344CB8AC3E}">
        <p14:creationId xmlns:p14="http://schemas.microsoft.com/office/powerpoint/2010/main" val="1878751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66CA-5084-4EB1-B497-D3D879946F57}"/>
              </a:ext>
            </a:extLst>
          </p:cNvPr>
          <p:cNvSpPr>
            <a:spLocks noGrp="1"/>
          </p:cNvSpPr>
          <p:nvPr>
            <p:ph type="title"/>
          </p:nvPr>
        </p:nvSpPr>
        <p:spPr/>
        <p:txBody>
          <a:bodyPr/>
          <a:lstStyle/>
          <a:p>
            <a:r>
              <a:rPr lang="en-GB" dirty="0"/>
              <a:t>Choosing an encryption library and algorithm</a:t>
            </a:r>
          </a:p>
        </p:txBody>
      </p:sp>
      <p:sp>
        <p:nvSpPr>
          <p:cNvPr id="3" name="Content Placeholder 2">
            <a:extLst>
              <a:ext uri="{FF2B5EF4-FFF2-40B4-BE49-F238E27FC236}">
                <a16:creationId xmlns:a16="http://schemas.microsoft.com/office/drawing/2014/main" id="{E3B2DB9B-F192-44C7-BA61-B290F7CA012A}"/>
              </a:ext>
            </a:extLst>
          </p:cNvPr>
          <p:cNvSpPr>
            <a:spLocks noGrp="1"/>
          </p:cNvSpPr>
          <p:nvPr>
            <p:ph idx="1"/>
          </p:nvPr>
        </p:nvSpPr>
        <p:spPr/>
        <p:txBody>
          <a:bodyPr>
            <a:normAutofit lnSpcReduction="10000"/>
          </a:bodyPr>
          <a:lstStyle/>
          <a:p>
            <a:r>
              <a:rPr lang="en-GB" dirty="0"/>
              <a:t>I initially planned to use the “</a:t>
            </a:r>
            <a:r>
              <a:rPr lang="en-GB" dirty="0" err="1"/>
              <a:t>pycrypto</a:t>
            </a:r>
            <a:r>
              <a:rPr lang="en-GB" dirty="0"/>
              <a:t>” library as it seemed simple and lightweight while still being powerful enough to protect my users. However after some research I discovered that this library is unmaintained since 2013 and is therefor not safe for use. This prompted a switch to “cryptography” a more complex encryption library.</a:t>
            </a:r>
          </a:p>
          <a:p>
            <a:r>
              <a:rPr lang="en-GB" dirty="0"/>
              <a:t>For the purpose of sending sensitive passwords to and from a downloadable piece of software a symmetrical encryption algorithm would not be sufficient meaning I had to use an </a:t>
            </a:r>
            <a:r>
              <a:rPr lang="en-GB" dirty="0" err="1"/>
              <a:t>assymetrycal</a:t>
            </a:r>
            <a:r>
              <a:rPr lang="en-GB" dirty="0"/>
              <a:t> algorithm. I settled on </a:t>
            </a:r>
            <a:r>
              <a:rPr lang="en-GB" dirty="0" err="1"/>
              <a:t>rsa</a:t>
            </a:r>
            <a:r>
              <a:rPr lang="en-GB" dirty="0"/>
              <a:t> due to its faster validation times and similar security(when using a 2048 character modulus) to </a:t>
            </a:r>
            <a:r>
              <a:rPr lang="en-GB" dirty="0" err="1"/>
              <a:t>dsa</a:t>
            </a:r>
            <a:r>
              <a:rPr lang="en-GB" dirty="0"/>
              <a:t> while being very well documented.</a:t>
            </a:r>
          </a:p>
        </p:txBody>
      </p:sp>
    </p:spTree>
    <p:extLst>
      <p:ext uri="{BB962C8B-B14F-4D97-AF65-F5344CB8AC3E}">
        <p14:creationId xmlns:p14="http://schemas.microsoft.com/office/powerpoint/2010/main" val="1541484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093-E336-4CBD-853B-09328CBA331C}"/>
              </a:ext>
            </a:extLst>
          </p:cNvPr>
          <p:cNvSpPr>
            <a:spLocks noGrp="1"/>
          </p:cNvSpPr>
          <p:nvPr>
            <p:ph type="title"/>
          </p:nvPr>
        </p:nvSpPr>
        <p:spPr/>
        <p:txBody>
          <a:bodyPr/>
          <a:lstStyle/>
          <a:p>
            <a:r>
              <a:rPr lang="en-GB" dirty="0"/>
              <a:t>SQL Bugs and problems</a:t>
            </a:r>
          </a:p>
        </p:txBody>
      </p:sp>
      <p:sp>
        <p:nvSpPr>
          <p:cNvPr id="3" name="Content Placeholder 2">
            <a:extLst>
              <a:ext uri="{FF2B5EF4-FFF2-40B4-BE49-F238E27FC236}">
                <a16:creationId xmlns:a16="http://schemas.microsoft.com/office/drawing/2014/main" id="{C4E722B3-7F07-4064-9290-F2179A956F56}"/>
              </a:ext>
            </a:extLst>
          </p:cNvPr>
          <p:cNvSpPr>
            <a:spLocks noGrp="1"/>
          </p:cNvSpPr>
          <p:nvPr>
            <p:ph sz="half" idx="1"/>
          </p:nvPr>
        </p:nvSpPr>
        <p:spPr>
          <a:xfrm>
            <a:off x="838199" y="1825626"/>
            <a:ext cx="5181601" cy="3157435"/>
          </a:xfrm>
        </p:spPr>
        <p:txBody>
          <a:bodyPr/>
          <a:lstStyle/>
          <a:p>
            <a:endParaRPr lang="en-GB" dirty="0"/>
          </a:p>
        </p:txBody>
      </p:sp>
      <p:sp>
        <p:nvSpPr>
          <p:cNvPr id="4" name="Content Placeholder 3">
            <a:extLst>
              <a:ext uri="{FF2B5EF4-FFF2-40B4-BE49-F238E27FC236}">
                <a16:creationId xmlns:a16="http://schemas.microsoft.com/office/drawing/2014/main" id="{2D2F12EA-55DD-456A-B590-EB73DAE5547B}"/>
              </a:ext>
            </a:extLst>
          </p:cNvPr>
          <p:cNvSpPr>
            <a:spLocks noGrp="1"/>
          </p:cNvSpPr>
          <p:nvPr>
            <p:ph sz="half" idx="2"/>
          </p:nvPr>
        </p:nvSpPr>
        <p:spPr>
          <a:xfrm>
            <a:off x="6172200" y="1825625"/>
            <a:ext cx="5181600" cy="3157436"/>
          </a:xfrm>
        </p:spPr>
        <p:txBody>
          <a:bodyPr/>
          <a:lstStyle/>
          <a:p>
            <a:endParaRPr lang="en-GB" dirty="0"/>
          </a:p>
        </p:txBody>
      </p:sp>
      <p:sp>
        <p:nvSpPr>
          <p:cNvPr id="5" name="Content Placeholder 2">
            <a:extLst>
              <a:ext uri="{FF2B5EF4-FFF2-40B4-BE49-F238E27FC236}">
                <a16:creationId xmlns:a16="http://schemas.microsoft.com/office/drawing/2014/main" id="{66375F06-A125-49AE-8ED2-5C0C02C3A0F1}"/>
              </a:ext>
            </a:extLst>
          </p:cNvPr>
          <p:cNvSpPr txBox="1">
            <a:spLocks/>
          </p:cNvSpPr>
          <p:nvPr/>
        </p:nvSpPr>
        <p:spPr>
          <a:xfrm>
            <a:off x="838199" y="4983061"/>
            <a:ext cx="9891319" cy="3249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Explanation</a:t>
            </a:r>
          </a:p>
        </p:txBody>
      </p:sp>
    </p:spTree>
    <p:extLst>
      <p:ext uri="{BB962C8B-B14F-4D97-AF65-F5344CB8AC3E}">
        <p14:creationId xmlns:p14="http://schemas.microsoft.com/office/powerpoint/2010/main" val="184659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AD9C-D270-4E30-95FE-E14614327A02}"/>
              </a:ext>
            </a:extLst>
          </p:cNvPr>
          <p:cNvSpPr>
            <a:spLocks noGrp="1"/>
          </p:cNvSpPr>
          <p:nvPr>
            <p:ph type="title"/>
          </p:nvPr>
        </p:nvSpPr>
        <p:spPr/>
        <p:txBody>
          <a:bodyPr/>
          <a:lstStyle/>
          <a:p>
            <a:r>
              <a:rPr lang="en-GB" dirty="0"/>
              <a:t>Networking</a:t>
            </a:r>
          </a:p>
        </p:txBody>
      </p:sp>
      <p:sp>
        <p:nvSpPr>
          <p:cNvPr id="3" name="Text Placeholder 2">
            <a:extLst>
              <a:ext uri="{FF2B5EF4-FFF2-40B4-BE49-F238E27FC236}">
                <a16:creationId xmlns:a16="http://schemas.microsoft.com/office/drawing/2014/main" id="{702946CF-5518-42B0-93C6-362248B987A1}"/>
              </a:ext>
            </a:extLst>
          </p:cNvPr>
          <p:cNvSpPr>
            <a:spLocks noGrp="1"/>
          </p:cNvSpPr>
          <p:nvPr>
            <p:ph type="body" idx="1"/>
          </p:nvPr>
        </p:nvSpPr>
        <p:spPr/>
        <p:txBody>
          <a:bodyPr/>
          <a:lstStyle/>
          <a:p>
            <a:r>
              <a:rPr lang="en-GB" dirty="0"/>
              <a:t>Creating a python host server that has sole access to the username/password database and private key</a:t>
            </a:r>
          </a:p>
        </p:txBody>
      </p:sp>
    </p:spTree>
    <p:extLst>
      <p:ext uri="{BB962C8B-B14F-4D97-AF65-F5344CB8AC3E}">
        <p14:creationId xmlns:p14="http://schemas.microsoft.com/office/powerpoint/2010/main" val="2967788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0F5D17-B085-40EF-BF68-E055EA9DBF1E}"/>
              </a:ext>
            </a:extLst>
          </p:cNvPr>
          <p:cNvSpPr>
            <a:spLocks noGrp="1"/>
          </p:cNvSpPr>
          <p:nvPr>
            <p:ph type="title"/>
          </p:nvPr>
        </p:nvSpPr>
        <p:spPr/>
        <p:txBody>
          <a:bodyPr/>
          <a:lstStyle/>
          <a:p>
            <a:r>
              <a:rPr lang="en-GB" dirty="0"/>
              <a:t>Necessary network functions</a:t>
            </a:r>
          </a:p>
        </p:txBody>
      </p:sp>
      <p:sp>
        <p:nvSpPr>
          <p:cNvPr id="5" name="Content Placeholder 4">
            <a:extLst>
              <a:ext uri="{FF2B5EF4-FFF2-40B4-BE49-F238E27FC236}">
                <a16:creationId xmlns:a16="http://schemas.microsoft.com/office/drawing/2014/main" id="{FAFDD41F-9689-4CA5-9A67-C5F3B3E28E5F}"/>
              </a:ext>
            </a:extLst>
          </p:cNvPr>
          <p:cNvSpPr>
            <a:spLocks noGrp="1"/>
          </p:cNvSpPr>
          <p:nvPr>
            <p:ph idx="1"/>
          </p:nvPr>
        </p:nvSpPr>
        <p:spPr/>
        <p:txBody>
          <a:bodyPr/>
          <a:lstStyle/>
          <a:p>
            <a:r>
              <a:rPr lang="en-GB" dirty="0"/>
              <a:t>Be able to verify/add new hashed usernames and passwords using the sql module I wrote</a:t>
            </a:r>
          </a:p>
          <a:p>
            <a:r>
              <a:rPr lang="en-GB" dirty="0"/>
              <a:t>Connect peer to peer networking for games, one host one client. Therefore Server &amp; client code will be needed in each install</a:t>
            </a:r>
          </a:p>
          <a:p>
            <a:r>
              <a:rPr lang="en-GB" dirty="0"/>
              <a:t>Potential server browser if time permits</a:t>
            </a:r>
          </a:p>
          <a:p>
            <a:pPr marL="0" indent="0">
              <a:buNone/>
            </a:pPr>
            <a:endParaRPr lang="en-GB" dirty="0"/>
          </a:p>
        </p:txBody>
      </p:sp>
    </p:spTree>
    <p:extLst>
      <p:ext uri="{BB962C8B-B14F-4D97-AF65-F5344CB8AC3E}">
        <p14:creationId xmlns:p14="http://schemas.microsoft.com/office/powerpoint/2010/main" val="89662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294</TotalTime>
  <Words>786</Words>
  <Application>Microsoft Office PowerPoint</Application>
  <PresentationFormat>Widescreen</PresentationFormat>
  <Paragraphs>76</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Arial Unicode MS</vt:lpstr>
      <vt:lpstr>Calibri</vt:lpstr>
      <vt:lpstr>Calibri Light</vt:lpstr>
      <vt:lpstr>Office Theme</vt:lpstr>
      <vt:lpstr>Computer Science A-level coursework</vt:lpstr>
      <vt:lpstr>Project explanation</vt:lpstr>
      <vt:lpstr>SQL reading/writing library</vt:lpstr>
      <vt:lpstr>Necessary sql functions</vt:lpstr>
      <vt:lpstr>Sequence of events in logins</vt:lpstr>
      <vt:lpstr>Choosing an encryption library and algorithm</vt:lpstr>
      <vt:lpstr>SQL Bugs and problems</vt:lpstr>
      <vt:lpstr>Networking</vt:lpstr>
      <vt:lpstr>Necessary network functions</vt:lpstr>
      <vt:lpstr>User backend</vt:lpstr>
      <vt:lpstr>Necessary user functions</vt:lpstr>
      <vt:lpstr>Split pot calculations</vt:lpstr>
      <vt:lpstr>Useful links crypto</vt:lpstr>
      <vt:lpstr>Useful links networking</vt:lpstr>
      <vt:lpstr>notes</vt:lpstr>
      <vt:lpstr>Poker notes</vt:lpstr>
      <vt:lpstr>Dictionary of array</vt:lpstr>
      <vt:lpstr>Dev screenshots error 1</vt:lpstr>
      <vt:lpstr>Check Straight function iterative testing</vt:lpstr>
      <vt:lpstr>More check straight testing</vt:lpstr>
      <vt:lpstr>Check straight flush issue,</vt:lpstr>
      <vt:lpstr>Check flush test + code</vt:lpstr>
      <vt:lpstr>Check pair testing + code</vt:lpstr>
      <vt:lpstr>Check 2 pair test/ fix</vt:lpstr>
      <vt:lpstr>Check set test</vt:lpstr>
      <vt:lpstr>Check quad test</vt:lpstr>
      <vt:lpstr>Allocate chips fix/bugs</vt:lpstr>
      <vt:lpstr>I had several errors in my sql reader as it turns out you cant use a variable to select a 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A-level coursework</dc:title>
  <dc:creator>Ben Curtis</dc:creator>
  <cp:lastModifiedBy>Ben Curtis</cp:lastModifiedBy>
  <cp:revision>15</cp:revision>
  <dcterms:created xsi:type="dcterms:W3CDTF">2020-02-13T14:56:15Z</dcterms:created>
  <dcterms:modified xsi:type="dcterms:W3CDTF">2020-03-27T21:39:15Z</dcterms:modified>
</cp:coreProperties>
</file>