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91" r:id="rId12"/>
    <p:sldId id="292" r:id="rId13"/>
    <p:sldId id="293" r:id="rId14"/>
    <p:sldId id="294" r:id="rId15"/>
    <p:sldId id="295" r:id="rId16"/>
    <p:sldId id="296" r:id="rId17"/>
    <p:sldId id="297" r:id="rId18"/>
    <p:sldId id="298" r:id="rId19"/>
    <p:sldId id="299" r:id="rId20"/>
    <p:sldId id="261" r:id="rId21"/>
    <p:sldId id="262" r:id="rId22"/>
    <p:sldId id="272" r:id="rId23"/>
    <p:sldId id="284" r:id="rId24"/>
    <p:sldId id="285" r:id="rId25"/>
    <p:sldId id="266" r:id="rId26"/>
    <p:sldId id="268" r:id="rId27"/>
    <p:sldId id="269" r:id="rId28"/>
    <p:sldId id="270" r:id="rId29"/>
    <p:sldId id="271" r:id="rId30"/>
    <p:sldId id="273" r:id="rId31"/>
    <p:sldId id="274" r:id="rId32"/>
    <p:sldId id="275" r:id="rId33"/>
    <p:sldId id="276" r:id="rId34"/>
    <p:sldId id="277" r:id="rId35"/>
    <p:sldId id="278" r:id="rId36"/>
    <p:sldId id="279" r:id="rId37"/>
    <p:sldId id="280" r:id="rId38"/>
    <p:sldId id="281" r:id="rId39"/>
    <p:sldId id="282" r:id="rId40"/>
    <p:sldId id="283" r:id="rId41"/>
    <p:sldId id="287" r:id="rId42"/>
    <p:sldId id="290" r:id="rId43"/>
    <p:sldId id="300" r:id="rId44"/>
    <p:sldId id="301" r:id="rId45"/>
    <p:sldId id="28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 id="291"/>
            <p14:sldId id="292"/>
            <p14:sldId id="293"/>
            <p14:sldId id="294"/>
            <p14:sldId id="295"/>
            <p14:sldId id="296"/>
            <p14:sldId id="297"/>
            <p14:sldId id="298"/>
            <p14:sldId id="299"/>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 id="300"/>
          </p14:sldIdLst>
        </p14:section>
        <p14:section name="User interface/front end" id="{7F7CDCB5-50B3-4F98-93FA-A701A980199A}">
          <p14:sldIdLst>
            <p14:sldId id="301"/>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4" autoAdjust="0"/>
    <p:restoredTop sz="94660"/>
  </p:normalViewPr>
  <p:slideViewPr>
    <p:cSldViewPr snapToGrid="0">
      <p:cViewPr varScale="1">
        <p:scale>
          <a:sx n="61" d="100"/>
          <a:sy n="61" d="100"/>
        </p:scale>
        <p:origin x="84" y="1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03/09/2020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03/09/2020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03/09/2020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03/09/2020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03/09/2020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03/09/2020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03/09/2020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03/09/2020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03/09/2020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03/09/2020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03/09/2020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03/09/2020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ford.info/pub/net/p2pnat/" TargetMode="External"/><Relationship Id="rId2" Type="http://schemas.openxmlformats.org/officeDocument/2006/relationships/hyperlink" Target="https://en.wikipedia.org/wiki/Hole_punching_(networ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cid:image004.png@01D624B1.86F89E20" TargetMode="External"/><Relationship Id="rId5" Type="http://schemas.openxmlformats.org/officeDocument/2006/relationships/image" Target="../media/image4.png"/><Relationship Id="rId4" Type="http://schemas.openxmlformats.org/officeDocument/2006/relationships/image" Target="cid:image002.png@01D624B1.879664C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C8Ik1rJJ3v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22E-054D-4222-A1A1-076CD9E0FF31}"/>
              </a:ext>
            </a:extLst>
          </p:cNvPr>
          <p:cNvSpPr>
            <a:spLocks noGrp="1"/>
          </p:cNvSpPr>
          <p:nvPr>
            <p:ph type="title"/>
          </p:nvPr>
        </p:nvSpPr>
        <p:spPr/>
        <p:txBody>
          <a:bodyPr/>
          <a:lstStyle/>
          <a:p>
            <a:r>
              <a:rPr lang="en-GB" dirty="0"/>
              <a:t>The port forwarding problem</a:t>
            </a:r>
          </a:p>
        </p:txBody>
      </p:sp>
      <p:sp>
        <p:nvSpPr>
          <p:cNvPr id="3" name="Content Placeholder 2">
            <a:extLst>
              <a:ext uri="{FF2B5EF4-FFF2-40B4-BE49-F238E27FC236}">
                <a16:creationId xmlns:a16="http://schemas.microsoft.com/office/drawing/2014/main" id="{CB1C5D8B-BECA-477E-8BF5-87659BCABED9}"/>
              </a:ext>
            </a:extLst>
          </p:cNvPr>
          <p:cNvSpPr>
            <a:spLocks noGrp="1"/>
          </p:cNvSpPr>
          <p:nvPr>
            <p:ph idx="1"/>
          </p:nvPr>
        </p:nvSpPr>
        <p:spPr/>
        <p:txBody>
          <a:bodyPr>
            <a:normAutofit lnSpcReduction="10000"/>
          </a:bodyPr>
          <a:lstStyle/>
          <a:p>
            <a:r>
              <a:rPr lang="en-GB" dirty="0"/>
              <a:t>For python socket servers to work the router must have port forwarding set up. Since this requires admin rights to the router I cant expect users to do this, this gives a few potential solutions shift to a client server model where my pc runs the games. Explore more intentional p2p python libraries such as py2p. Use pythons powerful sys and socket libraries to open a port upon instillation, this will however require another separate executable to be run as administrator or using hole punching which looks like the best option since I will already have a server running which everyone will have to connect to, to host/join anyway. </a:t>
            </a:r>
            <a:r>
              <a:rPr lang="en-GB" dirty="0">
                <a:hlinkClick r:id="rId2"/>
              </a:rPr>
              <a:t>https://en.wikipedia.org/wiki/Hole_punching_(networking)</a:t>
            </a:r>
            <a:endParaRPr lang="en-GB" dirty="0"/>
          </a:p>
          <a:p>
            <a:r>
              <a:rPr lang="en-GB" dirty="0">
                <a:hlinkClick r:id="rId3"/>
              </a:rPr>
              <a:t>https://bford.info/pub/net/p2pnat/</a:t>
            </a:r>
            <a:endParaRPr lang="en-GB" dirty="0"/>
          </a:p>
          <a:p>
            <a:endParaRPr lang="en-GB" dirty="0"/>
          </a:p>
          <a:p>
            <a:endParaRPr lang="en-GB" dirty="0"/>
          </a:p>
        </p:txBody>
      </p:sp>
    </p:spTree>
    <p:extLst>
      <p:ext uri="{BB962C8B-B14F-4D97-AF65-F5344CB8AC3E}">
        <p14:creationId xmlns:p14="http://schemas.microsoft.com/office/powerpoint/2010/main" val="31033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9944-F56B-4A9D-A01C-27D1F4E5C51B}"/>
              </a:ext>
            </a:extLst>
          </p:cNvPr>
          <p:cNvSpPr>
            <a:spLocks noGrp="1"/>
          </p:cNvSpPr>
          <p:nvPr>
            <p:ph type="title"/>
          </p:nvPr>
        </p:nvSpPr>
        <p:spPr/>
        <p:txBody>
          <a:bodyPr/>
          <a:lstStyle/>
          <a:p>
            <a:r>
              <a:rPr lang="en-GB" dirty="0"/>
              <a:t>The NAT problem solution? ipv6 to the rescue?</a:t>
            </a:r>
          </a:p>
        </p:txBody>
      </p:sp>
      <p:sp>
        <p:nvSpPr>
          <p:cNvPr id="3" name="Content Placeholder 2">
            <a:extLst>
              <a:ext uri="{FF2B5EF4-FFF2-40B4-BE49-F238E27FC236}">
                <a16:creationId xmlns:a16="http://schemas.microsoft.com/office/drawing/2014/main" id="{5F88AC6A-D34A-425F-A2CF-D6E23835C8B1}"/>
              </a:ext>
            </a:extLst>
          </p:cNvPr>
          <p:cNvSpPr>
            <a:spLocks noGrp="1"/>
          </p:cNvSpPr>
          <p:nvPr>
            <p:ph idx="1"/>
          </p:nvPr>
        </p:nvSpPr>
        <p:spPr/>
        <p:txBody>
          <a:bodyPr/>
          <a:lstStyle/>
          <a:p>
            <a:r>
              <a:rPr lang="en-GB" dirty="0"/>
              <a:t>Ipv6 doesn’t need NAT, so I’m going to be looking at using ipv6 for my peer to peer network</a:t>
            </a:r>
          </a:p>
          <a:p>
            <a:endParaRPr lang="en-GB" dirty="0"/>
          </a:p>
          <a:p>
            <a:pPr marL="0" indent="0">
              <a:buNone/>
            </a:pPr>
            <a:r>
              <a:rPr lang="en-GB" dirty="0"/>
              <a:t>Testing</a:t>
            </a:r>
          </a:p>
        </p:txBody>
      </p:sp>
    </p:spTree>
    <p:extLst>
      <p:ext uri="{BB962C8B-B14F-4D97-AF65-F5344CB8AC3E}">
        <p14:creationId xmlns:p14="http://schemas.microsoft.com/office/powerpoint/2010/main" val="202797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0F7-C4A0-457F-BE3A-7E015C49D222}"/>
              </a:ext>
            </a:extLst>
          </p:cNvPr>
          <p:cNvSpPr>
            <a:spLocks noGrp="1"/>
          </p:cNvSpPr>
          <p:nvPr>
            <p:ph type="title"/>
          </p:nvPr>
        </p:nvSpPr>
        <p:spPr/>
        <p:txBody>
          <a:bodyPr/>
          <a:lstStyle/>
          <a:p>
            <a:r>
              <a:rPr lang="en-GB" dirty="0"/>
              <a:t>Testing ipv6</a:t>
            </a:r>
          </a:p>
        </p:txBody>
      </p:sp>
      <p:sp>
        <p:nvSpPr>
          <p:cNvPr id="3" name="Content Placeholder 2">
            <a:extLst>
              <a:ext uri="{FF2B5EF4-FFF2-40B4-BE49-F238E27FC236}">
                <a16:creationId xmlns:a16="http://schemas.microsoft.com/office/drawing/2014/main" id="{92581CC9-3162-4955-96FA-557C7948D3EC}"/>
              </a:ext>
            </a:extLst>
          </p:cNvPr>
          <p:cNvSpPr>
            <a:spLocks noGrp="1"/>
          </p:cNvSpPr>
          <p:nvPr>
            <p:ph idx="1"/>
          </p:nvPr>
        </p:nvSpPr>
        <p:spPr/>
        <p:txBody>
          <a:bodyPr/>
          <a:lstStyle/>
          <a:p>
            <a:r>
              <a:rPr lang="en-GB" dirty="0"/>
              <a:t>Using a socket program I knew worked with ipv4 I tested what changes needed making for ipv6 integration, note that this file will </a:t>
            </a:r>
            <a:r>
              <a:rPr lang="en-GB" dirty="0" err="1"/>
              <a:t>likel</a:t>
            </a:r>
            <a:r>
              <a:rPr lang="en-GB" dirty="0"/>
              <a:t> be reverted to ipv4 for mass compatibility and tournament games will also likely use ipv4 for the same reason</a:t>
            </a:r>
          </a:p>
          <a:p>
            <a:r>
              <a:rPr lang="en-GB" dirty="0"/>
              <a:t>I tested these changes with and without a </a:t>
            </a:r>
            <a:r>
              <a:rPr lang="en-GB" dirty="0" err="1"/>
              <a:t>vpn</a:t>
            </a:r>
            <a:r>
              <a:rPr lang="en-GB" dirty="0"/>
              <a:t> on the client to try and simulate an external router, I will still need to trial the real deal at some point though this may be hard as my mobile hotspot doesn’t fully support ipv6 and had some issues(even with ipv4 socket programming)</a:t>
            </a:r>
          </a:p>
        </p:txBody>
      </p:sp>
    </p:spTree>
    <p:extLst>
      <p:ext uri="{BB962C8B-B14F-4D97-AF65-F5344CB8AC3E}">
        <p14:creationId xmlns:p14="http://schemas.microsoft.com/office/powerpoint/2010/main" val="397195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6867-88FA-49FC-BEB4-021348CE7581}"/>
              </a:ext>
            </a:extLst>
          </p:cNvPr>
          <p:cNvSpPr>
            <a:spLocks noGrp="1"/>
          </p:cNvSpPr>
          <p:nvPr>
            <p:ph type="title"/>
          </p:nvPr>
        </p:nvSpPr>
        <p:spPr/>
        <p:txBody>
          <a:bodyPr/>
          <a:lstStyle/>
          <a:p>
            <a:r>
              <a:rPr lang="en-GB" dirty="0" err="1"/>
              <a:t>Tetsing</a:t>
            </a:r>
            <a:r>
              <a:rPr lang="en-GB" dirty="0"/>
              <a:t> ipv6, host changes/output</a:t>
            </a:r>
          </a:p>
        </p:txBody>
      </p:sp>
      <p:pic>
        <p:nvPicPr>
          <p:cNvPr id="4" name="Content Placeholder 3">
            <a:extLst>
              <a:ext uri="{FF2B5EF4-FFF2-40B4-BE49-F238E27FC236}">
                <a16:creationId xmlns:a16="http://schemas.microsoft.com/office/drawing/2014/main" id="{FBFEE09F-7B97-4CC1-A22A-45C1233FAB4B}"/>
              </a:ext>
            </a:extLst>
          </p:cNvPr>
          <p:cNvPicPr>
            <a:picLocks noGrp="1" noChangeAspect="1"/>
          </p:cNvPicPr>
          <p:nvPr>
            <p:ph idx="1"/>
          </p:nvPr>
        </p:nvPicPr>
        <p:blipFill>
          <a:blip r:embed="rId2"/>
          <a:stretch>
            <a:fillRect/>
          </a:stretch>
        </p:blipFill>
        <p:spPr>
          <a:xfrm>
            <a:off x="838200" y="1323804"/>
            <a:ext cx="10515600" cy="1211267"/>
          </a:xfrm>
          <a:prstGeom prst="rect">
            <a:avLst/>
          </a:prstGeom>
        </p:spPr>
      </p:pic>
      <p:sp>
        <p:nvSpPr>
          <p:cNvPr id="6" name="Title 1">
            <a:extLst>
              <a:ext uri="{FF2B5EF4-FFF2-40B4-BE49-F238E27FC236}">
                <a16:creationId xmlns:a16="http://schemas.microsoft.com/office/drawing/2014/main" id="{E58C0894-B8DB-4877-B1B8-0A49ADF5ABE6}"/>
              </a:ext>
            </a:extLst>
          </p:cNvPr>
          <p:cNvSpPr txBox="1">
            <a:spLocks/>
          </p:cNvSpPr>
          <p:nvPr/>
        </p:nvSpPr>
        <p:spPr>
          <a:xfrm>
            <a:off x="838200" y="35018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Tetsing</a:t>
            </a:r>
            <a:r>
              <a:rPr lang="en-GB" dirty="0"/>
              <a:t> ipv6, client changes/output</a:t>
            </a:r>
          </a:p>
        </p:txBody>
      </p:sp>
      <p:pic>
        <p:nvPicPr>
          <p:cNvPr id="7" name="Picture 6">
            <a:extLst>
              <a:ext uri="{FF2B5EF4-FFF2-40B4-BE49-F238E27FC236}">
                <a16:creationId xmlns:a16="http://schemas.microsoft.com/office/drawing/2014/main" id="{59EA7DD1-8086-498E-9FA0-F9394B22683A}"/>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0975" y="4505496"/>
            <a:ext cx="5915025" cy="990600"/>
          </a:xfrm>
          <a:prstGeom prst="rect">
            <a:avLst/>
          </a:prstGeom>
          <a:noFill/>
          <a:ln>
            <a:noFill/>
          </a:ln>
        </p:spPr>
      </p:pic>
      <p:pic>
        <p:nvPicPr>
          <p:cNvPr id="8" name="Picture 7">
            <a:extLst>
              <a:ext uri="{FF2B5EF4-FFF2-40B4-BE49-F238E27FC236}">
                <a16:creationId xmlns:a16="http://schemas.microsoft.com/office/drawing/2014/main" id="{D4C6CF8A-A824-45C0-BF10-4BA0332FF036}"/>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263005" y="4543596"/>
            <a:ext cx="5400675" cy="914400"/>
          </a:xfrm>
          <a:prstGeom prst="rect">
            <a:avLst/>
          </a:prstGeom>
          <a:noFill/>
          <a:ln>
            <a:noFill/>
          </a:ln>
        </p:spPr>
      </p:pic>
      <p:pic>
        <p:nvPicPr>
          <p:cNvPr id="9" name="Picture 8">
            <a:extLst>
              <a:ext uri="{FF2B5EF4-FFF2-40B4-BE49-F238E27FC236}">
                <a16:creationId xmlns:a16="http://schemas.microsoft.com/office/drawing/2014/main" id="{DDF20141-6F51-4C3C-8A0E-DC3A461BF802}"/>
              </a:ext>
            </a:extLst>
          </p:cNvPr>
          <p:cNvPicPr>
            <a:picLocks noChangeAspect="1"/>
          </p:cNvPicPr>
          <p:nvPr/>
        </p:nvPicPr>
        <p:blipFill>
          <a:blip r:embed="rId7"/>
          <a:stretch>
            <a:fillRect/>
          </a:stretch>
        </p:blipFill>
        <p:spPr>
          <a:xfrm>
            <a:off x="2613990" y="2666610"/>
            <a:ext cx="4363059" cy="666843"/>
          </a:xfrm>
          <a:prstGeom prst="rect">
            <a:avLst/>
          </a:prstGeom>
        </p:spPr>
      </p:pic>
    </p:spTree>
    <p:extLst>
      <p:ext uri="{BB962C8B-B14F-4D97-AF65-F5344CB8AC3E}">
        <p14:creationId xmlns:p14="http://schemas.microsoft.com/office/powerpoint/2010/main" val="408224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9EA3-F63E-4BBF-AC72-C8E3D76C40ED}"/>
              </a:ext>
            </a:extLst>
          </p:cNvPr>
          <p:cNvSpPr>
            <a:spLocks noGrp="1"/>
          </p:cNvSpPr>
          <p:nvPr>
            <p:ph type="title"/>
          </p:nvPr>
        </p:nvSpPr>
        <p:spPr/>
        <p:txBody>
          <a:bodyPr>
            <a:normAutofit fontScale="90000"/>
          </a:bodyPr>
          <a:lstStyle/>
          <a:p>
            <a:r>
              <a:rPr lang="en-GB" dirty="0"/>
              <a:t>I was previously using link local </a:t>
            </a:r>
            <a:r>
              <a:rPr lang="en-GB" dirty="0" err="1"/>
              <a:t>ip</a:t>
            </a:r>
            <a:r>
              <a:rPr lang="en-GB" dirty="0"/>
              <a:t> not my public </a:t>
            </a:r>
            <a:r>
              <a:rPr lang="en-GB" dirty="0" err="1"/>
              <a:t>ip</a:t>
            </a:r>
            <a:r>
              <a:rPr lang="en-GB" dirty="0"/>
              <a:t> which is what caused issues </a:t>
            </a:r>
            <a:r>
              <a:rPr lang="en-GB" dirty="0" err="1"/>
              <a:t>whenoff</a:t>
            </a:r>
            <a:r>
              <a:rPr lang="en-GB" dirty="0"/>
              <a:t> of my </a:t>
            </a:r>
            <a:r>
              <a:rPr lang="en-GB" dirty="0" err="1"/>
              <a:t>lan</a:t>
            </a:r>
            <a:endParaRPr lang="en-GB" dirty="0"/>
          </a:p>
        </p:txBody>
      </p:sp>
      <p:sp>
        <p:nvSpPr>
          <p:cNvPr id="3" name="Content Placeholder 2">
            <a:extLst>
              <a:ext uri="{FF2B5EF4-FFF2-40B4-BE49-F238E27FC236}">
                <a16:creationId xmlns:a16="http://schemas.microsoft.com/office/drawing/2014/main" id="{7EC54FB5-A4FF-4B07-80D5-8C6E33E6EB6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4919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FC03-8B48-4127-A72F-5BFDE47283E0}"/>
              </a:ext>
            </a:extLst>
          </p:cNvPr>
          <p:cNvSpPr>
            <a:spLocks noGrp="1"/>
          </p:cNvSpPr>
          <p:nvPr>
            <p:ph type="title"/>
          </p:nvPr>
        </p:nvSpPr>
        <p:spPr/>
        <p:txBody>
          <a:bodyPr/>
          <a:lstStyle/>
          <a:p>
            <a:r>
              <a:rPr lang="en-GB" dirty="0"/>
              <a:t>Back to NAT traversal</a:t>
            </a:r>
          </a:p>
        </p:txBody>
      </p:sp>
      <p:sp>
        <p:nvSpPr>
          <p:cNvPr id="3" name="Content Placeholder 2">
            <a:extLst>
              <a:ext uri="{FF2B5EF4-FFF2-40B4-BE49-F238E27FC236}">
                <a16:creationId xmlns:a16="http://schemas.microsoft.com/office/drawing/2014/main" id="{23D70D06-8280-4FAF-9D8E-1AC478538A14}"/>
              </a:ext>
            </a:extLst>
          </p:cNvPr>
          <p:cNvSpPr>
            <a:spLocks noGrp="1"/>
          </p:cNvSpPr>
          <p:nvPr>
            <p:ph idx="1"/>
          </p:nvPr>
        </p:nvSpPr>
        <p:spPr>
          <a:xfrm>
            <a:off x="38242" y="1690688"/>
            <a:ext cx="10515600" cy="4351338"/>
          </a:xfrm>
        </p:spPr>
        <p:txBody>
          <a:bodyPr/>
          <a:lstStyle/>
          <a:p>
            <a:r>
              <a:rPr lang="en-GB" dirty="0">
                <a:hlinkClick r:id="rId2"/>
              </a:rPr>
              <a:t>https://www.youtube.com/watch?v=C8Ik1rJJ3v0</a:t>
            </a:r>
            <a:endParaRPr lang="en-GB" dirty="0"/>
          </a:p>
          <a:p>
            <a:r>
              <a:rPr lang="en-GB" dirty="0"/>
              <a:t>This appears to be a solution to my problem</a:t>
            </a:r>
          </a:p>
        </p:txBody>
      </p:sp>
    </p:spTree>
    <p:extLst>
      <p:ext uri="{BB962C8B-B14F-4D97-AF65-F5344CB8AC3E}">
        <p14:creationId xmlns:p14="http://schemas.microsoft.com/office/powerpoint/2010/main" val="405942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2C1C4-9421-4C1D-AD49-92E7A1442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3134"/>
            <a:ext cx="6095444" cy="3104867"/>
          </a:xfrm>
          <a:prstGeom prst="rect">
            <a:avLst/>
          </a:prstGeom>
        </p:spPr>
      </p:pic>
      <p:pic>
        <p:nvPicPr>
          <p:cNvPr id="5" name="Picture 4">
            <a:extLst>
              <a:ext uri="{FF2B5EF4-FFF2-40B4-BE49-F238E27FC236}">
                <a16:creationId xmlns:a16="http://schemas.microsoft.com/office/drawing/2014/main" id="{3728B527-BD0D-4726-B83C-34E643496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356" y="841920"/>
            <a:ext cx="6101402" cy="3020396"/>
          </a:xfrm>
          <a:prstGeom prst="rect">
            <a:avLst/>
          </a:prstGeom>
        </p:spPr>
      </p:pic>
      <p:pic>
        <p:nvPicPr>
          <p:cNvPr id="6" name="Picture 5">
            <a:extLst>
              <a:ext uri="{FF2B5EF4-FFF2-40B4-BE49-F238E27FC236}">
                <a16:creationId xmlns:a16="http://schemas.microsoft.com/office/drawing/2014/main" id="{FCAA77CC-3837-4848-9C6B-C03AD0C963DC}"/>
              </a:ext>
            </a:extLst>
          </p:cNvPr>
          <p:cNvPicPr>
            <a:picLocks noChangeAspect="1"/>
          </p:cNvPicPr>
          <p:nvPr/>
        </p:nvPicPr>
        <p:blipFill>
          <a:blip r:embed="rId4"/>
          <a:stretch>
            <a:fillRect/>
          </a:stretch>
        </p:blipFill>
        <p:spPr>
          <a:xfrm>
            <a:off x="6139645" y="3862316"/>
            <a:ext cx="6052355" cy="2838832"/>
          </a:xfrm>
          <a:prstGeom prst="rect">
            <a:avLst/>
          </a:prstGeom>
        </p:spPr>
      </p:pic>
      <p:sp>
        <p:nvSpPr>
          <p:cNvPr id="3" name="Content Placeholder 2">
            <a:extLst>
              <a:ext uri="{FF2B5EF4-FFF2-40B4-BE49-F238E27FC236}">
                <a16:creationId xmlns:a16="http://schemas.microsoft.com/office/drawing/2014/main" id="{184A50E5-B8BF-4292-8C4E-08390B83FC81}"/>
              </a:ext>
            </a:extLst>
          </p:cNvPr>
          <p:cNvSpPr>
            <a:spLocks noGrp="1"/>
          </p:cNvSpPr>
          <p:nvPr>
            <p:ph idx="1"/>
          </p:nvPr>
        </p:nvSpPr>
        <p:spPr/>
        <p:txBody>
          <a:bodyPr/>
          <a:lstStyle/>
          <a:p>
            <a:r>
              <a:rPr lang="en-GB" dirty="0"/>
              <a:t>This code worked and is a good prototype I can now work into integrating this system into my code, the only problem being the relay server will have to run simultaneous with my logon/primary server, I will look into using threading as a solution to </a:t>
            </a:r>
            <a:r>
              <a:rPr lang="en-GB"/>
              <a:t>this problem</a:t>
            </a:r>
            <a:endParaRPr lang="en-GB" dirty="0"/>
          </a:p>
        </p:txBody>
      </p:sp>
      <p:sp>
        <p:nvSpPr>
          <p:cNvPr id="2" name="Title 1">
            <a:extLst>
              <a:ext uri="{FF2B5EF4-FFF2-40B4-BE49-F238E27FC236}">
                <a16:creationId xmlns:a16="http://schemas.microsoft.com/office/drawing/2014/main" id="{5EC19546-3FA1-4F15-88D0-5CADE962049D}"/>
              </a:ext>
            </a:extLst>
          </p:cNvPr>
          <p:cNvSpPr>
            <a:spLocks noGrp="1"/>
          </p:cNvSpPr>
          <p:nvPr>
            <p:ph type="title"/>
          </p:nvPr>
        </p:nvSpPr>
        <p:spPr/>
        <p:txBody>
          <a:bodyPr>
            <a:normAutofit fontScale="90000"/>
          </a:bodyPr>
          <a:lstStyle/>
          <a:p>
            <a:r>
              <a:rPr lang="en-GB" dirty="0"/>
              <a:t>Using and adapting the code from </a:t>
            </a:r>
            <a:r>
              <a:rPr lang="en-GB" dirty="0" err="1"/>
              <a:t>youtube</a:t>
            </a:r>
            <a:r>
              <a:rPr lang="en-GB" dirty="0"/>
              <a:t> I got 2 peers to communicate with one on a </a:t>
            </a:r>
            <a:r>
              <a:rPr lang="en-GB" dirty="0" err="1"/>
              <a:t>vpn</a:t>
            </a:r>
            <a:r>
              <a:rPr lang="en-GB" dirty="0"/>
              <a:t> to simulate a different LAN/NAT</a:t>
            </a:r>
          </a:p>
        </p:txBody>
      </p:sp>
    </p:spTree>
    <p:extLst>
      <p:ext uri="{BB962C8B-B14F-4D97-AF65-F5344CB8AC3E}">
        <p14:creationId xmlns:p14="http://schemas.microsoft.com/office/powerpoint/2010/main" val="2499726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1CB7-D458-4AB6-9ABC-5DA6C8DE25B8}"/>
              </a:ext>
            </a:extLst>
          </p:cNvPr>
          <p:cNvSpPr>
            <a:spLocks noGrp="1"/>
          </p:cNvSpPr>
          <p:nvPr>
            <p:ph type="title"/>
          </p:nvPr>
        </p:nvSpPr>
        <p:spPr/>
        <p:txBody>
          <a:bodyPr>
            <a:normAutofit/>
          </a:bodyPr>
          <a:lstStyle/>
          <a:p>
            <a:r>
              <a:rPr lang="en-GB" dirty="0"/>
              <a:t>Test analysis</a:t>
            </a:r>
          </a:p>
        </p:txBody>
      </p:sp>
      <p:pic>
        <p:nvPicPr>
          <p:cNvPr id="5" name="Content Placeholder 4">
            <a:extLst>
              <a:ext uri="{FF2B5EF4-FFF2-40B4-BE49-F238E27FC236}">
                <a16:creationId xmlns:a16="http://schemas.microsoft.com/office/drawing/2014/main" id="{271E8939-F475-4BD7-A94B-CD603E7F8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30" y="5005624"/>
            <a:ext cx="7468642" cy="857370"/>
          </a:xfrm>
        </p:spPr>
      </p:pic>
      <p:sp>
        <p:nvSpPr>
          <p:cNvPr id="6" name="Oval 5">
            <a:extLst>
              <a:ext uri="{FF2B5EF4-FFF2-40B4-BE49-F238E27FC236}">
                <a16:creationId xmlns:a16="http://schemas.microsoft.com/office/drawing/2014/main" id="{5C658DAC-DA92-475A-80E5-5D5AB6965BC8}"/>
              </a:ext>
            </a:extLst>
          </p:cNvPr>
          <p:cNvSpPr/>
          <p:nvPr/>
        </p:nvSpPr>
        <p:spPr>
          <a:xfrm>
            <a:off x="7519916" y="5005624"/>
            <a:ext cx="532263" cy="2214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CAA8261-8D6E-4C28-9AF8-D6547766C818}"/>
              </a:ext>
            </a:extLst>
          </p:cNvPr>
          <p:cNvSpPr txBox="1"/>
          <p:nvPr/>
        </p:nvSpPr>
        <p:spPr>
          <a:xfrm>
            <a:off x="1064525" y="1690688"/>
            <a:ext cx="8884693" cy="646331"/>
          </a:xfrm>
          <a:prstGeom prst="rect">
            <a:avLst/>
          </a:prstGeom>
          <a:noFill/>
        </p:spPr>
        <p:txBody>
          <a:bodyPr wrap="square" rtlCol="0">
            <a:spAutoFit/>
          </a:bodyPr>
          <a:lstStyle/>
          <a:p>
            <a:r>
              <a:rPr lang="en-GB" dirty="0"/>
              <a:t>As you can see here all 100 transmissions were received, this means I may be able to use this technique for single transmissions back and forth as intended</a:t>
            </a:r>
          </a:p>
        </p:txBody>
      </p:sp>
    </p:spTree>
    <p:extLst>
      <p:ext uri="{BB962C8B-B14F-4D97-AF65-F5344CB8AC3E}">
        <p14:creationId xmlns:p14="http://schemas.microsoft.com/office/powerpoint/2010/main" val="77329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6C02-62CE-4828-8332-3E505E363FAF}"/>
              </a:ext>
            </a:extLst>
          </p:cNvPr>
          <p:cNvSpPr>
            <a:spLocks noGrp="1"/>
          </p:cNvSpPr>
          <p:nvPr>
            <p:ph type="title"/>
          </p:nvPr>
        </p:nvSpPr>
        <p:spPr/>
        <p:txBody>
          <a:bodyPr>
            <a:normAutofit/>
          </a:bodyPr>
          <a:lstStyle/>
          <a:p>
            <a:r>
              <a:rPr lang="en-GB" dirty="0"/>
              <a:t>I now need to either find a way of maintaining and managing multiple connections</a:t>
            </a:r>
          </a:p>
        </p:txBody>
      </p:sp>
      <p:sp>
        <p:nvSpPr>
          <p:cNvPr id="3" name="Content Placeholder 2">
            <a:extLst>
              <a:ext uri="{FF2B5EF4-FFF2-40B4-BE49-F238E27FC236}">
                <a16:creationId xmlns:a16="http://schemas.microsoft.com/office/drawing/2014/main" id="{224DA7B2-83DB-4D3D-A053-FB881B7ACC4C}"/>
              </a:ext>
            </a:extLst>
          </p:cNvPr>
          <p:cNvSpPr>
            <a:spLocks noGrp="1"/>
          </p:cNvSpPr>
          <p:nvPr>
            <p:ph idx="1"/>
          </p:nvPr>
        </p:nvSpPr>
        <p:spPr/>
        <p:txBody>
          <a:bodyPr/>
          <a:lstStyle/>
          <a:p>
            <a:r>
              <a:rPr lang="en-GB" dirty="0"/>
              <a:t>If I can manage multiple socket connections as the “</a:t>
            </a:r>
            <a:r>
              <a:rPr lang="en-GB" dirty="0" err="1"/>
              <a:t>gamehost</a:t>
            </a:r>
            <a:r>
              <a:rPr lang="en-GB" dirty="0"/>
              <a:t>” then each transmission will end up going through my server anyway making it less efficient then just using the passthrough method where you have the server contently listening for the client and allowing for easy passthrough.</a:t>
            </a:r>
          </a:p>
          <a:p>
            <a:r>
              <a:rPr lang="en-GB" dirty="0"/>
              <a:t> </a:t>
            </a:r>
          </a:p>
        </p:txBody>
      </p:sp>
    </p:spTree>
    <p:extLst>
      <p:ext uri="{BB962C8B-B14F-4D97-AF65-F5344CB8AC3E}">
        <p14:creationId xmlns:p14="http://schemas.microsoft.com/office/powerpoint/2010/main" val="268033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65190" y="1278732"/>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a:off x="7790291" y="196096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0" y="4011328"/>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4904884" y="2506717"/>
            <a:ext cx="6299437" cy="4238407"/>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231313" y="4063661"/>
            <a:ext cx="2655307" cy="2325013"/>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1749972" y="2855614"/>
            <a:ext cx="10065694" cy="2993392"/>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294A-46F6-4F60-A2B0-26BE8C01E1A4}"/>
              </a:ext>
            </a:extLst>
          </p:cNvPr>
          <p:cNvSpPr>
            <a:spLocks noGrp="1"/>
          </p:cNvSpPr>
          <p:nvPr>
            <p:ph type="title"/>
          </p:nvPr>
        </p:nvSpPr>
        <p:spPr/>
        <p:txBody>
          <a:bodyPr/>
          <a:lstStyle/>
          <a:p>
            <a:r>
              <a:rPr lang="en-GB" dirty="0"/>
              <a:t>Hindsight looking at my code</a:t>
            </a:r>
          </a:p>
        </p:txBody>
      </p:sp>
      <p:sp>
        <p:nvSpPr>
          <p:cNvPr id="3" name="Content Placeholder 2">
            <a:extLst>
              <a:ext uri="{FF2B5EF4-FFF2-40B4-BE49-F238E27FC236}">
                <a16:creationId xmlns:a16="http://schemas.microsoft.com/office/drawing/2014/main" id="{3B23C8B3-87AE-4FB1-96CC-32E2171D4C20}"/>
              </a:ext>
            </a:extLst>
          </p:cNvPr>
          <p:cNvSpPr>
            <a:spLocks noGrp="1"/>
          </p:cNvSpPr>
          <p:nvPr>
            <p:ph idx="1"/>
          </p:nvPr>
        </p:nvSpPr>
        <p:spPr/>
        <p:txBody>
          <a:bodyPr/>
          <a:lstStyle/>
          <a:p>
            <a:r>
              <a:rPr lang="en-GB" dirty="0"/>
              <a:t>Now I have finished the actual “poker code” of the hands I have realised that creating player objects with encapsulated variables for what is currently stored in my dictionary </a:t>
            </a:r>
          </a:p>
        </p:txBody>
      </p:sp>
    </p:spTree>
    <p:extLst>
      <p:ext uri="{BB962C8B-B14F-4D97-AF65-F5344CB8AC3E}">
        <p14:creationId xmlns:p14="http://schemas.microsoft.com/office/powerpoint/2010/main" val="2537865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F0D7-E502-4671-80F8-D61B4A5FF414}"/>
              </a:ext>
            </a:extLst>
          </p:cNvPr>
          <p:cNvSpPr>
            <a:spLocks noGrp="1"/>
          </p:cNvSpPr>
          <p:nvPr>
            <p:ph type="title"/>
          </p:nvPr>
        </p:nvSpPr>
        <p:spPr/>
        <p:txBody>
          <a:bodyPr/>
          <a:lstStyle/>
          <a:p>
            <a:r>
              <a:rPr lang="en-GB" dirty="0"/>
              <a:t>pygame</a:t>
            </a:r>
          </a:p>
        </p:txBody>
      </p:sp>
      <p:sp>
        <p:nvSpPr>
          <p:cNvPr id="3" name="Content Placeholder 2">
            <a:extLst>
              <a:ext uri="{FF2B5EF4-FFF2-40B4-BE49-F238E27FC236}">
                <a16:creationId xmlns:a16="http://schemas.microsoft.com/office/drawing/2014/main" id="{32742E73-BF5A-44F0-8C9B-3EF1E69B235E}"/>
              </a:ext>
            </a:extLst>
          </p:cNvPr>
          <p:cNvSpPr>
            <a:spLocks noGrp="1"/>
          </p:cNvSpPr>
          <p:nvPr>
            <p:ph idx="1"/>
          </p:nvPr>
        </p:nvSpPr>
        <p:spPr/>
        <p:txBody>
          <a:bodyPr/>
          <a:lstStyle/>
          <a:p>
            <a:r>
              <a:rPr lang="en-GB" dirty="0"/>
              <a:t>Due to how the event loop and image handling works in pyQT a separate pygame application may be the best solution, there is precedent for this in actual games and applications such as “</a:t>
            </a:r>
            <a:r>
              <a:rPr lang="en-GB" dirty="0" err="1"/>
              <a:t>assetto</a:t>
            </a:r>
            <a:r>
              <a:rPr lang="en-GB" dirty="0"/>
              <a:t> </a:t>
            </a:r>
            <a:r>
              <a:rPr lang="en-GB" dirty="0" err="1"/>
              <a:t>corsa</a:t>
            </a:r>
            <a:r>
              <a:rPr lang="en-GB" dirty="0"/>
              <a:t>” or any game with a  launcher</a:t>
            </a:r>
          </a:p>
          <a:p>
            <a:r>
              <a:rPr lang="en-GB" dirty="0"/>
              <a:t>This can be launched from a module using parameters from the main application, maybe have it write to local files so that pyQT can them read it when the game finishes</a:t>
            </a:r>
          </a:p>
        </p:txBody>
      </p:sp>
    </p:spTree>
    <p:extLst>
      <p:ext uri="{BB962C8B-B14F-4D97-AF65-F5344CB8AC3E}">
        <p14:creationId xmlns:p14="http://schemas.microsoft.com/office/powerpoint/2010/main" val="356149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O(1/2N)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3962</TotalTime>
  <Words>2102</Words>
  <Application>Microsoft Office PowerPoint</Application>
  <PresentationFormat>Widescreen</PresentationFormat>
  <Paragraphs>145</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The port forwarding problem</vt:lpstr>
      <vt:lpstr>The NAT problem solution? ipv6 to the rescue?</vt:lpstr>
      <vt:lpstr>Testing ipv6</vt:lpstr>
      <vt:lpstr>Tetsing ipv6, host changes/output</vt:lpstr>
      <vt:lpstr>I was previously using link local ip not my public ip which is what caused issues whenoff of my lan</vt:lpstr>
      <vt:lpstr>Back to NAT traversal</vt:lpstr>
      <vt:lpstr>Using and adapting the code from youtube I got 2 peers to communicate with one on a vpn to simulate a different LAN/NAT</vt:lpstr>
      <vt:lpstr>Test analysis</vt:lpstr>
      <vt:lpstr>I now need to either find a way of maintaining and managing multiple connections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Hindsight looking at my code</vt:lpstr>
      <vt:lpstr>pygame</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59</cp:revision>
  <dcterms:created xsi:type="dcterms:W3CDTF">2020-02-13T14:56:15Z</dcterms:created>
  <dcterms:modified xsi:type="dcterms:W3CDTF">2020-09-03T15:53:03Z</dcterms:modified>
</cp:coreProperties>
</file>