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7" r:id="rId6"/>
    <p:sldId id="286" r:id="rId7"/>
    <p:sldId id="263" r:id="rId8"/>
    <p:sldId id="288" r:id="rId9"/>
    <p:sldId id="259" r:id="rId10"/>
    <p:sldId id="260" r:id="rId11"/>
    <p:sldId id="291" r:id="rId12"/>
    <p:sldId id="292" r:id="rId13"/>
    <p:sldId id="293" r:id="rId14"/>
    <p:sldId id="294" r:id="rId15"/>
    <p:sldId id="295" r:id="rId16"/>
    <p:sldId id="296" r:id="rId17"/>
    <p:sldId id="297" r:id="rId18"/>
    <p:sldId id="298" r:id="rId19"/>
    <p:sldId id="261" r:id="rId20"/>
    <p:sldId id="262" r:id="rId21"/>
    <p:sldId id="272" r:id="rId22"/>
    <p:sldId id="284" r:id="rId23"/>
    <p:sldId id="285" r:id="rId24"/>
    <p:sldId id="266" r:id="rId25"/>
    <p:sldId id="268" r:id="rId26"/>
    <p:sldId id="269" r:id="rId27"/>
    <p:sldId id="270" r:id="rId28"/>
    <p:sldId id="271" r:id="rId29"/>
    <p:sldId id="273" r:id="rId30"/>
    <p:sldId id="274" r:id="rId31"/>
    <p:sldId id="275" r:id="rId32"/>
    <p:sldId id="276" r:id="rId33"/>
    <p:sldId id="277" r:id="rId34"/>
    <p:sldId id="278" r:id="rId35"/>
    <p:sldId id="279" r:id="rId36"/>
    <p:sldId id="280" r:id="rId37"/>
    <p:sldId id="281" r:id="rId38"/>
    <p:sldId id="282" r:id="rId39"/>
    <p:sldId id="283" r:id="rId40"/>
    <p:sldId id="287" r:id="rId41"/>
    <p:sldId id="290" r:id="rId42"/>
    <p:sldId id="28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pitch and intro" id="{3FBB15A3-26AF-4DC6-B03D-C4A4CFC4A122}">
          <p14:sldIdLst>
            <p14:sldId id="256"/>
          </p14:sldIdLst>
        </p14:section>
        <p14:section name="SQL" id="{1F6F55F4-4C35-47A3-96E6-860E687AA7A4}">
          <p14:sldIdLst>
            <p14:sldId id="257"/>
            <p14:sldId id="258"/>
            <p14:sldId id="265"/>
            <p14:sldId id="267"/>
            <p14:sldId id="286"/>
            <p14:sldId id="263"/>
            <p14:sldId id="288"/>
          </p14:sldIdLst>
        </p14:section>
        <p14:section name="Networking" id="{0000C75E-A473-47D5-929F-C818E10C43B8}">
          <p14:sldIdLst>
            <p14:sldId id="259"/>
            <p14:sldId id="260"/>
            <p14:sldId id="291"/>
            <p14:sldId id="292"/>
            <p14:sldId id="293"/>
            <p14:sldId id="294"/>
            <p14:sldId id="295"/>
            <p14:sldId id="296"/>
            <p14:sldId id="297"/>
            <p14:sldId id="298"/>
          </p14:sldIdLst>
        </p14:section>
        <p14:section name="User backend" id="{4917E628-EF76-4611-BE58-D69F773E488C}">
          <p14:sldIdLst>
            <p14:sldId id="261"/>
            <p14:sldId id="262"/>
            <p14:sldId id="272"/>
            <p14:sldId id="284"/>
            <p14:sldId id="285"/>
          </p14:sldIdLst>
        </p14:section>
        <p14:section name="misc notes not permanent" id="{F00C4E39-598D-4B77-B90D-154C8F41F1DD}">
          <p14:sldIdLst>
            <p14:sldId id="266"/>
            <p14:sldId id="268"/>
            <p14:sldId id="269"/>
            <p14:sldId id="270"/>
            <p14:sldId id="271"/>
            <p14:sldId id="273"/>
            <p14:sldId id="274"/>
            <p14:sldId id="275"/>
            <p14:sldId id="276"/>
            <p14:sldId id="277"/>
            <p14:sldId id="278"/>
            <p14:sldId id="279"/>
            <p14:sldId id="280"/>
            <p14:sldId id="281"/>
            <p14:sldId id="282"/>
            <p14:sldId id="283"/>
            <p14:sldId id="287"/>
            <p14:sldId id="290"/>
          </p14:sldIdLst>
        </p14:section>
        <p14:section name="password/encryption" id="{777C459F-DCA0-4D8A-A8E2-379703C0BB6F}">
          <p14:sldIdLst>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4" autoAdjust="0"/>
    <p:restoredTop sz="94660"/>
  </p:normalViewPr>
  <p:slideViewPr>
    <p:cSldViewPr snapToGrid="0">
      <p:cViewPr varScale="1">
        <p:scale>
          <a:sx n="70" d="100"/>
          <a:sy n="70" d="100"/>
        </p:scale>
        <p:origin x="9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AB7D-6747-42DD-9C7D-53EB61D021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D3A29DC-4F03-4A6C-A0E3-489E6CB9E6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3850286-3E88-417F-9E07-7F698F40B6C7}"/>
              </a:ext>
            </a:extLst>
          </p:cNvPr>
          <p:cNvSpPr>
            <a:spLocks noGrp="1"/>
          </p:cNvSpPr>
          <p:nvPr>
            <p:ph type="dt" sz="half" idx="10"/>
          </p:nvPr>
        </p:nvSpPr>
        <p:spPr/>
        <p:txBody>
          <a:bodyPr/>
          <a:lstStyle/>
          <a:p>
            <a:fld id="{95BB3272-C847-43E3-AE34-83B2109F1449}" type="datetimeFigureOut">
              <a:rPr lang="en-GB" smtClean="0"/>
              <a:t>13/05/2020</a:t>
            </a:fld>
            <a:endParaRPr lang="en-GB"/>
          </a:p>
        </p:txBody>
      </p:sp>
      <p:sp>
        <p:nvSpPr>
          <p:cNvPr id="5" name="Footer Placeholder 4">
            <a:extLst>
              <a:ext uri="{FF2B5EF4-FFF2-40B4-BE49-F238E27FC236}">
                <a16:creationId xmlns:a16="http://schemas.microsoft.com/office/drawing/2014/main" id="{B720F085-41A2-460E-908F-BA582D6A09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4B1CC0-142A-4685-B462-E30E16858D06}"/>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194970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2447-CA7E-4589-AE7D-DF5DF490A84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BC1ABFB-75E9-4E4B-8ACD-C16ED54EF3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7DA90D-D7D3-49C5-AC1E-E764F1B8422A}"/>
              </a:ext>
            </a:extLst>
          </p:cNvPr>
          <p:cNvSpPr>
            <a:spLocks noGrp="1"/>
          </p:cNvSpPr>
          <p:nvPr>
            <p:ph type="dt" sz="half" idx="10"/>
          </p:nvPr>
        </p:nvSpPr>
        <p:spPr/>
        <p:txBody>
          <a:bodyPr/>
          <a:lstStyle/>
          <a:p>
            <a:fld id="{95BB3272-C847-43E3-AE34-83B2109F1449}" type="datetimeFigureOut">
              <a:rPr lang="en-GB" smtClean="0"/>
              <a:t>13/05/2020</a:t>
            </a:fld>
            <a:endParaRPr lang="en-GB"/>
          </a:p>
        </p:txBody>
      </p:sp>
      <p:sp>
        <p:nvSpPr>
          <p:cNvPr id="5" name="Footer Placeholder 4">
            <a:extLst>
              <a:ext uri="{FF2B5EF4-FFF2-40B4-BE49-F238E27FC236}">
                <a16:creationId xmlns:a16="http://schemas.microsoft.com/office/drawing/2014/main" id="{0370C26B-8EBF-4BC7-A914-81EF2B22E4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105752-EC77-491E-A0F7-4EA6A50BC1F7}"/>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26893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A85912-1E3E-40DF-993D-BAF3E2AE8E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BBBD81-3AA3-40B2-A368-F44C2DEC87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F31A37-3F56-4FD8-801B-8B46F0776DFE}"/>
              </a:ext>
            </a:extLst>
          </p:cNvPr>
          <p:cNvSpPr>
            <a:spLocks noGrp="1"/>
          </p:cNvSpPr>
          <p:nvPr>
            <p:ph type="dt" sz="half" idx="10"/>
          </p:nvPr>
        </p:nvSpPr>
        <p:spPr/>
        <p:txBody>
          <a:bodyPr/>
          <a:lstStyle/>
          <a:p>
            <a:fld id="{95BB3272-C847-43E3-AE34-83B2109F1449}" type="datetimeFigureOut">
              <a:rPr lang="en-GB" smtClean="0"/>
              <a:t>13/05/2020</a:t>
            </a:fld>
            <a:endParaRPr lang="en-GB"/>
          </a:p>
        </p:txBody>
      </p:sp>
      <p:sp>
        <p:nvSpPr>
          <p:cNvPr id="5" name="Footer Placeholder 4">
            <a:extLst>
              <a:ext uri="{FF2B5EF4-FFF2-40B4-BE49-F238E27FC236}">
                <a16:creationId xmlns:a16="http://schemas.microsoft.com/office/drawing/2014/main" id="{185B7018-0B16-45EE-82B9-EF866EC135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BB5558-5723-48BC-AE41-41FBCE71CF54}"/>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80582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2668-CF5E-44DC-B6A3-BF8C6A541A7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2F1B61B-7EBD-4D9F-8CDE-2C556A4413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3285D-C4BC-482A-8E67-92B8B4F0F160}"/>
              </a:ext>
            </a:extLst>
          </p:cNvPr>
          <p:cNvSpPr>
            <a:spLocks noGrp="1"/>
          </p:cNvSpPr>
          <p:nvPr>
            <p:ph type="dt" sz="half" idx="10"/>
          </p:nvPr>
        </p:nvSpPr>
        <p:spPr/>
        <p:txBody>
          <a:bodyPr/>
          <a:lstStyle/>
          <a:p>
            <a:fld id="{95BB3272-C847-43E3-AE34-83B2109F1449}" type="datetimeFigureOut">
              <a:rPr lang="en-GB" smtClean="0"/>
              <a:t>13/05/2020</a:t>
            </a:fld>
            <a:endParaRPr lang="en-GB"/>
          </a:p>
        </p:txBody>
      </p:sp>
      <p:sp>
        <p:nvSpPr>
          <p:cNvPr id="5" name="Footer Placeholder 4">
            <a:extLst>
              <a:ext uri="{FF2B5EF4-FFF2-40B4-BE49-F238E27FC236}">
                <a16:creationId xmlns:a16="http://schemas.microsoft.com/office/drawing/2014/main" id="{E51C1ED1-0F73-45E4-B093-977895B505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965A9B-2E9A-447C-B344-1F424A0E841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03034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F42C-FA01-4F57-9BB9-D07EF8127C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ADFEF29-451C-4182-BB07-516DA52509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4DB5FC-A4B6-4850-8589-97CBCE32734C}"/>
              </a:ext>
            </a:extLst>
          </p:cNvPr>
          <p:cNvSpPr>
            <a:spLocks noGrp="1"/>
          </p:cNvSpPr>
          <p:nvPr>
            <p:ph type="dt" sz="half" idx="10"/>
          </p:nvPr>
        </p:nvSpPr>
        <p:spPr/>
        <p:txBody>
          <a:bodyPr/>
          <a:lstStyle/>
          <a:p>
            <a:fld id="{95BB3272-C847-43E3-AE34-83B2109F1449}" type="datetimeFigureOut">
              <a:rPr lang="en-GB" smtClean="0"/>
              <a:t>13/05/2020</a:t>
            </a:fld>
            <a:endParaRPr lang="en-GB"/>
          </a:p>
        </p:txBody>
      </p:sp>
      <p:sp>
        <p:nvSpPr>
          <p:cNvPr id="5" name="Footer Placeholder 4">
            <a:extLst>
              <a:ext uri="{FF2B5EF4-FFF2-40B4-BE49-F238E27FC236}">
                <a16:creationId xmlns:a16="http://schemas.microsoft.com/office/drawing/2014/main" id="{03F145A8-7C54-447B-A9DE-E4CD60940F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BDB2E2-F826-415F-86EC-D3C920C1CA51}"/>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03303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7155-2AA6-4FF5-82CD-D0A296990AA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936C1C6-ED73-4810-A982-3BA1E765A7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8AC7D1D-12D2-4B5A-9D1D-174F0EFC85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6D59384-2C96-4772-ABC5-F188F4FD50C5}"/>
              </a:ext>
            </a:extLst>
          </p:cNvPr>
          <p:cNvSpPr>
            <a:spLocks noGrp="1"/>
          </p:cNvSpPr>
          <p:nvPr>
            <p:ph type="dt" sz="half" idx="10"/>
          </p:nvPr>
        </p:nvSpPr>
        <p:spPr/>
        <p:txBody>
          <a:bodyPr/>
          <a:lstStyle/>
          <a:p>
            <a:fld id="{95BB3272-C847-43E3-AE34-83B2109F1449}" type="datetimeFigureOut">
              <a:rPr lang="en-GB" smtClean="0"/>
              <a:t>13/05/2020</a:t>
            </a:fld>
            <a:endParaRPr lang="en-GB"/>
          </a:p>
        </p:txBody>
      </p:sp>
      <p:sp>
        <p:nvSpPr>
          <p:cNvPr id="6" name="Footer Placeholder 5">
            <a:extLst>
              <a:ext uri="{FF2B5EF4-FFF2-40B4-BE49-F238E27FC236}">
                <a16:creationId xmlns:a16="http://schemas.microsoft.com/office/drawing/2014/main" id="{C7DFAE3A-83D2-4988-B0CE-1F376F0C47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30367B8-1F34-4DD3-8E8A-E1C820604BE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2421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DE78-F4A2-4522-A3D1-0549106BFD0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588A89-6781-4BF2-A43A-666E61C146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8B6F29-3B45-4999-9DDB-7EA004DA3D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50682B6-6CA7-44AE-A175-A946DE32A3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D62EEF-3810-46E6-9AA5-03A4250DE9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D2E44AF-01D3-4AEB-9417-B041DC281989}"/>
              </a:ext>
            </a:extLst>
          </p:cNvPr>
          <p:cNvSpPr>
            <a:spLocks noGrp="1"/>
          </p:cNvSpPr>
          <p:nvPr>
            <p:ph type="dt" sz="half" idx="10"/>
          </p:nvPr>
        </p:nvSpPr>
        <p:spPr/>
        <p:txBody>
          <a:bodyPr/>
          <a:lstStyle/>
          <a:p>
            <a:fld id="{95BB3272-C847-43E3-AE34-83B2109F1449}" type="datetimeFigureOut">
              <a:rPr lang="en-GB" smtClean="0"/>
              <a:t>13/05/2020</a:t>
            </a:fld>
            <a:endParaRPr lang="en-GB"/>
          </a:p>
        </p:txBody>
      </p:sp>
      <p:sp>
        <p:nvSpPr>
          <p:cNvPr id="8" name="Footer Placeholder 7">
            <a:extLst>
              <a:ext uri="{FF2B5EF4-FFF2-40B4-BE49-F238E27FC236}">
                <a16:creationId xmlns:a16="http://schemas.microsoft.com/office/drawing/2014/main" id="{1315C85B-3FC6-4221-93FB-38F6BF43A3B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94B9CE4-44E5-46D3-BEBC-03D9E233A208}"/>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90662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CA8D-AE99-41DA-818B-EA6B5F0796E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455F0A0-F9A4-4C7D-82CE-9019E3EAB2FE}"/>
              </a:ext>
            </a:extLst>
          </p:cNvPr>
          <p:cNvSpPr>
            <a:spLocks noGrp="1"/>
          </p:cNvSpPr>
          <p:nvPr>
            <p:ph type="dt" sz="half" idx="10"/>
          </p:nvPr>
        </p:nvSpPr>
        <p:spPr/>
        <p:txBody>
          <a:bodyPr/>
          <a:lstStyle/>
          <a:p>
            <a:fld id="{95BB3272-C847-43E3-AE34-83B2109F1449}" type="datetimeFigureOut">
              <a:rPr lang="en-GB" smtClean="0"/>
              <a:t>13/05/2020</a:t>
            </a:fld>
            <a:endParaRPr lang="en-GB"/>
          </a:p>
        </p:txBody>
      </p:sp>
      <p:sp>
        <p:nvSpPr>
          <p:cNvPr id="4" name="Footer Placeholder 3">
            <a:extLst>
              <a:ext uri="{FF2B5EF4-FFF2-40B4-BE49-F238E27FC236}">
                <a16:creationId xmlns:a16="http://schemas.microsoft.com/office/drawing/2014/main" id="{2ADC1E85-2101-4B56-9E5D-4CE7AAB34A5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CA63808-B29C-4C32-80BF-AA2650184772}"/>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879628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62EB4-1555-4325-B1B4-A71C1AC37267}"/>
              </a:ext>
            </a:extLst>
          </p:cNvPr>
          <p:cNvSpPr>
            <a:spLocks noGrp="1"/>
          </p:cNvSpPr>
          <p:nvPr>
            <p:ph type="dt" sz="half" idx="10"/>
          </p:nvPr>
        </p:nvSpPr>
        <p:spPr/>
        <p:txBody>
          <a:bodyPr/>
          <a:lstStyle/>
          <a:p>
            <a:fld id="{95BB3272-C847-43E3-AE34-83B2109F1449}" type="datetimeFigureOut">
              <a:rPr lang="en-GB" smtClean="0"/>
              <a:t>13/05/2020</a:t>
            </a:fld>
            <a:endParaRPr lang="en-GB"/>
          </a:p>
        </p:txBody>
      </p:sp>
      <p:sp>
        <p:nvSpPr>
          <p:cNvPr id="3" name="Footer Placeholder 2">
            <a:extLst>
              <a:ext uri="{FF2B5EF4-FFF2-40B4-BE49-F238E27FC236}">
                <a16:creationId xmlns:a16="http://schemas.microsoft.com/office/drawing/2014/main" id="{D686D023-D3D1-4711-977C-76F0A63A7DF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283222F-E0D8-4393-8F97-A61A27BA0D3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1090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FD51-2312-4B06-9FFA-4F2133E6E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E95C45-BBFE-47B7-8AEB-F54E9818FB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2BF331B-6CD1-4F54-B2AC-E64F15733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2004B-B360-4C9B-97E8-D589C7FF50D8}"/>
              </a:ext>
            </a:extLst>
          </p:cNvPr>
          <p:cNvSpPr>
            <a:spLocks noGrp="1"/>
          </p:cNvSpPr>
          <p:nvPr>
            <p:ph type="dt" sz="half" idx="10"/>
          </p:nvPr>
        </p:nvSpPr>
        <p:spPr/>
        <p:txBody>
          <a:bodyPr/>
          <a:lstStyle/>
          <a:p>
            <a:fld id="{95BB3272-C847-43E3-AE34-83B2109F1449}" type="datetimeFigureOut">
              <a:rPr lang="en-GB" smtClean="0"/>
              <a:t>13/05/2020</a:t>
            </a:fld>
            <a:endParaRPr lang="en-GB"/>
          </a:p>
        </p:txBody>
      </p:sp>
      <p:sp>
        <p:nvSpPr>
          <p:cNvPr id="6" name="Footer Placeholder 5">
            <a:extLst>
              <a:ext uri="{FF2B5EF4-FFF2-40B4-BE49-F238E27FC236}">
                <a16:creationId xmlns:a16="http://schemas.microsoft.com/office/drawing/2014/main" id="{C892B3D1-2AD3-4EC4-98BB-59AB1A20B8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2F0990-B33E-44C3-877E-FE0465CC021B}"/>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06908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A344-1F85-4C8B-925E-3143C5CA30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B3B8517-E8F2-44B7-9923-3DABBD0084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7D595C-73ED-455A-84B2-E3E897FF3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94553F-BE35-4D8C-91A0-7F5A08FA50F8}"/>
              </a:ext>
            </a:extLst>
          </p:cNvPr>
          <p:cNvSpPr>
            <a:spLocks noGrp="1"/>
          </p:cNvSpPr>
          <p:nvPr>
            <p:ph type="dt" sz="half" idx="10"/>
          </p:nvPr>
        </p:nvSpPr>
        <p:spPr/>
        <p:txBody>
          <a:bodyPr/>
          <a:lstStyle/>
          <a:p>
            <a:fld id="{95BB3272-C847-43E3-AE34-83B2109F1449}" type="datetimeFigureOut">
              <a:rPr lang="en-GB" smtClean="0"/>
              <a:t>13/05/2020</a:t>
            </a:fld>
            <a:endParaRPr lang="en-GB"/>
          </a:p>
        </p:txBody>
      </p:sp>
      <p:sp>
        <p:nvSpPr>
          <p:cNvPr id="6" name="Footer Placeholder 5">
            <a:extLst>
              <a:ext uri="{FF2B5EF4-FFF2-40B4-BE49-F238E27FC236}">
                <a16:creationId xmlns:a16="http://schemas.microsoft.com/office/drawing/2014/main" id="{6563C9DA-C50E-46A7-8E12-0B9D89AB1D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4E72E0-9F58-4417-95D7-D8D06021241C}"/>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6868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C7F384-D803-434C-BE3E-2E78C71005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FF81E7C-197E-4BF7-8752-625BBBDFBE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B21E63-58B1-4093-81E6-CECDAF5A1D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BB3272-C847-43E3-AE34-83B2109F1449}" type="datetimeFigureOut">
              <a:rPr lang="en-GB" smtClean="0"/>
              <a:t>13/05/2020</a:t>
            </a:fld>
            <a:endParaRPr lang="en-GB"/>
          </a:p>
        </p:txBody>
      </p:sp>
      <p:sp>
        <p:nvSpPr>
          <p:cNvPr id="5" name="Footer Placeholder 4">
            <a:extLst>
              <a:ext uri="{FF2B5EF4-FFF2-40B4-BE49-F238E27FC236}">
                <a16:creationId xmlns:a16="http://schemas.microsoft.com/office/drawing/2014/main" id="{7604C9B5-9075-450B-BAF7-23C74F174E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1570E68-92C3-46A2-AADE-F259853AF3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BC1B8-7B52-4C8E-A9FD-0B2554A3E118}" type="slidenum">
              <a:rPr lang="en-GB" smtClean="0"/>
              <a:t>‹#›</a:t>
            </a:fld>
            <a:endParaRPr lang="en-GB"/>
          </a:p>
        </p:txBody>
      </p:sp>
    </p:spTree>
    <p:extLst>
      <p:ext uri="{BB962C8B-B14F-4D97-AF65-F5344CB8AC3E}">
        <p14:creationId xmlns:p14="http://schemas.microsoft.com/office/powerpoint/2010/main" val="1828714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bford.info/pub/net/p2pnat/" TargetMode="External"/><Relationship Id="rId2" Type="http://schemas.openxmlformats.org/officeDocument/2006/relationships/hyperlink" Target="https://en.wikipedia.org/wiki/Hole_punching_(network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cid:image004.png@01D624B1.86F89E20" TargetMode="External"/><Relationship Id="rId5" Type="http://schemas.openxmlformats.org/officeDocument/2006/relationships/image" Target="../media/image4.png"/><Relationship Id="rId4" Type="http://schemas.openxmlformats.org/officeDocument/2006/relationships/image" Target="cid:image002.png@01D624B1.879664C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C8Ik1rJJ3v0"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s://cryptography.io/en/latest/hazmat/primitives/asymmetric/rsa/" TargetMode="External"/><Relationship Id="rId2" Type="http://schemas.openxmlformats.org/officeDocument/2006/relationships/hyperlink" Target="https://en.wikipedia.org/wiki/RSA_(cryptosystem)#Key_generation" TargetMode="External"/><Relationship Id="rId1" Type="http://schemas.openxmlformats.org/officeDocument/2006/relationships/slideLayout" Target="../slideLayouts/slideLayout2.xml"/><Relationship Id="rId5" Type="http://schemas.openxmlformats.org/officeDocument/2006/relationships/hyperlink" Target="https://security.stackexchange.com/questions/5096/rsa-vs-dsa-for-ssh-authentication-keys" TargetMode="External"/><Relationship Id="rId4" Type="http://schemas.openxmlformats.org/officeDocument/2006/relationships/hyperlink" Target="https://cryptography.io/en/latest/hazmat/primitives/asymmetric/"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www.w3schools.in/python-tutorial/network-programming/" TargetMode="External"/><Relationship Id="rId2" Type="http://schemas.openxmlformats.org/officeDocument/2006/relationships/hyperlink" Target="https://www.tutorialspoint.com/python/python_networking.htm" TargetMode="External"/><Relationship Id="rId1" Type="http://schemas.openxmlformats.org/officeDocument/2006/relationships/slideLayout" Target="../slideLayouts/slideLayout2.xml"/><Relationship Id="rId4" Type="http://schemas.openxmlformats.org/officeDocument/2006/relationships/hyperlink" Target="https://stackoverflow.com/questions/34653875/python-how-to-send-data-over-tcp"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42.xml.rels><?xml version="1.0" encoding="UTF-8" standalone="yes"?>
<Relationships xmlns="http://schemas.openxmlformats.org/package/2006/relationships"><Relationship Id="rId2" Type="http://schemas.openxmlformats.org/officeDocument/2006/relationships/hyperlink" Target="https://auth0.com/blog/adding-salt-to-hashing-a-better-way-to-store-passwor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74F12-0ABE-4BEA-88D7-CB647343C256}"/>
              </a:ext>
            </a:extLst>
          </p:cNvPr>
          <p:cNvSpPr>
            <a:spLocks noGrp="1"/>
          </p:cNvSpPr>
          <p:nvPr>
            <p:ph type="ctrTitle"/>
          </p:nvPr>
        </p:nvSpPr>
        <p:spPr/>
        <p:txBody>
          <a:bodyPr/>
          <a:lstStyle/>
          <a:p>
            <a:r>
              <a:rPr lang="en-GB" dirty="0"/>
              <a:t>Computer Science A-level coursework</a:t>
            </a:r>
          </a:p>
        </p:txBody>
      </p:sp>
      <p:sp>
        <p:nvSpPr>
          <p:cNvPr id="3" name="Subtitle 2">
            <a:extLst>
              <a:ext uri="{FF2B5EF4-FFF2-40B4-BE49-F238E27FC236}">
                <a16:creationId xmlns:a16="http://schemas.microsoft.com/office/drawing/2014/main" id="{F0FC79D3-D23B-47C5-8752-33002E6B5424}"/>
              </a:ext>
            </a:extLst>
          </p:cNvPr>
          <p:cNvSpPr>
            <a:spLocks noGrp="1"/>
          </p:cNvSpPr>
          <p:nvPr>
            <p:ph type="subTitle" idx="1"/>
          </p:nvPr>
        </p:nvSpPr>
        <p:spPr/>
        <p:txBody>
          <a:bodyPr/>
          <a:lstStyle/>
          <a:p>
            <a:r>
              <a:rPr lang="en-GB" dirty="0"/>
              <a:t>Ben Curtis</a:t>
            </a:r>
          </a:p>
        </p:txBody>
      </p:sp>
    </p:spTree>
    <p:extLst>
      <p:ext uri="{BB962C8B-B14F-4D97-AF65-F5344CB8AC3E}">
        <p14:creationId xmlns:p14="http://schemas.microsoft.com/office/powerpoint/2010/main" val="3753360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0F5D17-B085-40EF-BF68-E055EA9DBF1E}"/>
              </a:ext>
            </a:extLst>
          </p:cNvPr>
          <p:cNvSpPr>
            <a:spLocks noGrp="1"/>
          </p:cNvSpPr>
          <p:nvPr>
            <p:ph type="title"/>
          </p:nvPr>
        </p:nvSpPr>
        <p:spPr/>
        <p:txBody>
          <a:bodyPr/>
          <a:lstStyle/>
          <a:p>
            <a:r>
              <a:rPr lang="en-GB" dirty="0"/>
              <a:t>Necessary network functions</a:t>
            </a:r>
          </a:p>
        </p:txBody>
      </p:sp>
      <p:sp>
        <p:nvSpPr>
          <p:cNvPr id="5" name="Content Placeholder 4">
            <a:extLst>
              <a:ext uri="{FF2B5EF4-FFF2-40B4-BE49-F238E27FC236}">
                <a16:creationId xmlns:a16="http://schemas.microsoft.com/office/drawing/2014/main" id="{FAFDD41F-9689-4CA5-9A67-C5F3B3E28E5F}"/>
              </a:ext>
            </a:extLst>
          </p:cNvPr>
          <p:cNvSpPr>
            <a:spLocks noGrp="1"/>
          </p:cNvSpPr>
          <p:nvPr>
            <p:ph idx="1"/>
          </p:nvPr>
        </p:nvSpPr>
        <p:spPr/>
        <p:txBody>
          <a:bodyPr/>
          <a:lstStyle/>
          <a:p>
            <a:r>
              <a:rPr lang="en-GB" dirty="0"/>
              <a:t>Be able to verify/add new hashed usernames and passwords using the sql module I wrote</a:t>
            </a:r>
          </a:p>
          <a:p>
            <a:r>
              <a:rPr lang="en-GB" dirty="0"/>
              <a:t>Connect peer to peer networking for games, one host one client. Therefore Server &amp; client code will be needed in each install</a:t>
            </a:r>
          </a:p>
          <a:p>
            <a:r>
              <a:rPr lang="en-GB" dirty="0"/>
              <a:t>Potential server browser if time permits</a:t>
            </a:r>
          </a:p>
          <a:p>
            <a:pPr marL="0" indent="0">
              <a:buNone/>
            </a:pPr>
            <a:endParaRPr lang="en-GB" dirty="0"/>
          </a:p>
        </p:txBody>
      </p:sp>
    </p:spTree>
    <p:extLst>
      <p:ext uri="{BB962C8B-B14F-4D97-AF65-F5344CB8AC3E}">
        <p14:creationId xmlns:p14="http://schemas.microsoft.com/office/powerpoint/2010/main" val="89662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222E-054D-4222-A1A1-076CD9E0FF31}"/>
              </a:ext>
            </a:extLst>
          </p:cNvPr>
          <p:cNvSpPr>
            <a:spLocks noGrp="1"/>
          </p:cNvSpPr>
          <p:nvPr>
            <p:ph type="title"/>
          </p:nvPr>
        </p:nvSpPr>
        <p:spPr/>
        <p:txBody>
          <a:bodyPr/>
          <a:lstStyle/>
          <a:p>
            <a:r>
              <a:rPr lang="en-GB" dirty="0"/>
              <a:t>The port forwarding problem</a:t>
            </a:r>
          </a:p>
        </p:txBody>
      </p:sp>
      <p:sp>
        <p:nvSpPr>
          <p:cNvPr id="3" name="Content Placeholder 2">
            <a:extLst>
              <a:ext uri="{FF2B5EF4-FFF2-40B4-BE49-F238E27FC236}">
                <a16:creationId xmlns:a16="http://schemas.microsoft.com/office/drawing/2014/main" id="{CB1C5D8B-BECA-477E-8BF5-87659BCABED9}"/>
              </a:ext>
            </a:extLst>
          </p:cNvPr>
          <p:cNvSpPr>
            <a:spLocks noGrp="1"/>
          </p:cNvSpPr>
          <p:nvPr>
            <p:ph idx="1"/>
          </p:nvPr>
        </p:nvSpPr>
        <p:spPr/>
        <p:txBody>
          <a:bodyPr>
            <a:normAutofit lnSpcReduction="10000"/>
          </a:bodyPr>
          <a:lstStyle/>
          <a:p>
            <a:r>
              <a:rPr lang="en-GB" dirty="0"/>
              <a:t>For python socket servers to work the router must have port forwarding set up. Since this requires admin rights to the router I cant expect users to do this, this gives a few potential solutions shift to a client server model where my pc runs the games. Explore more intentional p2p python libraries such as py2p. Use pythons powerful sys and socket libraries to open a port upon instillation, this will however require another separate executable to be run as administrator or using hole punching which looks like the best option since I will already have a server running which everyone will have to connect to, to host/join anyway. </a:t>
            </a:r>
            <a:r>
              <a:rPr lang="en-GB" dirty="0">
                <a:hlinkClick r:id="rId2"/>
              </a:rPr>
              <a:t>https://en.wikipedia.org/wiki/Hole_punching_(networking)</a:t>
            </a:r>
            <a:endParaRPr lang="en-GB" dirty="0"/>
          </a:p>
          <a:p>
            <a:r>
              <a:rPr lang="en-GB" dirty="0">
                <a:hlinkClick r:id="rId3"/>
              </a:rPr>
              <a:t>https://bford.info/pub/net/p2pnat/</a:t>
            </a:r>
            <a:endParaRPr lang="en-GB" dirty="0"/>
          </a:p>
          <a:p>
            <a:endParaRPr lang="en-GB" dirty="0"/>
          </a:p>
          <a:p>
            <a:endParaRPr lang="en-GB" dirty="0"/>
          </a:p>
        </p:txBody>
      </p:sp>
    </p:spTree>
    <p:extLst>
      <p:ext uri="{BB962C8B-B14F-4D97-AF65-F5344CB8AC3E}">
        <p14:creationId xmlns:p14="http://schemas.microsoft.com/office/powerpoint/2010/main" val="3103311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9944-F56B-4A9D-A01C-27D1F4E5C51B}"/>
              </a:ext>
            </a:extLst>
          </p:cNvPr>
          <p:cNvSpPr>
            <a:spLocks noGrp="1"/>
          </p:cNvSpPr>
          <p:nvPr>
            <p:ph type="title"/>
          </p:nvPr>
        </p:nvSpPr>
        <p:spPr/>
        <p:txBody>
          <a:bodyPr/>
          <a:lstStyle/>
          <a:p>
            <a:r>
              <a:rPr lang="en-GB" dirty="0"/>
              <a:t>The NAT problem solution? ipv6 to the rescue?</a:t>
            </a:r>
          </a:p>
        </p:txBody>
      </p:sp>
      <p:sp>
        <p:nvSpPr>
          <p:cNvPr id="3" name="Content Placeholder 2">
            <a:extLst>
              <a:ext uri="{FF2B5EF4-FFF2-40B4-BE49-F238E27FC236}">
                <a16:creationId xmlns:a16="http://schemas.microsoft.com/office/drawing/2014/main" id="{5F88AC6A-D34A-425F-A2CF-D6E23835C8B1}"/>
              </a:ext>
            </a:extLst>
          </p:cNvPr>
          <p:cNvSpPr>
            <a:spLocks noGrp="1"/>
          </p:cNvSpPr>
          <p:nvPr>
            <p:ph idx="1"/>
          </p:nvPr>
        </p:nvSpPr>
        <p:spPr/>
        <p:txBody>
          <a:bodyPr/>
          <a:lstStyle/>
          <a:p>
            <a:r>
              <a:rPr lang="en-GB" dirty="0"/>
              <a:t>Ipv6 doesn’t need NAT, so I’m going to be looking at using ipv6 for my peer to peer network</a:t>
            </a:r>
          </a:p>
          <a:p>
            <a:endParaRPr lang="en-GB" dirty="0"/>
          </a:p>
          <a:p>
            <a:pPr marL="0" indent="0">
              <a:buNone/>
            </a:pPr>
            <a:r>
              <a:rPr lang="en-GB" dirty="0"/>
              <a:t>Testing</a:t>
            </a:r>
          </a:p>
        </p:txBody>
      </p:sp>
    </p:spTree>
    <p:extLst>
      <p:ext uri="{BB962C8B-B14F-4D97-AF65-F5344CB8AC3E}">
        <p14:creationId xmlns:p14="http://schemas.microsoft.com/office/powerpoint/2010/main" val="2027971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910F7-C4A0-457F-BE3A-7E015C49D222}"/>
              </a:ext>
            </a:extLst>
          </p:cNvPr>
          <p:cNvSpPr>
            <a:spLocks noGrp="1"/>
          </p:cNvSpPr>
          <p:nvPr>
            <p:ph type="title"/>
          </p:nvPr>
        </p:nvSpPr>
        <p:spPr/>
        <p:txBody>
          <a:bodyPr/>
          <a:lstStyle/>
          <a:p>
            <a:r>
              <a:rPr lang="en-GB" dirty="0"/>
              <a:t>Testing ipv6</a:t>
            </a:r>
          </a:p>
        </p:txBody>
      </p:sp>
      <p:sp>
        <p:nvSpPr>
          <p:cNvPr id="3" name="Content Placeholder 2">
            <a:extLst>
              <a:ext uri="{FF2B5EF4-FFF2-40B4-BE49-F238E27FC236}">
                <a16:creationId xmlns:a16="http://schemas.microsoft.com/office/drawing/2014/main" id="{92581CC9-3162-4955-96FA-557C7948D3EC}"/>
              </a:ext>
            </a:extLst>
          </p:cNvPr>
          <p:cNvSpPr>
            <a:spLocks noGrp="1"/>
          </p:cNvSpPr>
          <p:nvPr>
            <p:ph idx="1"/>
          </p:nvPr>
        </p:nvSpPr>
        <p:spPr/>
        <p:txBody>
          <a:bodyPr/>
          <a:lstStyle/>
          <a:p>
            <a:r>
              <a:rPr lang="en-GB" dirty="0"/>
              <a:t>Using a socket program I knew worked with ipv4 I tested what changes needed making for ipv6 integration, note that this file will </a:t>
            </a:r>
            <a:r>
              <a:rPr lang="en-GB" dirty="0" err="1"/>
              <a:t>likel</a:t>
            </a:r>
            <a:r>
              <a:rPr lang="en-GB" dirty="0"/>
              <a:t> be reverted to ipv4 for mass compatibility and tournament games will also likely use ipv4 for the same reason</a:t>
            </a:r>
          </a:p>
          <a:p>
            <a:r>
              <a:rPr lang="en-GB" dirty="0"/>
              <a:t>I tested these changes with and without a </a:t>
            </a:r>
            <a:r>
              <a:rPr lang="en-GB" dirty="0" err="1"/>
              <a:t>vpn</a:t>
            </a:r>
            <a:r>
              <a:rPr lang="en-GB" dirty="0"/>
              <a:t> on the client to try and simulate an external router, I will still need to trial the real deal at some point though this may be hard as my mobile hotspot doesn’t fully support ipv6 and had some issues(even with ipv4 socket programming)</a:t>
            </a:r>
          </a:p>
        </p:txBody>
      </p:sp>
    </p:spTree>
    <p:extLst>
      <p:ext uri="{BB962C8B-B14F-4D97-AF65-F5344CB8AC3E}">
        <p14:creationId xmlns:p14="http://schemas.microsoft.com/office/powerpoint/2010/main" val="3971953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06867-88FA-49FC-BEB4-021348CE7581}"/>
              </a:ext>
            </a:extLst>
          </p:cNvPr>
          <p:cNvSpPr>
            <a:spLocks noGrp="1"/>
          </p:cNvSpPr>
          <p:nvPr>
            <p:ph type="title"/>
          </p:nvPr>
        </p:nvSpPr>
        <p:spPr/>
        <p:txBody>
          <a:bodyPr/>
          <a:lstStyle/>
          <a:p>
            <a:r>
              <a:rPr lang="en-GB" dirty="0" err="1"/>
              <a:t>Tetsing</a:t>
            </a:r>
            <a:r>
              <a:rPr lang="en-GB" dirty="0"/>
              <a:t> ipv6, host changes/output</a:t>
            </a:r>
          </a:p>
        </p:txBody>
      </p:sp>
      <p:pic>
        <p:nvPicPr>
          <p:cNvPr id="4" name="Content Placeholder 3">
            <a:extLst>
              <a:ext uri="{FF2B5EF4-FFF2-40B4-BE49-F238E27FC236}">
                <a16:creationId xmlns:a16="http://schemas.microsoft.com/office/drawing/2014/main" id="{FBFEE09F-7B97-4CC1-A22A-45C1233FAB4B}"/>
              </a:ext>
            </a:extLst>
          </p:cNvPr>
          <p:cNvPicPr>
            <a:picLocks noGrp="1" noChangeAspect="1"/>
          </p:cNvPicPr>
          <p:nvPr>
            <p:ph idx="1"/>
          </p:nvPr>
        </p:nvPicPr>
        <p:blipFill>
          <a:blip r:embed="rId2"/>
          <a:stretch>
            <a:fillRect/>
          </a:stretch>
        </p:blipFill>
        <p:spPr>
          <a:xfrm>
            <a:off x="838200" y="1323804"/>
            <a:ext cx="10515600" cy="1211267"/>
          </a:xfrm>
          <a:prstGeom prst="rect">
            <a:avLst/>
          </a:prstGeom>
        </p:spPr>
      </p:pic>
      <p:sp>
        <p:nvSpPr>
          <p:cNvPr id="6" name="Title 1">
            <a:extLst>
              <a:ext uri="{FF2B5EF4-FFF2-40B4-BE49-F238E27FC236}">
                <a16:creationId xmlns:a16="http://schemas.microsoft.com/office/drawing/2014/main" id="{E58C0894-B8DB-4877-B1B8-0A49ADF5ABE6}"/>
              </a:ext>
            </a:extLst>
          </p:cNvPr>
          <p:cNvSpPr txBox="1">
            <a:spLocks/>
          </p:cNvSpPr>
          <p:nvPr/>
        </p:nvSpPr>
        <p:spPr>
          <a:xfrm>
            <a:off x="838200" y="350185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t>Tetsing</a:t>
            </a:r>
            <a:r>
              <a:rPr lang="en-GB" dirty="0"/>
              <a:t> ipv6, client changes/output</a:t>
            </a:r>
          </a:p>
        </p:txBody>
      </p:sp>
      <p:pic>
        <p:nvPicPr>
          <p:cNvPr id="7" name="Picture 6">
            <a:extLst>
              <a:ext uri="{FF2B5EF4-FFF2-40B4-BE49-F238E27FC236}">
                <a16:creationId xmlns:a16="http://schemas.microsoft.com/office/drawing/2014/main" id="{59EA7DD1-8086-498E-9FA0-F9394B22683A}"/>
              </a:ext>
            </a:extLst>
          </p:cNvPr>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80975" y="4505496"/>
            <a:ext cx="5915025" cy="990600"/>
          </a:xfrm>
          <a:prstGeom prst="rect">
            <a:avLst/>
          </a:prstGeom>
          <a:noFill/>
          <a:ln>
            <a:noFill/>
          </a:ln>
        </p:spPr>
      </p:pic>
      <p:pic>
        <p:nvPicPr>
          <p:cNvPr id="8" name="Picture 7">
            <a:extLst>
              <a:ext uri="{FF2B5EF4-FFF2-40B4-BE49-F238E27FC236}">
                <a16:creationId xmlns:a16="http://schemas.microsoft.com/office/drawing/2014/main" id="{D4C6CF8A-A824-45C0-BF10-4BA0332FF036}"/>
              </a:ext>
            </a:extLst>
          </p:cNvPr>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6263005" y="4543596"/>
            <a:ext cx="5400675" cy="914400"/>
          </a:xfrm>
          <a:prstGeom prst="rect">
            <a:avLst/>
          </a:prstGeom>
          <a:noFill/>
          <a:ln>
            <a:noFill/>
          </a:ln>
        </p:spPr>
      </p:pic>
      <p:pic>
        <p:nvPicPr>
          <p:cNvPr id="9" name="Picture 8">
            <a:extLst>
              <a:ext uri="{FF2B5EF4-FFF2-40B4-BE49-F238E27FC236}">
                <a16:creationId xmlns:a16="http://schemas.microsoft.com/office/drawing/2014/main" id="{DDF20141-6F51-4C3C-8A0E-DC3A461BF802}"/>
              </a:ext>
            </a:extLst>
          </p:cNvPr>
          <p:cNvPicPr>
            <a:picLocks noChangeAspect="1"/>
          </p:cNvPicPr>
          <p:nvPr/>
        </p:nvPicPr>
        <p:blipFill>
          <a:blip r:embed="rId7"/>
          <a:stretch>
            <a:fillRect/>
          </a:stretch>
        </p:blipFill>
        <p:spPr>
          <a:xfrm>
            <a:off x="2613990" y="2666610"/>
            <a:ext cx="4363059" cy="666843"/>
          </a:xfrm>
          <a:prstGeom prst="rect">
            <a:avLst/>
          </a:prstGeom>
        </p:spPr>
      </p:pic>
    </p:spTree>
    <p:extLst>
      <p:ext uri="{BB962C8B-B14F-4D97-AF65-F5344CB8AC3E}">
        <p14:creationId xmlns:p14="http://schemas.microsoft.com/office/powerpoint/2010/main" val="4082246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49EA3-F63E-4BBF-AC72-C8E3D76C40ED}"/>
              </a:ext>
            </a:extLst>
          </p:cNvPr>
          <p:cNvSpPr>
            <a:spLocks noGrp="1"/>
          </p:cNvSpPr>
          <p:nvPr>
            <p:ph type="title"/>
          </p:nvPr>
        </p:nvSpPr>
        <p:spPr/>
        <p:txBody>
          <a:bodyPr>
            <a:normAutofit fontScale="90000"/>
          </a:bodyPr>
          <a:lstStyle/>
          <a:p>
            <a:r>
              <a:rPr lang="en-GB" dirty="0"/>
              <a:t>I was previously using link local </a:t>
            </a:r>
            <a:r>
              <a:rPr lang="en-GB" dirty="0" err="1"/>
              <a:t>ip</a:t>
            </a:r>
            <a:r>
              <a:rPr lang="en-GB" dirty="0"/>
              <a:t> not my public </a:t>
            </a:r>
            <a:r>
              <a:rPr lang="en-GB" dirty="0" err="1"/>
              <a:t>ip</a:t>
            </a:r>
            <a:r>
              <a:rPr lang="en-GB" dirty="0"/>
              <a:t> which is what caused issues </a:t>
            </a:r>
            <a:r>
              <a:rPr lang="en-GB" dirty="0" err="1"/>
              <a:t>whenoff</a:t>
            </a:r>
            <a:r>
              <a:rPr lang="en-GB" dirty="0"/>
              <a:t> of my </a:t>
            </a:r>
            <a:r>
              <a:rPr lang="en-GB" dirty="0" err="1"/>
              <a:t>lan</a:t>
            </a:r>
            <a:endParaRPr lang="en-GB" dirty="0"/>
          </a:p>
        </p:txBody>
      </p:sp>
      <p:sp>
        <p:nvSpPr>
          <p:cNvPr id="3" name="Content Placeholder 2">
            <a:extLst>
              <a:ext uri="{FF2B5EF4-FFF2-40B4-BE49-F238E27FC236}">
                <a16:creationId xmlns:a16="http://schemas.microsoft.com/office/drawing/2014/main" id="{7EC54FB5-A4FF-4B07-80D5-8C6E33E6EB6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249199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FC03-8B48-4127-A72F-5BFDE47283E0}"/>
              </a:ext>
            </a:extLst>
          </p:cNvPr>
          <p:cNvSpPr>
            <a:spLocks noGrp="1"/>
          </p:cNvSpPr>
          <p:nvPr>
            <p:ph type="title"/>
          </p:nvPr>
        </p:nvSpPr>
        <p:spPr/>
        <p:txBody>
          <a:bodyPr/>
          <a:lstStyle/>
          <a:p>
            <a:r>
              <a:rPr lang="en-GB" dirty="0"/>
              <a:t>Back to NAT traversal</a:t>
            </a:r>
          </a:p>
        </p:txBody>
      </p:sp>
      <p:sp>
        <p:nvSpPr>
          <p:cNvPr id="3" name="Content Placeholder 2">
            <a:extLst>
              <a:ext uri="{FF2B5EF4-FFF2-40B4-BE49-F238E27FC236}">
                <a16:creationId xmlns:a16="http://schemas.microsoft.com/office/drawing/2014/main" id="{23D70D06-8280-4FAF-9D8E-1AC478538A14}"/>
              </a:ext>
            </a:extLst>
          </p:cNvPr>
          <p:cNvSpPr>
            <a:spLocks noGrp="1"/>
          </p:cNvSpPr>
          <p:nvPr>
            <p:ph idx="1"/>
          </p:nvPr>
        </p:nvSpPr>
        <p:spPr>
          <a:xfrm>
            <a:off x="38242" y="1690688"/>
            <a:ext cx="10515600" cy="4351338"/>
          </a:xfrm>
        </p:spPr>
        <p:txBody>
          <a:bodyPr/>
          <a:lstStyle/>
          <a:p>
            <a:r>
              <a:rPr lang="en-GB" dirty="0">
                <a:hlinkClick r:id="rId2"/>
              </a:rPr>
              <a:t>https://www.youtube.com/watch?v=C8Ik1rJJ3v0</a:t>
            </a:r>
            <a:endParaRPr lang="en-GB" dirty="0"/>
          </a:p>
          <a:p>
            <a:r>
              <a:rPr lang="en-GB" dirty="0"/>
              <a:t>This appears to be a solution to my problem</a:t>
            </a:r>
          </a:p>
        </p:txBody>
      </p:sp>
    </p:spTree>
    <p:extLst>
      <p:ext uri="{BB962C8B-B14F-4D97-AF65-F5344CB8AC3E}">
        <p14:creationId xmlns:p14="http://schemas.microsoft.com/office/powerpoint/2010/main" val="4059421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C2C1C4-9421-4C1D-AD49-92E7A14426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53134"/>
            <a:ext cx="6095444" cy="3104867"/>
          </a:xfrm>
          <a:prstGeom prst="rect">
            <a:avLst/>
          </a:prstGeom>
        </p:spPr>
      </p:pic>
      <p:pic>
        <p:nvPicPr>
          <p:cNvPr id="5" name="Picture 4">
            <a:extLst>
              <a:ext uri="{FF2B5EF4-FFF2-40B4-BE49-F238E27FC236}">
                <a16:creationId xmlns:a16="http://schemas.microsoft.com/office/drawing/2014/main" id="{3728B527-BD0D-4726-B83C-34E6434961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2356" y="841920"/>
            <a:ext cx="6101402" cy="3020396"/>
          </a:xfrm>
          <a:prstGeom prst="rect">
            <a:avLst/>
          </a:prstGeom>
        </p:spPr>
      </p:pic>
      <p:pic>
        <p:nvPicPr>
          <p:cNvPr id="6" name="Picture 5">
            <a:extLst>
              <a:ext uri="{FF2B5EF4-FFF2-40B4-BE49-F238E27FC236}">
                <a16:creationId xmlns:a16="http://schemas.microsoft.com/office/drawing/2014/main" id="{FCAA77CC-3837-4848-9C6B-C03AD0C963DC}"/>
              </a:ext>
            </a:extLst>
          </p:cNvPr>
          <p:cNvPicPr>
            <a:picLocks noChangeAspect="1"/>
          </p:cNvPicPr>
          <p:nvPr/>
        </p:nvPicPr>
        <p:blipFill>
          <a:blip r:embed="rId4"/>
          <a:stretch>
            <a:fillRect/>
          </a:stretch>
        </p:blipFill>
        <p:spPr>
          <a:xfrm>
            <a:off x="6139645" y="3862316"/>
            <a:ext cx="6052355" cy="2838832"/>
          </a:xfrm>
          <a:prstGeom prst="rect">
            <a:avLst/>
          </a:prstGeom>
        </p:spPr>
      </p:pic>
      <p:sp>
        <p:nvSpPr>
          <p:cNvPr id="3" name="Content Placeholder 2">
            <a:extLst>
              <a:ext uri="{FF2B5EF4-FFF2-40B4-BE49-F238E27FC236}">
                <a16:creationId xmlns:a16="http://schemas.microsoft.com/office/drawing/2014/main" id="{184A50E5-B8BF-4292-8C4E-08390B83FC81}"/>
              </a:ext>
            </a:extLst>
          </p:cNvPr>
          <p:cNvSpPr>
            <a:spLocks noGrp="1"/>
          </p:cNvSpPr>
          <p:nvPr>
            <p:ph idx="1"/>
          </p:nvPr>
        </p:nvSpPr>
        <p:spPr/>
        <p:txBody>
          <a:bodyPr/>
          <a:lstStyle/>
          <a:p>
            <a:r>
              <a:rPr lang="en-GB" dirty="0"/>
              <a:t>This code worked and is a good prototype I can now work into integrating this system into my code, the only problem being the relay server will have to run simultaneous with my logon/primary server, I will look into using threading as a solution to </a:t>
            </a:r>
            <a:r>
              <a:rPr lang="en-GB"/>
              <a:t>this problem</a:t>
            </a:r>
            <a:endParaRPr lang="en-GB" dirty="0"/>
          </a:p>
        </p:txBody>
      </p:sp>
      <p:sp>
        <p:nvSpPr>
          <p:cNvPr id="2" name="Title 1">
            <a:extLst>
              <a:ext uri="{FF2B5EF4-FFF2-40B4-BE49-F238E27FC236}">
                <a16:creationId xmlns:a16="http://schemas.microsoft.com/office/drawing/2014/main" id="{5EC19546-3FA1-4F15-88D0-5CADE962049D}"/>
              </a:ext>
            </a:extLst>
          </p:cNvPr>
          <p:cNvSpPr>
            <a:spLocks noGrp="1"/>
          </p:cNvSpPr>
          <p:nvPr>
            <p:ph type="title"/>
          </p:nvPr>
        </p:nvSpPr>
        <p:spPr/>
        <p:txBody>
          <a:bodyPr>
            <a:normAutofit fontScale="90000"/>
          </a:bodyPr>
          <a:lstStyle/>
          <a:p>
            <a:r>
              <a:rPr lang="en-GB" dirty="0"/>
              <a:t>Using and adapting the code from </a:t>
            </a:r>
            <a:r>
              <a:rPr lang="en-GB" dirty="0" err="1"/>
              <a:t>youtube</a:t>
            </a:r>
            <a:r>
              <a:rPr lang="en-GB" dirty="0"/>
              <a:t> I got 2 peers to communicate with one on a </a:t>
            </a:r>
            <a:r>
              <a:rPr lang="en-GB" dirty="0" err="1"/>
              <a:t>vpn</a:t>
            </a:r>
            <a:r>
              <a:rPr lang="en-GB" dirty="0"/>
              <a:t> to simulate a different LAN/NAT</a:t>
            </a:r>
          </a:p>
        </p:txBody>
      </p:sp>
    </p:spTree>
    <p:extLst>
      <p:ext uri="{BB962C8B-B14F-4D97-AF65-F5344CB8AC3E}">
        <p14:creationId xmlns:p14="http://schemas.microsoft.com/office/powerpoint/2010/main" val="2499726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1CB7-D458-4AB6-9ABC-5DA6C8DE25B8}"/>
              </a:ext>
            </a:extLst>
          </p:cNvPr>
          <p:cNvSpPr>
            <a:spLocks noGrp="1"/>
          </p:cNvSpPr>
          <p:nvPr>
            <p:ph type="title"/>
          </p:nvPr>
        </p:nvSpPr>
        <p:spPr/>
        <p:txBody>
          <a:bodyPr>
            <a:normAutofit/>
          </a:bodyPr>
          <a:lstStyle/>
          <a:p>
            <a:r>
              <a:rPr lang="en-GB" dirty="0"/>
              <a:t>Test analysis</a:t>
            </a:r>
          </a:p>
        </p:txBody>
      </p:sp>
      <p:pic>
        <p:nvPicPr>
          <p:cNvPr id="5" name="Content Placeholder 4">
            <a:extLst>
              <a:ext uri="{FF2B5EF4-FFF2-40B4-BE49-F238E27FC236}">
                <a16:creationId xmlns:a16="http://schemas.microsoft.com/office/drawing/2014/main" id="{271E8939-F475-4BD7-A94B-CD603E7F82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7530" y="5005624"/>
            <a:ext cx="7468642" cy="857370"/>
          </a:xfrm>
        </p:spPr>
      </p:pic>
      <p:sp>
        <p:nvSpPr>
          <p:cNvPr id="6" name="Oval 5">
            <a:extLst>
              <a:ext uri="{FF2B5EF4-FFF2-40B4-BE49-F238E27FC236}">
                <a16:creationId xmlns:a16="http://schemas.microsoft.com/office/drawing/2014/main" id="{5C658DAC-DA92-475A-80E5-5D5AB6965BC8}"/>
              </a:ext>
            </a:extLst>
          </p:cNvPr>
          <p:cNvSpPr/>
          <p:nvPr/>
        </p:nvSpPr>
        <p:spPr>
          <a:xfrm>
            <a:off x="7519916" y="5005624"/>
            <a:ext cx="532263" cy="22146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8CAA8261-8D6E-4C28-9AF8-D6547766C818}"/>
              </a:ext>
            </a:extLst>
          </p:cNvPr>
          <p:cNvSpPr txBox="1"/>
          <p:nvPr/>
        </p:nvSpPr>
        <p:spPr>
          <a:xfrm>
            <a:off x="1064525" y="1690688"/>
            <a:ext cx="8884693" cy="646331"/>
          </a:xfrm>
          <a:prstGeom prst="rect">
            <a:avLst/>
          </a:prstGeom>
          <a:noFill/>
        </p:spPr>
        <p:txBody>
          <a:bodyPr wrap="square" rtlCol="0">
            <a:spAutoFit/>
          </a:bodyPr>
          <a:lstStyle/>
          <a:p>
            <a:r>
              <a:rPr lang="en-GB" dirty="0"/>
              <a:t>As you can see here all 100 transmissions were received, this means I may be able to use this technique for single transmissions back and forth as intended</a:t>
            </a:r>
          </a:p>
        </p:txBody>
      </p:sp>
    </p:spTree>
    <p:extLst>
      <p:ext uri="{BB962C8B-B14F-4D97-AF65-F5344CB8AC3E}">
        <p14:creationId xmlns:p14="http://schemas.microsoft.com/office/powerpoint/2010/main" val="773291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E842-2FDD-4DEC-8C72-6456BF9C5133}"/>
              </a:ext>
            </a:extLst>
          </p:cNvPr>
          <p:cNvSpPr>
            <a:spLocks noGrp="1"/>
          </p:cNvSpPr>
          <p:nvPr>
            <p:ph type="title"/>
          </p:nvPr>
        </p:nvSpPr>
        <p:spPr/>
        <p:txBody>
          <a:bodyPr/>
          <a:lstStyle/>
          <a:p>
            <a:r>
              <a:rPr lang="en-GB" dirty="0"/>
              <a:t>User backend</a:t>
            </a:r>
          </a:p>
        </p:txBody>
      </p:sp>
      <p:sp>
        <p:nvSpPr>
          <p:cNvPr id="3" name="Text Placeholder 2">
            <a:extLst>
              <a:ext uri="{FF2B5EF4-FFF2-40B4-BE49-F238E27FC236}">
                <a16:creationId xmlns:a16="http://schemas.microsoft.com/office/drawing/2014/main" id="{DE37422E-DFC5-43D8-B903-2CB431F068FC}"/>
              </a:ext>
            </a:extLst>
          </p:cNvPr>
          <p:cNvSpPr>
            <a:spLocks noGrp="1"/>
          </p:cNvSpPr>
          <p:nvPr>
            <p:ph type="body" idx="1"/>
          </p:nvPr>
        </p:nvSpPr>
        <p:spPr/>
        <p:txBody>
          <a:bodyPr/>
          <a:lstStyle/>
          <a:p>
            <a:r>
              <a:rPr lang="en-GB" dirty="0"/>
              <a:t>A library that includes all the backend functions accessible when logged in with an account</a:t>
            </a:r>
          </a:p>
        </p:txBody>
      </p:sp>
    </p:spTree>
    <p:extLst>
      <p:ext uri="{BB962C8B-B14F-4D97-AF65-F5344CB8AC3E}">
        <p14:creationId xmlns:p14="http://schemas.microsoft.com/office/powerpoint/2010/main" val="228766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6063-9DEE-47DD-AA93-D1D3D71CA0FF}"/>
              </a:ext>
            </a:extLst>
          </p:cNvPr>
          <p:cNvSpPr>
            <a:spLocks noGrp="1"/>
          </p:cNvSpPr>
          <p:nvPr>
            <p:ph type="title"/>
          </p:nvPr>
        </p:nvSpPr>
        <p:spPr/>
        <p:txBody>
          <a:bodyPr/>
          <a:lstStyle/>
          <a:p>
            <a:r>
              <a:rPr lang="en-GB" dirty="0"/>
              <a:t>SQL reading/writing library</a:t>
            </a:r>
          </a:p>
        </p:txBody>
      </p:sp>
      <p:sp>
        <p:nvSpPr>
          <p:cNvPr id="3" name="Text Placeholder 2">
            <a:extLst>
              <a:ext uri="{FF2B5EF4-FFF2-40B4-BE49-F238E27FC236}">
                <a16:creationId xmlns:a16="http://schemas.microsoft.com/office/drawing/2014/main" id="{18C34F09-ABB6-4180-AD27-5DC3F3439AE0}"/>
              </a:ext>
            </a:extLst>
          </p:cNvPr>
          <p:cNvSpPr>
            <a:spLocks noGrp="1"/>
          </p:cNvSpPr>
          <p:nvPr>
            <p:ph type="body" idx="1"/>
          </p:nvPr>
        </p:nvSpPr>
        <p:spPr/>
        <p:txBody>
          <a:bodyPr/>
          <a:lstStyle/>
          <a:p>
            <a:r>
              <a:rPr lang="en-GB" dirty="0"/>
              <a:t>Creating a custom library to be used on the central server that contains all the necessary code to read from and write to an sql database to keep my final project neater with less code repetition.</a:t>
            </a:r>
          </a:p>
        </p:txBody>
      </p:sp>
    </p:spTree>
    <p:extLst>
      <p:ext uri="{BB962C8B-B14F-4D97-AF65-F5344CB8AC3E}">
        <p14:creationId xmlns:p14="http://schemas.microsoft.com/office/powerpoint/2010/main" val="610270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A7A4-9FDA-42EC-960A-661F68D6C0CC}"/>
              </a:ext>
            </a:extLst>
          </p:cNvPr>
          <p:cNvSpPr>
            <a:spLocks noGrp="1"/>
          </p:cNvSpPr>
          <p:nvPr>
            <p:ph type="title"/>
          </p:nvPr>
        </p:nvSpPr>
        <p:spPr/>
        <p:txBody>
          <a:bodyPr/>
          <a:lstStyle/>
          <a:p>
            <a:r>
              <a:rPr lang="en-GB" dirty="0"/>
              <a:t>Necessary user functions</a:t>
            </a:r>
          </a:p>
        </p:txBody>
      </p:sp>
      <p:sp>
        <p:nvSpPr>
          <p:cNvPr id="3" name="Content Placeholder 2">
            <a:extLst>
              <a:ext uri="{FF2B5EF4-FFF2-40B4-BE49-F238E27FC236}">
                <a16:creationId xmlns:a16="http://schemas.microsoft.com/office/drawing/2014/main" id="{F6BB918B-6819-4478-B0CD-ED27E47326ED}"/>
              </a:ext>
            </a:extLst>
          </p:cNvPr>
          <p:cNvSpPr>
            <a:spLocks noGrp="1"/>
          </p:cNvSpPr>
          <p:nvPr>
            <p:ph idx="1"/>
          </p:nvPr>
        </p:nvSpPr>
        <p:spPr/>
        <p:txBody>
          <a:bodyPr/>
          <a:lstStyle/>
          <a:p>
            <a:r>
              <a:rPr lang="en-GB" dirty="0"/>
              <a:t>View past games(maybe replay functionality)</a:t>
            </a:r>
          </a:p>
          <a:p>
            <a:r>
              <a:rPr lang="en-GB" dirty="0"/>
              <a:t>View their lifetime &amp; recent statistics with graphs+ extrapolation</a:t>
            </a:r>
          </a:p>
          <a:p>
            <a:r>
              <a:rPr lang="en-GB" dirty="0"/>
              <a:t>Update payroll</a:t>
            </a:r>
          </a:p>
          <a:p>
            <a:r>
              <a:rPr lang="en-GB" dirty="0"/>
              <a:t>A preliminary test before booking an appointment to get an early diagnosis</a:t>
            </a:r>
          </a:p>
          <a:p>
            <a:r>
              <a:rPr lang="en-GB" dirty="0"/>
              <a:t>Host/join a game</a:t>
            </a:r>
          </a:p>
          <a:p>
            <a:r>
              <a:rPr lang="en-GB" dirty="0"/>
              <a:t>Add friends for easier game access</a:t>
            </a:r>
          </a:p>
        </p:txBody>
      </p:sp>
    </p:spTree>
    <p:extLst>
      <p:ext uri="{BB962C8B-B14F-4D97-AF65-F5344CB8AC3E}">
        <p14:creationId xmlns:p14="http://schemas.microsoft.com/office/powerpoint/2010/main" val="3128323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27AB-E460-46A4-B7B4-3C1BFC1DD286}"/>
              </a:ext>
            </a:extLst>
          </p:cNvPr>
          <p:cNvSpPr>
            <a:spLocks noGrp="1"/>
          </p:cNvSpPr>
          <p:nvPr>
            <p:ph type="title"/>
          </p:nvPr>
        </p:nvSpPr>
        <p:spPr/>
        <p:txBody>
          <a:bodyPr/>
          <a:lstStyle/>
          <a:p>
            <a:r>
              <a:rPr lang="en-GB" dirty="0"/>
              <a:t>Split pot calculations</a:t>
            </a:r>
          </a:p>
        </p:txBody>
      </p:sp>
      <p:sp>
        <p:nvSpPr>
          <p:cNvPr id="3" name="Content Placeholder 2">
            <a:extLst>
              <a:ext uri="{FF2B5EF4-FFF2-40B4-BE49-F238E27FC236}">
                <a16:creationId xmlns:a16="http://schemas.microsoft.com/office/drawing/2014/main" id="{FA08A01C-A3F7-4D41-8FAD-98DF9EA7B96D}"/>
              </a:ext>
            </a:extLst>
          </p:cNvPr>
          <p:cNvSpPr>
            <a:spLocks noGrp="1"/>
          </p:cNvSpPr>
          <p:nvPr>
            <p:ph idx="1"/>
          </p:nvPr>
        </p:nvSpPr>
        <p:spPr/>
        <p:txBody>
          <a:bodyPr/>
          <a:lstStyle/>
          <a:p>
            <a:r>
              <a:rPr lang="en-GB" dirty="0"/>
              <a:t>One challenging part of the game logic will be calculating split pots</a:t>
            </a:r>
          </a:p>
          <a:p>
            <a:pPr lvl="1"/>
            <a:endParaRPr lang="en-GB" dirty="0"/>
          </a:p>
        </p:txBody>
      </p:sp>
    </p:spTree>
    <p:extLst>
      <p:ext uri="{BB962C8B-B14F-4D97-AF65-F5344CB8AC3E}">
        <p14:creationId xmlns:p14="http://schemas.microsoft.com/office/powerpoint/2010/main" val="1191071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B618-33EA-4285-BC95-74EBA3A9CE4B}"/>
              </a:ext>
            </a:extLst>
          </p:cNvPr>
          <p:cNvSpPr>
            <a:spLocks noGrp="1"/>
          </p:cNvSpPr>
          <p:nvPr>
            <p:ph type="title"/>
          </p:nvPr>
        </p:nvSpPr>
        <p:spPr/>
        <p:txBody>
          <a:bodyPr/>
          <a:lstStyle/>
          <a:p>
            <a:r>
              <a:rPr lang="en-GB" dirty="0"/>
              <a:t>Serialising arrays for data transfer</a:t>
            </a:r>
          </a:p>
        </p:txBody>
      </p:sp>
      <p:pic>
        <p:nvPicPr>
          <p:cNvPr id="4" name="Content Placeholder 3">
            <a:extLst>
              <a:ext uri="{FF2B5EF4-FFF2-40B4-BE49-F238E27FC236}">
                <a16:creationId xmlns:a16="http://schemas.microsoft.com/office/drawing/2014/main" id="{1A3286E0-E11A-4FE9-B2E3-7E8C1F2A6689}"/>
              </a:ext>
            </a:extLst>
          </p:cNvPr>
          <p:cNvPicPr>
            <a:picLocks noGrp="1" noChangeAspect="1"/>
          </p:cNvPicPr>
          <p:nvPr>
            <p:ph idx="1"/>
          </p:nvPr>
        </p:nvPicPr>
        <p:blipFill>
          <a:blip r:embed="rId2"/>
          <a:stretch>
            <a:fillRect/>
          </a:stretch>
        </p:blipFill>
        <p:spPr>
          <a:xfrm>
            <a:off x="718706" y="1690688"/>
            <a:ext cx="6182588" cy="1914792"/>
          </a:xfrm>
          <a:prstGeom prst="rect">
            <a:avLst/>
          </a:prstGeom>
        </p:spPr>
      </p:pic>
      <p:sp>
        <p:nvSpPr>
          <p:cNvPr id="5" name="TextBox 4">
            <a:extLst>
              <a:ext uri="{FF2B5EF4-FFF2-40B4-BE49-F238E27FC236}">
                <a16:creationId xmlns:a16="http://schemas.microsoft.com/office/drawing/2014/main" id="{BC3B7363-8C1F-46B9-814C-93393E0B8081}"/>
              </a:ext>
            </a:extLst>
          </p:cNvPr>
          <p:cNvSpPr txBox="1"/>
          <p:nvPr/>
        </p:nvSpPr>
        <p:spPr>
          <a:xfrm>
            <a:off x="7458075" y="1690688"/>
            <a:ext cx="4371975" cy="1754326"/>
          </a:xfrm>
          <a:prstGeom prst="rect">
            <a:avLst/>
          </a:prstGeom>
          <a:noFill/>
        </p:spPr>
        <p:txBody>
          <a:bodyPr wrap="square" rtlCol="0">
            <a:spAutoFit/>
          </a:bodyPr>
          <a:lstStyle/>
          <a:p>
            <a:r>
              <a:rPr lang="en-GB" dirty="0"/>
              <a:t>When attempting to send database tables across the network as python lists, I ran into a problem where I couldn’t encode the array to send it via socket. To fix this I will need to use some form of serialisation, this meant I needed to decide between pickle and json</a:t>
            </a:r>
          </a:p>
        </p:txBody>
      </p:sp>
    </p:spTree>
    <p:extLst>
      <p:ext uri="{BB962C8B-B14F-4D97-AF65-F5344CB8AC3E}">
        <p14:creationId xmlns:p14="http://schemas.microsoft.com/office/powerpoint/2010/main" val="1795613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0C13EF-555C-49BA-8A54-6EF26B900BA7}"/>
              </a:ext>
            </a:extLst>
          </p:cNvPr>
          <p:cNvSpPr>
            <a:spLocks noGrp="1"/>
          </p:cNvSpPr>
          <p:nvPr>
            <p:ph type="title"/>
          </p:nvPr>
        </p:nvSpPr>
        <p:spPr/>
        <p:txBody>
          <a:bodyPr/>
          <a:lstStyle/>
          <a:p>
            <a:r>
              <a:rPr lang="en-GB" dirty="0"/>
              <a:t>Serialisation comparison</a:t>
            </a:r>
          </a:p>
        </p:txBody>
      </p:sp>
      <p:sp>
        <p:nvSpPr>
          <p:cNvPr id="5" name="Text Placeholder 4">
            <a:extLst>
              <a:ext uri="{FF2B5EF4-FFF2-40B4-BE49-F238E27FC236}">
                <a16:creationId xmlns:a16="http://schemas.microsoft.com/office/drawing/2014/main" id="{212CED7E-A6E7-4335-BA7C-50C64F0157BE}"/>
              </a:ext>
            </a:extLst>
          </p:cNvPr>
          <p:cNvSpPr>
            <a:spLocks noGrp="1"/>
          </p:cNvSpPr>
          <p:nvPr>
            <p:ph type="body" idx="1"/>
          </p:nvPr>
        </p:nvSpPr>
        <p:spPr>
          <a:xfrm>
            <a:off x="836612" y="1223486"/>
            <a:ext cx="5157787" cy="823912"/>
          </a:xfrm>
        </p:spPr>
        <p:txBody>
          <a:bodyPr/>
          <a:lstStyle/>
          <a:p>
            <a:r>
              <a:rPr lang="en-GB" dirty="0"/>
              <a:t>JSON</a:t>
            </a:r>
          </a:p>
        </p:txBody>
      </p:sp>
      <p:sp>
        <p:nvSpPr>
          <p:cNvPr id="6" name="Content Placeholder 5">
            <a:extLst>
              <a:ext uri="{FF2B5EF4-FFF2-40B4-BE49-F238E27FC236}">
                <a16:creationId xmlns:a16="http://schemas.microsoft.com/office/drawing/2014/main" id="{611325CE-52BE-4D7F-A26F-8F7FB9C3FF44}"/>
              </a:ext>
            </a:extLst>
          </p:cNvPr>
          <p:cNvSpPr>
            <a:spLocks noGrp="1"/>
          </p:cNvSpPr>
          <p:nvPr>
            <p:ph sz="half" idx="2"/>
          </p:nvPr>
        </p:nvSpPr>
        <p:spPr>
          <a:xfrm>
            <a:off x="836612" y="2109310"/>
            <a:ext cx="5157787" cy="3662840"/>
          </a:xfrm>
        </p:spPr>
        <p:txBody>
          <a:bodyPr>
            <a:normAutofit fontScale="77500" lnSpcReduction="20000"/>
          </a:bodyPr>
          <a:lstStyle/>
          <a:p>
            <a:r>
              <a:rPr lang="en-GB" dirty="0"/>
              <a:t>Human readable</a:t>
            </a:r>
          </a:p>
          <a:p>
            <a:r>
              <a:rPr lang="en-GB" dirty="0"/>
              <a:t>Cross language, don’t plan on using multiple</a:t>
            </a:r>
          </a:p>
          <a:p>
            <a:r>
              <a:rPr lang="en-GB" dirty="0"/>
              <a:t>Industry standard, better documented and supported</a:t>
            </a:r>
          </a:p>
          <a:p>
            <a:r>
              <a:rPr lang="en-GB" dirty="0"/>
              <a:t>Much more safe, as I’m passing </a:t>
            </a:r>
            <a:r>
              <a:rPr lang="en-GB" dirty="0" err="1"/>
              <a:t>ip</a:t>
            </a:r>
            <a:r>
              <a:rPr lang="en-GB" dirty="0"/>
              <a:t> addresses etc may be an advantage</a:t>
            </a:r>
          </a:p>
          <a:p>
            <a:r>
              <a:rPr lang="en-GB" dirty="0"/>
              <a:t>Cant deal with tuples etc and makes non string keys in dictionaries into strings, this causes issues with my mainloop.py using integer keys on a dictionary</a:t>
            </a:r>
          </a:p>
          <a:p>
            <a:endParaRPr lang="en-GB" dirty="0"/>
          </a:p>
        </p:txBody>
      </p:sp>
      <p:sp>
        <p:nvSpPr>
          <p:cNvPr id="7" name="Text Placeholder 6">
            <a:extLst>
              <a:ext uri="{FF2B5EF4-FFF2-40B4-BE49-F238E27FC236}">
                <a16:creationId xmlns:a16="http://schemas.microsoft.com/office/drawing/2014/main" id="{DC1B5B73-6C08-4506-BB0E-0EBC69919EB2}"/>
              </a:ext>
            </a:extLst>
          </p:cNvPr>
          <p:cNvSpPr>
            <a:spLocks noGrp="1"/>
          </p:cNvSpPr>
          <p:nvPr>
            <p:ph type="body" sz="quarter" idx="3"/>
          </p:nvPr>
        </p:nvSpPr>
        <p:spPr>
          <a:xfrm>
            <a:off x="6169024" y="1223486"/>
            <a:ext cx="5183188" cy="823912"/>
          </a:xfrm>
        </p:spPr>
        <p:txBody>
          <a:bodyPr/>
          <a:lstStyle/>
          <a:p>
            <a:r>
              <a:rPr lang="en-GB" dirty="0"/>
              <a:t>Pickle</a:t>
            </a:r>
          </a:p>
        </p:txBody>
      </p:sp>
      <p:sp>
        <p:nvSpPr>
          <p:cNvPr id="8" name="Content Placeholder 7">
            <a:extLst>
              <a:ext uri="{FF2B5EF4-FFF2-40B4-BE49-F238E27FC236}">
                <a16:creationId xmlns:a16="http://schemas.microsoft.com/office/drawing/2014/main" id="{A01C3724-C00E-4D83-8E7C-E0A80D306A2E}"/>
              </a:ext>
            </a:extLst>
          </p:cNvPr>
          <p:cNvSpPr>
            <a:spLocks noGrp="1"/>
          </p:cNvSpPr>
          <p:nvPr>
            <p:ph sz="quarter" idx="4"/>
          </p:nvPr>
        </p:nvSpPr>
        <p:spPr>
          <a:xfrm>
            <a:off x="6169024" y="2047398"/>
            <a:ext cx="5183188" cy="3209925"/>
          </a:xfrm>
        </p:spPr>
        <p:txBody>
          <a:bodyPr>
            <a:normAutofit fontScale="77500" lnSpcReduction="20000"/>
          </a:bodyPr>
          <a:lstStyle/>
          <a:p>
            <a:r>
              <a:rPr lang="en-GB" dirty="0"/>
              <a:t>Faster</a:t>
            </a:r>
          </a:p>
          <a:p>
            <a:r>
              <a:rPr lang="en-GB" dirty="0"/>
              <a:t>Can send classes etc which may be useful later down the line to have more flexibility don’t want to import this and json</a:t>
            </a:r>
          </a:p>
          <a:p>
            <a:r>
              <a:rPr lang="en-GB" dirty="0"/>
              <a:t>Allows for data serialization of more data types and better support for pythonic use cases</a:t>
            </a:r>
          </a:p>
          <a:p>
            <a:r>
              <a:rPr lang="en-GB" dirty="0"/>
              <a:t>Could be faster using </a:t>
            </a:r>
            <a:r>
              <a:rPr lang="en-GB" dirty="0" err="1"/>
              <a:t>cpickle</a:t>
            </a:r>
            <a:r>
              <a:rPr lang="en-GB" dirty="0"/>
              <a:t> but this is not supported in python 3.x yet</a:t>
            </a:r>
          </a:p>
        </p:txBody>
      </p:sp>
      <p:sp>
        <p:nvSpPr>
          <p:cNvPr id="2" name="TextBox 1">
            <a:extLst>
              <a:ext uri="{FF2B5EF4-FFF2-40B4-BE49-F238E27FC236}">
                <a16:creationId xmlns:a16="http://schemas.microsoft.com/office/drawing/2014/main" id="{A12778BE-AF43-4579-82D8-5CB2F5D50C53}"/>
              </a:ext>
            </a:extLst>
          </p:cNvPr>
          <p:cNvSpPr txBox="1"/>
          <p:nvPr/>
        </p:nvSpPr>
        <p:spPr>
          <a:xfrm>
            <a:off x="700881" y="5538768"/>
            <a:ext cx="10790237" cy="954107"/>
          </a:xfrm>
          <a:prstGeom prst="rect">
            <a:avLst/>
          </a:prstGeom>
          <a:noFill/>
        </p:spPr>
        <p:txBody>
          <a:bodyPr wrap="square" rtlCol="0">
            <a:spAutoFit/>
          </a:bodyPr>
          <a:lstStyle/>
          <a:p>
            <a:r>
              <a:rPr lang="en-GB" sz="2800" dirty="0"/>
              <a:t>Due to the issues with json and the python specific design of pickle I have decided to use pickle.</a:t>
            </a:r>
          </a:p>
        </p:txBody>
      </p:sp>
    </p:spTree>
    <p:extLst>
      <p:ext uri="{BB962C8B-B14F-4D97-AF65-F5344CB8AC3E}">
        <p14:creationId xmlns:p14="http://schemas.microsoft.com/office/powerpoint/2010/main" val="743699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F30E-70B8-4C4B-956E-77EA0447200E}"/>
              </a:ext>
            </a:extLst>
          </p:cNvPr>
          <p:cNvSpPr>
            <a:spLocks noGrp="1"/>
          </p:cNvSpPr>
          <p:nvPr>
            <p:ph type="title"/>
          </p:nvPr>
        </p:nvSpPr>
        <p:spPr/>
        <p:txBody>
          <a:bodyPr/>
          <a:lstStyle/>
          <a:p>
            <a:r>
              <a:rPr lang="en-GB" dirty="0"/>
              <a:t>Useful links crypto</a:t>
            </a:r>
          </a:p>
        </p:txBody>
      </p:sp>
      <p:sp>
        <p:nvSpPr>
          <p:cNvPr id="3" name="Content Placeholder 2">
            <a:extLst>
              <a:ext uri="{FF2B5EF4-FFF2-40B4-BE49-F238E27FC236}">
                <a16:creationId xmlns:a16="http://schemas.microsoft.com/office/drawing/2014/main" id="{04CB57B1-98C8-45E2-AFC8-F27A2A0BE441}"/>
              </a:ext>
            </a:extLst>
          </p:cNvPr>
          <p:cNvSpPr>
            <a:spLocks noGrp="1"/>
          </p:cNvSpPr>
          <p:nvPr>
            <p:ph idx="1"/>
          </p:nvPr>
        </p:nvSpPr>
        <p:spPr/>
        <p:txBody>
          <a:bodyPr/>
          <a:lstStyle/>
          <a:p>
            <a:r>
              <a:rPr lang="en-GB" dirty="0">
                <a:hlinkClick r:id="rId2"/>
              </a:rPr>
              <a:t>https://en.wikipedia.org/wiki/RSA_(cryptosystem)#Key_generation</a:t>
            </a:r>
            <a:endParaRPr lang="en-GB" dirty="0"/>
          </a:p>
          <a:p>
            <a:r>
              <a:rPr lang="en-GB" dirty="0">
                <a:hlinkClick r:id="rId3"/>
              </a:rPr>
              <a:t>https://cryptography.io/en/latest/hazmat/primitives/asymmetric/rsa/</a:t>
            </a:r>
            <a:endParaRPr lang="en-GB" dirty="0"/>
          </a:p>
          <a:p>
            <a:r>
              <a:rPr lang="en-GB" dirty="0">
                <a:hlinkClick r:id="rId4"/>
              </a:rPr>
              <a:t>https://cryptography.io/en/latest/hazmat/primitives/asymmetric/</a:t>
            </a:r>
            <a:endParaRPr lang="en-GB" dirty="0"/>
          </a:p>
          <a:p>
            <a:r>
              <a:rPr lang="en-GB" dirty="0">
                <a:hlinkClick r:id="rId5"/>
              </a:rPr>
              <a:t>https://security.stackexchange.com/questions/5096/rsa-vs-dsa-for-ssh-authentication-keys</a:t>
            </a:r>
            <a:endParaRPr lang="en-GB" dirty="0"/>
          </a:p>
          <a:p>
            <a:endParaRPr lang="en-GB" dirty="0"/>
          </a:p>
        </p:txBody>
      </p:sp>
    </p:spTree>
    <p:extLst>
      <p:ext uri="{BB962C8B-B14F-4D97-AF65-F5344CB8AC3E}">
        <p14:creationId xmlns:p14="http://schemas.microsoft.com/office/powerpoint/2010/main" val="3309908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1AC1-EA1A-43B0-BF64-56FF385255B4}"/>
              </a:ext>
            </a:extLst>
          </p:cNvPr>
          <p:cNvSpPr>
            <a:spLocks noGrp="1"/>
          </p:cNvSpPr>
          <p:nvPr>
            <p:ph type="title"/>
          </p:nvPr>
        </p:nvSpPr>
        <p:spPr/>
        <p:txBody>
          <a:bodyPr/>
          <a:lstStyle/>
          <a:p>
            <a:r>
              <a:rPr lang="en-GB" dirty="0"/>
              <a:t>Useful links networking</a:t>
            </a:r>
          </a:p>
        </p:txBody>
      </p:sp>
      <p:sp>
        <p:nvSpPr>
          <p:cNvPr id="3" name="Content Placeholder 2">
            <a:extLst>
              <a:ext uri="{FF2B5EF4-FFF2-40B4-BE49-F238E27FC236}">
                <a16:creationId xmlns:a16="http://schemas.microsoft.com/office/drawing/2014/main" id="{DD2AB15A-FBF2-4686-A1B3-E5CBB3E3ABFC}"/>
              </a:ext>
            </a:extLst>
          </p:cNvPr>
          <p:cNvSpPr>
            <a:spLocks noGrp="1"/>
          </p:cNvSpPr>
          <p:nvPr>
            <p:ph idx="1"/>
          </p:nvPr>
        </p:nvSpPr>
        <p:spPr/>
        <p:txBody>
          <a:bodyPr/>
          <a:lstStyle/>
          <a:p>
            <a:r>
              <a:rPr lang="en-GB" dirty="0">
                <a:hlinkClick r:id="rId2"/>
              </a:rPr>
              <a:t>https://www.tutorialspoint.com/python/python_networking.htm</a:t>
            </a:r>
            <a:endParaRPr lang="en-GB" dirty="0"/>
          </a:p>
          <a:p>
            <a:r>
              <a:rPr lang="en-GB" dirty="0">
                <a:hlinkClick r:id="rId3"/>
              </a:rPr>
              <a:t>https://www.w3schools.in/python-tutorial/network-programming/</a:t>
            </a:r>
            <a:endParaRPr lang="en-GB" dirty="0"/>
          </a:p>
          <a:p>
            <a:r>
              <a:rPr lang="en-GB" dirty="0">
                <a:hlinkClick r:id="rId4"/>
              </a:rPr>
              <a:t>https://stackoverflow.com/questions/34653875/python-how-to-send-data-over-tcp</a:t>
            </a:r>
            <a:endParaRPr lang="en-GB" dirty="0"/>
          </a:p>
          <a:p>
            <a:endParaRPr lang="en-GB" dirty="0"/>
          </a:p>
        </p:txBody>
      </p:sp>
    </p:spTree>
    <p:extLst>
      <p:ext uri="{BB962C8B-B14F-4D97-AF65-F5344CB8AC3E}">
        <p14:creationId xmlns:p14="http://schemas.microsoft.com/office/powerpoint/2010/main" val="41864401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886FA-BC70-43F1-8492-3D2BD6D73654}"/>
              </a:ext>
            </a:extLst>
          </p:cNvPr>
          <p:cNvSpPr>
            <a:spLocks noGrp="1"/>
          </p:cNvSpPr>
          <p:nvPr>
            <p:ph type="title"/>
          </p:nvPr>
        </p:nvSpPr>
        <p:spPr/>
        <p:txBody>
          <a:bodyPr/>
          <a:lstStyle/>
          <a:p>
            <a:r>
              <a:rPr lang="en-GB" dirty="0"/>
              <a:t>notes</a:t>
            </a:r>
          </a:p>
        </p:txBody>
      </p:sp>
      <p:sp>
        <p:nvSpPr>
          <p:cNvPr id="3" name="Content Placeholder 2">
            <a:extLst>
              <a:ext uri="{FF2B5EF4-FFF2-40B4-BE49-F238E27FC236}">
                <a16:creationId xmlns:a16="http://schemas.microsoft.com/office/drawing/2014/main" id="{5A02EDD2-E34D-4469-BDA7-CE646653E7DE}"/>
              </a:ext>
            </a:extLst>
          </p:cNvPr>
          <p:cNvSpPr>
            <a:spLocks noGrp="1"/>
          </p:cNvSpPr>
          <p:nvPr>
            <p:ph idx="1"/>
          </p:nvPr>
        </p:nvSpPr>
        <p:spPr/>
        <p:txBody>
          <a:bodyPr/>
          <a:lstStyle/>
          <a:p>
            <a:r>
              <a:rPr lang="en-GB" dirty="0" err="1"/>
              <a:t>ip</a:t>
            </a:r>
            <a:r>
              <a:rPr lang="en-GB" dirty="0"/>
              <a:t> is allocated to username for 24 hours or until the account is logged out of,</a:t>
            </a:r>
          </a:p>
          <a:p>
            <a:r>
              <a:rPr lang="en-GB" dirty="0"/>
              <a:t>Classes = UI, client, manager</a:t>
            </a:r>
          </a:p>
          <a:p>
            <a:endParaRPr lang="en-GB" dirty="0"/>
          </a:p>
        </p:txBody>
      </p:sp>
    </p:spTree>
    <p:extLst>
      <p:ext uri="{BB962C8B-B14F-4D97-AF65-F5344CB8AC3E}">
        <p14:creationId xmlns:p14="http://schemas.microsoft.com/office/powerpoint/2010/main" val="2517001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1C6D-BF07-4179-85B6-5EE59A4476C2}"/>
              </a:ext>
            </a:extLst>
          </p:cNvPr>
          <p:cNvSpPr>
            <a:spLocks noGrp="1"/>
          </p:cNvSpPr>
          <p:nvPr>
            <p:ph type="title"/>
          </p:nvPr>
        </p:nvSpPr>
        <p:spPr/>
        <p:txBody>
          <a:bodyPr/>
          <a:lstStyle/>
          <a:p>
            <a:r>
              <a:rPr lang="en-GB" dirty="0"/>
              <a:t>Poker notes</a:t>
            </a:r>
          </a:p>
        </p:txBody>
      </p:sp>
      <p:sp>
        <p:nvSpPr>
          <p:cNvPr id="3" name="Content Placeholder 2">
            <a:extLst>
              <a:ext uri="{FF2B5EF4-FFF2-40B4-BE49-F238E27FC236}">
                <a16:creationId xmlns:a16="http://schemas.microsoft.com/office/drawing/2014/main" id="{0D2AA2C0-04BC-4D2E-ABD1-9DA0DC580E4B}"/>
              </a:ext>
            </a:extLst>
          </p:cNvPr>
          <p:cNvSpPr>
            <a:spLocks noGrp="1"/>
          </p:cNvSpPr>
          <p:nvPr>
            <p:ph idx="1"/>
          </p:nvPr>
        </p:nvSpPr>
        <p:spPr/>
        <p:txBody>
          <a:bodyPr/>
          <a:lstStyle/>
          <a:p>
            <a:r>
              <a:rPr lang="en-GB" dirty="0"/>
              <a:t>Use dictionary where player </a:t>
            </a:r>
            <a:r>
              <a:rPr lang="en-GB" dirty="0" err="1"/>
              <a:t>num</a:t>
            </a:r>
            <a:r>
              <a:rPr lang="en-GB" dirty="0"/>
              <a:t> is same as </a:t>
            </a:r>
            <a:r>
              <a:rPr lang="en-GB" dirty="0" err="1"/>
              <a:t>playerID</a:t>
            </a:r>
            <a:r>
              <a:rPr lang="en-GB" dirty="0"/>
              <a:t> from Player class so chips can be associated with a dynamic number of players</a:t>
            </a:r>
          </a:p>
        </p:txBody>
      </p:sp>
    </p:spTree>
    <p:extLst>
      <p:ext uri="{BB962C8B-B14F-4D97-AF65-F5344CB8AC3E}">
        <p14:creationId xmlns:p14="http://schemas.microsoft.com/office/powerpoint/2010/main" val="3054038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244D-46FD-4EC0-9C43-1E709B36CFD4}"/>
              </a:ext>
            </a:extLst>
          </p:cNvPr>
          <p:cNvSpPr>
            <a:spLocks noGrp="1"/>
          </p:cNvSpPr>
          <p:nvPr>
            <p:ph type="title"/>
          </p:nvPr>
        </p:nvSpPr>
        <p:spPr/>
        <p:txBody>
          <a:bodyPr/>
          <a:lstStyle/>
          <a:p>
            <a:r>
              <a:rPr lang="en-GB" dirty="0"/>
              <a:t>Dictionary of array</a:t>
            </a:r>
          </a:p>
        </p:txBody>
      </p:sp>
      <p:sp>
        <p:nvSpPr>
          <p:cNvPr id="4" name="Rectangle 1">
            <a:extLst>
              <a:ext uri="{FF2B5EF4-FFF2-40B4-BE49-F238E27FC236}">
                <a16:creationId xmlns:a16="http://schemas.microsoft.com/office/drawing/2014/main" id="{9D2686C7-D89B-4F22-984C-5005770CA59C}"/>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You can do this even with using collections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Declare your dictionary 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 = {}; // {} makes it a key, value pair dictionary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add your value for which you want an array as a key by declaring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Dictionary[a] = [1,2,3,4]; // [] makes it an array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So now your dictionary will look like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{a: [1,2,3,4]}</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2949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D794-23CE-4BE3-9D37-FA8F91FB5C68}"/>
              </a:ext>
            </a:extLst>
          </p:cNvPr>
          <p:cNvSpPr>
            <a:spLocks noGrp="1"/>
          </p:cNvSpPr>
          <p:nvPr>
            <p:ph type="title"/>
          </p:nvPr>
        </p:nvSpPr>
        <p:spPr/>
        <p:txBody>
          <a:bodyPr/>
          <a:lstStyle/>
          <a:p>
            <a:r>
              <a:rPr lang="en-GB" dirty="0"/>
              <a:t>Dev </a:t>
            </a:r>
            <a:r>
              <a:rPr lang="en-GB"/>
              <a:t>screenshots error 1</a:t>
            </a:r>
            <a:endParaRPr lang="en-GB" dirty="0"/>
          </a:p>
        </p:txBody>
      </p:sp>
      <p:sp>
        <p:nvSpPr>
          <p:cNvPr id="8" name="Content Placeholder 7">
            <a:extLst>
              <a:ext uri="{FF2B5EF4-FFF2-40B4-BE49-F238E27FC236}">
                <a16:creationId xmlns:a16="http://schemas.microsoft.com/office/drawing/2014/main" id="{DF46D6FE-0AA3-4ED3-9259-D74226F60096}"/>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A00E7CDB-C073-4079-99D6-A813077E9E5F}"/>
              </a:ext>
            </a:extLst>
          </p:cNvPr>
          <p:cNvPicPr>
            <a:picLocks noChangeAspect="1"/>
          </p:cNvPicPr>
          <p:nvPr/>
        </p:nvPicPr>
        <p:blipFill>
          <a:blip r:embed="rId2"/>
          <a:stretch>
            <a:fillRect/>
          </a:stretch>
        </p:blipFill>
        <p:spPr>
          <a:xfrm rot="5400000">
            <a:off x="1414659" y="3348324"/>
            <a:ext cx="3006302" cy="3682912"/>
          </a:xfrm>
          <a:prstGeom prst="rect">
            <a:avLst/>
          </a:prstGeom>
        </p:spPr>
      </p:pic>
      <p:pic>
        <p:nvPicPr>
          <p:cNvPr id="6" name="Picture 5">
            <a:extLst>
              <a:ext uri="{FF2B5EF4-FFF2-40B4-BE49-F238E27FC236}">
                <a16:creationId xmlns:a16="http://schemas.microsoft.com/office/drawing/2014/main" id="{19CBEBD2-B7E2-409F-9A24-82F8DC754728}"/>
              </a:ext>
            </a:extLst>
          </p:cNvPr>
          <p:cNvPicPr>
            <a:picLocks noChangeAspect="1"/>
          </p:cNvPicPr>
          <p:nvPr/>
        </p:nvPicPr>
        <p:blipFill>
          <a:blip r:embed="rId3"/>
          <a:stretch>
            <a:fillRect/>
          </a:stretch>
        </p:blipFill>
        <p:spPr>
          <a:xfrm>
            <a:off x="5156200" y="1247680"/>
            <a:ext cx="7035800" cy="2722185"/>
          </a:xfrm>
          <a:prstGeom prst="rect">
            <a:avLst/>
          </a:prstGeom>
        </p:spPr>
      </p:pic>
      <p:pic>
        <p:nvPicPr>
          <p:cNvPr id="9" name="Picture 8">
            <a:extLst>
              <a:ext uri="{FF2B5EF4-FFF2-40B4-BE49-F238E27FC236}">
                <a16:creationId xmlns:a16="http://schemas.microsoft.com/office/drawing/2014/main" id="{264EF0B6-9592-4463-8E1A-7D8EF687859D}"/>
              </a:ext>
            </a:extLst>
          </p:cNvPr>
          <p:cNvPicPr>
            <a:picLocks noChangeAspect="1"/>
          </p:cNvPicPr>
          <p:nvPr/>
        </p:nvPicPr>
        <p:blipFill>
          <a:blip r:embed="rId4"/>
          <a:stretch>
            <a:fillRect/>
          </a:stretch>
        </p:blipFill>
        <p:spPr>
          <a:xfrm>
            <a:off x="452890" y="1482345"/>
            <a:ext cx="5526995" cy="2394046"/>
          </a:xfrm>
          <a:prstGeom prst="rect">
            <a:avLst/>
          </a:prstGeom>
        </p:spPr>
      </p:pic>
    </p:spTree>
    <p:extLst>
      <p:ext uri="{BB962C8B-B14F-4D97-AF65-F5344CB8AC3E}">
        <p14:creationId xmlns:p14="http://schemas.microsoft.com/office/powerpoint/2010/main" val="251514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00700-0880-4077-B80F-475798E36F00}"/>
              </a:ext>
            </a:extLst>
          </p:cNvPr>
          <p:cNvSpPr>
            <a:spLocks noGrp="1"/>
          </p:cNvSpPr>
          <p:nvPr>
            <p:ph type="title"/>
          </p:nvPr>
        </p:nvSpPr>
        <p:spPr/>
        <p:txBody>
          <a:bodyPr/>
          <a:lstStyle/>
          <a:p>
            <a:r>
              <a:rPr lang="en-GB" dirty="0"/>
              <a:t>Necessary sql functions</a:t>
            </a:r>
          </a:p>
        </p:txBody>
      </p:sp>
      <p:sp>
        <p:nvSpPr>
          <p:cNvPr id="3" name="Content Placeholder 2">
            <a:extLst>
              <a:ext uri="{FF2B5EF4-FFF2-40B4-BE49-F238E27FC236}">
                <a16:creationId xmlns:a16="http://schemas.microsoft.com/office/drawing/2014/main" id="{5A5C7EDF-33B9-4F78-A9D2-E5948F942BD3}"/>
              </a:ext>
            </a:extLst>
          </p:cNvPr>
          <p:cNvSpPr>
            <a:spLocks noGrp="1"/>
          </p:cNvSpPr>
          <p:nvPr>
            <p:ph idx="1"/>
          </p:nvPr>
        </p:nvSpPr>
        <p:spPr/>
        <p:txBody>
          <a:bodyPr/>
          <a:lstStyle/>
          <a:p>
            <a:r>
              <a:rPr lang="en-GB" dirty="0"/>
              <a:t>Append a new value/record to the database as a tuple to prevent sql injection</a:t>
            </a:r>
          </a:p>
          <a:p>
            <a:r>
              <a:rPr lang="en-GB" dirty="0"/>
              <a:t>Replace/overwrite entries when given the new value and the one to be replaced</a:t>
            </a:r>
          </a:p>
          <a:p>
            <a:r>
              <a:rPr lang="en-GB" dirty="0"/>
              <a:t>Read and return a set of records as a 2d array when given the sql code to be executed</a:t>
            </a:r>
          </a:p>
          <a:p>
            <a:r>
              <a:rPr lang="en-GB" dirty="0"/>
              <a:t>Read and write encrypted entries for password security using asymmetrical encryption where a single server has access to the private key</a:t>
            </a:r>
          </a:p>
        </p:txBody>
      </p:sp>
    </p:spTree>
    <p:extLst>
      <p:ext uri="{BB962C8B-B14F-4D97-AF65-F5344CB8AC3E}">
        <p14:creationId xmlns:p14="http://schemas.microsoft.com/office/powerpoint/2010/main" val="515096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4990-C7F5-483B-99D5-3A7AAF19050E}"/>
              </a:ext>
            </a:extLst>
          </p:cNvPr>
          <p:cNvSpPr>
            <a:spLocks noGrp="1"/>
          </p:cNvSpPr>
          <p:nvPr>
            <p:ph type="title"/>
          </p:nvPr>
        </p:nvSpPr>
        <p:spPr>
          <a:xfrm>
            <a:off x="742950" y="742951"/>
            <a:ext cx="3476625" cy="1716785"/>
          </a:xfrm>
        </p:spPr>
        <p:txBody>
          <a:bodyPr vert="horz" lIns="91440" tIns="45720" rIns="91440" bIns="45720" rtlCol="0" anchor="ctr">
            <a:normAutofit fontScale="90000"/>
          </a:bodyPr>
          <a:lstStyle/>
          <a:p>
            <a:pPr algn="ctr"/>
            <a:r>
              <a:rPr lang="en-US" sz="4800" kern="1200" dirty="0">
                <a:latin typeface="+mj-lt"/>
                <a:ea typeface="+mj-ea"/>
                <a:cs typeface="+mj-cs"/>
              </a:rPr>
              <a:t>Check Straight function iterative testing</a:t>
            </a:r>
          </a:p>
        </p:txBody>
      </p:sp>
      <p:pic>
        <p:nvPicPr>
          <p:cNvPr id="4" name="Content Placeholder 3">
            <a:extLst>
              <a:ext uri="{FF2B5EF4-FFF2-40B4-BE49-F238E27FC236}">
                <a16:creationId xmlns:a16="http://schemas.microsoft.com/office/drawing/2014/main" id="{0BA28F63-921A-4DC8-8592-0CA12BDD5591}"/>
              </a:ext>
            </a:extLst>
          </p:cNvPr>
          <p:cNvPicPr>
            <a:picLocks noGrp="1" noChangeAspect="1"/>
          </p:cNvPicPr>
          <p:nvPr>
            <p:ph idx="1"/>
          </p:nvPr>
        </p:nvPicPr>
        <p:blipFill>
          <a:blip r:embed="rId2"/>
          <a:stretch>
            <a:fillRect/>
          </a:stretch>
        </p:blipFill>
        <p:spPr>
          <a:xfrm>
            <a:off x="5098613" y="72675"/>
            <a:ext cx="6527800" cy="1897063"/>
          </a:xfrm>
          <a:prstGeom prst="rect">
            <a:avLst/>
          </a:prstGeom>
        </p:spPr>
      </p:pic>
      <p:pic>
        <p:nvPicPr>
          <p:cNvPr id="6" name="Picture 5">
            <a:extLst>
              <a:ext uri="{FF2B5EF4-FFF2-40B4-BE49-F238E27FC236}">
                <a16:creationId xmlns:a16="http://schemas.microsoft.com/office/drawing/2014/main" id="{F153ED26-D3F2-417C-895F-B8EF4C0C46F2}"/>
              </a:ext>
            </a:extLst>
          </p:cNvPr>
          <p:cNvPicPr>
            <a:picLocks noChangeAspect="1"/>
          </p:cNvPicPr>
          <p:nvPr/>
        </p:nvPicPr>
        <p:blipFill>
          <a:blip r:embed="rId3"/>
          <a:stretch>
            <a:fillRect/>
          </a:stretch>
        </p:blipFill>
        <p:spPr>
          <a:xfrm>
            <a:off x="8913375" y="2040389"/>
            <a:ext cx="2713038" cy="673100"/>
          </a:xfrm>
          <a:prstGeom prst="rect">
            <a:avLst/>
          </a:prstGeom>
        </p:spPr>
      </p:pic>
      <p:pic>
        <p:nvPicPr>
          <p:cNvPr id="13" name="Picture 12">
            <a:extLst>
              <a:ext uri="{FF2B5EF4-FFF2-40B4-BE49-F238E27FC236}">
                <a16:creationId xmlns:a16="http://schemas.microsoft.com/office/drawing/2014/main" id="{7961D870-267E-4D7D-8B72-7797345978E3}"/>
              </a:ext>
            </a:extLst>
          </p:cNvPr>
          <p:cNvPicPr>
            <a:picLocks noChangeAspect="1"/>
          </p:cNvPicPr>
          <p:nvPr/>
        </p:nvPicPr>
        <p:blipFill>
          <a:blip r:embed="rId4"/>
          <a:stretch>
            <a:fillRect/>
          </a:stretch>
        </p:blipFill>
        <p:spPr>
          <a:xfrm>
            <a:off x="5098613" y="2040389"/>
            <a:ext cx="3732213" cy="673100"/>
          </a:xfrm>
          <a:prstGeom prst="rect">
            <a:avLst/>
          </a:prstGeom>
        </p:spPr>
      </p:pic>
      <p:pic>
        <p:nvPicPr>
          <p:cNvPr id="15" name="Picture 14">
            <a:extLst>
              <a:ext uri="{FF2B5EF4-FFF2-40B4-BE49-F238E27FC236}">
                <a16:creationId xmlns:a16="http://schemas.microsoft.com/office/drawing/2014/main" id="{3D8732E2-0F1F-48B1-BC64-20A34F1AABB8}"/>
              </a:ext>
            </a:extLst>
          </p:cNvPr>
          <p:cNvPicPr>
            <a:picLocks noChangeAspect="1"/>
          </p:cNvPicPr>
          <p:nvPr/>
        </p:nvPicPr>
        <p:blipFill>
          <a:blip r:embed="rId5"/>
          <a:stretch>
            <a:fillRect/>
          </a:stretch>
        </p:blipFill>
        <p:spPr>
          <a:xfrm>
            <a:off x="5098613" y="2784140"/>
            <a:ext cx="6527800" cy="3135313"/>
          </a:xfrm>
          <a:prstGeom prst="rect">
            <a:avLst/>
          </a:prstGeom>
        </p:spPr>
      </p:pic>
      <p:pic>
        <p:nvPicPr>
          <p:cNvPr id="17" name="Picture 16">
            <a:extLst>
              <a:ext uri="{FF2B5EF4-FFF2-40B4-BE49-F238E27FC236}">
                <a16:creationId xmlns:a16="http://schemas.microsoft.com/office/drawing/2014/main" id="{3AB5C82F-8A6D-40D1-B46F-ACFDECE8FC76}"/>
              </a:ext>
            </a:extLst>
          </p:cNvPr>
          <p:cNvPicPr>
            <a:picLocks noChangeAspect="1"/>
          </p:cNvPicPr>
          <p:nvPr/>
        </p:nvPicPr>
        <p:blipFill>
          <a:blip r:embed="rId4"/>
          <a:stretch>
            <a:fillRect/>
          </a:stretch>
        </p:blipFill>
        <p:spPr>
          <a:xfrm>
            <a:off x="5098613" y="5990104"/>
            <a:ext cx="3732213" cy="673100"/>
          </a:xfrm>
          <a:prstGeom prst="rect">
            <a:avLst/>
          </a:prstGeom>
        </p:spPr>
      </p:pic>
      <p:pic>
        <p:nvPicPr>
          <p:cNvPr id="16" name="Picture 15">
            <a:extLst>
              <a:ext uri="{FF2B5EF4-FFF2-40B4-BE49-F238E27FC236}">
                <a16:creationId xmlns:a16="http://schemas.microsoft.com/office/drawing/2014/main" id="{89FC5DBE-8724-48A7-BB67-190BC0E7B50E}"/>
              </a:ext>
            </a:extLst>
          </p:cNvPr>
          <p:cNvPicPr>
            <a:picLocks noChangeAspect="1"/>
          </p:cNvPicPr>
          <p:nvPr/>
        </p:nvPicPr>
        <p:blipFill>
          <a:blip r:embed="rId6"/>
          <a:stretch>
            <a:fillRect/>
          </a:stretch>
        </p:blipFill>
        <p:spPr>
          <a:xfrm>
            <a:off x="318035" y="2784140"/>
            <a:ext cx="4326453" cy="2526542"/>
          </a:xfrm>
          <a:prstGeom prst="rect">
            <a:avLst/>
          </a:prstGeom>
        </p:spPr>
      </p:pic>
    </p:spTree>
    <p:extLst>
      <p:ext uri="{BB962C8B-B14F-4D97-AF65-F5344CB8AC3E}">
        <p14:creationId xmlns:p14="http://schemas.microsoft.com/office/powerpoint/2010/main" val="16561354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6FDD-3261-4ADD-81BC-F65137A20C1C}"/>
              </a:ext>
            </a:extLst>
          </p:cNvPr>
          <p:cNvSpPr>
            <a:spLocks noGrp="1"/>
          </p:cNvSpPr>
          <p:nvPr>
            <p:ph type="title"/>
          </p:nvPr>
        </p:nvSpPr>
        <p:spPr/>
        <p:txBody>
          <a:bodyPr/>
          <a:lstStyle/>
          <a:p>
            <a:r>
              <a:rPr lang="en-GB" dirty="0"/>
              <a:t>More check straight testing</a:t>
            </a:r>
          </a:p>
        </p:txBody>
      </p:sp>
      <p:pic>
        <p:nvPicPr>
          <p:cNvPr id="4" name="Content Placeholder 3">
            <a:extLst>
              <a:ext uri="{FF2B5EF4-FFF2-40B4-BE49-F238E27FC236}">
                <a16:creationId xmlns:a16="http://schemas.microsoft.com/office/drawing/2014/main" id="{CC4C4F26-7395-47DE-8D1F-90F028436E80}"/>
              </a:ext>
            </a:extLst>
          </p:cNvPr>
          <p:cNvPicPr>
            <a:picLocks noGrp="1" noChangeAspect="1"/>
          </p:cNvPicPr>
          <p:nvPr>
            <p:ph idx="1"/>
          </p:nvPr>
        </p:nvPicPr>
        <p:blipFill>
          <a:blip r:embed="rId2"/>
          <a:stretch>
            <a:fillRect/>
          </a:stretch>
        </p:blipFill>
        <p:spPr>
          <a:xfrm>
            <a:off x="7903927" y="1560338"/>
            <a:ext cx="3581900" cy="3439005"/>
          </a:xfrm>
          <a:prstGeom prst="rect">
            <a:avLst/>
          </a:prstGeom>
        </p:spPr>
      </p:pic>
      <p:pic>
        <p:nvPicPr>
          <p:cNvPr id="5" name="Picture 4">
            <a:extLst>
              <a:ext uri="{FF2B5EF4-FFF2-40B4-BE49-F238E27FC236}">
                <a16:creationId xmlns:a16="http://schemas.microsoft.com/office/drawing/2014/main" id="{CDD51A56-312A-4C64-A2C1-0D5DAE83E9CA}"/>
              </a:ext>
            </a:extLst>
          </p:cNvPr>
          <p:cNvPicPr>
            <a:picLocks noChangeAspect="1"/>
          </p:cNvPicPr>
          <p:nvPr/>
        </p:nvPicPr>
        <p:blipFill>
          <a:blip r:embed="rId3"/>
          <a:stretch>
            <a:fillRect/>
          </a:stretch>
        </p:blipFill>
        <p:spPr>
          <a:xfrm>
            <a:off x="139384" y="1560337"/>
            <a:ext cx="7495856" cy="2839459"/>
          </a:xfrm>
          <a:prstGeom prst="rect">
            <a:avLst/>
          </a:prstGeom>
        </p:spPr>
      </p:pic>
    </p:spTree>
    <p:extLst>
      <p:ext uri="{BB962C8B-B14F-4D97-AF65-F5344CB8AC3E}">
        <p14:creationId xmlns:p14="http://schemas.microsoft.com/office/powerpoint/2010/main" val="22768184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A9D3D-DB43-4613-B7B7-9D6C39ACCE3D}"/>
              </a:ext>
            </a:extLst>
          </p:cNvPr>
          <p:cNvSpPr>
            <a:spLocks noGrp="1"/>
          </p:cNvSpPr>
          <p:nvPr>
            <p:ph type="title"/>
          </p:nvPr>
        </p:nvSpPr>
        <p:spPr/>
        <p:txBody>
          <a:bodyPr/>
          <a:lstStyle/>
          <a:p>
            <a:r>
              <a:rPr lang="en-GB" dirty="0"/>
              <a:t>Check straight flush issue,</a:t>
            </a:r>
          </a:p>
        </p:txBody>
      </p:sp>
      <p:pic>
        <p:nvPicPr>
          <p:cNvPr id="4" name="Content Placeholder 3">
            <a:extLst>
              <a:ext uri="{FF2B5EF4-FFF2-40B4-BE49-F238E27FC236}">
                <a16:creationId xmlns:a16="http://schemas.microsoft.com/office/drawing/2014/main" id="{C8652F05-F31E-4B62-AF1C-17BE4781D3F4}"/>
              </a:ext>
            </a:extLst>
          </p:cNvPr>
          <p:cNvPicPr>
            <a:picLocks noGrp="1" noChangeAspect="1"/>
          </p:cNvPicPr>
          <p:nvPr>
            <p:ph idx="1"/>
          </p:nvPr>
        </p:nvPicPr>
        <p:blipFill>
          <a:blip r:embed="rId2"/>
          <a:stretch>
            <a:fillRect/>
          </a:stretch>
        </p:blipFill>
        <p:spPr>
          <a:xfrm>
            <a:off x="465939" y="1308629"/>
            <a:ext cx="3467584" cy="2514951"/>
          </a:xfrm>
          <a:prstGeom prst="rect">
            <a:avLst/>
          </a:prstGeom>
        </p:spPr>
      </p:pic>
      <p:pic>
        <p:nvPicPr>
          <p:cNvPr id="5" name="Picture 4">
            <a:extLst>
              <a:ext uri="{FF2B5EF4-FFF2-40B4-BE49-F238E27FC236}">
                <a16:creationId xmlns:a16="http://schemas.microsoft.com/office/drawing/2014/main" id="{8D571F76-24F0-4CFC-AAA4-D1F2D1B47096}"/>
              </a:ext>
            </a:extLst>
          </p:cNvPr>
          <p:cNvPicPr>
            <a:picLocks noChangeAspect="1"/>
          </p:cNvPicPr>
          <p:nvPr/>
        </p:nvPicPr>
        <p:blipFill>
          <a:blip r:embed="rId3"/>
          <a:stretch>
            <a:fillRect/>
          </a:stretch>
        </p:blipFill>
        <p:spPr>
          <a:xfrm>
            <a:off x="355128" y="4448074"/>
            <a:ext cx="4934639" cy="1438476"/>
          </a:xfrm>
          <a:prstGeom prst="rect">
            <a:avLst/>
          </a:prstGeom>
        </p:spPr>
      </p:pic>
      <p:pic>
        <p:nvPicPr>
          <p:cNvPr id="6" name="Picture 5">
            <a:extLst>
              <a:ext uri="{FF2B5EF4-FFF2-40B4-BE49-F238E27FC236}">
                <a16:creationId xmlns:a16="http://schemas.microsoft.com/office/drawing/2014/main" id="{4AECD0E6-B151-4DFB-8D0C-17C0ED6BDF1B}"/>
              </a:ext>
            </a:extLst>
          </p:cNvPr>
          <p:cNvPicPr>
            <a:picLocks noChangeAspect="1"/>
          </p:cNvPicPr>
          <p:nvPr/>
        </p:nvPicPr>
        <p:blipFill>
          <a:blip r:embed="rId4"/>
          <a:stretch>
            <a:fillRect/>
          </a:stretch>
        </p:blipFill>
        <p:spPr>
          <a:xfrm>
            <a:off x="7511918" y="4467127"/>
            <a:ext cx="4324954" cy="1400370"/>
          </a:xfrm>
          <a:prstGeom prst="rect">
            <a:avLst/>
          </a:prstGeom>
        </p:spPr>
      </p:pic>
      <p:pic>
        <p:nvPicPr>
          <p:cNvPr id="7" name="Picture 6">
            <a:extLst>
              <a:ext uri="{FF2B5EF4-FFF2-40B4-BE49-F238E27FC236}">
                <a16:creationId xmlns:a16="http://schemas.microsoft.com/office/drawing/2014/main" id="{61C81321-FE2F-48A1-9B27-098E003A0E75}"/>
              </a:ext>
            </a:extLst>
          </p:cNvPr>
          <p:cNvPicPr>
            <a:picLocks noChangeAspect="1"/>
          </p:cNvPicPr>
          <p:nvPr/>
        </p:nvPicPr>
        <p:blipFill>
          <a:blip r:embed="rId5"/>
          <a:stretch>
            <a:fillRect/>
          </a:stretch>
        </p:blipFill>
        <p:spPr>
          <a:xfrm>
            <a:off x="7652518" y="2336009"/>
            <a:ext cx="3543795" cy="714475"/>
          </a:xfrm>
          <a:prstGeom prst="rect">
            <a:avLst/>
          </a:prstGeom>
        </p:spPr>
      </p:pic>
    </p:spTree>
    <p:extLst>
      <p:ext uri="{BB962C8B-B14F-4D97-AF65-F5344CB8AC3E}">
        <p14:creationId xmlns:p14="http://schemas.microsoft.com/office/powerpoint/2010/main" val="9730964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1C2C1-154D-4AE9-A7C3-EDC4BB46F299}"/>
              </a:ext>
            </a:extLst>
          </p:cNvPr>
          <p:cNvSpPr>
            <a:spLocks noGrp="1"/>
          </p:cNvSpPr>
          <p:nvPr>
            <p:ph type="title"/>
          </p:nvPr>
        </p:nvSpPr>
        <p:spPr/>
        <p:txBody>
          <a:bodyPr/>
          <a:lstStyle/>
          <a:p>
            <a:r>
              <a:rPr lang="en-GB" dirty="0"/>
              <a:t>Check flush test + code</a:t>
            </a:r>
          </a:p>
        </p:txBody>
      </p:sp>
      <p:pic>
        <p:nvPicPr>
          <p:cNvPr id="5" name="Picture 4">
            <a:extLst>
              <a:ext uri="{FF2B5EF4-FFF2-40B4-BE49-F238E27FC236}">
                <a16:creationId xmlns:a16="http://schemas.microsoft.com/office/drawing/2014/main" id="{436A692C-4D9C-4800-9189-BCD81EA27EE9}"/>
              </a:ext>
            </a:extLst>
          </p:cNvPr>
          <p:cNvPicPr>
            <a:picLocks noChangeAspect="1"/>
          </p:cNvPicPr>
          <p:nvPr/>
        </p:nvPicPr>
        <p:blipFill>
          <a:blip r:embed="rId2"/>
          <a:stretch>
            <a:fillRect/>
          </a:stretch>
        </p:blipFill>
        <p:spPr>
          <a:xfrm>
            <a:off x="5035871" y="2361983"/>
            <a:ext cx="6677957" cy="2486372"/>
          </a:xfrm>
          <a:prstGeom prst="rect">
            <a:avLst/>
          </a:prstGeom>
        </p:spPr>
      </p:pic>
      <p:pic>
        <p:nvPicPr>
          <p:cNvPr id="8" name="Picture 7">
            <a:extLst>
              <a:ext uri="{FF2B5EF4-FFF2-40B4-BE49-F238E27FC236}">
                <a16:creationId xmlns:a16="http://schemas.microsoft.com/office/drawing/2014/main" id="{FBBF3E43-ABA1-4394-89BB-AE3ED0F3C1B8}"/>
              </a:ext>
            </a:extLst>
          </p:cNvPr>
          <p:cNvPicPr>
            <a:picLocks noChangeAspect="1"/>
          </p:cNvPicPr>
          <p:nvPr/>
        </p:nvPicPr>
        <p:blipFill>
          <a:blip r:embed="rId3"/>
          <a:stretch>
            <a:fillRect/>
          </a:stretch>
        </p:blipFill>
        <p:spPr>
          <a:xfrm>
            <a:off x="944750" y="2939035"/>
            <a:ext cx="3581900" cy="1181265"/>
          </a:xfrm>
          <a:prstGeom prst="rect">
            <a:avLst/>
          </a:prstGeom>
        </p:spPr>
      </p:pic>
    </p:spTree>
    <p:extLst>
      <p:ext uri="{BB962C8B-B14F-4D97-AF65-F5344CB8AC3E}">
        <p14:creationId xmlns:p14="http://schemas.microsoft.com/office/powerpoint/2010/main" val="2592402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A35F6-3BC2-449F-9907-3075F6F9BF55}"/>
              </a:ext>
            </a:extLst>
          </p:cNvPr>
          <p:cNvSpPr>
            <a:spLocks noGrp="1"/>
          </p:cNvSpPr>
          <p:nvPr>
            <p:ph type="title"/>
          </p:nvPr>
        </p:nvSpPr>
        <p:spPr/>
        <p:txBody>
          <a:bodyPr/>
          <a:lstStyle/>
          <a:p>
            <a:r>
              <a:rPr lang="en-GB" dirty="0"/>
              <a:t>Check pair testing + code</a:t>
            </a:r>
          </a:p>
        </p:txBody>
      </p:sp>
      <p:pic>
        <p:nvPicPr>
          <p:cNvPr id="4" name="Content Placeholder 3">
            <a:extLst>
              <a:ext uri="{FF2B5EF4-FFF2-40B4-BE49-F238E27FC236}">
                <a16:creationId xmlns:a16="http://schemas.microsoft.com/office/drawing/2014/main" id="{40EF9214-4DFB-4A57-BA80-121312AEB488}"/>
              </a:ext>
            </a:extLst>
          </p:cNvPr>
          <p:cNvPicPr>
            <a:picLocks noGrp="1" noChangeAspect="1"/>
          </p:cNvPicPr>
          <p:nvPr>
            <p:ph idx="1"/>
          </p:nvPr>
        </p:nvPicPr>
        <p:blipFill>
          <a:blip r:embed="rId2"/>
          <a:stretch>
            <a:fillRect/>
          </a:stretch>
        </p:blipFill>
        <p:spPr>
          <a:xfrm>
            <a:off x="1046282" y="2852657"/>
            <a:ext cx="3505689" cy="1152686"/>
          </a:xfrm>
          <a:prstGeom prst="rect">
            <a:avLst/>
          </a:prstGeom>
        </p:spPr>
      </p:pic>
      <p:pic>
        <p:nvPicPr>
          <p:cNvPr id="5" name="Picture 4">
            <a:extLst>
              <a:ext uri="{FF2B5EF4-FFF2-40B4-BE49-F238E27FC236}">
                <a16:creationId xmlns:a16="http://schemas.microsoft.com/office/drawing/2014/main" id="{82DF45F4-33C6-4E29-9009-01695FA136DF}"/>
              </a:ext>
            </a:extLst>
          </p:cNvPr>
          <p:cNvPicPr>
            <a:picLocks noChangeAspect="1"/>
          </p:cNvPicPr>
          <p:nvPr/>
        </p:nvPicPr>
        <p:blipFill rotWithShape="1">
          <a:blip r:embed="rId3"/>
          <a:srcRect r="39985"/>
          <a:stretch/>
        </p:blipFill>
        <p:spPr>
          <a:xfrm>
            <a:off x="6051654" y="2152472"/>
            <a:ext cx="5094064" cy="2553056"/>
          </a:xfrm>
          <a:prstGeom prst="rect">
            <a:avLst/>
          </a:prstGeom>
        </p:spPr>
      </p:pic>
    </p:spTree>
    <p:extLst>
      <p:ext uri="{BB962C8B-B14F-4D97-AF65-F5344CB8AC3E}">
        <p14:creationId xmlns:p14="http://schemas.microsoft.com/office/powerpoint/2010/main" val="39792764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26B3-1B36-4D86-8064-3807656BDCED}"/>
              </a:ext>
            </a:extLst>
          </p:cNvPr>
          <p:cNvSpPr>
            <a:spLocks noGrp="1"/>
          </p:cNvSpPr>
          <p:nvPr>
            <p:ph type="title"/>
          </p:nvPr>
        </p:nvSpPr>
        <p:spPr/>
        <p:txBody>
          <a:bodyPr/>
          <a:lstStyle/>
          <a:p>
            <a:r>
              <a:rPr lang="en-GB" dirty="0"/>
              <a:t>Check 2 pair test/ fix</a:t>
            </a:r>
          </a:p>
        </p:txBody>
      </p:sp>
      <p:pic>
        <p:nvPicPr>
          <p:cNvPr id="4" name="Content Placeholder 3">
            <a:extLst>
              <a:ext uri="{FF2B5EF4-FFF2-40B4-BE49-F238E27FC236}">
                <a16:creationId xmlns:a16="http://schemas.microsoft.com/office/drawing/2014/main" id="{4C9005C7-5F1E-458E-A6D2-C0946DC26B63}"/>
              </a:ext>
            </a:extLst>
          </p:cNvPr>
          <p:cNvPicPr>
            <a:picLocks noGrp="1" noChangeAspect="1"/>
          </p:cNvPicPr>
          <p:nvPr>
            <p:ph idx="1"/>
          </p:nvPr>
        </p:nvPicPr>
        <p:blipFill>
          <a:blip r:embed="rId2"/>
          <a:stretch>
            <a:fillRect/>
          </a:stretch>
        </p:blipFill>
        <p:spPr>
          <a:xfrm>
            <a:off x="7593842" y="4315910"/>
            <a:ext cx="3610479" cy="2429214"/>
          </a:xfrm>
          <a:prstGeom prst="rect">
            <a:avLst/>
          </a:prstGeom>
        </p:spPr>
      </p:pic>
      <p:pic>
        <p:nvPicPr>
          <p:cNvPr id="6" name="Picture 5">
            <a:extLst>
              <a:ext uri="{FF2B5EF4-FFF2-40B4-BE49-F238E27FC236}">
                <a16:creationId xmlns:a16="http://schemas.microsoft.com/office/drawing/2014/main" id="{503BEED5-F62F-4487-A812-F16B3D15A7B9}"/>
              </a:ext>
            </a:extLst>
          </p:cNvPr>
          <p:cNvPicPr>
            <a:picLocks noChangeAspect="1"/>
          </p:cNvPicPr>
          <p:nvPr/>
        </p:nvPicPr>
        <p:blipFill>
          <a:blip r:embed="rId3"/>
          <a:stretch>
            <a:fillRect/>
          </a:stretch>
        </p:blipFill>
        <p:spPr>
          <a:xfrm>
            <a:off x="278552" y="1281036"/>
            <a:ext cx="3363566" cy="2782625"/>
          </a:xfrm>
          <a:prstGeom prst="rect">
            <a:avLst/>
          </a:prstGeom>
        </p:spPr>
      </p:pic>
      <p:pic>
        <p:nvPicPr>
          <p:cNvPr id="7" name="Picture 6">
            <a:extLst>
              <a:ext uri="{FF2B5EF4-FFF2-40B4-BE49-F238E27FC236}">
                <a16:creationId xmlns:a16="http://schemas.microsoft.com/office/drawing/2014/main" id="{165F27EA-CA60-445A-B746-F9C4C3023754}"/>
              </a:ext>
            </a:extLst>
          </p:cNvPr>
          <p:cNvPicPr>
            <a:picLocks noChangeAspect="1"/>
          </p:cNvPicPr>
          <p:nvPr/>
        </p:nvPicPr>
        <p:blipFill>
          <a:blip r:embed="rId4"/>
          <a:stretch>
            <a:fillRect/>
          </a:stretch>
        </p:blipFill>
        <p:spPr>
          <a:xfrm>
            <a:off x="2049517" y="3904479"/>
            <a:ext cx="2837103" cy="2484195"/>
          </a:xfrm>
          <a:prstGeom prst="rect">
            <a:avLst/>
          </a:prstGeom>
        </p:spPr>
      </p:pic>
      <p:pic>
        <p:nvPicPr>
          <p:cNvPr id="9" name="Picture 8">
            <a:extLst>
              <a:ext uri="{FF2B5EF4-FFF2-40B4-BE49-F238E27FC236}">
                <a16:creationId xmlns:a16="http://schemas.microsoft.com/office/drawing/2014/main" id="{ECA40D08-B961-4442-832A-0A4A9BAF8D32}"/>
              </a:ext>
            </a:extLst>
          </p:cNvPr>
          <p:cNvPicPr>
            <a:picLocks noChangeAspect="1"/>
          </p:cNvPicPr>
          <p:nvPr/>
        </p:nvPicPr>
        <p:blipFill>
          <a:blip r:embed="rId5"/>
          <a:stretch>
            <a:fillRect/>
          </a:stretch>
        </p:blipFill>
        <p:spPr>
          <a:xfrm>
            <a:off x="6349340" y="365125"/>
            <a:ext cx="5004460" cy="3834743"/>
          </a:xfrm>
          <a:prstGeom prst="rect">
            <a:avLst/>
          </a:prstGeom>
        </p:spPr>
      </p:pic>
    </p:spTree>
    <p:extLst>
      <p:ext uri="{BB962C8B-B14F-4D97-AF65-F5344CB8AC3E}">
        <p14:creationId xmlns:p14="http://schemas.microsoft.com/office/powerpoint/2010/main" val="10534122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62025-DC80-4BAE-9E8F-61D56B910F52}"/>
              </a:ext>
            </a:extLst>
          </p:cNvPr>
          <p:cNvSpPr>
            <a:spLocks noGrp="1"/>
          </p:cNvSpPr>
          <p:nvPr>
            <p:ph type="title"/>
          </p:nvPr>
        </p:nvSpPr>
        <p:spPr/>
        <p:txBody>
          <a:bodyPr/>
          <a:lstStyle/>
          <a:p>
            <a:r>
              <a:rPr lang="en-GB" dirty="0"/>
              <a:t>Check set test</a:t>
            </a:r>
          </a:p>
        </p:txBody>
      </p:sp>
      <p:pic>
        <p:nvPicPr>
          <p:cNvPr id="4" name="Content Placeholder 3">
            <a:extLst>
              <a:ext uri="{FF2B5EF4-FFF2-40B4-BE49-F238E27FC236}">
                <a16:creationId xmlns:a16="http://schemas.microsoft.com/office/drawing/2014/main" id="{7FCFDED3-6BB7-4C1F-952B-1073FDAC3092}"/>
              </a:ext>
            </a:extLst>
          </p:cNvPr>
          <p:cNvPicPr>
            <a:picLocks noGrp="1" noChangeAspect="1"/>
          </p:cNvPicPr>
          <p:nvPr>
            <p:ph idx="1"/>
          </p:nvPr>
        </p:nvPicPr>
        <p:blipFill>
          <a:blip r:embed="rId2"/>
          <a:stretch>
            <a:fillRect/>
          </a:stretch>
        </p:blipFill>
        <p:spPr>
          <a:xfrm>
            <a:off x="236556" y="1415557"/>
            <a:ext cx="8345065" cy="2743583"/>
          </a:xfrm>
          <a:prstGeom prst="rect">
            <a:avLst/>
          </a:prstGeom>
        </p:spPr>
      </p:pic>
      <p:pic>
        <p:nvPicPr>
          <p:cNvPr id="5" name="Picture 4">
            <a:extLst>
              <a:ext uri="{FF2B5EF4-FFF2-40B4-BE49-F238E27FC236}">
                <a16:creationId xmlns:a16="http://schemas.microsoft.com/office/drawing/2014/main" id="{23CC39D4-83FF-49B9-ADE0-3125E9006878}"/>
              </a:ext>
            </a:extLst>
          </p:cNvPr>
          <p:cNvPicPr>
            <a:picLocks noChangeAspect="1"/>
          </p:cNvPicPr>
          <p:nvPr/>
        </p:nvPicPr>
        <p:blipFill>
          <a:blip r:embed="rId3"/>
          <a:stretch>
            <a:fillRect/>
          </a:stretch>
        </p:blipFill>
        <p:spPr>
          <a:xfrm>
            <a:off x="838199" y="4549615"/>
            <a:ext cx="4361115" cy="892827"/>
          </a:xfrm>
          <a:prstGeom prst="rect">
            <a:avLst/>
          </a:prstGeom>
        </p:spPr>
      </p:pic>
      <p:pic>
        <p:nvPicPr>
          <p:cNvPr id="6" name="Picture 5">
            <a:extLst>
              <a:ext uri="{FF2B5EF4-FFF2-40B4-BE49-F238E27FC236}">
                <a16:creationId xmlns:a16="http://schemas.microsoft.com/office/drawing/2014/main" id="{E166CC14-1EE3-4E25-AF5C-5EC42A1E464E}"/>
              </a:ext>
            </a:extLst>
          </p:cNvPr>
          <p:cNvPicPr>
            <a:picLocks noChangeAspect="1"/>
          </p:cNvPicPr>
          <p:nvPr/>
        </p:nvPicPr>
        <p:blipFill>
          <a:blip r:embed="rId4"/>
          <a:stretch>
            <a:fillRect/>
          </a:stretch>
        </p:blipFill>
        <p:spPr>
          <a:xfrm>
            <a:off x="5561610" y="4620561"/>
            <a:ext cx="5737672" cy="821882"/>
          </a:xfrm>
          <a:prstGeom prst="rect">
            <a:avLst/>
          </a:prstGeom>
        </p:spPr>
      </p:pic>
    </p:spTree>
    <p:extLst>
      <p:ext uri="{BB962C8B-B14F-4D97-AF65-F5344CB8AC3E}">
        <p14:creationId xmlns:p14="http://schemas.microsoft.com/office/powerpoint/2010/main" val="20595209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56617-2687-4977-99D9-8A233C22E091}"/>
              </a:ext>
            </a:extLst>
          </p:cNvPr>
          <p:cNvSpPr>
            <a:spLocks noGrp="1"/>
          </p:cNvSpPr>
          <p:nvPr>
            <p:ph type="title"/>
          </p:nvPr>
        </p:nvSpPr>
        <p:spPr/>
        <p:txBody>
          <a:bodyPr/>
          <a:lstStyle/>
          <a:p>
            <a:r>
              <a:rPr lang="en-GB" dirty="0"/>
              <a:t>Check quad test</a:t>
            </a:r>
          </a:p>
        </p:txBody>
      </p:sp>
      <p:pic>
        <p:nvPicPr>
          <p:cNvPr id="4" name="Content Placeholder 3">
            <a:extLst>
              <a:ext uri="{FF2B5EF4-FFF2-40B4-BE49-F238E27FC236}">
                <a16:creationId xmlns:a16="http://schemas.microsoft.com/office/drawing/2014/main" id="{569AD4AF-BFCE-42FD-9E9B-93A4D59681B0}"/>
              </a:ext>
            </a:extLst>
          </p:cNvPr>
          <p:cNvPicPr>
            <a:picLocks noGrp="1" noChangeAspect="1"/>
          </p:cNvPicPr>
          <p:nvPr>
            <p:ph idx="1"/>
          </p:nvPr>
        </p:nvPicPr>
        <p:blipFill>
          <a:blip r:embed="rId2"/>
          <a:stretch>
            <a:fillRect/>
          </a:stretch>
        </p:blipFill>
        <p:spPr>
          <a:xfrm>
            <a:off x="7258361" y="2247735"/>
            <a:ext cx="3543795" cy="1181265"/>
          </a:xfrm>
          <a:prstGeom prst="rect">
            <a:avLst/>
          </a:prstGeom>
        </p:spPr>
      </p:pic>
      <p:pic>
        <p:nvPicPr>
          <p:cNvPr id="5" name="Picture 4">
            <a:extLst>
              <a:ext uri="{FF2B5EF4-FFF2-40B4-BE49-F238E27FC236}">
                <a16:creationId xmlns:a16="http://schemas.microsoft.com/office/drawing/2014/main" id="{9BEBF65F-AD70-4888-968E-3FFDE3452B37}"/>
              </a:ext>
            </a:extLst>
          </p:cNvPr>
          <p:cNvPicPr>
            <a:picLocks noChangeAspect="1"/>
          </p:cNvPicPr>
          <p:nvPr/>
        </p:nvPicPr>
        <p:blipFill>
          <a:blip r:embed="rId3"/>
          <a:stretch>
            <a:fillRect/>
          </a:stretch>
        </p:blipFill>
        <p:spPr>
          <a:xfrm>
            <a:off x="232943" y="2404472"/>
            <a:ext cx="6890233" cy="2049056"/>
          </a:xfrm>
          <a:prstGeom prst="rect">
            <a:avLst/>
          </a:prstGeom>
        </p:spPr>
      </p:pic>
    </p:spTree>
    <p:extLst>
      <p:ext uri="{BB962C8B-B14F-4D97-AF65-F5344CB8AC3E}">
        <p14:creationId xmlns:p14="http://schemas.microsoft.com/office/powerpoint/2010/main" val="38362918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52D9B-5695-482D-93C6-BA707377BE2C}"/>
              </a:ext>
            </a:extLst>
          </p:cNvPr>
          <p:cNvSpPr>
            <a:spLocks noGrp="1"/>
          </p:cNvSpPr>
          <p:nvPr>
            <p:ph type="title"/>
          </p:nvPr>
        </p:nvSpPr>
        <p:spPr/>
        <p:txBody>
          <a:bodyPr/>
          <a:lstStyle/>
          <a:p>
            <a:r>
              <a:rPr lang="en-GB" dirty="0"/>
              <a:t>Allocate chips fix/bugs</a:t>
            </a:r>
          </a:p>
        </p:txBody>
      </p:sp>
      <p:pic>
        <p:nvPicPr>
          <p:cNvPr id="4" name="Content Placeholder 3">
            <a:extLst>
              <a:ext uri="{FF2B5EF4-FFF2-40B4-BE49-F238E27FC236}">
                <a16:creationId xmlns:a16="http://schemas.microsoft.com/office/drawing/2014/main" id="{A326864A-6E3C-4C09-B557-100ACDB472CF}"/>
              </a:ext>
            </a:extLst>
          </p:cNvPr>
          <p:cNvPicPr>
            <a:picLocks noGrp="1" noChangeAspect="1"/>
          </p:cNvPicPr>
          <p:nvPr>
            <p:ph idx="1"/>
          </p:nvPr>
        </p:nvPicPr>
        <p:blipFill>
          <a:blip r:embed="rId2"/>
          <a:stretch>
            <a:fillRect/>
          </a:stretch>
        </p:blipFill>
        <p:spPr>
          <a:xfrm>
            <a:off x="736600" y="1508466"/>
            <a:ext cx="10515600" cy="2198914"/>
          </a:xfrm>
          <a:prstGeom prst="rect">
            <a:avLst/>
          </a:prstGeom>
        </p:spPr>
      </p:pic>
      <p:pic>
        <p:nvPicPr>
          <p:cNvPr id="5" name="Picture 4">
            <a:extLst>
              <a:ext uri="{FF2B5EF4-FFF2-40B4-BE49-F238E27FC236}">
                <a16:creationId xmlns:a16="http://schemas.microsoft.com/office/drawing/2014/main" id="{5F904B0C-C281-4D9F-A06B-F749CDE70982}"/>
              </a:ext>
            </a:extLst>
          </p:cNvPr>
          <p:cNvPicPr>
            <a:picLocks noChangeAspect="1"/>
          </p:cNvPicPr>
          <p:nvPr/>
        </p:nvPicPr>
        <p:blipFill>
          <a:blip r:embed="rId3"/>
          <a:stretch>
            <a:fillRect/>
          </a:stretch>
        </p:blipFill>
        <p:spPr>
          <a:xfrm>
            <a:off x="945445" y="5319717"/>
            <a:ext cx="10097909" cy="485843"/>
          </a:xfrm>
          <a:prstGeom prst="rect">
            <a:avLst/>
          </a:prstGeom>
        </p:spPr>
      </p:pic>
      <p:pic>
        <p:nvPicPr>
          <p:cNvPr id="6" name="Picture 5">
            <a:extLst>
              <a:ext uri="{FF2B5EF4-FFF2-40B4-BE49-F238E27FC236}">
                <a16:creationId xmlns:a16="http://schemas.microsoft.com/office/drawing/2014/main" id="{08E2959B-1A62-458C-8CD9-BB470BED621D}"/>
              </a:ext>
            </a:extLst>
          </p:cNvPr>
          <p:cNvPicPr>
            <a:picLocks noChangeAspect="1"/>
          </p:cNvPicPr>
          <p:nvPr/>
        </p:nvPicPr>
        <p:blipFill>
          <a:blip r:embed="rId4"/>
          <a:stretch>
            <a:fillRect/>
          </a:stretch>
        </p:blipFill>
        <p:spPr>
          <a:xfrm>
            <a:off x="-101601" y="4297122"/>
            <a:ext cx="12192000" cy="432852"/>
          </a:xfrm>
          <a:prstGeom prst="rect">
            <a:avLst/>
          </a:prstGeom>
        </p:spPr>
      </p:pic>
    </p:spTree>
    <p:extLst>
      <p:ext uri="{BB962C8B-B14F-4D97-AF65-F5344CB8AC3E}">
        <p14:creationId xmlns:p14="http://schemas.microsoft.com/office/powerpoint/2010/main" val="31204147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E2E2-780A-4009-A152-E722903D8190}"/>
              </a:ext>
            </a:extLst>
          </p:cNvPr>
          <p:cNvSpPr>
            <a:spLocks noGrp="1"/>
          </p:cNvSpPr>
          <p:nvPr>
            <p:ph type="title"/>
          </p:nvPr>
        </p:nvSpPr>
        <p:spPr/>
        <p:txBody>
          <a:bodyPr/>
          <a:lstStyle/>
          <a:p>
            <a:r>
              <a:rPr lang="en-GB" dirty="0"/>
              <a:t>I had several errors in my </a:t>
            </a:r>
            <a:r>
              <a:rPr lang="en-GB" dirty="0" err="1"/>
              <a:t>sql</a:t>
            </a:r>
            <a:r>
              <a:rPr lang="en-GB" dirty="0"/>
              <a:t> reader as it turns out you cant use a variable to select a table</a:t>
            </a:r>
          </a:p>
        </p:txBody>
      </p:sp>
      <p:pic>
        <p:nvPicPr>
          <p:cNvPr id="4" name="Content Placeholder 3">
            <a:extLst>
              <a:ext uri="{FF2B5EF4-FFF2-40B4-BE49-F238E27FC236}">
                <a16:creationId xmlns:a16="http://schemas.microsoft.com/office/drawing/2014/main" id="{BB38A60F-4A70-4AF4-ADBD-DB3EDCAC7966}"/>
              </a:ext>
            </a:extLst>
          </p:cNvPr>
          <p:cNvPicPr>
            <a:picLocks noGrp="1" noChangeAspect="1"/>
          </p:cNvPicPr>
          <p:nvPr>
            <p:ph idx="1"/>
          </p:nvPr>
        </p:nvPicPr>
        <p:blipFill>
          <a:blip r:embed="rId2"/>
          <a:stretch>
            <a:fillRect/>
          </a:stretch>
        </p:blipFill>
        <p:spPr>
          <a:xfrm>
            <a:off x="201961" y="1690688"/>
            <a:ext cx="7744583" cy="4351338"/>
          </a:xfrm>
          <a:prstGeom prst="rect">
            <a:avLst/>
          </a:prstGeom>
        </p:spPr>
      </p:pic>
      <p:sp>
        <p:nvSpPr>
          <p:cNvPr id="5" name="TextBox 4">
            <a:extLst>
              <a:ext uri="{FF2B5EF4-FFF2-40B4-BE49-F238E27FC236}">
                <a16:creationId xmlns:a16="http://schemas.microsoft.com/office/drawing/2014/main" id="{8EABAE64-9C80-4C03-930D-291BA86AE544}"/>
              </a:ext>
            </a:extLst>
          </p:cNvPr>
          <p:cNvSpPr txBox="1"/>
          <p:nvPr/>
        </p:nvSpPr>
        <p:spPr>
          <a:xfrm>
            <a:off x="8103765" y="1619075"/>
            <a:ext cx="3816991" cy="1200329"/>
          </a:xfrm>
          <a:prstGeom prst="rect">
            <a:avLst/>
          </a:prstGeom>
          <a:noFill/>
        </p:spPr>
        <p:txBody>
          <a:bodyPr wrap="square" rtlCol="0">
            <a:spAutoFit/>
          </a:bodyPr>
          <a:lstStyle/>
          <a:p>
            <a:r>
              <a:rPr lang="en-GB" dirty="0"/>
              <a:t>Due to this my current </a:t>
            </a:r>
            <a:r>
              <a:rPr lang="en-GB" dirty="0" err="1"/>
              <a:t>sql</a:t>
            </a:r>
            <a:r>
              <a:rPr lang="en-GB" dirty="0"/>
              <a:t> reader based solution may not be worth it as each function must be heavily specialised</a:t>
            </a:r>
          </a:p>
        </p:txBody>
      </p:sp>
    </p:spTree>
    <p:extLst>
      <p:ext uri="{BB962C8B-B14F-4D97-AF65-F5344CB8AC3E}">
        <p14:creationId xmlns:p14="http://schemas.microsoft.com/office/powerpoint/2010/main" val="3488845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47C2-9724-4848-A002-BED96524157E}"/>
              </a:ext>
            </a:extLst>
          </p:cNvPr>
          <p:cNvSpPr>
            <a:spLocks noGrp="1"/>
          </p:cNvSpPr>
          <p:nvPr>
            <p:ph type="title"/>
          </p:nvPr>
        </p:nvSpPr>
        <p:spPr/>
        <p:txBody>
          <a:bodyPr/>
          <a:lstStyle/>
          <a:p>
            <a:r>
              <a:rPr lang="en-GB" dirty="0"/>
              <a:t>Sequence of events in logins</a:t>
            </a:r>
          </a:p>
        </p:txBody>
      </p:sp>
      <p:sp>
        <p:nvSpPr>
          <p:cNvPr id="3" name="Content Placeholder 2">
            <a:extLst>
              <a:ext uri="{FF2B5EF4-FFF2-40B4-BE49-F238E27FC236}">
                <a16:creationId xmlns:a16="http://schemas.microsoft.com/office/drawing/2014/main" id="{D0016B4E-90BD-4C07-AD8B-FF6583DEB000}"/>
              </a:ext>
            </a:extLst>
          </p:cNvPr>
          <p:cNvSpPr>
            <a:spLocks noGrp="1"/>
          </p:cNvSpPr>
          <p:nvPr>
            <p:ph idx="1"/>
          </p:nvPr>
        </p:nvSpPr>
        <p:spPr/>
        <p:txBody>
          <a:bodyPr/>
          <a:lstStyle/>
          <a:p>
            <a:r>
              <a:rPr lang="en-GB" dirty="0"/>
              <a:t>User enters username + password in plain text</a:t>
            </a:r>
          </a:p>
          <a:p>
            <a:r>
              <a:rPr lang="en-GB" dirty="0"/>
              <a:t>Both are encrypted using the public key</a:t>
            </a:r>
          </a:p>
          <a:p>
            <a:r>
              <a:rPr lang="en-GB" dirty="0"/>
              <a:t>Sent to server</a:t>
            </a:r>
          </a:p>
          <a:p>
            <a:r>
              <a:rPr lang="en-GB" dirty="0"/>
              <a:t>Received by server</a:t>
            </a:r>
          </a:p>
          <a:p>
            <a:r>
              <a:rPr lang="en-GB" dirty="0"/>
              <a:t>Hashed to receiver unique id</a:t>
            </a:r>
          </a:p>
          <a:p>
            <a:r>
              <a:rPr lang="en-GB" dirty="0"/>
              <a:t>details authenticated in server database</a:t>
            </a:r>
          </a:p>
          <a:p>
            <a:r>
              <a:rPr lang="en-GB" dirty="0"/>
              <a:t>Ip is associated to username for 24 hours or until logged out</a:t>
            </a:r>
          </a:p>
          <a:p>
            <a:r>
              <a:rPr lang="en-GB" dirty="0"/>
              <a:t>User is “logged in”</a:t>
            </a:r>
          </a:p>
        </p:txBody>
      </p:sp>
    </p:spTree>
    <p:extLst>
      <p:ext uri="{BB962C8B-B14F-4D97-AF65-F5344CB8AC3E}">
        <p14:creationId xmlns:p14="http://schemas.microsoft.com/office/powerpoint/2010/main" val="18787517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97884-30CD-49BC-9C29-214CA981A2D8}"/>
              </a:ext>
            </a:extLst>
          </p:cNvPr>
          <p:cNvSpPr>
            <a:spLocks noGrp="1"/>
          </p:cNvSpPr>
          <p:nvPr>
            <p:ph type="title"/>
          </p:nvPr>
        </p:nvSpPr>
        <p:spPr/>
        <p:txBody>
          <a:bodyPr/>
          <a:lstStyle/>
          <a:p>
            <a:r>
              <a:rPr lang="en-GB" dirty="0"/>
              <a:t>Data transmission tests</a:t>
            </a:r>
          </a:p>
        </p:txBody>
      </p:sp>
      <p:pic>
        <p:nvPicPr>
          <p:cNvPr id="4" name="Content Placeholder 3">
            <a:extLst>
              <a:ext uri="{FF2B5EF4-FFF2-40B4-BE49-F238E27FC236}">
                <a16:creationId xmlns:a16="http://schemas.microsoft.com/office/drawing/2014/main" id="{A94C3429-3725-4184-8C00-5A24F20B3B1B}"/>
              </a:ext>
            </a:extLst>
          </p:cNvPr>
          <p:cNvPicPr>
            <a:picLocks noGrp="1" noChangeAspect="1"/>
          </p:cNvPicPr>
          <p:nvPr>
            <p:ph idx="1"/>
          </p:nvPr>
        </p:nvPicPr>
        <p:blipFill>
          <a:blip r:embed="rId2"/>
          <a:stretch>
            <a:fillRect/>
          </a:stretch>
        </p:blipFill>
        <p:spPr>
          <a:xfrm>
            <a:off x="363198" y="1253331"/>
            <a:ext cx="5452279" cy="4351338"/>
          </a:xfrm>
          <a:prstGeom prst="rect">
            <a:avLst/>
          </a:prstGeom>
        </p:spPr>
      </p:pic>
      <p:pic>
        <p:nvPicPr>
          <p:cNvPr id="5" name="Picture 4">
            <a:extLst>
              <a:ext uri="{FF2B5EF4-FFF2-40B4-BE49-F238E27FC236}">
                <a16:creationId xmlns:a16="http://schemas.microsoft.com/office/drawing/2014/main" id="{D9CB3470-2D04-4952-88A3-520FE1B03DFA}"/>
              </a:ext>
            </a:extLst>
          </p:cNvPr>
          <p:cNvPicPr>
            <a:picLocks noChangeAspect="1"/>
          </p:cNvPicPr>
          <p:nvPr/>
        </p:nvPicPr>
        <p:blipFill>
          <a:blip r:embed="rId3"/>
          <a:stretch>
            <a:fillRect/>
          </a:stretch>
        </p:blipFill>
        <p:spPr>
          <a:xfrm>
            <a:off x="1380944" y="5698104"/>
            <a:ext cx="2600688" cy="1086002"/>
          </a:xfrm>
          <a:prstGeom prst="rect">
            <a:avLst/>
          </a:prstGeom>
        </p:spPr>
      </p:pic>
      <p:pic>
        <p:nvPicPr>
          <p:cNvPr id="3" name="Picture 2">
            <a:extLst>
              <a:ext uri="{FF2B5EF4-FFF2-40B4-BE49-F238E27FC236}">
                <a16:creationId xmlns:a16="http://schemas.microsoft.com/office/drawing/2014/main" id="{5A9AFFC3-FF25-4644-AFC6-801CCF6CB6AA}"/>
              </a:ext>
            </a:extLst>
          </p:cNvPr>
          <p:cNvPicPr>
            <a:picLocks noChangeAspect="1"/>
          </p:cNvPicPr>
          <p:nvPr/>
        </p:nvPicPr>
        <p:blipFill>
          <a:blip r:embed="rId4"/>
          <a:stretch>
            <a:fillRect/>
          </a:stretch>
        </p:blipFill>
        <p:spPr>
          <a:xfrm>
            <a:off x="7324343" y="121984"/>
            <a:ext cx="4764905" cy="2786891"/>
          </a:xfrm>
          <a:prstGeom prst="rect">
            <a:avLst/>
          </a:prstGeom>
        </p:spPr>
      </p:pic>
      <p:pic>
        <p:nvPicPr>
          <p:cNvPr id="6" name="Picture 5">
            <a:extLst>
              <a:ext uri="{FF2B5EF4-FFF2-40B4-BE49-F238E27FC236}">
                <a16:creationId xmlns:a16="http://schemas.microsoft.com/office/drawing/2014/main" id="{5584B760-AD89-4908-B8D8-CF7C4FE378F5}"/>
              </a:ext>
            </a:extLst>
          </p:cNvPr>
          <p:cNvPicPr>
            <a:picLocks noChangeAspect="1"/>
          </p:cNvPicPr>
          <p:nvPr/>
        </p:nvPicPr>
        <p:blipFill>
          <a:blip r:embed="rId5"/>
          <a:stretch>
            <a:fillRect/>
          </a:stretch>
        </p:blipFill>
        <p:spPr>
          <a:xfrm>
            <a:off x="6096000" y="2986975"/>
            <a:ext cx="4245864" cy="3858021"/>
          </a:xfrm>
          <a:prstGeom prst="rect">
            <a:avLst/>
          </a:prstGeom>
        </p:spPr>
      </p:pic>
      <p:sp>
        <p:nvSpPr>
          <p:cNvPr id="7" name="TextBox 6">
            <a:extLst>
              <a:ext uri="{FF2B5EF4-FFF2-40B4-BE49-F238E27FC236}">
                <a16:creationId xmlns:a16="http://schemas.microsoft.com/office/drawing/2014/main" id="{E5B50EFD-4F73-46E7-9F3D-A3CD05EC71E7}"/>
              </a:ext>
            </a:extLst>
          </p:cNvPr>
          <p:cNvSpPr txBox="1"/>
          <p:nvPr/>
        </p:nvSpPr>
        <p:spPr>
          <a:xfrm>
            <a:off x="10341864" y="2986975"/>
            <a:ext cx="1747384" cy="2308324"/>
          </a:xfrm>
          <a:prstGeom prst="rect">
            <a:avLst/>
          </a:prstGeom>
          <a:noFill/>
        </p:spPr>
        <p:txBody>
          <a:bodyPr wrap="square" rtlCol="0">
            <a:spAutoFit/>
          </a:bodyPr>
          <a:lstStyle/>
          <a:p>
            <a:r>
              <a:rPr lang="en-GB" dirty="0"/>
              <a:t>I</a:t>
            </a:r>
            <a:r>
              <a:rPr lang="en-GB"/>
              <a:t> </a:t>
            </a:r>
            <a:r>
              <a:rPr lang="en-GB" dirty="0"/>
              <a:t>eventually got it to work after using </a:t>
            </a:r>
            <a:r>
              <a:rPr lang="en-GB" dirty="0" err="1"/>
              <a:t>pickle.dumps</a:t>
            </a:r>
            <a:r>
              <a:rPr lang="en-GB" dirty="0"/>
              <a:t> instead of </a:t>
            </a:r>
            <a:r>
              <a:rPr lang="en-GB" dirty="0" err="1"/>
              <a:t>pickle.dump</a:t>
            </a:r>
            <a:r>
              <a:rPr lang="en-GB" dirty="0"/>
              <a:t> and not using the .decode(ascii) </a:t>
            </a:r>
          </a:p>
        </p:txBody>
      </p:sp>
    </p:spTree>
    <p:extLst>
      <p:ext uri="{BB962C8B-B14F-4D97-AF65-F5344CB8AC3E}">
        <p14:creationId xmlns:p14="http://schemas.microsoft.com/office/powerpoint/2010/main" val="1521252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BA9F1-0B3D-4F81-9201-3A44141615D9}"/>
              </a:ext>
            </a:extLst>
          </p:cNvPr>
          <p:cNvSpPr>
            <a:spLocks noGrp="1"/>
          </p:cNvSpPr>
          <p:nvPr>
            <p:ph type="title"/>
          </p:nvPr>
        </p:nvSpPr>
        <p:spPr/>
        <p:txBody>
          <a:bodyPr/>
          <a:lstStyle/>
          <a:p>
            <a:r>
              <a:rPr lang="en-GB" dirty="0"/>
              <a:t>Appending to my “live server </a:t>
            </a:r>
            <a:r>
              <a:rPr lang="en-GB" dirty="0" err="1"/>
              <a:t>db</a:t>
            </a:r>
            <a:r>
              <a:rPr lang="en-GB" dirty="0"/>
              <a:t>”</a:t>
            </a:r>
          </a:p>
        </p:txBody>
      </p:sp>
      <p:pic>
        <p:nvPicPr>
          <p:cNvPr id="4" name="Content Placeholder 3">
            <a:extLst>
              <a:ext uri="{FF2B5EF4-FFF2-40B4-BE49-F238E27FC236}">
                <a16:creationId xmlns:a16="http://schemas.microsoft.com/office/drawing/2014/main" id="{5689D44F-021F-4B33-AEE2-39D0F2701C5B}"/>
              </a:ext>
            </a:extLst>
          </p:cNvPr>
          <p:cNvPicPr>
            <a:picLocks noGrp="1" noChangeAspect="1"/>
          </p:cNvPicPr>
          <p:nvPr>
            <p:ph idx="1"/>
          </p:nvPr>
        </p:nvPicPr>
        <p:blipFill>
          <a:blip r:embed="rId2"/>
          <a:stretch>
            <a:fillRect/>
          </a:stretch>
        </p:blipFill>
        <p:spPr>
          <a:xfrm>
            <a:off x="1038053" y="5707737"/>
            <a:ext cx="2457793" cy="857370"/>
          </a:xfrm>
          <a:prstGeom prst="rect">
            <a:avLst/>
          </a:prstGeom>
        </p:spPr>
      </p:pic>
      <p:pic>
        <p:nvPicPr>
          <p:cNvPr id="5" name="Picture 4">
            <a:extLst>
              <a:ext uri="{FF2B5EF4-FFF2-40B4-BE49-F238E27FC236}">
                <a16:creationId xmlns:a16="http://schemas.microsoft.com/office/drawing/2014/main" id="{BFE55DB8-68A2-4FF9-8D64-9F62BE0B98BE}"/>
              </a:ext>
            </a:extLst>
          </p:cNvPr>
          <p:cNvPicPr>
            <a:picLocks noChangeAspect="1"/>
          </p:cNvPicPr>
          <p:nvPr/>
        </p:nvPicPr>
        <p:blipFill>
          <a:blip r:embed="rId3"/>
          <a:stretch>
            <a:fillRect/>
          </a:stretch>
        </p:blipFill>
        <p:spPr>
          <a:xfrm>
            <a:off x="414337" y="1303520"/>
            <a:ext cx="4886325" cy="4404169"/>
          </a:xfrm>
          <a:prstGeom prst="rect">
            <a:avLst/>
          </a:prstGeom>
        </p:spPr>
      </p:pic>
      <p:pic>
        <p:nvPicPr>
          <p:cNvPr id="6" name="Picture 5">
            <a:extLst>
              <a:ext uri="{FF2B5EF4-FFF2-40B4-BE49-F238E27FC236}">
                <a16:creationId xmlns:a16="http://schemas.microsoft.com/office/drawing/2014/main" id="{6DF8F082-4BDC-4206-A9DF-F3A9047C67F3}"/>
              </a:ext>
            </a:extLst>
          </p:cNvPr>
          <p:cNvPicPr>
            <a:picLocks noChangeAspect="1"/>
          </p:cNvPicPr>
          <p:nvPr/>
        </p:nvPicPr>
        <p:blipFill>
          <a:blip r:embed="rId4"/>
          <a:stretch>
            <a:fillRect/>
          </a:stretch>
        </p:blipFill>
        <p:spPr>
          <a:xfrm>
            <a:off x="5481364" y="1332095"/>
            <a:ext cx="3915321" cy="1324160"/>
          </a:xfrm>
          <a:prstGeom prst="rect">
            <a:avLst/>
          </a:prstGeom>
        </p:spPr>
      </p:pic>
      <p:sp>
        <p:nvSpPr>
          <p:cNvPr id="7" name="TextBox 6">
            <a:extLst>
              <a:ext uri="{FF2B5EF4-FFF2-40B4-BE49-F238E27FC236}">
                <a16:creationId xmlns:a16="http://schemas.microsoft.com/office/drawing/2014/main" id="{14CAA0D3-65E8-49BD-ACA8-55D06EE4B33F}"/>
              </a:ext>
            </a:extLst>
          </p:cNvPr>
          <p:cNvSpPr txBox="1"/>
          <p:nvPr/>
        </p:nvSpPr>
        <p:spPr>
          <a:xfrm>
            <a:off x="9396685" y="1303520"/>
            <a:ext cx="2619103" cy="1754326"/>
          </a:xfrm>
          <a:prstGeom prst="rect">
            <a:avLst/>
          </a:prstGeom>
          <a:noFill/>
        </p:spPr>
        <p:txBody>
          <a:bodyPr wrap="square" rtlCol="0">
            <a:spAutoFit/>
          </a:bodyPr>
          <a:lstStyle/>
          <a:p>
            <a:r>
              <a:rPr lang="en-GB" dirty="0"/>
              <a:t>The server ID says 6 as I had to delete some test records before this tests so it autoincremented this far, this isn’t really an issue</a:t>
            </a:r>
          </a:p>
        </p:txBody>
      </p:sp>
      <p:pic>
        <p:nvPicPr>
          <p:cNvPr id="8" name="Picture 7">
            <a:extLst>
              <a:ext uri="{FF2B5EF4-FFF2-40B4-BE49-F238E27FC236}">
                <a16:creationId xmlns:a16="http://schemas.microsoft.com/office/drawing/2014/main" id="{43BEE3E4-C11C-4392-96E2-9326A4CA31D3}"/>
              </a:ext>
            </a:extLst>
          </p:cNvPr>
          <p:cNvPicPr>
            <a:picLocks noChangeAspect="1"/>
          </p:cNvPicPr>
          <p:nvPr/>
        </p:nvPicPr>
        <p:blipFill>
          <a:blip r:embed="rId5"/>
          <a:stretch>
            <a:fillRect/>
          </a:stretch>
        </p:blipFill>
        <p:spPr>
          <a:xfrm>
            <a:off x="5300662" y="3276161"/>
            <a:ext cx="6849709" cy="3216714"/>
          </a:xfrm>
          <a:prstGeom prst="rect">
            <a:avLst/>
          </a:prstGeom>
        </p:spPr>
      </p:pic>
    </p:spTree>
    <p:extLst>
      <p:ext uri="{BB962C8B-B14F-4D97-AF65-F5344CB8AC3E}">
        <p14:creationId xmlns:p14="http://schemas.microsoft.com/office/powerpoint/2010/main" val="33708480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0C27-33F0-478B-B5E0-A092E635F2D0}"/>
              </a:ext>
            </a:extLst>
          </p:cNvPr>
          <p:cNvSpPr>
            <a:spLocks noGrp="1"/>
          </p:cNvSpPr>
          <p:nvPr>
            <p:ph type="title"/>
          </p:nvPr>
        </p:nvSpPr>
        <p:spPr/>
        <p:txBody>
          <a:bodyPr/>
          <a:lstStyle/>
          <a:p>
            <a:r>
              <a:rPr lang="en-GB" dirty="0"/>
              <a:t>Password security</a:t>
            </a:r>
          </a:p>
        </p:txBody>
      </p:sp>
      <p:sp>
        <p:nvSpPr>
          <p:cNvPr id="3" name="Content Placeholder 2">
            <a:extLst>
              <a:ext uri="{FF2B5EF4-FFF2-40B4-BE49-F238E27FC236}">
                <a16:creationId xmlns:a16="http://schemas.microsoft.com/office/drawing/2014/main" id="{F0C25DFB-A03B-4712-A2AE-F51097C5911D}"/>
              </a:ext>
            </a:extLst>
          </p:cNvPr>
          <p:cNvSpPr>
            <a:spLocks noGrp="1"/>
          </p:cNvSpPr>
          <p:nvPr>
            <p:ph idx="1"/>
          </p:nvPr>
        </p:nvSpPr>
        <p:spPr/>
        <p:txBody>
          <a:bodyPr>
            <a:normAutofit fontScale="92500"/>
          </a:bodyPr>
          <a:lstStyle/>
          <a:p>
            <a:r>
              <a:rPr lang="en-GB" dirty="0"/>
              <a:t>I decided to hash and salt my passwords as these are the most secure due to the one way hashing in addition to the salt meaning that rainbow tables and duplicate passwords shouldn’t lead to security issues.</a:t>
            </a:r>
          </a:p>
          <a:p>
            <a:r>
              <a:rPr lang="en-GB" dirty="0"/>
              <a:t>This is still less secure than using some third party login such as google or </a:t>
            </a:r>
            <a:r>
              <a:rPr lang="en-GB" dirty="0" err="1"/>
              <a:t>facebook's</a:t>
            </a:r>
            <a:r>
              <a:rPr lang="en-GB" dirty="0"/>
              <a:t> login system however those require additional work and I want to learn custom password security</a:t>
            </a:r>
          </a:p>
          <a:p>
            <a:r>
              <a:rPr lang="en-GB" dirty="0"/>
              <a:t>I learned of this technique and got the ideas from this article but custom wrote my solution from scratch using python’s cryptography module</a:t>
            </a:r>
          </a:p>
          <a:p>
            <a:r>
              <a:rPr lang="en-GB" dirty="0">
                <a:hlinkClick r:id="rId2"/>
              </a:rPr>
              <a:t>https://auth0.com/blog/adding-salt-to-hashing-a-better-way-to-store-passwords/</a:t>
            </a:r>
            <a:endParaRPr lang="en-GB" dirty="0"/>
          </a:p>
        </p:txBody>
      </p:sp>
    </p:spTree>
    <p:extLst>
      <p:ext uri="{BB962C8B-B14F-4D97-AF65-F5344CB8AC3E}">
        <p14:creationId xmlns:p14="http://schemas.microsoft.com/office/powerpoint/2010/main" val="201206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66CA-5084-4EB1-B497-D3D879946F57}"/>
              </a:ext>
            </a:extLst>
          </p:cNvPr>
          <p:cNvSpPr>
            <a:spLocks noGrp="1"/>
          </p:cNvSpPr>
          <p:nvPr>
            <p:ph type="title"/>
          </p:nvPr>
        </p:nvSpPr>
        <p:spPr/>
        <p:txBody>
          <a:bodyPr/>
          <a:lstStyle/>
          <a:p>
            <a:r>
              <a:rPr lang="en-GB" dirty="0"/>
              <a:t>Choosing an encryption library and algorithm</a:t>
            </a:r>
          </a:p>
        </p:txBody>
      </p:sp>
      <p:sp>
        <p:nvSpPr>
          <p:cNvPr id="3" name="Content Placeholder 2">
            <a:extLst>
              <a:ext uri="{FF2B5EF4-FFF2-40B4-BE49-F238E27FC236}">
                <a16:creationId xmlns:a16="http://schemas.microsoft.com/office/drawing/2014/main" id="{E3B2DB9B-F192-44C7-BA61-B290F7CA012A}"/>
              </a:ext>
            </a:extLst>
          </p:cNvPr>
          <p:cNvSpPr>
            <a:spLocks noGrp="1"/>
          </p:cNvSpPr>
          <p:nvPr>
            <p:ph idx="1"/>
          </p:nvPr>
        </p:nvSpPr>
        <p:spPr/>
        <p:txBody>
          <a:bodyPr>
            <a:normAutofit lnSpcReduction="10000"/>
          </a:bodyPr>
          <a:lstStyle/>
          <a:p>
            <a:r>
              <a:rPr lang="en-GB" dirty="0"/>
              <a:t>I initially planned to use the “</a:t>
            </a:r>
            <a:r>
              <a:rPr lang="en-GB" dirty="0" err="1"/>
              <a:t>pycrypto</a:t>
            </a:r>
            <a:r>
              <a:rPr lang="en-GB" dirty="0"/>
              <a:t>” library as it seemed simple and lightweight while still being powerful enough to protect my users. However after some research I discovered that this library is unmaintained since 2013 and is therefor not safe for use. This prompted a switch to “cryptography” a more complex encryption library.</a:t>
            </a:r>
          </a:p>
          <a:p>
            <a:r>
              <a:rPr lang="en-GB" dirty="0"/>
              <a:t>For the purpose of sending sensitive passwords to and from a downloadable piece of software a symmetrical encryption algorithm would not be sufficient meaning I had to use an </a:t>
            </a:r>
            <a:r>
              <a:rPr lang="en-GB" dirty="0" err="1"/>
              <a:t>assymetrycal</a:t>
            </a:r>
            <a:r>
              <a:rPr lang="en-GB" dirty="0"/>
              <a:t> algorithm. I settled on </a:t>
            </a:r>
            <a:r>
              <a:rPr lang="en-GB" dirty="0" err="1"/>
              <a:t>rsa</a:t>
            </a:r>
            <a:r>
              <a:rPr lang="en-GB" dirty="0"/>
              <a:t> due to its faster validation times and similar security(when using a 2048 character modulus) to </a:t>
            </a:r>
            <a:r>
              <a:rPr lang="en-GB" dirty="0" err="1"/>
              <a:t>dsa</a:t>
            </a:r>
            <a:r>
              <a:rPr lang="en-GB" dirty="0"/>
              <a:t> while being very well documented.</a:t>
            </a:r>
          </a:p>
        </p:txBody>
      </p:sp>
    </p:spTree>
    <p:extLst>
      <p:ext uri="{BB962C8B-B14F-4D97-AF65-F5344CB8AC3E}">
        <p14:creationId xmlns:p14="http://schemas.microsoft.com/office/powerpoint/2010/main" val="1541484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7C4FB5-384D-4716-BF41-74C4896D2413}"/>
              </a:ext>
            </a:extLst>
          </p:cNvPr>
          <p:cNvSpPr>
            <a:spLocks noGrp="1"/>
          </p:cNvSpPr>
          <p:nvPr>
            <p:ph type="title"/>
          </p:nvPr>
        </p:nvSpPr>
        <p:spPr/>
        <p:txBody>
          <a:bodyPr/>
          <a:lstStyle/>
          <a:p>
            <a:r>
              <a:rPr lang="en-GB" dirty="0"/>
              <a:t>Db manager comparison</a:t>
            </a:r>
          </a:p>
        </p:txBody>
      </p:sp>
      <p:sp>
        <p:nvSpPr>
          <p:cNvPr id="10" name="Text Placeholder 9">
            <a:extLst>
              <a:ext uri="{FF2B5EF4-FFF2-40B4-BE49-F238E27FC236}">
                <a16:creationId xmlns:a16="http://schemas.microsoft.com/office/drawing/2014/main" id="{24DEF8A9-66FC-42C8-9AC3-C191C7C75645}"/>
              </a:ext>
            </a:extLst>
          </p:cNvPr>
          <p:cNvSpPr>
            <a:spLocks noGrp="1"/>
          </p:cNvSpPr>
          <p:nvPr>
            <p:ph type="body" idx="1"/>
          </p:nvPr>
        </p:nvSpPr>
        <p:spPr>
          <a:xfrm>
            <a:off x="839788" y="1681163"/>
            <a:ext cx="5157787" cy="590550"/>
          </a:xfrm>
        </p:spPr>
        <p:txBody>
          <a:bodyPr/>
          <a:lstStyle/>
          <a:p>
            <a:r>
              <a:rPr lang="en-GB" dirty="0"/>
              <a:t>mySQL</a:t>
            </a:r>
          </a:p>
        </p:txBody>
      </p:sp>
      <p:sp>
        <p:nvSpPr>
          <p:cNvPr id="11" name="Content Placeholder 10">
            <a:extLst>
              <a:ext uri="{FF2B5EF4-FFF2-40B4-BE49-F238E27FC236}">
                <a16:creationId xmlns:a16="http://schemas.microsoft.com/office/drawing/2014/main" id="{7972A163-2521-4098-B848-6A9E7AFB7A94}"/>
              </a:ext>
            </a:extLst>
          </p:cNvPr>
          <p:cNvSpPr>
            <a:spLocks noGrp="1"/>
          </p:cNvSpPr>
          <p:nvPr>
            <p:ph sz="half" idx="2"/>
          </p:nvPr>
        </p:nvSpPr>
        <p:spPr>
          <a:xfrm>
            <a:off x="927100" y="2271713"/>
            <a:ext cx="5157787" cy="3684588"/>
          </a:xfrm>
        </p:spPr>
        <p:txBody>
          <a:bodyPr>
            <a:normAutofit fontScale="77500" lnSpcReduction="20000"/>
          </a:bodyPr>
          <a:lstStyle/>
          <a:p>
            <a:r>
              <a:rPr lang="en-GB" dirty="0"/>
              <a:t>Industry standard, very well documented and supported</a:t>
            </a:r>
          </a:p>
          <a:p>
            <a:r>
              <a:rPr lang="en-GB" dirty="0"/>
              <a:t>Allows multiple simultaneous edits which may be useful but due to my limited use of the threading module its use case is limited</a:t>
            </a:r>
          </a:p>
          <a:p>
            <a:r>
              <a:rPr lang="en-GB" dirty="0"/>
              <a:t>Cross language making it useful as a skill to learn and be familiar with</a:t>
            </a:r>
          </a:p>
          <a:p>
            <a:r>
              <a:rPr lang="en-GB" dirty="0"/>
              <a:t>More advanced and flexible</a:t>
            </a:r>
          </a:p>
          <a:p>
            <a:r>
              <a:rPr lang="en-GB" dirty="0"/>
              <a:t>Inbuilt server capabilities</a:t>
            </a:r>
          </a:p>
        </p:txBody>
      </p:sp>
      <p:sp>
        <p:nvSpPr>
          <p:cNvPr id="12" name="Text Placeholder 11">
            <a:extLst>
              <a:ext uri="{FF2B5EF4-FFF2-40B4-BE49-F238E27FC236}">
                <a16:creationId xmlns:a16="http://schemas.microsoft.com/office/drawing/2014/main" id="{7F4BF926-7960-4464-8F67-B9B09567F0E5}"/>
              </a:ext>
            </a:extLst>
          </p:cNvPr>
          <p:cNvSpPr>
            <a:spLocks noGrp="1"/>
          </p:cNvSpPr>
          <p:nvPr>
            <p:ph type="body" sz="quarter" idx="3"/>
          </p:nvPr>
        </p:nvSpPr>
        <p:spPr>
          <a:xfrm>
            <a:off x="6172200" y="1681163"/>
            <a:ext cx="5183188" cy="590550"/>
          </a:xfrm>
        </p:spPr>
        <p:txBody>
          <a:bodyPr/>
          <a:lstStyle/>
          <a:p>
            <a:r>
              <a:rPr lang="en-GB" dirty="0"/>
              <a:t>SQLite</a:t>
            </a:r>
          </a:p>
        </p:txBody>
      </p:sp>
      <p:sp>
        <p:nvSpPr>
          <p:cNvPr id="13" name="Content Placeholder 12">
            <a:extLst>
              <a:ext uri="{FF2B5EF4-FFF2-40B4-BE49-F238E27FC236}">
                <a16:creationId xmlns:a16="http://schemas.microsoft.com/office/drawing/2014/main" id="{1947A7F8-0307-44B1-85FE-59EF27CD0BDA}"/>
              </a:ext>
            </a:extLst>
          </p:cNvPr>
          <p:cNvSpPr>
            <a:spLocks noGrp="1"/>
          </p:cNvSpPr>
          <p:nvPr>
            <p:ph sz="quarter" idx="4"/>
          </p:nvPr>
        </p:nvSpPr>
        <p:spPr>
          <a:xfrm>
            <a:off x="6172200" y="2271713"/>
            <a:ext cx="5183188" cy="3143250"/>
          </a:xfrm>
        </p:spPr>
        <p:txBody>
          <a:bodyPr>
            <a:normAutofit fontScale="77500" lnSpcReduction="20000"/>
          </a:bodyPr>
          <a:lstStyle/>
          <a:p>
            <a:r>
              <a:rPr lang="en-GB" dirty="0"/>
              <a:t>I am already intimately familiar with the SQLite browser and python module</a:t>
            </a:r>
          </a:p>
          <a:p>
            <a:r>
              <a:rPr lang="en-GB" dirty="0"/>
              <a:t>SQLite is, as the name implies, very lightweight and simple which is very useful with the time limitations and scope of this project</a:t>
            </a:r>
          </a:p>
          <a:p>
            <a:r>
              <a:rPr lang="en-GB" dirty="0"/>
              <a:t>I have already written useful code I can simply reuse</a:t>
            </a:r>
          </a:p>
          <a:p>
            <a:r>
              <a:rPr lang="en-GB" dirty="0"/>
              <a:t>I have to hack a server together using subpar techniques</a:t>
            </a:r>
          </a:p>
        </p:txBody>
      </p:sp>
      <p:sp>
        <p:nvSpPr>
          <p:cNvPr id="14" name="TextBox 13">
            <a:extLst>
              <a:ext uri="{FF2B5EF4-FFF2-40B4-BE49-F238E27FC236}">
                <a16:creationId xmlns:a16="http://schemas.microsoft.com/office/drawing/2014/main" id="{4A4B1BC5-B909-440E-A538-4CB6B0FEFD8D}"/>
              </a:ext>
            </a:extLst>
          </p:cNvPr>
          <p:cNvSpPr txBox="1"/>
          <p:nvPr/>
        </p:nvSpPr>
        <p:spPr>
          <a:xfrm>
            <a:off x="901699" y="5557838"/>
            <a:ext cx="10871201" cy="1200329"/>
          </a:xfrm>
          <a:prstGeom prst="rect">
            <a:avLst/>
          </a:prstGeom>
          <a:noFill/>
        </p:spPr>
        <p:txBody>
          <a:bodyPr wrap="square" rtlCol="0">
            <a:spAutoFit/>
          </a:bodyPr>
          <a:lstStyle/>
          <a:p>
            <a:r>
              <a:rPr lang="en-GB" dirty="0"/>
              <a:t>Due to my familiarity and already completed work I have decided to keep using SQLite using python socket and pickle serialisation to create the server functionality of mySQL, given more time for this project maybe I would have considered learning mySQL but with the deadline looming and much more to do I have decided to stick with SQLite</a:t>
            </a:r>
          </a:p>
        </p:txBody>
      </p:sp>
    </p:spTree>
    <p:extLst>
      <p:ext uri="{BB962C8B-B14F-4D97-AF65-F5344CB8AC3E}">
        <p14:creationId xmlns:p14="http://schemas.microsoft.com/office/powerpoint/2010/main" val="1362493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2093-E336-4CBD-853B-09328CBA331C}"/>
              </a:ext>
            </a:extLst>
          </p:cNvPr>
          <p:cNvSpPr>
            <a:spLocks noGrp="1"/>
          </p:cNvSpPr>
          <p:nvPr>
            <p:ph type="title"/>
          </p:nvPr>
        </p:nvSpPr>
        <p:spPr/>
        <p:txBody>
          <a:bodyPr/>
          <a:lstStyle/>
          <a:p>
            <a:r>
              <a:rPr lang="en-GB" dirty="0"/>
              <a:t>SQL Bugs and problems</a:t>
            </a:r>
          </a:p>
        </p:txBody>
      </p:sp>
      <p:pic>
        <p:nvPicPr>
          <p:cNvPr id="6" name="Content Placeholder 5">
            <a:extLst>
              <a:ext uri="{FF2B5EF4-FFF2-40B4-BE49-F238E27FC236}">
                <a16:creationId xmlns:a16="http://schemas.microsoft.com/office/drawing/2014/main" id="{7BFEA7DE-9DF6-41C6-8908-9263203B921C}"/>
              </a:ext>
            </a:extLst>
          </p:cNvPr>
          <p:cNvPicPr>
            <a:picLocks noGrp="1" noChangeAspect="1"/>
          </p:cNvPicPr>
          <p:nvPr>
            <p:ph sz="half" idx="1"/>
          </p:nvPr>
        </p:nvPicPr>
        <p:blipFill>
          <a:blip r:embed="rId2"/>
          <a:stretch>
            <a:fillRect/>
          </a:stretch>
        </p:blipFill>
        <p:spPr>
          <a:xfrm>
            <a:off x="1318918" y="2466050"/>
            <a:ext cx="4220164" cy="1876687"/>
          </a:xfrm>
          <a:prstGeom prst="rect">
            <a:avLst/>
          </a:prstGeom>
        </p:spPr>
      </p:pic>
      <p:sp>
        <p:nvSpPr>
          <p:cNvPr id="4" name="Content Placeholder 3">
            <a:extLst>
              <a:ext uri="{FF2B5EF4-FFF2-40B4-BE49-F238E27FC236}">
                <a16:creationId xmlns:a16="http://schemas.microsoft.com/office/drawing/2014/main" id="{2D2F12EA-55DD-456A-B590-EB73DAE5547B}"/>
              </a:ext>
            </a:extLst>
          </p:cNvPr>
          <p:cNvSpPr>
            <a:spLocks noGrp="1"/>
          </p:cNvSpPr>
          <p:nvPr>
            <p:ph sz="half" idx="2"/>
          </p:nvPr>
        </p:nvSpPr>
        <p:spPr>
          <a:xfrm>
            <a:off x="6172200" y="1825625"/>
            <a:ext cx="5181600" cy="3157436"/>
          </a:xfrm>
        </p:spPr>
        <p:txBody>
          <a:bodyPr/>
          <a:lstStyle/>
          <a:p>
            <a:r>
              <a:rPr lang="en-GB" dirty="0"/>
              <a:t>This returns each column as a </a:t>
            </a:r>
            <a:r>
              <a:rPr lang="en-GB" dirty="0" err="1"/>
              <a:t>dict</a:t>
            </a:r>
            <a:r>
              <a:rPr lang="en-GB" dirty="0"/>
              <a:t> key which is not what I want, I want each row to be a record in a dictionary so that I can use the O(1) lookup time with the primary key</a:t>
            </a:r>
          </a:p>
        </p:txBody>
      </p:sp>
      <p:sp>
        <p:nvSpPr>
          <p:cNvPr id="5" name="Content Placeholder 2">
            <a:extLst>
              <a:ext uri="{FF2B5EF4-FFF2-40B4-BE49-F238E27FC236}">
                <a16:creationId xmlns:a16="http://schemas.microsoft.com/office/drawing/2014/main" id="{66375F06-A125-49AE-8ED2-5C0C02C3A0F1}"/>
              </a:ext>
            </a:extLst>
          </p:cNvPr>
          <p:cNvSpPr txBox="1">
            <a:spLocks/>
          </p:cNvSpPr>
          <p:nvPr/>
        </p:nvSpPr>
        <p:spPr>
          <a:xfrm>
            <a:off x="838199" y="4983061"/>
            <a:ext cx="9891319" cy="3249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Explanation</a:t>
            </a:r>
          </a:p>
        </p:txBody>
      </p:sp>
    </p:spTree>
    <p:extLst>
      <p:ext uri="{BB962C8B-B14F-4D97-AF65-F5344CB8AC3E}">
        <p14:creationId xmlns:p14="http://schemas.microsoft.com/office/powerpoint/2010/main" val="1846597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DAD26-27ED-457C-9E26-EF6125B81A90}"/>
              </a:ext>
            </a:extLst>
          </p:cNvPr>
          <p:cNvSpPr>
            <a:spLocks noGrp="1"/>
          </p:cNvSpPr>
          <p:nvPr>
            <p:ph type="title"/>
          </p:nvPr>
        </p:nvSpPr>
        <p:spPr/>
        <p:txBody>
          <a:bodyPr/>
          <a:lstStyle/>
          <a:p>
            <a:r>
              <a:rPr lang="en-GB" dirty="0"/>
              <a:t>Analysing </a:t>
            </a:r>
            <a:r>
              <a:rPr lang="en-GB" dirty="0" err="1"/>
              <a:t>sql</a:t>
            </a:r>
            <a:r>
              <a:rPr lang="en-GB" dirty="0"/>
              <a:t> to dictionary methods and if they are worth it</a:t>
            </a:r>
          </a:p>
        </p:txBody>
      </p:sp>
      <p:sp>
        <p:nvSpPr>
          <p:cNvPr id="3" name="Content Placeholder 2">
            <a:extLst>
              <a:ext uri="{FF2B5EF4-FFF2-40B4-BE49-F238E27FC236}">
                <a16:creationId xmlns:a16="http://schemas.microsoft.com/office/drawing/2014/main" id="{5E5BB08F-5B80-4ACB-8923-361CCED9281A}"/>
              </a:ext>
            </a:extLst>
          </p:cNvPr>
          <p:cNvSpPr>
            <a:spLocks noGrp="1"/>
          </p:cNvSpPr>
          <p:nvPr>
            <p:ph sz="half" idx="1"/>
          </p:nvPr>
        </p:nvSpPr>
        <p:spPr>
          <a:xfrm>
            <a:off x="838200" y="1825625"/>
            <a:ext cx="5181600" cy="2417763"/>
          </a:xfrm>
        </p:spPr>
        <p:txBody>
          <a:bodyPr/>
          <a:lstStyle/>
          <a:p>
            <a:r>
              <a:rPr lang="en-GB" dirty="0"/>
              <a:t>Linear search for server = O(N)= worst case O(1) = best case O(1/2) = average as I am looking for a unique primary key</a:t>
            </a:r>
          </a:p>
        </p:txBody>
      </p:sp>
      <p:sp>
        <p:nvSpPr>
          <p:cNvPr id="4" name="Content Placeholder 3">
            <a:extLst>
              <a:ext uri="{FF2B5EF4-FFF2-40B4-BE49-F238E27FC236}">
                <a16:creationId xmlns:a16="http://schemas.microsoft.com/office/drawing/2014/main" id="{995DEF28-E163-4B70-B159-822477C8E1ED}"/>
              </a:ext>
            </a:extLst>
          </p:cNvPr>
          <p:cNvSpPr>
            <a:spLocks noGrp="1"/>
          </p:cNvSpPr>
          <p:nvPr>
            <p:ph sz="half" idx="2"/>
          </p:nvPr>
        </p:nvSpPr>
        <p:spPr>
          <a:xfrm>
            <a:off x="6172200" y="1825625"/>
            <a:ext cx="5181600" cy="2417763"/>
          </a:xfrm>
        </p:spPr>
        <p:txBody>
          <a:bodyPr/>
          <a:lstStyle/>
          <a:p>
            <a:r>
              <a:rPr lang="en-GB" dirty="0"/>
              <a:t>Making it into a </a:t>
            </a:r>
            <a:r>
              <a:rPr lang="en-GB" dirty="0" err="1"/>
              <a:t>dict</a:t>
            </a:r>
            <a:r>
              <a:rPr lang="en-GB" dirty="0"/>
              <a:t> using loops#</a:t>
            </a:r>
          </a:p>
          <a:p>
            <a:r>
              <a:rPr lang="en-GB" dirty="0"/>
              <a:t>O(N) every time</a:t>
            </a:r>
          </a:p>
        </p:txBody>
      </p:sp>
      <p:sp>
        <p:nvSpPr>
          <p:cNvPr id="5" name="TextBox 4">
            <a:extLst>
              <a:ext uri="{FF2B5EF4-FFF2-40B4-BE49-F238E27FC236}">
                <a16:creationId xmlns:a16="http://schemas.microsoft.com/office/drawing/2014/main" id="{2623DC0A-97A4-49CA-ACDD-C719301D6DAE}"/>
              </a:ext>
            </a:extLst>
          </p:cNvPr>
          <p:cNvSpPr txBox="1"/>
          <p:nvPr/>
        </p:nvSpPr>
        <p:spPr>
          <a:xfrm>
            <a:off x="1052512" y="4243388"/>
            <a:ext cx="10086975" cy="1815882"/>
          </a:xfrm>
          <a:prstGeom prst="rect">
            <a:avLst/>
          </a:prstGeom>
          <a:noFill/>
        </p:spPr>
        <p:txBody>
          <a:bodyPr wrap="square" rtlCol="0">
            <a:spAutoFit/>
          </a:bodyPr>
          <a:lstStyle/>
          <a:p>
            <a:r>
              <a:rPr lang="en-GB" sz="2800" dirty="0"/>
              <a:t>For the server list I only need to do this once and the list is likely to be relatively short, therefore I will use a linear search here. However if I need to use a </a:t>
            </a:r>
            <a:r>
              <a:rPr lang="en-GB" sz="2800" dirty="0" err="1"/>
              <a:t>db</a:t>
            </a:r>
            <a:r>
              <a:rPr lang="en-GB" sz="2800" dirty="0"/>
              <a:t> table multiple times converting to a </a:t>
            </a:r>
            <a:r>
              <a:rPr lang="en-GB" sz="2800" dirty="0" err="1"/>
              <a:t>dict</a:t>
            </a:r>
            <a:r>
              <a:rPr lang="en-GB" sz="2800" dirty="0"/>
              <a:t> will have a an equal </a:t>
            </a:r>
            <a:r>
              <a:rPr lang="en-GB" sz="2800" dirty="0" err="1"/>
              <a:t>avg</a:t>
            </a:r>
            <a:r>
              <a:rPr lang="en-GB" sz="2800" dirty="0"/>
              <a:t> case and a better worst case of O(N) vs O(2N)</a:t>
            </a:r>
          </a:p>
        </p:txBody>
      </p:sp>
    </p:spTree>
    <p:extLst>
      <p:ext uri="{BB962C8B-B14F-4D97-AF65-F5344CB8AC3E}">
        <p14:creationId xmlns:p14="http://schemas.microsoft.com/office/powerpoint/2010/main" val="1496677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AD9C-D270-4E30-95FE-E14614327A02}"/>
              </a:ext>
            </a:extLst>
          </p:cNvPr>
          <p:cNvSpPr>
            <a:spLocks noGrp="1"/>
          </p:cNvSpPr>
          <p:nvPr>
            <p:ph type="title"/>
          </p:nvPr>
        </p:nvSpPr>
        <p:spPr/>
        <p:txBody>
          <a:bodyPr/>
          <a:lstStyle/>
          <a:p>
            <a:r>
              <a:rPr lang="en-GB" dirty="0"/>
              <a:t>Networking</a:t>
            </a:r>
          </a:p>
        </p:txBody>
      </p:sp>
      <p:sp>
        <p:nvSpPr>
          <p:cNvPr id="3" name="Text Placeholder 2">
            <a:extLst>
              <a:ext uri="{FF2B5EF4-FFF2-40B4-BE49-F238E27FC236}">
                <a16:creationId xmlns:a16="http://schemas.microsoft.com/office/drawing/2014/main" id="{702946CF-5518-42B0-93C6-362248B987A1}"/>
              </a:ext>
            </a:extLst>
          </p:cNvPr>
          <p:cNvSpPr>
            <a:spLocks noGrp="1"/>
          </p:cNvSpPr>
          <p:nvPr>
            <p:ph type="body" idx="1"/>
          </p:nvPr>
        </p:nvSpPr>
        <p:spPr/>
        <p:txBody>
          <a:bodyPr/>
          <a:lstStyle/>
          <a:p>
            <a:r>
              <a:rPr lang="en-GB" dirty="0"/>
              <a:t>Creating a python host server that has sole access to the username/password database and private key</a:t>
            </a:r>
          </a:p>
        </p:txBody>
      </p:sp>
    </p:spTree>
    <p:extLst>
      <p:ext uri="{BB962C8B-B14F-4D97-AF65-F5344CB8AC3E}">
        <p14:creationId xmlns:p14="http://schemas.microsoft.com/office/powerpoint/2010/main" val="2967788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2138</TotalTime>
  <Words>1925</Words>
  <Application>Microsoft Office PowerPoint</Application>
  <PresentationFormat>Widescreen</PresentationFormat>
  <Paragraphs>137</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Arial Unicode MS</vt:lpstr>
      <vt:lpstr>Calibri</vt:lpstr>
      <vt:lpstr>Calibri Light</vt:lpstr>
      <vt:lpstr>Office Theme</vt:lpstr>
      <vt:lpstr>Computer Science A-level coursework</vt:lpstr>
      <vt:lpstr>SQL reading/writing library</vt:lpstr>
      <vt:lpstr>Necessary sql functions</vt:lpstr>
      <vt:lpstr>Sequence of events in logins</vt:lpstr>
      <vt:lpstr>Choosing an encryption library and algorithm</vt:lpstr>
      <vt:lpstr>Db manager comparison</vt:lpstr>
      <vt:lpstr>SQL Bugs and problems</vt:lpstr>
      <vt:lpstr>Analysing sql to dictionary methods and if they are worth it</vt:lpstr>
      <vt:lpstr>Networking</vt:lpstr>
      <vt:lpstr>Necessary network functions</vt:lpstr>
      <vt:lpstr>The port forwarding problem</vt:lpstr>
      <vt:lpstr>The NAT problem solution? ipv6 to the rescue?</vt:lpstr>
      <vt:lpstr>Testing ipv6</vt:lpstr>
      <vt:lpstr>Tetsing ipv6, host changes/output</vt:lpstr>
      <vt:lpstr>I was previously using link local ip not my public ip which is what caused issues whenoff of my lan</vt:lpstr>
      <vt:lpstr>Back to NAT traversal</vt:lpstr>
      <vt:lpstr>Using and adapting the code from youtube I got 2 peers to communicate with one on a vpn to simulate a different LAN/NAT</vt:lpstr>
      <vt:lpstr>Test analysis</vt:lpstr>
      <vt:lpstr>User backend</vt:lpstr>
      <vt:lpstr>Necessary user functions</vt:lpstr>
      <vt:lpstr>Split pot calculations</vt:lpstr>
      <vt:lpstr>Serialising arrays for data transfer</vt:lpstr>
      <vt:lpstr>Serialisation comparison</vt:lpstr>
      <vt:lpstr>Useful links crypto</vt:lpstr>
      <vt:lpstr>Useful links networking</vt:lpstr>
      <vt:lpstr>notes</vt:lpstr>
      <vt:lpstr>Poker notes</vt:lpstr>
      <vt:lpstr>Dictionary of array</vt:lpstr>
      <vt:lpstr>Dev screenshots error 1</vt:lpstr>
      <vt:lpstr>Check Straight function iterative testing</vt:lpstr>
      <vt:lpstr>More check straight testing</vt:lpstr>
      <vt:lpstr>Check straight flush issue,</vt:lpstr>
      <vt:lpstr>Check flush test + code</vt:lpstr>
      <vt:lpstr>Check pair testing + code</vt:lpstr>
      <vt:lpstr>Check 2 pair test/ fix</vt:lpstr>
      <vt:lpstr>Check set test</vt:lpstr>
      <vt:lpstr>Check quad test</vt:lpstr>
      <vt:lpstr>Allocate chips fix/bugs</vt:lpstr>
      <vt:lpstr>I had several errors in my sql reader as it turns out you cant use a variable to select a table</vt:lpstr>
      <vt:lpstr>Data transmission tests</vt:lpstr>
      <vt:lpstr>Appending to my “live server db”</vt:lpstr>
      <vt:lpstr>Password security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A-level coursework</dc:title>
  <dc:creator>Ben Curtis</dc:creator>
  <cp:lastModifiedBy>Ben Curtis</cp:lastModifiedBy>
  <cp:revision>45</cp:revision>
  <dcterms:created xsi:type="dcterms:W3CDTF">2020-02-13T14:56:15Z</dcterms:created>
  <dcterms:modified xsi:type="dcterms:W3CDTF">2020-05-13T15:34:09Z</dcterms:modified>
</cp:coreProperties>
</file>