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9" r:id="rId2"/>
    <p:sldId id="296" r:id="rId3"/>
    <p:sldId id="297" r:id="rId4"/>
    <p:sldId id="298" r:id="rId5"/>
    <p:sldId id="299" r:id="rId6"/>
    <p:sldId id="300" r:id="rId7"/>
    <p:sldId id="301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02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-77" y="-178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4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s01_GRE_tutorial_step0 (2D slice-selective GRE sequence) with 5 blocks.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gx.FlatArea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gxPre.Area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gyPre.Area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=((0:Ny–1)–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/2)/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fov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=round((TE–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gxPre.duration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/2)/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=round((TR–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gxPre.duration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6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s02_GRE_tutorial_step1 (2D slice-selective GRE sequence with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spoiler gradients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6 blocks. The spoiler gradients are added in slice-selective, frequency-encoding and phase-encoding directions.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=round((TR–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gxPre.duration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gxPost.duration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gradRasterTime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1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s03_GRE_tutorial_step2 (2D slice-selective GRE sequence with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spoiler gradients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6 blocks. The spoiler gradients are added in slice-selective and frequency-encoding directions.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gyPost.Area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gyPre.Area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4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21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1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7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22.06.2023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22.06.2023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052553"/>
            <a:ext cx="8035200" cy="1415772"/>
          </a:xfrm>
        </p:spPr>
        <p:txBody>
          <a:bodyPr/>
          <a:lstStyle/>
          <a:p>
            <a:pPr algn="ctr"/>
            <a:r>
              <a:rPr lang="de-DE" sz="1800" dirty="0" smtClean="0"/>
              <a:t>Qingping Chen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400" i="1" dirty="0" smtClean="0"/>
              <a:t>Division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Medical </a:t>
            </a:r>
            <a:r>
              <a:rPr lang="de-DE" sz="1400" i="1" dirty="0" err="1" smtClean="0"/>
              <a:t>Physics</a:t>
            </a:r>
            <a:r>
              <a:rPr lang="de-DE" sz="1400" i="1" dirty="0" smtClean="0"/>
              <a:t>, </a:t>
            </a:r>
            <a:r>
              <a:rPr lang="de-DE" sz="1400" i="1" dirty="0" err="1" smtClean="0"/>
              <a:t>Dept</a:t>
            </a:r>
            <a:r>
              <a:rPr lang="de-DE" sz="1400" i="1" dirty="0" smtClean="0"/>
              <a:t>.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Radiology</a:t>
            </a:r>
            <a:r>
              <a:rPr lang="de-DE" sz="1400" i="1" dirty="0" smtClean="0"/>
              <a:t>,</a:t>
            </a:r>
            <a:br>
              <a:rPr lang="de-DE" sz="1400" i="1" dirty="0" smtClean="0"/>
            </a:br>
            <a:r>
              <a:rPr lang="de-DE" sz="1400" i="1" dirty="0" smtClean="0"/>
              <a:t>University Medical Center Freiburg, Germany</a:t>
            </a:r>
            <a:br>
              <a:rPr lang="de-DE" sz="1400" i="1" dirty="0" smtClean="0"/>
            </a:b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400" i="1" dirty="0" smtClean="0"/>
              <a:t>June 20 2023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1750726"/>
            <a:ext cx="8035200" cy="129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 smtClean="0">
                <a:solidFill>
                  <a:srgbClr val="BE0028"/>
                </a:solidFill>
              </a:rPr>
              <a:t>Pulseq</a:t>
            </a:r>
            <a:r>
              <a:rPr lang="de-DE" sz="4000" dirty="0" smtClean="0">
                <a:solidFill>
                  <a:srgbClr val="BE0028"/>
                </a:solidFill>
              </a:rPr>
              <a:t> Tutorial Notes</a:t>
            </a:r>
          </a:p>
          <a:p>
            <a:pPr algn="ctr"/>
            <a:r>
              <a:rPr lang="de-DE" sz="3200" dirty="0" smtClean="0">
                <a:solidFill>
                  <a:srgbClr val="BE0028"/>
                </a:solidFill>
              </a:rPr>
              <a:t>(02_basic_gradient_echo)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s01_GRE_tutorial_step0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265083" y="1663200"/>
            <a:ext cx="356918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5231" y="136158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90567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30902" y="4132102"/>
            <a:ext cx="1299600" cy="291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7895" r="-7895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8000" r="-9333" b="-24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748201" y="2895405"/>
            <a:ext cx="774243" cy="503632"/>
            <a:chOff x="1748201" y="2895405"/>
            <a:chExt cx="774243" cy="5036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48201" y="2895405"/>
              <a:ext cx="742538" cy="473760"/>
              <a:chOff x="1748201" y="2780448"/>
              <a:chExt cx="742538" cy="703674"/>
            </a:xfrm>
          </p:grpSpPr>
          <p:sp>
            <p:nvSpPr>
              <p:cNvPr id="71" name="Trapezoid 70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Trapezoid 71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8712" y="306048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gyPre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0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s02_GRE_tutorial_step1 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 </a:t>
            </a:r>
            <a:r>
              <a:rPr lang="de-DE" sz="1800" dirty="0" err="1" smtClean="0"/>
              <a:t>spoiling</a:t>
            </a:r>
            <a:r>
              <a:rPr lang="de-DE" sz="1800" dirty="0" smtClean="0"/>
              <a:t>: </a:t>
            </a:r>
            <a:r>
              <a:rPr lang="de-DE" sz="1800" dirty="0" err="1" smtClean="0"/>
              <a:t>Gx</a:t>
            </a:r>
            <a:r>
              <a:rPr lang="de-DE" sz="1800" dirty="0" smtClean="0"/>
              <a:t>, Gy, </a:t>
            </a:r>
            <a:r>
              <a:rPr lang="de-DE" sz="1800" dirty="0" err="1" smtClean="0"/>
              <a:t>Gz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979498" y="1663200"/>
            <a:ext cx="285477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62053" y="1352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262885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30902" y="4132102"/>
            <a:ext cx="1299600" cy="291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79498" y="132148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apezoid 58"/>
          <p:cNvSpPr/>
          <p:nvPr/>
        </p:nvSpPr>
        <p:spPr>
          <a:xfrm>
            <a:off x="5249816" y="3239099"/>
            <a:ext cx="708995" cy="557155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gxPost</a:t>
            </a:r>
            <a:endParaRPr lang="en-GB" sz="1200" b="1" dirty="0"/>
          </a:p>
        </p:txBody>
      </p:sp>
      <p:sp>
        <p:nvSpPr>
          <p:cNvPr id="64" name="Trapezoid 63"/>
          <p:cNvSpPr/>
          <p:nvPr/>
        </p:nvSpPr>
        <p:spPr>
          <a:xfrm>
            <a:off x="5254319" y="2559168"/>
            <a:ext cx="708995" cy="557155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gyPost</a:t>
            </a:r>
            <a:endParaRPr lang="en-GB" sz="1200" b="1" dirty="0"/>
          </a:p>
        </p:txBody>
      </p:sp>
      <p:sp>
        <p:nvSpPr>
          <p:cNvPr id="68" name="Trapezoid 67"/>
          <p:cNvSpPr/>
          <p:nvPr/>
        </p:nvSpPr>
        <p:spPr>
          <a:xfrm>
            <a:off x="5254319" y="1926651"/>
            <a:ext cx="708995" cy="557155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gzPost</a:t>
            </a:r>
            <a:endParaRPr lang="en-GB" sz="1200" b="1" dirty="0"/>
          </a:p>
        </p:txBody>
      </p:sp>
      <p:sp>
        <p:nvSpPr>
          <p:cNvPr id="69" name="Oval 68"/>
          <p:cNvSpPr/>
          <p:nvPr/>
        </p:nvSpPr>
        <p:spPr>
          <a:xfrm>
            <a:off x="5464029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7895" r="-7895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8000" r="-9333" b="-24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48201" y="2895405"/>
            <a:ext cx="774243" cy="503632"/>
            <a:chOff x="1748201" y="2895405"/>
            <a:chExt cx="774243" cy="503632"/>
          </a:xfrm>
        </p:grpSpPr>
        <p:grpSp>
          <p:nvGrpSpPr>
            <p:cNvPr id="3" name="Group 2"/>
            <p:cNvGrpSpPr/>
            <p:nvPr/>
          </p:nvGrpSpPr>
          <p:grpSpPr>
            <a:xfrm>
              <a:off x="1748201" y="2895405"/>
              <a:ext cx="742538" cy="473760"/>
              <a:chOff x="1748201" y="2780448"/>
              <a:chExt cx="742538" cy="703674"/>
            </a:xfrm>
          </p:grpSpPr>
          <p:sp>
            <p:nvSpPr>
              <p:cNvPr id="67" name="Trapezoid 66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Trapezoid 59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768712" y="306048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gyPre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8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s03_GRE_tutorial_step2 (</a:t>
            </a:r>
            <a:r>
              <a:rPr lang="de-DE" sz="1800" dirty="0" err="1"/>
              <a:t>gradient</a:t>
            </a:r>
            <a:r>
              <a:rPr lang="de-DE" sz="1800" dirty="0"/>
              <a:t> </a:t>
            </a:r>
            <a:r>
              <a:rPr lang="de-DE" sz="1800" dirty="0" err="1"/>
              <a:t>spoiling</a:t>
            </a:r>
            <a:r>
              <a:rPr lang="de-DE" sz="1800" dirty="0"/>
              <a:t>: </a:t>
            </a:r>
            <a:r>
              <a:rPr lang="de-DE" sz="1800" dirty="0" err="1"/>
              <a:t>Gx</a:t>
            </a:r>
            <a:r>
              <a:rPr lang="de-DE" sz="1800" dirty="0"/>
              <a:t>, </a:t>
            </a:r>
            <a:r>
              <a:rPr lang="de-DE" sz="1800" dirty="0" err="1" smtClean="0"/>
              <a:t>Gz</a:t>
            </a:r>
            <a:r>
              <a:rPr lang="de-DE" sz="1800" dirty="0" smtClean="0"/>
              <a:t> + Gy </a:t>
            </a:r>
            <a:r>
              <a:rPr lang="de-DE" sz="1800" dirty="0" err="1" smtClean="0"/>
              <a:t>rephasing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979498" y="1663200"/>
            <a:ext cx="285477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62053" y="1352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262885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30902" y="4132102"/>
            <a:ext cx="1299600" cy="291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79498" y="132148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apezoid 67"/>
          <p:cNvSpPr/>
          <p:nvPr/>
        </p:nvSpPr>
        <p:spPr>
          <a:xfrm>
            <a:off x="5254319" y="2010050"/>
            <a:ext cx="708995" cy="473756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gzPost</a:t>
            </a:r>
            <a:endParaRPr lang="en-GB" sz="1200" b="1" dirty="0"/>
          </a:p>
        </p:txBody>
      </p:sp>
      <p:sp>
        <p:nvSpPr>
          <p:cNvPr id="69" name="Oval 68"/>
          <p:cNvSpPr/>
          <p:nvPr/>
        </p:nvSpPr>
        <p:spPr>
          <a:xfrm>
            <a:off x="5464029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5194794" y="274600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gyPost</a:t>
            </a:r>
            <a:endParaRPr lang="en-GB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7895" r="-7895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blipFill>
                <a:blip r:embed="rId4"/>
                <a:stretch>
                  <a:fillRect l="-8000" r="-9333" b="-24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rapezoid 59"/>
          <p:cNvSpPr/>
          <p:nvPr/>
        </p:nvSpPr>
        <p:spPr>
          <a:xfrm>
            <a:off x="5249816" y="3399037"/>
            <a:ext cx="708995" cy="397217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gxPost</a:t>
            </a:r>
            <a:endParaRPr lang="en-GB" sz="12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748201" y="2895405"/>
            <a:ext cx="774243" cy="503632"/>
            <a:chOff x="1748201" y="2895405"/>
            <a:chExt cx="774243" cy="503632"/>
          </a:xfrm>
        </p:grpSpPr>
        <p:grpSp>
          <p:nvGrpSpPr>
            <p:cNvPr id="71" name="Group 70"/>
            <p:cNvGrpSpPr/>
            <p:nvPr/>
          </p:nvGrpSpPr>
          <p:grpSpPr>
            <a:xfrm>
              <a:off x="1748201" y="2895405"/>
              <a:ext cx="742538" cy="473760"/>
              <a:chOff x="1748201" y="2780448"/>
              <a:chExt cx="742538" cy="703674"/>
            </a:xfrm>
          </p:grpSpPr>
          <p:sp>
            <p:nvSpPr>
              <p:cNvPr id="73" name="Trapezoid 72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Trapezoid 78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768712" y="306048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gyPre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4320" y="2855724"/>
            <a:ext cx="704491" cy="501167"/>
            <a:chOff x="5254320" y="2855724"/>
            <a:chExt cx="704491" cy="501167"/>
          </a:xfrm>
        </p:grpSpPr>
        <p:grpSp>
          <p:nvGrpSpPr>
            <p:cNvPr id="81" name="Group 80"/>
            <p:cNvGrpSpPr/>
            <p:nvPr/>
          </p:nvGrpSpPr>
          <p:grpSpPr>
            <a:xfrm flipV="1">
              <a:off x="5254320" y="2883131"/>
              <a:ext cx="704491" cy="473760"/>
              <a:chOff x="1748201" y="2780448"/>
              <a:chExt cx="742538" cy="703674"/>
            </a:xfrm>
          </p:grpSpPr>
          <p:sp>
            <p:nvSpPr>
              <p:cNvPr id="84" name="Trapezoid 83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55362" y="285572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gyPost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19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s04_GRE_tutorial_step3 (RF </a:t>
            </a:r>
            <a:r>
              <a:rPr lang="de-DE" sz="1800" dirty="0" err="1" smtClean="0"/>
              <a:t>spoiling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979498" y="1663200"/>
            <a:ext cx="285477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62053" y="1352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262885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30902" y="4132102"/>
            <a:ext cx="1299600" cy="291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79498" y="132148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4029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0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blipFill>
                <a:blip r:embed="rId4"/>
                <a:stretch>
                  <a:fillRect l="-2667" t="-24324" r="-444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04" y="3891696"/>
                <a:ext cx="459485" cy="222177"/>
              </a:xfrm>
              <a:prstGeom prst="rect">
                <a:avLst/>
              </a:prstGeom>
              <a:blipFill>
                <a:blip r:embed="rId5"/>
                <a:stretch>
                  <a:fillRect l="-8000" r="-9333" b="-24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748201" y="2895405"/>
            <a:ext cx="774243" cy="503632"/>
            <a:chOff x="1748201" y="2895405"/>
            <a:chExt cx="774243" cy="503632"/>
          </a:xfrm>
        </p:grpSpPr>
        <p:grpSp>
          <p:nvGrpSpPr>
            <p:cNvPr id="71" name="Group 70"/>
            <p:cNvGrpSpPr/>
            <p:nvPr/>
          </p:nvGrpSpPr>
          <p:grpSpPr>
            <a:xfrm>
              <a:off x="1748201" y="2895405"/>
              <a:ext cx="742538" cy="473760"/>
              <a:chOff x="1748201" y="2780448"/>
              <a:chExt cx="742538" cy="703674"/>
            </a:xfrm>
          </p:grpSpPr>
          <p:sp>
            <p:nvSpPr>
              <p:cNvPr id="78" name="Trapezoid 77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Trapezoid 78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768712" y="306048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gyPre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rapezoid 79"/>
          <p:cNvSpPr/>
          <p:nvPr/>
        </p:nvSpPr>
        <p:spPr>
          <a:xfrm>
            <a:off x="5254319" y="2010050"/>
            <a:ext cx="708995" cy="473756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gzPost</a:t>
            </a:r>
            <a:endParaRPr lang="en-GB" sz="1200" b="1" dirty="0"/>
          </a:p>
        </p:txBody>
      </p:sp>
      <p:sp>
        <p:nvSpPr>
          <p:cNvPr id="81" name="Trapezoid 80"/>
          <p:cNvSpPr/>
          <p:nvPr/>
        </p:nvSpPr>
        <p:spPr>
          <a:xfrm>
            <a:off x="5249816" y="3399037"/>
            <a:ext cx="708995" cy="397217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gxPost</a:t>
            </a:r>
            <a:endParaRPr lang="en-GB" sz="1200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5254320" y="2855724"/>
            <a:ext cx="704491" cy="501167"/>
            <a:chOff x="5254320" y="2855724"/>
            <a:chExt cx="704491" cy="501167"/>
          </a:xfrm>
        </p:grpSpPr>
        <p:grpSp>
          <p:nvGrpSpPr>
            <p:cNvPr id="84" name="Group 83"/>
            <p:cNvGrpSpPr/>
            <p:nvPr/>
          </p:nvGrpSpPr>
          <p:grpSpPr>
            <a:xfrm flipV="1">
              <a:off x="5254320" y="2883131"/>
              <a:ext cx="704491" cy="473760"/>
              <a:chOff x="1748201" y="2780448"/>
              <a:chExt cx="742538" cy="703674"/>
            </a:xfrm>
          </p:grpSpPr>
          <p:sp>
            <p:nvSpPr>
              <p:cNvPr id="86" name="Trapezoid 85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255362" y="285572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gyPost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8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s05_GRE_tutorial_step4 (RF </a:t>
            </a:r>
            <a:r>
              <a:rPr lang="de-DE" sz="1800" dirty="0" err="1" smtClean="0"/>
              <a:t>spoiling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979498" y="1663200"/>
            <a:ext cx="285477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62053" y="1352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262885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30902" y="4132102"/>
            <a:ext cx="1299600" cy="291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79498" y="132148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4029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0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blipFill>
                <a:blip r:embed="rId4"/>
                <a:stretch>
                  <a:fillRect l="-2667" t="-24324" r="-444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0104" y="3891696"/>
                <a:ext cx="1370440" cy="22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0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04" y="3891696"/>
                <a:ext cx="1370440" cy="228589"/>
              </a:xfrm>
              <a:prstGeom prst="rect">
                <a:avLst/>
              </a:prstGeom>
              <a:blipFill>
                <a:blip r:embed="rId5"/>
                <a:stretch>
                  <a:fillRect l="-2667" t="-21053" r="-4444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748201" y="2895405"/>
            <a:ext cx="774243" cy="503632"/>
            <a:chOff x="1748201" y="2895405"/>
            <a:chExt cx="774243" cy="503632"/>
          </a:xfrm>
        </p:grpSpPr>
        <p:grpSp>
          <p:nvGrpSpPr>
            <p:cNvPr id="73" name="Group 72"/>
            <p:cNvGrpSpPr/>
            <p:nvPr/>
          </p:nvGrpSpPr>
          <p:grpSpPr>
            <a:xfrm>
              <a:off x="1748201" y="2895405"/>
              <a:ext cx="742538" cy="473760"/>
              <a:chOff x="1748201" y="2780448"/>
              <a:chExt cx="742538" cy="703674"/>
            </a:xfrm>
          </p:grpSpPr>
          <p:sp>
            <p:nvSpPr>
              <p:cNvPr id="78" name="Trapezoid 77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Trapezoid 78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768712" y="306048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gyPre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rapezoid 79"/>
          <p:cNvSpPr/>
          <p:nvPr/>
        </p:nvSpPr>
        <p:spPr>
          <a:xfrm>
            <a:off x="5254319" y="2010050"/>
            <a:ext cx="708995" cy="473756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gzPost</a:t>
            </a:r>
            <a:endParaRPr lang="en-GB" sz="1200" b="1" dirty="0"/>
          </a:p>
        </p:txBody>
      </p:sp>
      <p:sp>
        <p:nvSpPr>
          <p:cNvPr id="81" name="Trapezoid 80"/>
          <p:cNvSpPr/>
          <p:nvPr/>
        </p:nvSpPr>
        <p:spPr>
          <a:xfrm>
            <a:off x="5249816" y="3399037"/>
            <a:ext cx="708995" cy="397217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gxPost</a:t>
            </a:r>
            <a:endParaRPr lang="en-GB" sz="1200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5254320" y="2855724"/>
            <a:ext cx="704491" cy="501167"/>
            <a:chOff x="5254320" y="2855724"/>
            <a:chExt cx="704491" cy="501167"/>
          </a:xfrm>
        </p:grpSpPr>
        <p:grpSp>
          <p:nvGrpSpPr>
            <p:cNvPr id="84" name="Group 83"/>
            <p:cNvGrpSpPr/>
            <p:nvPr/>
          </p:nvGrpSpPr>
          <p:grpSpPr>
            <a:xfrm flipV="1">
              <a:off x="5254320" y="2883131"/>
              <a:ext cx="704491" cy="473760"/>
              <a:chOff x="1748201" y="2780448"/>
              <a:chExt cx="742538" cy="703674"/>
            </a:xfrm>
          </p:grpSpPr>
          <p:sp>
            <p:nvSpPr>
              <p:cNvPr id="86" name="Trapezoid 85"/>
              <p:cNvSpPr/>
              <p:nvPr/>
            </p:nvSpPr>
            <p:spPr>
              <a:xfrm flipV="1">
                <a:off x="1749299" y="3143081"/>
                <a:ext cx="741440" cy="341041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1748201" y="2780448"/>
                <a:ext cx="741440" cy="341041"/>
              </a:xfrm>
              <a:prstGeom prst="trapezoid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255362" y="285572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gyPost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3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s06_GRE_tutorial_step5 (</a:t>
            </a:r>
            <a:r>
              <a:rPr lang="de-DE" sz="1800" dirty="0" err="1" smtClean="0"/>
              <a:t>dummy</a:t>
            </a:r>
            <a:r>
              <a:rPr lang="de-DE" sz="1800" dirty="0" smtClean="0"/>
              <a:t> </a:t>
            </a:r>
            <a:r>
              <a:rPr lang="de-DE" sz="1800" dirty="0" err="1" smtClean="0"/>
              <a:t>scans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 flipV="1">
            <a:off x="1749299" y="3803213"/>
            <a:ext cx="739245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764797" y="378282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39519" y="8793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979498" y="1663200"/>
            <a:ext cx="285477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62053" y="1352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74779" y="135750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70922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340216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262885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6560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139094"/>
            <a:ext cx="337374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342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01494" y="1663200"/>
            <a:ext cx="12276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>
            <a:off x="3744376" y="3455213"/>
            <a:ext cx="14760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1427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22810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529682" y="924007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0418" y="4546043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79498" y="132148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4029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0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47" y="882985"/>
                <a:ext cx="1370440" cy="228589"/>
              </a:xfrm>
              <a:prstGeom prst="rect">
                <a:avLst/>
              </a:prstGeom>
              <a:blipFill>
                <a:blip r:embed="rId4"/>
                <a:stretch>
                  <a:fillRect l="-2667" t="-24324" r="-444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rapezoid 5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9" name="Trapezoid 58"/>
          <p:cNvSpPr/>
          <p:nvPr/>
        </p:nvSpPr>
        <p:spPr>
          <a:xfrm>
            <a:off x="5254319" y="2010050"/>
            <a:ext cx="708995" cy="473756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gzPost</a:t>
            </a:r>
            <a:endParaRPr lang="en-GB" sz="1200" b="1" dirty="0"/>
          </a:p>
        </p:txBody>
      </p:sp>
      <p:sp>
        <p:nvSpPr>
          <p:cNvPr id="67" name="Trapezoid 66"/>
          <p:cNvSpPr/>
          <p:nvPr/>
        </p:nvSpPr>
        <p:spPr>
          <a:xfrm>
            <a:off x="5249816" y="3399037"/>
            <a:ext cx="708995" cy="397217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200" b="1" dirty="0" err="1" smtClean="0"/>
              <a:t>gxPost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5913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920</TotalTime>
  <Words>420</Words>
  <Application>Microsoft Office PowerPoint</Application>
  <PresentationFormat>On-screen Show (16:9)</PresentationFormat>
  <Paragraphs>168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UKF_PPT_16zu9</vt:lpstr>
      <vt:lpstr>Qingping Chen  Division of Medical Physics, Dept. Of Radiology, University Medical Center Freiburg, Germany  June 20 2023</vt:lpstr>
      <vt:lpstr>s01_GRE_tutorial_step0</vt:lpstr>
      <vt:lpstr>s02_GRE_tutorial_step1 (gradient spoiling: Gx, Gy, Gz)</vt:lpstr>
      <vt:lpstr>s03_GRE_tutorial_step2 (gradient spoiling: Gx, Gz + Gy rephasing)</vt:lpstr>
      <vt:lpstr>s04_GRE_tutorial_step3 (RF spoiling)</vt:lpstr>
      <vt:lpstr>s05_GRE_tutorial_step4 (RF spoiling)</vt:lpstr>
      <vt:lpstr>s06_GRE_tutorial_step5 (dummy scans)</vt:lpstr>
    </vt:vector>
  </TitlesOfParts>
  <Company>Uniklinikum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Maxim Zaitsev</cp:lastModifiedBy>
  <cp:revision>975</cp:revision>
  <dcterms:created xsi:type="dcterms:W3CDTF">2021-04-28T05:52:54Z</dcterms:created>
  <dcterms:modified xsi:type="dcterms:W3CDTF">2023-06-23T07:23:13Z</dcterms:modified>
</cp:coreProperties>
</file>