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9" r:id="rId2"/>
    <p:sldId id="281" r:id="rId3"/>
    <p:sldId id="29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28"/>
    <a:srgbClr val="9EC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482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-77" y="-178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4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72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62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08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1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6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23.06.2023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23.06.2023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052553"/>
            <a:ext cx="8035200" cy="1415772"/>
          </a:xfrm>
        </p:spPr>
        <p:txBody>
          <a:bodyPr/>
          <a:lstStyle/>
          <a:p>
            <a:pPr algn="ctr"/>
            <a:r>
              <a:rPr lang="de-DE" sz="1800" dirty="0" smtClean="0"/>
              <a:t>Qingping Chen</a:t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400" i="1" dirty="0" smtClean="0"/>
              <a:t>Division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Medical </a:t>
            </a:r>
            <a:r>
              <a:rPr lang="de-DE" sz="1400" i="1" dirty="0" err="1" smtClean="0"/>
              <a:t>Physics</a:t>
            </a:r>
            <a:r>
              <a:rPr lang="de-DE" sz="1400" i="1" dirty="0" smtClean="0"/>
              <a:t>, </a:t>
            </a:r>
            <a:r>
              <a:rPr lang="de-DE" sz="1400" i="1" dirty="0" err="1" smtClean="0"/>
              <a:t>Dept</a:t>
            </a:r>
            <a:r>
              <a:rPr lang="de-DE" sz="1400" i="1" dirty="0" smtClean="0"/>
              <a:t>.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Radiology</a:t>
            </a:r>
            <a:r>
              <a:rPr lang="de-DE" sz="1400" i="1" dirty="0" smtClean="0"/>
              <a:t>,</a:t>
            </a:r>
            <a:br>
              <a:rPr lang="de-DE" sz="1400" i="1" dirty="0" smtClean="0"/>
            </a:br>
            <a:r>
              <a:rPr lang="de-DE" sz="1400" i="1" dirty="0" smtClean="0"/>
              <a:t>University Medical Center Freiburg, Germany</a:t>
            </a:r>
            <a:br>
              <a:rPr lang="de-DE" sz="1400" i="1" dirty="0" smtClean="0"/>
            </a:b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400" i="1" dirty="0" smtClean="0"/>
              <a:t>June 21 2023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1750726"/>
            <a:ext cx="8035200" cy="12988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dirty="0" err="1" smtClean="0">
                <a:solidFill>
                  <a:srgbClr val="BE0028"/>
                </a:solidFill>
              </a:rPr>
              <a:t>Pulseq</a:t>
            </a:r>
            <a:r>
              <a:rPr lang="de-DE" sz="4000" dirty="0" smtClean="0">
                <a:solidFill>
                  <a:srgbClr val="BE0028"/>
                </a:solidFill>
              </a:rPr>
              <a:t> Tutorial Notes</a:t>
            </a:r>
          </a:p>
          <a:p>
            <a:pPr algn="ctr"/>
            <a:r>
              <a:rPr lang="de-DE" sz="3200" dirty="0" smtClean="0">
                <a:solidFill>
                  <a:srgbClr val="BE0028"/>
                </a:solidFill>
              </a:rPr>
              <a:t>(12_Radial_and_nonCartesian)</a:t>
            </a:r>
            <a:endParaRPr lang="de-DE" sz="3200" dirty="0">
              <a:solidFill>
                <a:srgbClr val="BE00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>
            <a:off x="5996719" y="839516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579931" y="910292"/>
            <a:ext cx="0" cy="93964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s01_CartesianSE (</a:t>
            </a:r>
            <a:r>
              <a:rPr lang="de-DE" sz="1800" dirty="0" err="1" smtClean="0"/>
              <a:t>spin</a:t>
            </a:r>
            <a:r>
              <a:rPr lang="de-DE" sz="1800" dirty="0"/>
              <a:t>-</a:t>
            </a:r>
            <a:r>
              <a:rPr lang="de-DE" sz="1800" dirty="0" smtClean="0"/>
              <a:t>echo </a:t>
            </a:r>
            <a:r>
              <a:rPr lang="de-DE" sz="1800" dirty="0" err="1" smtClean="0"/>
              <a:t>Cartesian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58443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38350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36110" y="53522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39082" y="1093920"/>
            <a:ext cx="502920" cy="7560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996379" y="1315276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55088" y="131945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apezoid 58"/>
          <p:cNvSpPr/>
          <p:nvPr/>
        </p:nvSpPr>
        <p:spPr>
          <a:xfrm>
            <a:off x="4010399" y="1917384"/>
            <a:ext cx="257291" cy="564922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3252980" y="200437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g_sp1</a:t>
            </a:r>
            <a:endParaRPr lang="en-GB" sz="1400" b="1" dirty="0">
              <a:solidFill>
                <a:schemeClr val="accent6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163143" y="1012442"/>
            <a:ext cx="2416788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23070" y="76432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404699" y="1690887"/>
            <a:ext cx="650389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57836" y="1425554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delayTE1</a:t>
            </a:r>
            <a:endParaRPr lang="en-GB" sz="1000" b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404558" y="1291687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3070800" y="1917384"/>
            <a:ext cx="237132" cy="564922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/>
          <p:cNvCxnSpPr/>
          <p:nvPr/>
        </p:nvCxnSpPr>
        <p:spPr>
          <a:xfrm>
            <a:off x="3326400" y="1425632"/>
            <a:ext cx="0" cy="112191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1754029" y="2780323"/>
            <a:ext cx="633368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gy</a:t>
            </a:r>
            <a:endParaRPr lang="en-GB" sz="1600" b="1" dirty="0"/>
          </a:p>
        </p:txBody>
      </p:sp>
      <p:sp>
        <p:nvSpPr>
          <p:cNvPr id="80" name="Trapezoid 79"/>
          <p:cNvSpPr/>
          <p:nvPr/>
        </p:nvSpPr>
        <p:spPr>
          <a:xfrm>
            <a:off x="5363119" y="3450452"/>
            <a:ext cx="1267200" cy="341041"/>
          </a:xfrm>
          <a:prstGeom prst="trapezoi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gr</a:t>
            </a:r>
            <a:endParaRPr lang="en-GB" sz="1600" b="1" dirty="0"/>
          </a:p>
        </p:txBody>
      </p:sp>
      <p:sp>
        <p:nvSpPr>
          <p:cNvPr id="84" name="Trapezoid 83"/>
          <p:cNvSpPr/>
          <p:nvPr/>
        </p:nvSpPr>
        <p:spPr>
          <a:xfrm>
            <a:off x="1752885" y="3445070"/>
            <a:ext cx="633368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730420" y="3444732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grPre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3579931" y="1012442"/>
            <a:ext cx="2416788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39858" y="76432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344500" y="13140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02464" y="1426524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delayTE2</a:t>
            </a:r>
            <a:endParaRPr lang="en-GB" sz="1000" b="1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3996379" y="1692000"/>
            <a:ext cx="134812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48199" y="199929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g_sp2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454032" y="4225621"/>
            <a:ext cx="1090827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5440436" y="3236616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555479" y="3236616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46503" y="13140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646503" y="1692000"/>
            <a:ext cx="2187768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399589" y="142652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delayTR</a:t>
            </a:r>
            <a:endParaRPr lang="en-GB" sz="1000" b="1" dirty="0"/>
          </a:p>
        </p:txBody>
      </p:sp>
      <p:sp>
        <p:nvSpPr>
          <p:cNvPr id="100" name="Trapezoid 99"/>
          <p:cNvSpPr/>
          <p:nvPr/>
        </p:nvSpPr>
        <p:spPr>
          <a:xfrm>
            <a:off x="6664195" y="2780323"/>
            <a:ext cx="633368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gy</a:t>
            </a:r>
            <a:r>
              <a:rPr lang="en-US" sz="1600" b="1" dirty="0" smtClean="0"/>
              <a:t> </a:t>
            </a:r>
            <a:endParaRPr lang="en-GB" sz="1600" b="1" dirty="0"/>
          </a:p>
        </p:txBody>
      </p:sp>
      <p:sp>
        <p:nvSpPr>
          <p:cNvPr id="102" name="Oval 101"/>
          <p:cNvSpPr/>
          <p:nvPr/>
        </p:nvSpPr>
        <p:spPr>
          <a:xfrm>
            <a:off x="4524137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89947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598359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>
            <a:off x="5996719" y="839516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579931" y="910292"/>
            <a:ext cx="0" cy="93964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s02_RadialSE (</a:t>
            </a:r>
            <a:r>
              <a:rPr lang="de-DE" sz="1800" dirty="0" err="1" smtClean="0"/>
              <a:t>spin</a:t>
            </a:r>
            <a:r>
              <a:rPr lang="de-DE" sz="1800" dirty="0" smtClean="0"/>
              <a:t>-echo radial)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58443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38350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36110" y="53522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39082" y="1093920"/>
            <a:ext cx="502920" cy="7560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996379" y="1315276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55088" y="131945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apezoid 58"/>
          <p:cNvSpPr/>
          <p:nvPr/>
        </p:nvSpPr>
        <p:spPr>
          <a:xfrm>
            <a:off x="4010399" y="1917384"/>
            <a:ext cx="257291" cy="564922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3252980" y="200437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g_sp1</a:t>
            </a:r>
            <a:endParaRPr lang="en-GB" sz="1400" b="1" dirty="0">
              <a:solidFill>
                <a:schemeClr val="accent6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163143" y="1012442"/>
            <a:ext cx="2416788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23070" y="76432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404699" y="1690887"/>
            <a:ext cx="650389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57836" y="1425554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delayTE1</a:t>
            </a:r>
            <a:endParaRPr lang="en-GB" sz="1000" b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404558" y="1291687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3070800" y="1917384"/>
            <a:ext cx="237132" cy="564922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/>
          <p:cNvCxnSpPr/>
          <p:nvPr/>
        </p:nvCxnSpPr>
        <p:spPr>
          <a:xfrm>
            <a:off x="3326400" y="1425632"/>
            <a:ext cx="0" cy="112191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5363119" y="3478333"/>
            <a:ext cx="1267200" cy="313160"/>
          </a:xfrm>
          <a:prstGeom prst="trapezoi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gr_xRot</a:t>
            </a:r>
            <a:endParaRPr lang="en-GB" sz="1600" b="1" dirty="0"/>
          </a:p>
        </p:txBody>
      </p:sp>
      <p:sp>
        <p:nvSpPr>
          <p:cNvPr id="84" name="Trapezoid 83"/>
          <p:cNvSpPr/>
          <p:nvPr/>
        </p:nvSpPr>
        <p:spPr>
          <a:xfrm>
            <a:off x="1752885" y="3512577"/>
            <a:ext cx="633368" cy="276846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719786" y="3435556"/>
            <a:ext cx="709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</a:rPr>
              <a:t>grPre_xRot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3579931" y="1012442"/>
            <a:ext cx="2416788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39858" y="76432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344500" y="13140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02464" y="1426524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delayTE2</a:t>
            </a:r>
            <a:endParaRPr lang="en-GB" sz="1000" b="1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3996379" y="1692000"/>
            <a:ext cx="134812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48199" y="199929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g_sp2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454032" y="4225621"/>
            <a:ext cx="1090827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6646503" y="13140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646503" y="1692000"/>
            <a:ext cx="2187768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399589" y="142652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delayTR</a:t>
            </a:r>
            <a:endParaRPr lang="en-GB" sz="1000" b="1" dirty="0"/>
          </a:p>
        </p:txBody>
      </p:sp>
      <p:sp>
        <p:nvSpPr>
          <p:cNvPr id="102" name="Oval 101"/>
          <p:cNvSpPr/>
          <p:nvPr/>
        </p:nvSpPr>
        <p:spPr>
          <a:xfrm>
            <a:off x="4524137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89947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598359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rapezoid 64"/>
          <p:cNvSpPr/>
          <p:nvPr/>
        </p:nvSpPr>
        <p:spPr>
          <a:xfrm>
            <a:off x="5361612" y="2771889"/>
            <a:ext cx="1267200" cy="347252"/>
          </a:xfrm>
          <a:prstGeom prst="trapezoid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gr_yRot</a:t>
            </a:r>
            <a:endParaRPr lang="en-GB" sz="1600" b="1" dirty="0"/>
          </a:p>
        </p:txBody>
      </p:sp>
      <p:sp>
        <p:nvSpPr>
          <p:cNvPr id="66" name="Trapezoid 65"/>
          <p:cNvSpPr/>
          <p:nvPr/>
        </p:nvSpPr>
        <p:spPr>
          <a:xfrm>
            <a:off x="1752340" y="2840630"/>
            <a:ext cx="633368" cy="276846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748825" y="2782163"/>
            <a:ext cx="69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grPre_yRot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440436" y="2644652"/>
            <a:ext cx="0" cy="194629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555479" y="2644652"/>
            <a:ext cx="0" cy="194629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>
            <a:off x="5996719" y="839516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s03_CartesianGradientEcho (</a:t>
            </a:r>
            <a:r>
              <a:rPr lang="de-DE" sz="1800" dirty="0" err="1" smtClean="0"/>
              <a:t>gradient</a:t>
            </a:r>
            <a:r>
              <a:rPr lang="de-DE" sz="1800" dirty="0" smtClean="0"/>
              <a:t>-echo </a:t>
            </a:r>
            <a:r>
              <a:rPr lang="de-DE" sz="1800" dirty="0" err="1" smtClean="0"/>
              <a:t>Cartesian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733661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36110" y="53522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04558" y="1291687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44500" y="13140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454032" y="4225621"/>
            <a:ext cx="1090827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6646503" y="13140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646503" y="1692000"/>
            <a:ext cx="2187768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399589" y="142652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delayTR</a:t>
            </a:r>
            <a:endParaRPr lang="en-GB" sz="1000" b="1" dirty="0"/>
          </a:p>
        </p:txBody>
      </p:sp>
      <p:sp>
        <p:nvSpPr>
          <p:cNvPr id="103" name="Oval 102"/>
          <p:cNvSpPr/>
          <p:nvPr/>
        </p:nvSpPr>
        <p:spPr>
          <a:xfrm>
            <a:off x="589947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598359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rapezoid 64"/>
          <p:cNvSpPr/>
          <p:nvPr/>
        </p:nvSpPr>
        <p:spPr>
          <a:xfrm rot="10800000">
            <a:off x="1754712" y="2503591"/>
            <a:ext cx="631228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826285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rot="10800000" flipV="1">
            <a:off x="6660485" y="1901749"/>
            <a:ext cx="785163" cy="581743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75" name="Trapezoid 74"/>
          <p:cNvSpPr/>
          <p:nvPr/>
        </p:nvSpPr>
        <p:spPr>
          <a:xfrm rot="10800000" flipV="1">
            <a:off x="6662613" y="3256029"/>
            <a:ext cx="835625" cy="52589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gxSpoil</a:t>
            </a:r>
            <a:endParaRPr lang="en-GB" sz="1600" b="1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2410371" y="1692000"/>
            <a:ext cx="2934129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537738" y="1457934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endParaRPr lang="en-GB" sz="1000" b="1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1163253" y="1158591"/>
            <a:ext cx="483346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226797" y="85899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sp>
        <p:nvSpPr>
          <p:cNvPr id="110" name="Trapezoid 109"/>
          <p:cNvSpPr/>
          <p:nvPr/>
        </p:nvSpPr>
        <p:spPr>
          <a:xfrm>
            <a:off x="5363119" y="3450452"/>
            <a:ext cx="1267200" cy="341041"/>
          </a:xfrm>
          <a:prstGeom prst="trapezoi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gr</a:t>
            </a:r>
            <a:endParaRPr lang="en-GB" sz="1600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5440436" y="3236616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555479" y="3236616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flipV="1">
            <a:off x="1752885" y="3801016"/>
            <a:ext cx="633368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730420" y="3779440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gxPre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 flipV="1">
            <a:off x="1752572" y="3140444"/>
            <a:ext cx="633368" cy="34104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744559" y="312182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gyPre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25" name="Trapezoid 124"/>
          <p:cNvSpPr/>
          <p:nvPr/>
        </p:nvSpPr>
        <p:spPr>
          <a:xfrm>
            <a:off x="6662919" y="2783250"/>
            <a:ext cx="633368" cy="341041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gyPost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1662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>
            <a:off x="5996719" y="839516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s04_RadialGradientEcho (</a:t>
            </a:r>
            <a:r>
              <a:rPr lang="de-DE" sz="1800" dirty="0" err="1" smtClean="0"/>
              <a:t>gradient</a:t>
            </a:r>
            <a:r>
              <a:rPr lang="de-DE" sz="1800" dirty="0" smtClean="0"/>
              <a:t>-echo radial)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733661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36110" y="53522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04558" y="1291687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5363119" y="3475572"/>
            <a:ext cx="1267200" cy="315921"/>
          </a:xfrm>
          <a:prstGeom prst="trapezoi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gx_xRot</a:t>
            </a:r>
            <a:endParaRPr lang="en-GB" sz="1600" b="1" dirty="0"/>
          </a:p>
        </p:txBody>
      </p:sp>
      <p:sp>
        <p:nvSpPr>
          <p:cNvPr id="84" name="Trapezoid 83"/>
          <p:cNvSpPr/>
          <p:nvPr/>
        </p:nvSpPr>
        <p:spPr>
          <a:xfrm flipV="1">
            <a:off x="1752885" y="3801015"/>
            <a:ext cx="633368" cy="28620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749299" y="3755793"/>
            <a:ext cx="736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gxPre_xRot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5344500" y="13140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454032" y="4225621"/>
            <a:ext cx="1090827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6646503" y="13140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646503" y="1692000"/>
            <a:ext cx="2187768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399589" y="142652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delayTR</a:t>
            </a:r>
            <a:endParaRPr lang="en-GB" sz="1000" b="1" dirty="0"/>
          </a:p>
        </p:txBody>
      </p:sp>
      <p:sp>
        <p:nvSpPr>
          <p:cNvPr id="103" name="Oval 102"/>
          <p:cNvSpPr/>
          <p:nvPr/>
        </p:nvSpPr>
        <p:spPr>
          <a:xfrm>
            <a:off x="589947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598359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rapezoid 64"/>
          <p:cNvSpPr/>
          <p:nvPr/>
        </p:nvSpPr>
        <p:spPr>
          <a:xfrm rot="10800000">
            <a:off x="1754712" y="2503591"/>
            <a:ext cx="631228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826285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7" name="Trapezoid 66"/>
          <p:cNvSpPr/>
          <p:nvPr/>
        </p:nvSpPr>
        <p:spPr>
          <a:xfrm flipV="1">
            <a:off x="1749299" y="3143081"/>
            <a:ext cx="651995" cy="27050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38575" y="3088916"/>
            <a:ext cx="67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gxPre_yRot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rot="10800000" flipV="1">
            <a:off x="6660485" y="1901749"/>
            <a:ext cx="785163" cy="581743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75" name="Trapezoid 74"/>
          <p:cNvSpPr/>
          <p:nvPr/>
        </p:nvSpPr>
        <p:spPr>
          <a:xfrm rot="10800000" flipV="1">
            <a:off x="6662612" y="3366888"/>
            <a:ext cx="835625" cy="415032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gxSpoil_xRot</a:t>
            </a:r>
            <a:endParaRPr lang="en-GB" sz="1050" b="1" dirty="0"/>
          </a:p>
        </p:txBody>
      </p:sp>
      <p:sp>
        <p:nvSpPr>
          <p:cNvPr id="83" name="Trapezoid 82"/>
          <p:cNvSpPr/>
          <p:nvPr/>
        </p:nvSpPr>
        <p:spPr>
          <a:xfrm>
            <a:off x="6660485" y="2784693"/>
            <a:ext cx="837753" cy="341041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gxSpoil_yRot</a:t>
            </a:r>
            <a:endParaRPr lang="en-GB" sz="1050" b="1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2410371" y="1692000"/>
            <a:ext cx="2934129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537738" y="1457934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endParaRPr lang="en-GB" sz="1000" b="1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1163253" y="1158591"/>
            <a:ext cx="483346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226797" y="85899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sp>
        <p:nvSpPr>
          <p:cNvPr id="108" name="Trapezoid 107"/>
          <p:cNvSpPr/>
          <p:nvPr/>
        </p:nvSpPr>
        <p:spPr>
          <a:xfrm>
            <a:off x="5363119" y="2809653"/>
            <a:ext cx="1267200" cy="316081"/>
          </a:xfrm>
          <a:prstGeom prst="trapezoid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gx_yRot</a:t>
            </a:r>
            <a:endParaRPr lang="en-GB" sz="1600" b="1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5440436" y="2644652"/>
            <a:ext cx="0" cy="194629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555479" y="2640444"/>
            <a:ext cx="0" cy="195049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>
            <a:off x="3059323" y="839516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s05_FastRadialGradientEcho (</a:t>
            </a:r>
            <a:r>
              <a:rPr lang="de-DE" sz="1800" dirty="0" err="1" smtClean="0"/>
              <a:t>gradient</a:t>
            </a:r>
            <a:r>
              <a:rPr lang="de-DE" sz="1800" dirty="0" smtClean="0"/>
              <a:t>-echo radial + </a:t>
            </a:r>
            <a:r>
              <a:rPr lang="de-DE" sz="1800" dirty="0" err="1" smtClean="0"/>
              <a:t>shortest</a:t>
            </a:r>
            <a:r>
              <a:rPr lang="de-DE" sz="1800" dirty="0" smtClean="0"/>
              <a:t> </a:t>
            </a:r>
            <a:r>
              <a:rPr lang="de-DE" sz="1800" dirty="0" err="1" smtClean="0"/>
              <a:t>timing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gzComb</a:t>
            </a:r>
            <a:endParaRPr lang="en-GB" sz="1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292596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92801" y="54209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132819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7" y="789200"/>
            <a:ext cx="356752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04558" y="1291687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2425723" y="3475572"/>
            <a:ext cx="1689930" cy="315921"/>
          </a:xfrm>
          <a:prstGeom prst="trapezoi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gx_xRot</a:t>
            </a:r>
            <a:endParaRPr lang="en-GB" sz="1600" b="1" dirty="0"/>
          </a:p>
        </p:txBody>
      </p:sp>
      <p:sp>
        <p:nvSpPr>
          <p:cNvPr id="84" name="Trapezoid 83"/>
          <p:cNvSpPr/>
          <p:nvPr/>
        </p:nvSpPr>
        <p:spPr>
          <a:xfrm flipV="1">
            <a:off x="1712807" y="3801014"/>
            <a:ext cx="673446" cy="28620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730420" y="3757287"/>
            <a:ext cx="67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gxPre_xRot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6636" y="4225621"/>
            <a:ext cx="1090827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03" name="Oval 102"/>
          <p:cNvSpPr/>
          <p:nvPr/>
        </p:nvSpPr>
        <p:spPr>
          <a:xfrm>
            <a:off x="3126958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rapezoid 64"/>
          <p:cNvSpPr/>
          <p:nvPr/>
        </p:nvSpPr>
        <p:spPr>
          <a:xfrm rot="10800000">
            <a:off x="1754712" y="2503591"/>
            <a:ext cx="631228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67" name="Trapezoid 66"/>
          <p:cNvSpPr/>
          <p:nvPr/>
        </p:nvSpPr>
        <p:spPr>
          <a:xfrm flipV="1">
            <a:off x="1712807" y="3143079"/>
            <a:ext cx="673447" cy="270501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675572" y="3082662"/>
            <a:ext cx="75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gxPre_yRot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rot="10800000" flipV="1">
            <a:off x="3634582" y="1903384"/>
            <a:ext cx="333147" cy="581743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1163253" y="1158591"/>
            <a:ext cx="189607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907422" y="9013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sp>
        <p:nvSpPr>
          <p:cNvPr id="108" name="Trapezoid 107"/>
          <p:cNvSpPr/>
          <p:nvPr/>
        </p:nvSpPr>
        <p:spPr>
          <a:xfrm>
            <a:off x="2425723" y="2809653"/>
            <a:ext cx="1689930" cy="316081"/>
          </a:xfrm>
          <a:prstGeom prst="trapezoid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gx_yRot</a:t>
            </a:r>
            <a:endParaRPr lang="en-GB" sz="1600" b="1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2503040" y="2644652"/>
            <a:ext cx="0" cy="194629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38728" y="162883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Spoiling</a:t>
            </a:r>
            <a:endParaRPr lang="en-GB" sz="1000" b="1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695640" y="2149723"/>
            <a:ext cx="0" cy="1937493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618083" y="1602223"/>
            <a:ext cx="0" cy="298871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s06_Spiral (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fat</a:t>
            </a:r>
            <a:r>
              <a:rPr lang="de-DE" sz="1800" dirty="0" smtClean="0"/>
              <a:t> </a:t>
            </a:r>
            <a:r>
              <a:rPr lang="de-DE" sz="1800" dirty="0" err="1" smtClean="0"/>
              <a:t>saturation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3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0800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284778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3586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1693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825658" y="1321200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51709" y="455595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10223" y="53450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342901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98579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59898" y="789200"/>
            <a:ext cx="5838681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670318" y="1055224"/>
            <a:ext cx="0" cy="353571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688938" y="4225621"/>
            <a:ext cx="1184286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03" name="Oval 102"/>
          <p:cNvSpPr/>
          <p:nvPr/>
        </p:nvSpPr>
        <p:spPr>
          <a:xfrm>
            <a:off x="3269250" y="455595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rapezoid 64"/>
          <p:cNvSpPr/>
          <p:nvPr/>
        </p:nvSpPr>
        <p:spPr>
          <a:xfrm rot="10800000">
            <a:off x="4020472" y="2503591"/>
            <a:ext cx="631228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rot="10800000" flipV="1">
            <a:off x="5896800" y="1903384"/>
            <a:ext cx="490129" cy="581743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106" name="Straight Connector 105"/>
          <p:cNvCxnSpPr/>
          <p:nvPr/>
        </p:nvCxnSpPr>
        <p:spPr>
          <a:xfrm flipH="1" flipV="1">
            <a:off x="3429014" y="1158591"/>
            <a:ext cx="1241304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852027" y="91017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004287" y="1322255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xmlns="" id="{84B4CC3F-B3DC-0414-21FB-6E25238697A5}"/>
              </a:ext>
            </a:extLst>
          </p:cNvPr>
          <p:cNvSpPr/>
          <p:nvPr/>
        </p:nvSpPr>
        <p:spPr>
          <a:xfrm>
            <a:off x="4672388" y="2835210"/>
            <a:ext cx="1203820" cy="631920"/>
          </a:xfrm>
          <a:custGeom>
            <a:avLst/>
            <a:gdLst>
              <a:gd name="connsiteX0" fmla="*/ 0 w 6743700"/>
              <a:gd name="connsiteY0" fmla="*/ 943988 h 1963352"/>
              <a:gd name="connsiteX1" fmla="*/ 259772 w 6743700"/>
              <a:gd name="connsiteY1" fmla="*/ 850470 h 1963352"/>
              <a:gd name="connsiteX2" fmla="*/ 592281 w 6743700"/>
              <a:gd name="connsiteY2" fmla="*/ 1089461 h 1963352"/>
              <a:gd name="connsiteX3" fmla="*/ 976745 w 6743700"/>
              <a:gd name="connsiteY3" fmla="*/ 798516 h 1963352"/>
              <a:gd name="connsiteX4" fmla="*/ 1454727 w 6743700"/>
              <a:gd name="connsiteY4" fmla="*/ 1141416 h 1963352"/>
              <a:gd name="connsiteX5" fmla="*/ 1922318 w 6743700"/>
              <a:gd name="connsiteY5" fmla="*/ 767343 h 1963352"/>
              <a:gd name="connsiteX6" fmla="*/ 2483427 w 6743700"/>
              <a:gd name="connsiteY6" fmla="*/ 1234934 h 1963352"/>
              <a:gd name="connsiteX7" fmla="*/ 3023754 w 6743700"/>
              <a:gd name="connsiteY7" fmla="*/ 694607 h 1963352"/>
              <a:gd name="connsiteX8" fmla="*/ 3740727 w 6743700"/>
              <a:gd name="connsiteY8" fmla="*/ 1359625 h 1963352"/>
              <a:gd name="connsiteX9" fmla="*/ 4322618 w 6743700"/>
              <a:gd name="connsiteY9" fmla="*/ 476398 h 1963352"/>
              <a:gd name="connsiteX10" fmla="*/ 5122718 w 6743700"/>
              <a:gd name="connsiteY10" fmla="*/ 1536270 h 1963352"/>
              <a:gd name="connsiteX11" fmla="*/ 5569527 w 6743700"/>
              <a:gd name="connsiteY11" fmla="*/ 299752 h 1963352"/>
              <a:gd name="connsiteX12" fmla="*/ 6120245 w 6743700"/>
              <a:gd name="connsiteY12" fmla="*/ 1962298 h 1963352"/>
              <a:gd name="connsiteX13" fmla="*/ 6483927 w 6743700"/>
              <a:gd name="connsiteY13" fmla="*/ 8807 h 1963352"/>
              <a:gd name="connsiteX14" fmla="*/ 6743700 w 6743700"/>
              <a:gd name="connsiteY14" fmla="*/ 1193370 h 1963352"/>
              <a:gd name="connsiteX15" fmla="*/ 6743700 w 6743700"/>
              <a:gd name="connsiteY15" fmla="*/ 1193370 h 196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43700" h="1963352">
                <a:moveTo>
                  <a:pt x="0" y="943988"/>
                </a:moveTo>
                <a:cubicBezTo>
                  <a:pt x="80529" y="885106"/>
                  <a:pt x="161059" y="826225"/>
                  <a:pt x="259772" y="850470"/>
                </a:cubicBezTo>
                <a:cubicBezTo>
                  <a:pt x="358485" y="874715"/>
                  <a:pt x="472786" y="1098120"/>
                  <a:pt x="592281" y="1089461"/>
                </a:cubicBezTo>
                <a:cubicBezTo>
                  <a:pt x="711776" y="1080802"/>
                  <a:pt x="833004" y="789857"/>
                  <a:pt x="976745" y="798516"/>
                </a:cubicBezTo>
                <a:cubicBezTo>
                  <a:pt x="1120486" y="807175"/>
                  <a:pt x="1297132" y="1146611"/>
                  <a:pt x="1454727" y="1141416"/>
                </a:cubicBezTo>
                <a:cubicBezTo>
                  <a:pt x="1612322" y="1136221"/>
                  <a:pt x="1750868" y="751757"/>
                  <a:pt x="1922318" y="767343"/>
                </a:cubicBezTo>
                <a:cubicBezTo>
                  <a:pt x="2093768" y="782929"/>
                  <a:pt x="2299854" y="1247057"/>
                  <a:pt x="2483427" y="1234934"/>
                </a:cubicBezTo>
                <a:cubicBezTo>
                  <a:pt x="2667000" y="1222811"/>
                  <a:pt x="2814204" y="673825"/>
                  <a:pt x="3023754" y="694607"/>
                </a:cubicBezTo>
                <a:cubicBezTo>
                  <a:pt x="3233304" y="715389"/>
                  <a:pt x="3524250" y="1395993"/>
                  <a:pt x="3740727" y="1359625"/>
                </a:cubicBezTo>
                <a:cubicBezTo>
                  <a:pt x="3957204" y="1323257"/>
                  <a:pt x="4092286" y="446957"/>
                  <a:pt x="4322618" y="476398"/>
                </a:cubicBezTo>
                <a:cubicBezTo>
                  <a:pt x="4552950" y="505839"/>
                  <a:pt x="4914900" y="1565711"/>
                  <a:pt x="5122718" y="1536270"/>
                </a:cubicBezTo>
                <a:cubicBezTo>
                  <a:pt x="5330536" y="1506829"/>
                  <a:pt x="5403273" y="228747"/>
                  <a:pt x="5569527" y="299752"/>
                </a:cubicBezTo>
                <a:cubicBezTo>
                  <a:pt x="5735781" y="370757"/>
                  <a:pt x="5967845" y="2010789"/>
                  <a:pt x="6120245" y="1962298"/>
                </a:cubicBezTo>
                <a:cubicBezTo>
                  <a:pt x="6272645" y="1913807"/>
                  <a:pt x="6380018" y="136962"/>
                  <a:pt x="6483927" y="8807"/>
                </a:cubicBezTo>
                <a:cubicBezTo>
                  <a:pt x="6587836" y="-119348"/>
                  <a:pt x="6743700" y="1193370"/>
                  <a:pt x="6743700" y="1193370"/>
                </a:cubicBezTo>
                <a:lnTo>
                  <a:pt x="6743700" y="1193370"/>
                </a:lnTo>
              </a:path>
            </a:pathLst>
          </a:cu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xmlns="" id="{84B4CC3F-B3DC-0414-21FB-6E25238697A5}"/>
              </a:ext>
            </a:extLst>
          </p:cNvPr>
          <p:cNvSpPr/>
          <p:nvPr/>
        </p:nvSpPr>
        <p:spPr>
          <a:xfrm>
            <a:off x="4670318" y="3407738"/>
            <a:ext cx="1205890" cy="796312"/>
          </a:xfrm>
          <a:custGeom>
            <a:avLst/>
            <a:gdLst>
              <a:gd name="connsiteX0" fmla="*/ 0 w 6743700"/>
              <a:gd name="connsiteY0" fmla="*/ 943988 h 1963352"/>
              <a:gd name="connsiteX1" fmla="*/ 259772 w 6743700"/>
              <a:gd name="connsiteY1" fmla="*/ 850470 h 1963352"/>
              <a:gd name="connsiteX2" fmla="*/ 592281 w 6743700"/>
              <a:gd name="connsiteY2" fmla="*/ 1089461 h 1963352"/>
              <a:gd name="connsiteX3" fmla="*/ 976745 w 6743700"/>
              <a:gd name="connsiteY3" fmla="*/ 798516 h 1963352"/>
              <a:gd name="connsiteX4" fmla="*/ 1454727 w 6743700"/>
              <a:gd name="connsiteY4" fmla="*/ 1141416 h 1963352"/>
              <a:gd name="connsiteX5" fmla="*/ 1922318 w 6743700"/>
              <a:gd name="connsiteY5" fmla="*/ 767343 h 1963352"/>
              <a:gd name="connsiteX6" fmla="*/ 2483427 w 6743700"/>
              <a:gd name="connsiteY6" fmla="*/ 1234934 h 1963352"/>
              <a:gd name="connsiteX7" fmla="*/ 3023754 w 6743700"/>
              <a:gd name="connsiteY7" fmla="*/ 694607 h 1963352"/>
              <a:gd name="connsiteX8" fmla="*/ 3740727 w 6743700"/>
              <a:gd name="connsiteY8" fmla="*/ 1359625 h 1963352"/>
              <a:gd name="connsiteX9" fmla="*/ 4322618 w 6743700"/>
              <a:gd name="connsiteY9" fmla="*/ 476398 h 1963352"/>
              <a:gd name="connsiteX10" fmla="*/ 5122718 w 6743700"/>
              <a:gd name="connsiteY10" fmla="*/ 1536270 h 1963352"/>
              <a:gd name="connsiteX11" fmla="*/ 5569527 w 6743700"/>
              <a:gd name="connsiteY11" fmla="*/ 299752 h 1963352"/>
              <a:gd name="connsiteX12" fmla="*/ 6120245 w 6743700"/>
              <a:gd name="connsiteY12" fmla="*/ 1962298 h 1963352"/>
              <a:gd name="connsiteX13" fmla="*/ 6483927 w 6743700"/>
              <a:gd name="connsiteY13" fmla="*/ 8807 h 1963352"/>
              <a:gd name="connsiteX14" fmla="*/ 6743700 w 6743700"/>
              <a:gd name="connsiteY14" fmla="*/ 1193370 h 1963352"/>
              <a:gd name="connsiteX15" fmla="*/ 6743700 w 6743700"/>
              <a:gd name="connsiteY15" fmla="*/ 1193370 h 196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43700" h="1963352">
                <a:moveTo>
                  <a:pt x="0" y="943988"/>
                </a:moveTo>
                <a:cubicBezTo>
                  <a:pt x="80529" y="885106"/>
                  <a:pt x="161059" y="826225"/>
                  <a:pt x="259772" y="850470"/>
                </a:cubicBezTo>
                <a:cubicBezTo>
                  <a:pt x="358485" y="874715"/>
                  <a:pt x="472786" y="1098120"/>
                  <a:pt x="592281" y="1089461"/>
                </a:cubicBezTo>
                <a:cubicBezTo>
                  <a:pt x="711776" y="1080802"/>
                  <a:pt x="833004" y="789857"/>
                  <a:pt x="976745" y="798516"/>
                </a:cubicBezTo>
                <a:cubicBezTo>
                  <a:pt x="1120486" y="807175"/>
                  <a:pt x="1297132" y="1146611"/>
                  <a:pt x="1454727" y="1141416"/>
                </a:cubicBezTo>
                <a:cubicBezTo>
                  <a:pt x="1612322" y="1136221"/>
                  <a:pt x="1750868" y="751757"/>
                  <a:pt x="1922318" y="767343"/>
                </a:cubicBezTo>
                <a:cubicBezTo>
                  <a:pt x="2093768" y="782929"/>
                  <a:pt x="2299854" y="1247057"/>
                  <a:pt x="2483427" y="1234934"/>
                </a:cubicBezTo>
                <a:cubicBezTo>
                  <a:pt x="2667000" y="1222811"/>
                  <a:pt x="2814204" y="673825"/>
                  <a:pt x="3023754" y="694607"/>
                </a:cubicBezTo>
                <a:cubicBezTo>
                  <a:pt x="3233304" y="715389"/>
                  <a:pt x="3524250" y="1395993"/>
                  <a:pt x="3740727" y="1359625"/>
                </a:cubicBezTo>
                <a:cubicBezTo>
                  <a:pt x="3957204" y="1323257"/>
                  <a:pt x="4092286" y="446957"/>
                  <a:pt x="4322618" y="476398"/>
                </a:cubicBezTo>
                <a:cubicBezTo>
                  <a:pt x="4552950" y="505839"/>
                  <a:pt x="4914900" y="1565711"/>
                  <a:pt x="5122718" y="1536270"/>
                </a:cubicBezTo>
                <a:cubicBezTo>
                  <a:pt x="5330536" y="1506829"/>
                  <a:pt x="5403273" y="228747"/>
                  <a:pt x="5569527" y="299752"/>
                </a:cubicBezTo>
                <a:cubicBezTo>
                  <a:pt x="5735781" y="370757"/>
                  <a:pt x="5967845" y="2010789"/>
                  <a:pt x="6120245" y="1962298"/>
                </a:cubicBezTo>
                <a:cubicBezTo>
                  <a:pt x="6272645" y="1913807"/>
                  <a:pt x="6380018" y="136962"/>
                  <a:pt x="6483927" y="8807"/>
                </a:cubicBezTo>
                <a:cubicBezTo>
                  <a:pt x="6587836" y="-119348"/>
                  <a:pt x="6743700" y="1193370"/>
                  <a:pt x="6743700" y="1193370"/>
                </a:cubicBezTo>
                <a:lnTo>
                  <a:pt x="6743700" y="1193370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70547" y="1324760"/>
            <a:ext cx="381360" cy="537859"/>
          </a:xfrm>
          <a:custGeom>
            <a:avLst/>
            <a:gdLst>
              <a:gd name="connsiteX0" fmla="*/ 0 w 4224042"/>
              <a:gd name="connsiteY0" fmla="*/ 3285386 h 3325846"/>
              <a:gd name="connsiteX1" fmla="*/ 2120113 w 4224042"/>
              <a:gd name="connsiteY1" fmla="*/ 20 h 3325846"/>
              <a:gd name="connsiteX2" fmla="*/ 4224042 w 4224042"/>
              <a:gd name="connsiteY2" fmla="*/ 3325846 h 332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042" h="3325846">
                <a:moveTo>
                  <a:pt x="0" y="3285386"/>
                </a:moveTo>
                <a:cubicBezTo>
                  <a:pt x="708053" y="1639331"/>
                  <a:pt x="1416106" y="-6723"/>
                  <a:pt x="2120113" y="20"/>
                </a:cubicBezTo>
                <a:cubicBezTo>
                  <a:pt x="2824120" y="6763"/>
                  <a:pt x="3524081" y="1666304"/>
                  <a:pt x="4224042" y="3325846"/>
                </a:cubicBezTo>
              </a:path>
            </a:pathLst>
          </a:cu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2189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apezoid 58"/>
          <p:cNvSpPr/>
          <p:nvPr/>
        </p:nvSpPr>
        <p:spPr>
          <a:xfrm>
            <a:off x="1138395" y="2149593"/>
            <a:ext cx="1671518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</a:t>
            </a:r>
            <a:r>
              <a:rPr lang="en-US" sz="1600" b="1" dirty="0" err="1" smtClean="0"/>
              <a:t>z_fs</a:t>
            </a:r>
            <a:endParaRPr lang="en-GB" sz="1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51748" y="979792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r</a:t>
            </a:r>
            <a:r>
              <a:rPr lang="en-US" sz="1600" b="1" dirty="0" err="1" smtClean="0">
                <a:solidFill>
                  <a:srgbClr val="FF0000"/>
                </a:solidFill>
              </a:rPr>
              <a:t>f_fs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6627" y="1269915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rf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63401" y="1990025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g</a:t>
            </a:r>
            <a:r>
              <a:rPr lang="en-US" sz="1200" b="1" dirty="0" err="1" smtClean="0">
                <a:solidFill>
                  <a:srgbClr val="7030A0"/>
                </a:solidFill>
              </a:rPr>
              <a:t>z_spoil</a:t>
            </a:r>
            <a:endParaRPr lang="en-GB" sz="1200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74927" y="2468524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gzReph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9" name="Right Triangle 18"/>
          <p:cNvSpPr/>
          <p:nvPr/>
        </p:nvSpPr>
        <p:spPr>
          <a:xfrm rot="10800000" flipH="1">
            <a:off x="5896243" y="3142799"/>
            <a:ext cx="498990" cy="67126"/>
          </a:xfrm>
          <a:prstGeom prst="rt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Triangle 72"/>
          <p:cNvSpPr/>
          <p:nvPr/>
        </p:nvSpPr>
        <p:spPr>
          <a:xfrm rot="10800000" flipH="1">
            <a:off x="5891479" y="3805890"/>
            <a:ext cx="496117" cy="78606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6359393" y="3525670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gx_spoil_Rot</a:t>
            </a:r>
            <a:endParaRPr lang="en-GB" sz="1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59392" y="288779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gy_spoil_Rot</a:t>
            </a:r>
            <a:endParaRPr lang="en-GB" sz="1200" b="1" dirty="0">
              <a:solidFill>
                <a:srgbClr val="92D05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5877862" y="13212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62386" y="340773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gx_Rot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67467" y="275895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3">
                    <a:lumMod val="50000"/>
                  </a:schemeClr>
                </a:solidFill>
              </a:rPr>
              <a:t>gy_Rot</a:t>
            </a:r>
            <a:endParaRPr lang="en-GB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797075" y="455595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994221" y="4560869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1038" y="277758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Fat saturation</a:t>
            </a:r>
            <a:endParaRPr lang="en-GB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6</TotalTime>
  <Words>192</Words>
  <Application>Microsoft Office PowerPoint</Application>
  <PresentationFormat>On-screen Show (16:9)</PresentationFormat>
  <Paragraphs>158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UKF_PPT_16zu9</vt:lpstr>
      <vt:lpstr>Qingping Chen  Division of Medical Physics, Dept. Of Radiology, University Medical Center Freiburg, Germany  June 21 2023</vt:lpstr>
      <vt:lpstr>s01_CartesianSE (spin-echo Cartesian)</vt:lpstr>
      <vt:lpstr>s02_RadialSE (spin-echo radial)</vt:lpstr>
      <vt:lpstr>s03_CartesianGradientEcho (gradient-echo Cartesian)</vt:lpstr>
      <vt:lpstr>s04_RadialGradientEcho (gradient-echo radial)</vt:lpstr>
      <vt:lpstr>s05_FastRadialGradientEcho (gradient-echo radial + shortest timing)</vt:lpstr>
      <vt:lpstr>s06_Spiral (with fat saturation)</vt:lpstr>
    </vt:vector>
  </TitlesOfParts>
  <Company>Uniklinikum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Maxim Zaitsev</cp:lastModifiedBy>
  <cp:revision>1102</cp:revision>
  <dcterms:created xsi:type="dcterms:W3CDTF">2021-04-28T05:52:54Z</dcterms:created>
  <dcterms:modified xsi:type="dcterms:W3CDTF">2023-06-23T07:36:22Z</dcterms:modified>
</cp:coreProperties>
</file>