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8" r:id="rId2"/>
  </p:sldIdLst>
  <p:sldSz cx="30243463" cy="42484675"/>
  <p:notesSz cx="6858000" cy="9144000"/>
  <p:defaultTextStyle>
    <a:defPPr>
      <a:defRPr lang="pt-BR"/>
    </a:defPPr>
    <a:lvl1pPr marL="0" algn="l" defTabSz="415574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77871" algn="l" defTabSz="415574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55742" algn="l" defTabSz="415574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33613" algn="l" defTabSz="415574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11485" algn="l" defTabSz="415574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389356" algn="l" defTabSz="415574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467227" algn="l" defTabSz="415574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545098" algn="l" defTabSz="415574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22969" algn="l" defTabSz="415574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81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02" autoAdjust="0"/>
    <p:restoredTop sz="94660"/>
  </p:normalViewPr>
  <p:slideViewPr>
    <p:cSldViewPr>
      <p:cViewPr>
        <p:scale>
          <a:sx n="10" d="100"/>
          <a:sy n="10" d="100"/>
        </p:scale>
        <p:origin x="4021" y="731"/>
      </p:cViewPr>
      <p:guideLst>
        <p:guide orient="horz" pos="13381"/>
        <p:guide pos="952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61164-6B01-4CC8-85FB-1E286096DE37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08213" y="685800"/>
            <a:ext cx="2441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BD320-28D4-4FE2-853B-FB021E7FAB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31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5666" algn="l" defTabSz="1231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31331" algn="l" defTabSz="1231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46997" algn="l" defTabSz="1231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62662" algn="l" defTabSz="1231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78328" algn="l" defTabSz="1231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93993" algn="l" defTabSz="1231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09659" algn="l" defTabSz="1231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25324" algn="l" defTabSz="1231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BD320-28D4-4FE2-853B-FB021E7FAB7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68261" y="13197794"/>
            <a:ext cx="25706944" cy="9106669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36520" y="24074650"/>
            <a:ext cx="21170424" cy="10857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3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47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21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95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69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16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590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26510" y="1701365"/>
            <a:ext cx="6804780" cy="36249656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173" y="1701365"/>
            <a:ext cx="19910281" cy="36249656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025" y="27300341"/>
            <a:ext cx="25706944" cy="8437928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89025" y="18006821"/>
            <a:ext cx="25706944" cy="9293520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7381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47644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2147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95292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36911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44293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51676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59057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174" y="9913132"/>
            <a:ext cx="13357530" cy="28037921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373760" y="9913132"/>
            <a:ext cx="13357530" cy="28037921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173" y="9509884"/>
            <a:ext cx="13362782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3818" indent="0">
              <a:buNone/>
              <a:defRPr sz="9200" b="1"/>
            </a:lvl2pPr>
            <a:lvl3pPr marL="4147644" indent="0">
              <a:buNone/>
              <a:defRPr sz="8200" b="1"/>
            </a:lvl3pPr>
            <a:lvl4pPr marL="6221470" indent="0">
              <a:buNone/>
              <a:defRPr sz="7300" b="1"/>
            </a:lvl4pPr>
            <a:lvl5pPr marL="8295292" indent="0">
              <a:buNone/>
              <a:defRPr sz="7300" b="1"/>
            </a:lvl5pPr>
            <a:lvl6pPr marL="10369114" indent="0">
              <a:buNone/>
              <a:defRPr sz="7300" b="1"/>
            </a:lvl6pPr>
            <a:lvl7pPr marL="12442935" indent="0">
              <a:buNone/>
              <a:defRPr sz="7300" b="1"/>
            </a:lvl7pPr>
            <a:lvl8pPr marL="14516761" indent="0">
              <a:buNone/>
              <a:defRPr sz="7300" b="1"/>
            </a:lvl8pPr>
            <a:lvl9pPr marL="16590578" indent="0">
              <a:buNone/>
              <a:defRPr sz="73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2173" y="13473149"/>
            <a:ext cx="13362782" cy="24477864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63282" y="9509884"/>
            <a:ext cx="13368030" cy="3963266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3818" indent="0">
              <a:buNone/>
              <a:defRPr sz="9200" b="1"/>
            </a:lvl2pPr>
            <a:lvl3pPr marL="4147644" indent="0">
              <a:buNone/>
              <a:defRPr sz="8200" b="1"/>
            </a:lvl3pPr>
            <a:lvl4pPr marL="6221470" indent="0">
              <a:buNone/>
              <a:defRPr sz="7300" b="1"/>
            </a:lvl4pPr>
            <a:lvl5pPr marL="8295292" indent="0">
              <a:buNone/>
              <a:defRPr sz="7300" b="1"/>
            </a:lvl5pPr>
            <a:lvl6pPr marL="10369114" indent="0">
              <a:buNone/>
              <a:defRPr sz="7300" b="1"/>
            </a:lvl6pPr>
            <a:lvl7pPr marL="12442935" indent="0">
              <a:buNone/>
              <a:defRPr sz="7300" b="1"/>
            </a:lvl7pPr>
            <a:lvl8pPr marL="14516761" indent="0">
              <a:buNone/>
              <a:defRPr sz="7300" b="1"/>
            </a:lvl8pPr>
            <a:lvl9pPr marL="16590578" indent="0">
              <a:buNone/>
              <a:defRPr sz="73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63282" y="13473149"/>
            <a:ext cx="13368030" cy="24477864"/>
          </a:xfrm>
        </p:spPr>
        <p:txBody>
          <a:bodyPr/>
          <a:lstStyle>
            <a:lvl1pPr>
              <a:defRPr sz="10900"/>
            </a:lvl1pPr>
            <a:lvl2pPr>
              <a:defRPr sz="92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196" y="1691519"/>
            <a:ext cx="9949890" cy="7198792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24355" y="1691561"/>
            <a:ext cx="16906935" cy="36259493"/>
          </a:xfrm>
        </p:spPr>
        <p:txBody>
          <a:bodyPr/>
          <a:lstStyle>
            <a:lvl1pPr>
              <a:defRPr sz="14500"/>
            </a:lvl1pPr>
            <a:lvl2pPr>
              <a:defRPr sz="12800"/>
            </a:lvl2pPr>
            <a:lvl3pPr>
              <a:defRPr sz="109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2196" y="8890352"/>
            <a:ext cx="9949890" cy="29060701"/>
          </a:xfrm>
        </p:spPr>
        <p:txBody>
          <a:bodyPr/>
          <a:lstStyle>
            <a:lvl1pPr marL="0" indent="0">
              <a:buNone/>
              <a:defRPr sz="6300"/>
            </a:lvl1pPr>
            <a:lvl2pPr marL="2073818" indent="0">
              <a:buNone/>
              <a:defRPr sz="5500"/>
            </a:lvl2pPr>
            <a:lvl3pPr marL="4147644" indent="0">
              <a:buNone/>
              <a:defRPr sz="4600"/>
            </a:lvl3pPr>
            <a:lvl4pPr marL="6221470" indent="0">
              <a:buNone/>
              <a:defRPr sz="4000"/>
            </a:lvl4pPr>
            <a:lvl5pPr marL="8295292" indent="0">
              <a:buNone/>
              <a:defRPr sz="4000"/>
            </a:lvl5pPr>
            <a:lvl6pPr marL="10369114" indent="0">
              <a:buNone/>
              <a:defRPr sz="4000"/>
            </a:lvl6pPr>
            <a:lvl7pPr marL="12442935" indent="0">
              <a:buNone/>
              <a:defRPr sz="4000"/>
            </a:lvl7pPr>
            <a:lvl8pPr marL="14516761" indent="0">
              <a:buNone/>
              <a:defRPr sz="4000"/>
            </a:lvl8pPr>
            <a:lvl9pPr marL="16590578" indent="0">
              <a:buNone/>
              <a:defRPr sz="4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7930" y="29739273"/>
            <a:ext cx="18146078" cy="3510889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27930" y="3796085"/>
            <a:ext cx="18146078" cy="25490805"/>
          </a:xfrm>
        </p:spPr>
        <p:txBody>
          <a:bodyPr/>
          <a:lstStyle>
            <a:lvl1pPr marL="0" indent="0">
              <a:buNone/>
              <a:defRPr sz="14500"/>
            </a:lvl1pPr>
            <a:lvl2pPr marL="2073818" indent="0">
              <a:buNone/>
              <a:defRPr sz="12800"/>
            </a:lvl2pPr>
            <a:lvl3pPr marL="4147644" indent="0">
              <a:buNone/>
              <a:defRPr sz="10900"/>
            </a:lvl3pPr>
            <a:lvl4pPr marL="6221470" indent="0">
              <a:buNone/>
              <a:defRPr sz="9200"/>
            </a:lvl4pPr>
            <a:lvl5pPr marL="8295292" indent="0">
              <a:buNone/>
              <a:defRPr sz="9200"/>
            </a:lvl5pPr>
            <a:lvl6pPr marL="10369114" indent="0">
              <a:buNone/>
              <a:defRPr sz="9200"/>
            </a:lvl6pPr>
            <a:lvl7pPr marL="12442935" indent="0">
              <a:buNone/>
              <a:defRPr sz="9200"/>
            </a:lvl7pPr>
            <a:lvl8pPr marL="14516761" indent="0">
              <a:buNone/>
              <a:defRPr sz="9200"/>
            </a:lvl8pPr>
            <a:lvl9pPr marL="16590578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27930" y="33250162"/>
            <a:ext cx="18146078" cy="4986046"/>
          </a:xfrm>
        </p:spPr>
        <p:txBody>
          <a:bodyPr/>
          <a:lstStyle>
            <a:lvl1pPr marL="0" indent="0">
              <a:buNone/>
              <a:defRPr sz="6300"/>
            </a:lvl1pPr>
            <a:lvl2pPr marL="2073818" indent="0">
              <a:buNone/>
              <a:defRPr sz="5500"/>
            </a:lvl2pPr>
            <a:lvl3pPr marL="4147644" indent="0">
              <a:buNone/>
              <a:defRPr sz="4600"/>
            </a:lvl3pPr>
            <a:lvl4pPr marL="6221470" indent="0">
              <a:buNone/>
              <a:defRPr sz="4000"/>
            </a:lvl4pPr>
            <a:lvl5pPr marL="8295292" indent="0">
              <a:buNone/>
              <a:defRPr sz="4000"/>
            </a:lvl5pPr>
            <a:lvl6pPr marL="10369114" indent="0">
              <a:buNone/>
              <a:defRPr sz="4000"/>
            </a:lvl6pPr>
            <a:lvl7pPr marL="12442935" indent="0">
              <a:buNone/>
              <a:defRPr sz="4000"/>
            </a:lvl7pPr>
            <a:lvl8pPr marL="14516761" indent="0">
              <a:buNone/>
              <a:defRPr sz="4000"/>
            </a:lvl8pPr>
            <a:lvl9pPr marL="16590578" indent="0">
              <a:buNone/>
              <a:defRPr sz="4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173" y="1701358"/>
            <a:ext cx="27219117" cy="7080779"/>
          </a:xfrm>
          <a:prstGeom prst="rect">
            <a:avLst/>
          </a:prstGeom>
        </p:spPr>
        <p:txBody>
          <a:bodyPr vert="horz" lIns="414757" tIns="207378" rIns="414757" bIns="207378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173" y="9913132"/>
            <a:ext cx="27219117" cy="28037921"/>
          </a:xfrm>
          <a:prstGeom prst="rect">
            <a:avLst/>
          </a:prstGeom>
        </p:spPr>
        <p:txBody>
          <a:bodyPr vert="horz" lIns="414757" tIns="207378" rIns="414757" bIns="20737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512173" y="39377014"/>
            <a:ext cx="7056808" cy="2261916"/>
          </a:xfrm>
          <a:prstGeom prst="rect">
            <a:avLst/>
          </a:prstGeom>
        </p:spPr>
        <p:txBody>
          <a:bodyPr vert="horz" lIns="414757" tIns="207378" rIns="414757" bIns="20737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333184" y="39377014"/>
            <a:ext cx="9577097" cy="2261916"/>
          </a:xfrm>
          <a:prstGeom prst="rect">
            <a:avLst/>
          </a:prstGeom>
        </p:spPr>
        <p:txBody>
          <a:bodyPr vert="horz" lIns="414757" tIns="207378" rIns="414757" bIns="20737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1674482" y="39377014"/>
            <a:ext cx="7056808" cy="2261916"/>
          </a:xfrm>
          <a:prstGeom prst="rect">
            <a:avLst/>
          </a:prstGeom>
        </p:spPr>
        <p:txBody>
          <a:bodyPr vert="horz" lIns="414757" tIns="207378" rIns="414757" bIns="20737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14764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5377" indent="-1555377" algn="l" defTabSz="4147644" rtl="0" eaLnBrk="1" latinLnBrk="0" hangingPunct="1">
        <a:spcBef>
          <a:spcPct val="20000"/>
        </a:spcBef>
        <a:buFont typeface="Arial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69965" indent="-1296133" algn="l" defTabSz="4147644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184561" indent="-1036918" algn="l" defTabSz="4147644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58379" indent="-1036918" algn="l" defTabSz="414764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32201" indent="-1036918" algn="l" defTabSz="414764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06027" indent="-1036918" algn="l" defTabSz="41476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479848" indent="-1036918" algn="l" defTabSz="41476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553670" indent="-1036918" algn="l" defTabSz="41476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627492" indent="-1036918" algn="l" defTabSz="414764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76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3818" algn="l" defTabSz="41476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47644" algn="l" defTabSz="41476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21470" algn="l" defTabSz="41476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295292" algn="l" defTabSz="41476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69114" algn="l" defTabSz="41476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2935" algn="l" defTabSz="41476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16761" algn="l" defTabSz="41476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590578" algn="l" defTabSz="41476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"/>
            <a:ext cx="30243463" cy="6912746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7500" b="1" dirty="0"/>
              <a:t>ICSOFT 2019</a:t>
            </a:r>
            <a:br>
              <a:rPr lang="en-US" sz="7500" b="1" dirty="0"/>
            </a:br>
            <a:r>
              <a:rPr lang="en-US" sz="10500" b="1" dirty="0"/>
              <a:t>Exploring DDoS Mechanisms</a:t>
            </a:r>
            <a:r>
              <a:rPr lang="en-US" sz="1500" b="1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br>
              <a:rPr lang="en-US" sz="10500" b="1" dirty="0"/>
            </a:br>
            <a:br>
              <a:rPr lang="pt-BR" sz="3800" b="1" dirty="0"/>
            </a:br>
            <a:r>
              <a:rPr lang="pt-BR" sz="4500" b="1" dirty="0"/>
              <a:t>Bruno de Souza Neves, Filipe Mourão Leite, Lucas da Silva Jorge, </a:t>
            </a:r>
            <a:r>
              <a:rPr lang="pt-BR" sz="4500" b="1" dirty="0" err="1"/>
              <a:t>Rahyan</a:t>
            </a:r>
            <a:r>
              <a:rPr lang="pt-BR" sz="4500" b="1" dirty="0"/>
              <a:t> </a:t>
            </a:r>
            <a:r>
              <a:rPr lang="pt-BR" sz="4500" b="1" dirty="0" err="1"/>
              <a:t>Azin</a:t>
            </a:r>
            <a:r>
              <a:rPr lang="pt-BR" sz="4500" b="1" dirty="0"/>
              <a:t> </a:t>
            </a:r>
            <a:r>
              <a:rPr lang="pt-BR" sz="4500" b="1" dirty="0" err="1"/>
              <a:t>Gondin</a:t>
            </a:r>
            <a:r>
              <a:rPr lang="pt-BR" sz="4500" b="1" dirty="0"/>
              <a:t> Paiva,</a:t>
            </a:r>
            <a:br>
              <a:rPr lang="pt-BR" sz="4500" b="1" dirty="0"/>
            </a:br>
            <a:r>
              <a:rPr lang="pt-BR" sz="4500" b="1" dirty="0"/>
              <a:t>Juliana de Melo Bezerra </a:t>
            </a:r>
            <a:r>
              <a:rPr lang="pt-BR" sz="4500" b="1" dirty="0" err="1"/>
              <a:t>and</a:t>
            </a:r>
            <a:r>
              <a:rPr lang="pt-BR" sz="4500" b="1" dirty="0"/>
              <a:t> Vitor Venceslau Curtis</a:t>
            </a:r>
            <a:br>
              <a:rPr lang="pt-BR" sz="4500" b="1" dirty="0"/>
            </a:br>
            <a:br>
              <a:rPr lang="pt-BR" sz="4500" b="1" dirty="0"/>
            </a:br>
            <a:r>
              <a:rPr lang="pt-BR" sz="6000" b="1" dirty="0"/>
              <a:t>ITA, </a:t>
            </a:r>
            <a:r>
              <a:rPr lang="pt-BR" sz="6000" b="1" dirty="0" err="1"/>
              <a:t>Brazil</a:t>
            </a:r>
            <a:endParaRPr lang="en-US" sz="60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16075" y="7200777"/>
            <a:ext cx="13362782" cy="1323459"/>
          </a:xfrm>
        </p:spPr>
        <p:txBody>
          <a:bodyPr>
            <a:noAutofit/>
          </a:bodyPr>
          <a:lstStyle/>
          <a:p>
            <a:r>
              <a:rPr lang="en-US" sz="8000" u="sng" dirty="0"/>
              <a:t>Introduction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14912075" y="26354905"/>
            <a:ext cx="15841811" cy="8344544"/>
          </a:xfrm>
        </p:spPr>
        <p:txBody>
          <a:bodyPr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5500" dirty="0"/>
              <a:t>Besides counterintuitive, the </a:t>
            </a:r>
            <a:r>
              <a:rPr lang="en-US" sz="5500" b="1" dirty="0"/>
              <a:t>control degree</a:t>
            </a:r>
            <a:r>
              <a:rPr lang="en-US" sz="5500" dirty="0"/>
              <a:t> and the </a:t>
            </a:r>
            <a:r>
              <a:rPr lang="en-US" sz="5500" b="1" dirty="0"/>
              <a:t>level of automation</a:t>
            </a:r>
            <a:r>
              <a:rPr lang="en-US" sz="5500" dirty="0"/>
              <a:t> of a DDoS attack </a:t>
            </a:r>
            <a:r>
              <a:rPr lang="en-US" sz="5500" b="1" dirty="0"/>
              <a:t>expose the attacking network</a:t>
            </a:r>
            <a:r>
              <a:rPr lang="en-US" sz="5500" dirty="0"/>
              <a:t>, becoming a great </a:t>
            </a:r>
            <a:r>
              <a:rPr lang="en-US" sz="5500" b="1" dirty="0"/>
              <a:t>weakness</a:t>
            </a:r>
            <a:r>
              <a:rPr lang="en-US" sz="5500" dirty="0"/>
              <a:t> to be explored by mitigation security systems.</a:t>
            </a:r>
          </a:p>
          <a:p>
            <a:pPr>
              <a:tabLst>
                <a:tab pos="2514600" algn="l"/>
              </a:tabLst>
            </a:pPr>
            <a:r>
              <a:rPr lang="en-US" sz="5500" dirty="0"/>
              <a:t>We propose the use of </a:t>
            </a:r>
            <a:r>
              <a:rPr lang="en-US" sz="5500" b="1" dirty="0"/>
              <a:t>indirect communication</a:t>
            </a:r>
            <a:r>
              <a:rPr lang="en-US" sz="5500" dirty="0"/>
              <a:t> and </a:t>
            </a:r>
            <a:r>
              <a:rPr lang="en-US" sz="5500" b="1" dirty="0"/>
              <a:t>partial knowledge of the network</a:t>
            </a:r>
            <a:r>
              <a:rPr lang="en-US" sz="5500" dirty="0"/>
              <a:t> (using distributed algorithms) to reduce this weakness.</a:t>
            </a:r>
          </a:p>
        </p:txBody>
      </p:sp>
      <p:sp>
        <p:nvSpPr>
          <p:cNvPr id="13314" name="AutoShape 2" descr="Resultado de imagem para technical"/>
          <p:cNvSpPr>
            <a:spLocks noChangeAspect="1" noChangeArrowheads="1"/>
          </p:cNvSpPr>
          <p:nvPr/>
        </p:nvSpPr>
        <p:spPr bwMode="auto">
          <a:xfrm>
            <a:off x="217803" y="-178996"/>
            <a:ext cx="413381" cy="387133"/>
          </a:xfrm>
          <a:prstGeom prst="rect">
            <a:avLst/>
          </a:prstGeom>
          <a:noFill/>
        </p:spPr>
        <p:txBody>
          <a:bodyPr vert="horz" wrap="square" lIns="123133" tIns="61567" rIns="123133" bIns="6156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Resultado de imagem para technical"/>
          <p:cNvSpPr>
            <a:spLocks noChangeAspect="1" noChangeArrowheads="1"/>
          </p:cNvSpPr>
          <p:nvPr/>
        </p:nvSpPr>
        <p:spPr bwMode="auto">
          <a:xfrm>
            <a:off x="217803" y="-178996"/>
            <a:ext cx="413381" cy="387133"/>
          </a:xfrm>
          <a:prstGeom prst="rect">
            <a:avLst/>
          </a:prstGeom>
          <a:noFill/>
        </p:spPr>
        <p:txBody>
          <a:bodyPr vert="horz" wrap="square" lIns="123133" tIns="61567" rIns="123133" bIns="6156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Resultado de imagem para technical"/>
          <p:cNvSpPr>
            <a:spLocks noChangeAspect="1" noChangeArrowheads="1"/>
          </p:cNvSpPr>
          <p:nvPr/>
        </p:nvSpPr>
        <p:spPr bwMode="auto">
          <a:xfrm>
            <a:off x="217803" y="-178996"/>
            <a:ext cx="413381" cy="387133"/>
          </a:xfrm>
          <a:prstGeom prst="rect">
            <a:avLst/>
          </a:prstGeom>
          <a:noFill/>
        </p:spPr>
        <p:txBody>
          <a:bodyPr vert="horz" wrap="square" lIns="123133" tIns="61567" rIns="123133" bIns="6156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" name="Conector reto 43"/>
          <p:cNvCxnSpPr>
            <a:stCxn id="2" idx="2"/>
            <a:endCxn id="113" idx="0"/>
          </p:cNvCxnSpPr>
          <p:nvPr/>
        </p:nvCxnSpPr>
        <p:spPr>
          <a:xfrm>
            <a:off x="15121732" y="6912745"/>
            <a:ext cx="0" cy="34779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18622734"/>
            <a:ext cx="13362782" cy="1323459"/>
          </a:xfrm>
        </p:spPr>
        <p:txBody>
          <a:bodyPr>
            <a:noAutofit/>
          </a:bodyPr>
          <a:lstStyle/>
          <a:p>
            <a:r>
              <a:rPr lang="en-US" sz="8000" u="sng" dirty="0"/>
              <a:t>Simulations of DDoS Attacks</a:t>
            </a:r>
          </a:p>
        </p:txBody>
      </p:sp>
      <p:sp>
        <p:nvSpPr>
          <p:cNvPr id="113" name="Título 1"/>
          <p:cNvSpPr txBox="1">
            <a:spLocks/>
          </p:cNvSpPr>
          <p:nvPr/>
        </p:nvSpPr>
        <p:spPr>
          <a:xfrm>
            <a:off x="0" y="41692609"/>
            <a:ext cx="30243463" cy="7920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414757" tIns="207378" rIns="414757" bIns="207378" rtlCol="0" anchor="ctr">
            <a:normAutofit fontScale="47500" lnSpcReduction="20000"/>
          </a:bodyPr>
          <a:lstStyle/>
          <a:p>
            <a:pPr marL="0" marR="0" lvl="0" indent="0" algn="ctr" defTabSz="41476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3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-144068" y="32907633"/>
            <a:ext cx="15337807" cy="9064624"/>
          </a:xfrm>
        </p:spPr>
        <p:txBody>
          <a:bodyPr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5500" dirty="0"/>
              <a:t>The simulations were implemented making use of </a:t>
            </a:r>
            <a:r>
              <a:rPr lang="en-US" sz="5500" b="1" dirty="0"/>
              <a:t>lightweight threads</a:t>
            </a:r>
            <a:r>
              <a:rPr lang="en-US" sz="5500" dirty="0"/>
              <a:t> of the </a:t>
            </a:r>
            <a:r>
              <a:rPr lang="en-US" sz="5500" b="1" dirty="0"/>
              <a:t>Go language </a:t>
            </a:r>
            <a:r>
              <a:rPr lang="en-US" sz="5500" dirty="0"/>
              <a:t>and a general computer. For access to the source code, contact the authors.</a:t>
            </a:r>
          </a:p>
          <a:p>
            <a:pPr>
              <a:tabLst>
                <a:tab pos="2514600" algn="l"/>
              </a:tabLst>
            </a:pPr>
            <a:r>
              <a:rPr lang="en-US" sz="5500" dirty="0"/>
              <a:t>In the paper, we describe how the simulations were performed in details along with each </a:t>
            </a:r>
            <a:r>
              <a:rPr lang="en-US" sz="5500" b="1" dirty="0"/>
              <a:t>case of test</a:t>
            </a:r>
            <a:r>
              <a:rPr lang="en-US" sz="5500" dirty="0"/>
              <a:t>, discussing the impact achieved by each combination of </a:t>
            </a:r>
            <a:r>
              <a:rPr lang="en-US" sz="5500" b="1" dirty="0"/>
              <a:t>attack rate dynamic</a:t>
            </a:r>
            <a:r>
              <a:rPr lang="en-US" sz="5500" dirty="0"/>
              <a:t> (</a:t>
            </a:r>
            <a:r>
              <a:rPr lang="en-US" sz="5500" b="1" dirty="0"/>
              <a:t>waveform</a:t>
            </a:r>
            <a:r>
              <a:rPr lang="en-US" sz="5500" dirty="0"/>
              <a:t>) and the </a:t>
            </a:r>
            <a:r>
              <a:rPr lang="en-US" sz="5500" b="1" dirty="0"/>
              <a:t>topologies of the attacking network</a:t>
            </a:r>
            <a:r>
              <a:rPr lang="en-US" sz="5500" dirty="0"/>
              <a:t>.</a:t>
            </a:r>
          </a:p>
        </p:txBody>
      </p:sp>
      <p:sp>
        <p:nvSpPr>
          <p:cNvPr id="124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481771" y="34419801"/>
            <a:ext cx="13362782" cy="1323459"/>
          </a:xfrm>
        </p:spPr>
        <p:txBody>
          <a:bodyPr>
            <a:noAutofit/>
          </a:bodyPr>
          <a:lstStyle/>
          <a:p>
            <a:r>
              <a:rPr lang="en-US" sz="8000" u="sng" dirty="0"/>
              <a:t>Conclusions</a:t>
            </a:r>
          </a:p>
        </p:txBody>
      </p:sp>
      <p:sp>
        <p:nvSpPr>
          <p:cNvPr id="12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14905707" y="35355905"/>
            <a:ext cx="15481824" cy="9016828"/>
          </a:xfrm>
        </p:spPr>
        <p:txBody>
          <a:bodyPr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5500" dirty="0"/>
              <a:t>The simulations proved the expected result that a DDoS is </a:t>
            </a:r>
            <a:r>
              <a:rPr lang="en-US" sz="5500" b="1" dirty="0"/>
              <a:t>slower on propagating</a:t>
            </a:r>
            <a:r>
              <a:rPr lang="en-US" sz="5500" dirty="0"/>
              <a:t> the attack but it can </a:t>
            </a:r>
            <a:r>
              <a:rPr lang="en-US" sz="5500" b="1" dirty="0"/>
              <a:t>cause potential damage</a:t>
            </a:r>
            <a:r>
              <a:rPr lang="en-US" sz="5500" dirty="0"/>
              <a:t> to the victim infrastructure.</a:t>
            </a:r>
          </a:p>
          <a:p>
            <a:pPr>
              <a:tabLst>
                <a:tab pos="2514600" algn="l"/>
              </a:tabLst>
            </a:pPr>
            <a:r>
              <a:rPr lang="en-US" sz="5500" dirty="0"/>
              <a:t>Moreover, we show that </a:t>
            </a:r>
            <a:r>
              <a:rPr lang="en-US" sz="5500" b="1" dirty="0"/>
              <a:t>one can easily improve the attacking network</a:t>
            </a:r>
            <a:r>
              <a:rPr lang="en-US" sz="5500" dirty="0"/>
              <a:t> leading to difficult mitigation by security systems.</a:t>
            </a:r>
          </a:p>
        </p:txBody>
      </p:sp>
      <p:sp>
        <p:nvSpPr>
          <p:cNvPr id="30" name="Espaço Reservado para Conteúdo 4">
            <a:extLst>
              <a:ext uri="{FF2B5EF4-FFF2-40B4-BE49-F238E27FC236}">
                <a16:creationId xmlns:a16="http://schemas.microsoft.com/office/drawing/2014/main" id="{887ACE69-835F-46CF-8AAB-861B644EB85C}"/>
              </a:ext>
            </a:extLst>
          </p:cNvPr>
          <p:cNvSpPr txBox="1">
            <a:spLocks/>
          </p:cNvSpPr>
          <p:nvPr/>
        </p:nvSpPr>
        <p:spPr>
          <a:xfrm>
            <a:off x="-135581" y="8433297"/>
            <a:ext cx="15841811" cy="10441160"/>
          </a:xfrm>
          <a:prstGeom prst="rect">
            <a:avLst/>
          </a:prstGeom>
        </p:spPr>
        <p:txBody>
          <a:bodyPr vert="horz" lIns="414757" tIns="207378" rIns="414757" bIns="207378" rtlCol="0">
            <a:noAutofit/>
          </a:bodyPr>
          <a:lstStyle>
            <a:lvl1pPr marL="1555377" indent="-1555377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69965" indent="-1296133" algn="l" defTabSz="41476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84561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58379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32201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06027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79848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53670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27492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514600" algn="l"/>
              </a:tabLst>
            </a:pPr>
            <a:r>
              <a:rPr lang="en-US" sz="5500" dirty="0"/>
              <a:t>This work analyzes the </a:t>
            </a:r>
            <a:r>
              <a:rPr lang="en-US" sz="5500" b="1" dirty="0"/>
              <a:t>potential impact</a:t>
            </a:r>
            <a:r>
              <a:rPr lang="en-US" sz="5500" dirty="0"/>
              <a:t> of Distributed DoS (DDoS) on server’s availability through </a:t>
            </a:r>
            <a:r>
              <a:rPr lang="en-US" sz="5500" b="1" dirty="0"/>
              <a:t>different mechanisms</a:t>
            </a:r>
            <a:r>
              <a:rPr lang="en-US" sz="5500" dirty="0"/>
              <a:t> and </a:t>
            </a:r>
            <a:r>
              <a:rPr lang="en-US" sz="5500" b="1" dirty="0"/>
              <a:t>topologies</a:t>
            </a:r>
            <a:r>
              <a:rPr lang="en-US" sz="5500" dirty="0"/>
              <a:t> of the classical DDoS taxonomy.</a:t>
            </a:r>
          </a:p>
          <a:p>
            <a:pPr>
              <a:tabLst>
                <a:tab pos="2514600" algn="l"/>
              </a:tabLst>
            </a:pPr>
            <a:r>
              <a:rPr lang="en-US" sz="5500" dirty="0"/>
              <a:t>Basically, we </a:t>
            </a:r>
            <a:r>
              <a:rPr lang="en-US" sz="5500" b="1" dirty="0"/>
              <a:t>simulate</a:t>
            </a:r>
            <a:r>
              <a:rPr lang="en-US" sz="5500" dirty="0"/>
              <a:t> and </a:t>
            </a:r>
            <a:r>
              <a:rPr lang="en-US" sz="5500" b="1" dirty="0"/>
              <a:t>discuss</a:t>
            </a:r>
            <a:r>
              <a:rPr lang="en-US" sz="5500" dirty="0"/>
              <a:t> the results of </a:t>
            </a:r>
            <a:r>
              <a:rPr lang="en-US" sz="5500" b="1" dirty="0"/>
              <a:t>attacks</a:t>
            </a:r>
            <a:r>
              <a:rPr lang="en-US" sz="5500" dirty="0"/>
              <a:t> for the </a:t>
            </a:r>
            <a:r>
              <a:rPr lang="en-US" sz="5500" b="1" dirty="0"/>
              <a:t>list</a:t>
            </a:r>
            <a:r>
              <a:rPr lang="en-US" sz="5500" dirty="0"/>
              <a:t> and </a:t>
            </a:r>
            <a:r>
              <a:rPr lang="en-US" sz="5500" b="1" dirty="0"/>
              <a:t>binary tree topologies</a:t>
            </a:r>
            <a:r>
              <a:rPr lang="en-US" sz="5500" dirty="0"/>
              <a:t> along with </a:t>
            </a:r>
            <a:r>
              <a:rPr lang="en-US" sz="5500" b="1" dirty="0"/>
              <a:t>continuous</a:t>
            </a:r>
            <a:r>
              <a:rPr lang="en-US" sz="5500" dirty="0"/>
              <a:t> or </a:t>
            </a:r>
            <a:r>
              <a:rPr lang="en-US" sz="5500" b="1" dirty="0"/>
              <a:t>pulsating stream</a:t>
            </a:r>
            <a:r>
              <a:rPr lang="en-US" sz="5500" dirty="0"/>
              <a:t> of requests.</a:t>
            </a:r>
          </a:p>
          <a:p>
            <a:pPr>
              <a:tabLst>
                <a:tab pos="2514600" algn="l"/>
              </a:tabLst>
            </a:pPr>
            <a:r>
              <a:rPr lang="en-US" sz="5500" dirty="0"/>
              <a:t>A simple </a:t>
            </a:r>
            <a:r>
              <a:rPr lang="en-US" sz="5500" b="1" dirty="0"/>
              <a:t>new technique to protect the attacking network</a:t>
            </a:r>
            <a:r>
              <a:rPr lang="en-US" sz="5500" dirty="0"/>
              <a:t> is also proposed to </a:t>
            </a:r>
            <a:r>
              <a:rPr lang="en-US" sz="5500" b="1" dirty="0"/>
              <a:t>difficult DDoS mitigation</a:t>
            </a:r>
            <a:r>
              <a:rPr lang="en-US" sz="5500" dirty="0"/>
              <a:t>.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6FF1B7D9-7179-43B5-9992-9795F100FB13}"/>
              </a:ext>
            </a:extLst>
          </p:cNvPr>
          <p:cNvSpPr txBox="1">
            <a:spLocks/>
          </p:cNvSpPr>
          <p:nvPr/>
        </p:nvSpPr>
        <p:spPr>
          <a:xfrm>
            <a:off x="15356118" y="25242973"/>
            <a:ext cx="13362782" cy="1323459"/>
          </a:xfrm>
          <a:prstGeom prst="rect">
            <a:avLst/>
          </a:prstGeom>
        </p:spPr>
        <p:txBody>
          <a:bodyPr vert="horz" lIns="414757" tIns="207378" rIns="414757" bIns="207378" rtlCol="0" anchor="b">
            <a:noAutofit/>
          </a:bodyPr>
          <a:lstStyle>
            <a:lvl1pPr marL="0" indent="0" algn="l" defTabSz="4147644" rtl="0" eaLnBrk="1" latinLnBrk="0" hangingPunct="1">
              <a:spcBef>
                <a:spcPct val="20000"/>
              </a:spcBef>
              <a:buFont typeface="Arial" pitchFamily="34" charset="0"/>
              <a:buNone/>
              <a:defRPr sz="10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73818" indent="0" algn="l" defTabSz="4147644" rtl="0" eaLnBrk="1" latinLnBrk="0" hangingPunct="1">
              <a:spcBef>
                <a:spcPct val="20000"/>
              </a:spcBef>
              <a:buFont typeface="Arial" pitchFamily="34" charset="0"/>
              <a:buNone/>
              <a:defRPr sz="9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47644" indent="0" algn="l" defTabSz="4147644" rtl="0" eaLnBrk="1" latinLnBrk="0" hangingPunct="1">
              <a:spcBef>
                <a:spcPct val="20000"/>
              </a:spcBef>
              <a:buFont typeface="Arial" pitchFamily="34" charset="0"/>
              <a:buNone/>
              <a:defRPr sz="8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1470" indent="0" algn="l" defTabSz="4147644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95292" indent="0" algn="l" defTabSz="4147644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69114" indent="0" algn="l" defTabSz="4147644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2935" indent="0" algn="l" defTabSz="4147644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516761" indent="0" algn="l" defTabSz="4147644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590578" indent="0" algn="l" defTabSz="4147644" rtl="0" eaLnBrk="1" latinLnBrk="0" hangingPunct="1">
              <a:spcBef>
                <a:spcPct val="20000"/>
              </a:spcBef>
              <a:buFont typeface="Arial" pitchFamily="34" charset="0"/>
              <a:buNone/>
              <a:defRPr sz="7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u="sng" dirty="0"/>
              <a:t>DDoS Protection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DB70F84-3F0A-497D-AE77-80E399249782}"/>
              </a:ext>
            </a:extLst>
          </p:cNvPr>
          <p:cNvGrpSpPr/>
          <p:nvPr/>
        </p:nvGrpSpPr>
        <p:grpSpPr>
          <a:xfrm>
            <a:off x="7611060" y="22610489"/>
            <a:ext cx="6286535" cy="10441160"/>
            <a:chOff x="38949581" y="29116961"/>
            <a:chExt cx="6768000" cy="11570301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C490054-8B0F-480A-B51D-F3C1202A7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68672"/>
            <a:stretch/>
          </p:blipFill>
          <p:spPr>
            <a:xfrm>
              <a:off x="38949581" y="29116961"/>
              <a:ext cx="6768000" cy="4143636"/>
            </a:xfrm>
            <a:prstGeom prst="rect">
              <a:avLst/>
            </a:prstGeom>
          </p:spPr>
        </p:pic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91D3F264-2BAC-4116-8BD7-FB082A668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237" b="35987"/>
            <a:stretch/>
          </p:blipFill>
          <p:spPr>
            <a:xfrm>
              <a:off x="38949581" y="33335406"/>
              <a:ext cx="6768000" cy="3673881"/>
            </a:xfrm>
            <a:prstGeom prst="rect">
              <a:avLst/>
            </a:prstGeom>
          </p:spPr>
        </p:pic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A0E913C4-67F3-4A42-93E3-8ED2ACF5C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69013" b="3745"/>
            <a:stretch/>
          </p:blipFill>
          <p:spPr>
            <a:xfrm>
              <a:off x="38949581" y="37084097"/>
              <a:ext cx="6768000" cy="3603165"/>
            </a:xfrm>
            <a:prstGeom prst="rect">
              <a:avLst/>
            </a:prstGeom>
          </p:spPr>
        </p:pic>
      </p:grpSp>
      <p:sp>
        <p:nvSpPr>
          <p:cNvPr id="39" name="Espaço Reservado para Conteúdo 4">
            <a:extLst>
              <a:ext uri="{FF2B5EF4-FFF2-40B4-BE49-F238E27FC236}">
                <a16:creationId xmlns:a16="http://schemas.microsoft.com/office/drawing/2014/main" id="{D7FB2A8A-53F3-4AE9-AFAF-64F382BB4405}"/>
              </a:ext>
            </a:extLst>
          </p:cNvPr>
          <p:cNvSpPr txBox="1">
            <a:spLocks/>
          </p:cNvSpPr>
          <p:nvPr/>
        </p:nvSpPr>
        <p:spPr>
          <a:xfrm>
            <a:off x="7634707" y="20090209"/>
            <a:ext cx="6286535" cy="1656184"/>
          </a:xfrm>
          <a:prstGeom prst="rect">
            <a:avLst/>
          </a:prstGeom>
        </p:spPr>
        <p:txBody>
          <a:bodyPr vert="horz" lIns="414757" tIns="207378" rIns="414757" bIns="207378" rtlCol="0">
            <a:noAutofit/>
          </a:bodyPr>
          <a:lstStyle>
            <a:lvl1pPr marL="1555377" indent="-1555377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69965" indent="-1296133" algn="l" defTabSz="41476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84561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58379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32201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06027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79848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53670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27492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  <a:tabLst>
                <a:tab pos="2514600" algn="l"/>
              </a:tabLst>
            </a:pPr>
            <a:r>
              <a:rPr lang="en-US" sz="5500" b="1" dirty="0"/>
              <a:t>Typical Low Rate</a:t>
            </a:r>
          </a:p>
          <a:p>
            <a:pPr algn="ctr">
              <a:buFont typeface="Arial" pitchFamily="34" charset="0"/>
              <a:buNone/>
              <a:tabLst>
                <a:tab pos="2514600" algn="l"/>
              </a:tabLst>
            </a:pPr>
            <a:r>
              <a:rPr lang="en-US" sz="5500" b="1" dirty="0"/>
              <a:t>waveforms</a:t>
            </a:r>
            <a:endParaRPr lang="en-US" sz="55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938937D-BAF6-405C-8CDD-35E86D35E406}"/>
              </a:ext>
            </a:extLst>
          </p:cNvPr>
          <p:cNvGrpSpPr/>
          <p:nvPr/>
        </p:nvGrpSpPr>
        <p:grpSpPr>
          <a:xfrm>
            <a:off x="1173126" y="23500943"/>
            <a:ext cx="5742651" cy="9006666"/>
            <a:chOff x="31207004" y="29578288"/>
            <a:chExt cx="7200000" cy="1069485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956CDD-942B-439C-91E3-D93554212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68030" b="4923"/>
            <a:stretch/>
          </p:blipFill>
          <p:spPr>
            <a:xfrm>
              <a:off x="31207004" y="37084097"/>
              <a:ext cx="7200000" cy="3189043"/>
            </a:xfrm>
            <a:prstGeom prst="rect">
              <a:avLst/>
            </a:prstGeom>
          </p:spPr>
        </p:pic>
        <p:pic>
          <p:nvPicPr>
            <p:cNvPr id="40" name="Gráfico 39">
              <a:extLst>
                <a:ext uri="{FF2B5EF4-FFF2-40B4-BE49-F238E27FC236}">
                  <a16:creationId xmlns:a16="http://schemas.microsoft.com/office/drawing/2014/main" id="{4A42B790-2248-4D39-91E7-8216D0C77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32243" b="39507"/>
            <a:stretch/>
          </p:blipFill>
          <p:spPr>
            <a:xfrm>
              <a:off x="31207004" y="33186397"/>
              <a:ext cx="7200000" cy="3330903"/>
            </a:xfrm>
            <a:prstGeom prst="rect">
              <a:avLst/>
            </a:prstGeom>
          </p:spPr>
        </p:pic>
        <p:pic>
          <p:nvPicPr>
            <p:cNvPr id="41" name="Gráfico 40">
              <a:extLst>
                <a:ext uri="{FF2B5EF4-FFF2-40B4-BE49-F238E27FC236}">
                  <a16:creationId xmlns:a16="http://schemas.microsoft.com/office/drawing/2014/main" id="{C487AFB2-648E-49F0-A59D-73767945E2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74205"/>
            <a:stretch/>
          </p:blipFill>
          <p:spPr>
            <a:xfrm>
              <a:off x="31207004" y="29578288"/>
              <a:ext cx="7200000" cy="3041313"/>
            </a:xfrm>
            <a:prstGeom prst="rect">
              <a:avLst/>
            </a:prstGeom>
          </p:spPr>
        </p:pic>
      </p:grpSp>
      <p:sp>
        <p:nvSpPr>
          <p:cNvPr id="47" name="Espaço Reservado para Conteúdo 4">
            <a:extLst>
              <a:ext uri="{FF2B5EF4-FFF2-40B4-BE49-F238E27FC236}">
                <a16:creationId xmlns:a16="http://schemas.microsoft.com/office/drawing/2014/main" id="{9380FFED-0A42-4524-B5E9-EFD2EE14E6CD}"/>
              </a:ext>
            </a:extLst>
          </p:cNvPr>
          <p:cNvSpPr txBox="1">
            <a:spLocks/>
          </p:cNvSpPr>
          <p:nvPr/>
        </p:nvSpPr>
        <p:spPr>
          <a:xfrm>
            <a:off x="1569143" y="20108241"/>
            <a:ext cx="4816152" cy="1656184"/>
          </a:xfrm>
          <a:prstGeom prst="rect">
            <a:avLst/>
          </a:prstGeom>
        </p:spPr>
        <p:txBody>
          <a:bodyPr vert="horz" lIns="414757" tIns="207378" rIns="414757" bIns="207378" rtlCol="0">
            <a:noAutofit/>
          </a:bodyPr>
          <a:lstStyle>
            <a:lvl1pPr marL="1555377" indent="-1555377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69965" indent="-1296133" algn="l" defTabSz="41476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84561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58379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32201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06027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79848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53670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27492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  <a:tabLst>
                <a:tab pos="2514600" algn="l"/>
              </a:tabLst>
            </a:pPr>
            <a:r>
              <a:rPr lang="en-US" sz="5500" b="1" dirty="0"/>
              <a:t>Typical Flood</a:t>
            </a:r>
          </a:p>
          <a:p>
            <a:pPr algn="ctr">
              <a:buFont typeface="Arial" pitchFamily="34" charset="0"/>
              <a:buNone/>
              <a:tabLst>
                <a:tab pos="2514600" algn="l"/>
              </a:tabLst>
            </a:pPr>
            <a:r>
              <a:rPr lang="en-US" sz="5500" b="1" dirty="0"/>
              <a:t>waveforms</a:t>
            </a:r>
            <a:endParaRPr lang="en-US" sz="5500" dirty="0"/>
          </a:p>
        </p:txBody>
      </p:sp>
      <p:sp>
        <p:nvSpPr>
          <p:cNvPr id="58" name="Espaço Reservado para Conteúdo 4">
            <a:extLst>
              <a:ext uri="{FF2B5EF4-FFF2-40B4-BE49-F238E27FC236}">
                <a16:creationId xmlns:a16="http://schemas.microsoft.com/office/drawing/2014/main" id="{AEBBE96D-CB7E-425C-AF72-8F1341CC24A2}"/>
              </a:ext>
            </a:extLst>
          </p:cNvPr>
          <p:cNvSpPr txBox="1">
            <a:spLocks/>
          </p:cNvSpPr>
          <p:nvPr/>
        </p:nvSpPr>
        <p:spPr>
          <a:xfrm>
            <a:off x="15450767" y="6884279"/>
            <a:ext cx="14463662" cy="1656184"/>
          </a:xfrm>
          <a:prstGeom prst="rect">
            <a:avLst/>
          </a:prstGeom>
        </p:spPr>
        <p:txBody>
          <a:bodyPr vert="horz" lIns="414757" tIns="207378" rIns="414757" bIns="207378" rtlCol="0">
            <a:noAutofit/>
          </a:bodyPr>
          <a:lstStyle>
            <a:lvl1pPr marL="1555377" indent="-1555377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69965" indent="-1296133" algn="l" defTabSz="41476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84561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58379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32201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06027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79848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53670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27492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  <a:tabLst>
                <a:tab pos="2514600" algn="l"/>
              </a:tabLst>
            </a:pPr>
            <a:r>
              <a:rPr lang="en-US" sz="5500" b="1" dirty="0"/>
              <a:t>Results from Binary Tree topology</a:t>
            </a:r>
            <a:endParaRPr lang="en-US" sz="5500" dirty="0"/>
          </a:p>
        </p:txBody>
      </p:sp>
      <p:sp>
        <p:nvSpPr>
          <p:cNvPr id="60" name="Espaço Reservado para Conteúdo 4">
            <a:extLst>
              <a:ext uri="{FF2B5EF4-FFF2-40B4-BE49-F238E27FC236}">
                <a16:creationId xmlns:a16="http://schemas.microsoft.com/office/drawing/2014/main" id="{AD473B4A-2036-4477-B6AA-1962454F7BD9}"/>
              </a:ext>
            </a:extLst>
          </p:cNvPr>
          <p:cNvSpPr txBox="1">
            <a:spLocks/>
          </p:cNvSpPr>
          <p:nvPr/>
        </p:nvSpPr>
        <p:spPr>
          <a:xfrm>
            <a:off x="15450767" y="15913745"/>
            <a:ext cx="14463662" cy="1656184"/>
          </a:xfrm>
          <a:prstGeom prst="rect">
            <a:avLst/>
          </a:prstGeom>
        </p:spPr>
        <p:txBody>
          <a:bodyPr vert="horz" lIns="414757" tIns="207378" rIns="414757" bIns="207378" rtlCol="0">
            <a:noAutofit/>
          </a:bodyPr>
          <a:lstStyle>
            <a:lvl1pPr marL="1555377" indent="-1555377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69965" indent="-1296133" algn="l" defTabSz="41476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84561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58379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32201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06027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79848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53670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27492" indent="-1036918" algn="l" defTabSz="41476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  <a:tabLst>
                <a:tab pos="2514600" algn="l"/>
              </a:tabLst>
            </a:pPr>
            <a:r>
              <a:rPr lang="en-US" sz="5500" b="1" dirty="0"/>
              <a:t>Results from List topology</a:t>
            </a:r>
            <a:endParaRPr lang="en-US" sz="550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49AB4F0-4FF9-4544-8315-AFDD898A6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84976" y="7992865"/>
            <a:ext cx="9508947" cy="792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BEC5EEE-53A5-43E8-8835-590D5B99B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47275" y="17066753"/>
            <a:ext cx="9546648" cy="79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268</Words>
  <Application>Microsoft Office PowerPoint</Application>
  <PresentationFormat>Personalizar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ICSOFT 2019 Exploring DDoS Mechanisms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Bruno de Souza Neves, Filipe Mourão Leite, Lucas da Silva Jorge, Rahyan Azin Gondin Paiva, Juliana de Melo Bezerra and Vitor Venceslau Curtis  ITA, Brazil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Juliana</dc:creator>
  <cp:lastModifiedBy>Vitor Curtis</cp:lastModifiedBy>
  <cp:revision>105</cp:revision>
  <dcterms:created xsi:type="dcterms:W3CDTF">2018-03-02T12:31:21Z</dcterms:created>
  <dcterms:modified xsi:type="dcterms:W3CDTF">2019-07-02T19:00:50Z</dcterms:modified>
</cp:coreProperties>
</file>