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43891200" cy="21945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99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99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99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99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99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99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99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99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99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912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FF"/>
    <a:srgbClr val="9999FF"/>
    <a:srgbClr val="99CCFF"/>
    <a:srgbClr val="DDDDDD"/>
    <a:srgbClr val="6699FF"/>
    <a:srgbClr val="F10F2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21637" autoAdjust="0"/>
    <p:restoredTop sz="95238" autoAdjust="0"/>
  </p:normalViewPr>
  <p:slideViewPr>
    <p:cSldViewPr snapToGrid="0">
      <p:cViewPr>
        <p:scale>
          <a:sx n="41" d="100"/>
          <a:sy n="41" d="100"/>
        </p:scale>
        <p:origin x="1392" y="-160"/>
      </p:cViewPr>
      <p:guideLst>
        <p:guide orient="horz" pos="6912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-1596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0" y="685800"/>
            <a:ext cx="6858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7C07E280-2441-4702-ABC6-3E366CDFD7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387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72" charset="-128"/>
        <a:cs typeface="ＭＳ Ｐゴシック" pitchFamily="-7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72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72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72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72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43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608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8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6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5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5460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386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6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0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3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01638" y="501650"/>
            <a:ext cx="3584575" cy="2057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0" y="-17463"/>
            <a:ext cx="43891200" cy="3097213"/>
          </a:xfrm>
          <a:prstGeom prst="rect">
            <a:avLst/>
          </a:prstGeom>
          <a:solidFill>
            <a:srgbClr val="CE00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pic>
        <p:nvPicPr>
          <p:cNvPr id="1028" name="Picture 10" descr="RU_Cover.jp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8" y="3152775"/>
            <a:ext cx="25244425" cy="1826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9" name="Group 6"/>
          <p:cNvGrpSpPr>
            <a:grpSpLocks/>
          </p:cNvGrpSpPr>
          <p:nvPr userDrawn="1"/>
        </p:nvGrpSpPr>
        <p:grpSpPr bwMode="auto">
          <a:xfrm>
            <a:off x="401638" y="288925"/>
            <a:ext cx="3657600" cy="2101850"/>
            <a:chOff x="523875" y="771525"/>
            <a:chExt cx="3657600" cy="2103120"/>
          </a:xfrm>
        </p:grpSpPr>
        <p:sp>
          <p:nvSpPr>
            <p:cNvPr id="6" name="Rectangle 5"/>
            <p:cNvSpPr/>
            <p:nvPr userDrawn="1"/>
          </p:nvSpPr>
          <p:spPr>
            <a:xfrm>
              <a:off x="523875" y="771525"/>
              <a:ext cx="3657600" cy="21031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031" name="Picture 9" descr="RUTGERS250_CMYK.eps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259" y="841057"/>
              <a:ext cx="3581400" cy="2033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3762375" rtl="0" eaLnBrk="0" fontAlgn="base" hangingPunct="0">
        <a:spcBef>
          <a:spcPct val="0"/>
        </a:spcBef>
        <a:spcAft>
          <a:spcPct val="0"/>
        </a:spcAft>
        <a:defRPr sz="13200">
          <a:solidFill>
            <a:schemeClr val="tx2"/>
          </a:solidFill>
          <a:latin typeface="+mj-lt"/>
          <a:ea typeface="ＭＳ Ｐゴシック" pitchFamily="-72" charset="-128"/>
          <a:cs typeface="ＭＳ Ｐゴシック" pitchFamily="-72" charset="-128"/>
        </a:defRPr>
      </a:lvl1pPr>
      <a:lvl2pPr algn="l" defTabSz="3762375" rtl="0" eaLnBrk="0" fontAlgn="base" hangingPunct="0">
        <a:spcBef>
          <a:spcPct val="0"/>
        </a:spcBef>
        <a:spcAft>
          <a:spcPct val="0"/>
        </a:spcAft>
        <a:defRPr sz="13200">
          <a:solidFill>
            <a:schemeClr val="tx2"/>
          </a:solidFill>
          <a:latin typeface="Verdana" pitchFamily="34" charset="0"/>
          <a:ea typeface="ＭＳ Ｐゴシック" pitchFamily="-72" charset="-128"/>
          <a:cs typeface="ＭＳ Ｐゴシック" pitchFamily="-72" charset="-128"/>
        </a:defRPr>
      </a:lvl2pPr>
      <a:lvl3pPr algn="l" defTabSz="3762375" rtl="0" eaLnBrk="0" fontAlgn="base" hangingPunct="0">
        <a:spcBef>
          <a:spcPct val="0"/>
        </a:spcBef>
        <a:spcAft>
          <a:spcPct val="0"/>
        </a:spcAft>
        <a:defRPr sz="13200">
          <a:solidFill>
            <a:schemeClr val="tx2"/>
          </a:solidFill>
          <a:latin typeface="Verdana" pitchFamily="34" charset="0"/>
          <a:ea typeface="ＭＳ Ｐゴシック" pitchFamily="-72" charset="-128"/>
          <a:cs typeface="ＭＳ Ｐゴシック" pitchFamily="-72" charset="-128"/>
        </a:defRPr>
      </a:lvl3pPr>
      <a:lvl4pPr algn="l" defTabSz="3762375" rtl="0" eaLnBrk="0" fontAlgn="base" hangingPunct="0">
        <a:spcBef>
          <a:spcPct val="0"/>
        </a:spcBef>
        <a:spcAft>
          <a:spcPct val="0"/>
        </a:spcAft>
        <a:defRPr sz="13200">
          <a:solidFill>
            <a:schemeClr val="tx2"/>
          </a:solidFill>
          <a:latin typeface="Verdana" pitchFamily="34" charset="0"/>
          <a:ea typeface="ＭＳ Ｐゴシック" pitchFamily="-72" charset="-128"/>
          <a:cs typeface="ＭＳ Ｐゴシック" pitchFamily="-72" charset="-128"/>
        </a:defRPr>
      </a:lvl4pPr>
      <a:lvl5pPr algn="l" defTabSz="3762375" rtl="0" eaLnBrk="0" fontAlgn="base" hangingPunct="0">
        <a:spcBef>
          <a:spcPct val="0"/>
        </a:spcBef>
        <a:spcAft>
          <a:spcPct val="0"/>
        </a:spcAft>
        <a:defRPr sz="13200">
          <a:solidFill>
            <a:schemeClr val="tx2"/>
          </a:solidFill>
          <a:latin typeface="Verdana" pitchFamily="34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9pPr>
    </p:titleStyle>
    <p:bodyStyle>
      <a:lvl1pPr marL="1411288" indent="-1411288" algn="l" defTabSz="3762375" rtl="0" eaLnBrk="0" fontAlgn="base" hangingPunct="0">
        <a:spcBef>
          <a:spcPct val="20000"/>
        </a:spcBef>
        <a:spcAft>
          <a:spcPct val="0"/>
        </a:spcAft>
        <a:buChar char="•"/>
        <a:defRPr sz="9100">
          <a:solidFill>
            <a:schemeClr val="tx1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3055938" indent="-1174750" algn="l" defTabSz="3762375" rtl="0" eaLnBrk="0" fontAlgn="base" hangingPunct="0">
        <a:spcBef>
          <a:spcPct val="20000"/>
        </a:spcBef>
        <a:spcAft>
          <a:spcPct val="0"/>
        </a:spcAft>
        <a:buChar char="–"/>
        <a:defRPr sz="7400">
          <a:solidFill>
            <a:schemeClr val="tx1"/>
          </a:solidFill>
          <a:latin typeface="+mn-lt"/>
          <a:ea typeface="ＭＳ Ｐゴシック" pitchFamily="-72" charset="-128"/>
          <a:cs typeface="ＭＳ Ｐゴシック"/>
        </a:defRPr>
      </a:lvl2pPr>
      <a:lvl3pPr marL="4702175" indent="-939800" algn="l" defTabSz="3762375" rtl="0" eaLnBrk="0" fontAlgn="base" hangingPunct="0">
        <a:spcBef>
          <a:spcPct val="20000"/>
        </a:spcBef>
        <a:spcAft>
          <a:spcPct val="0"/>
        </a:spcAft>
        <a:buChar char="•"/>
        <a:defRPr sz="6600">
          <a:solidFill>
            <a:schemeClr val="tx1"/>
          </a:solidFill>
          <a:latin typeface="+mn-lt"/>
          <a:ea typeface="ＭＳ Ｐゴシック" pitchFamily="-72" charset="-128"/>
          <a:cs typeface="ＭＳ Ｐゴシック"/>
        </a:defRPr>
      </a:lvl3pPr>
      <a:lvl4pPr marL="6583363" indent="-939800" algn="l" defTabSz="3762375" rtl="0" eaLnBrk="0" fontAlgn="base" hangingPunct="0">
        <a:spcBef>
          <a:spcPct val="20000"/>
        </a:spcBef>
        <a:spcAft>
          <a:spcPct val="0"/>
        </a:spcAft>
        <a:buChar char="–"/>
        <a:defRPr sz="5800">
          <a:solidFill>
            <a:schemeClr val="tx1"/>
          </a:solidFill>
          <a:latin typeface="+mn-lt"/>
          <a:ea typeface="ＭＳ Ｐゴシック" pitchFamily="-72" charset="-128"/>
          <a:cs typeface="ＭＳ Ｐゴシック"/>
        </a:defRPr>
      </a:lvl4pPr>
      <a:lvl5pPr marL="84645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5800">
          <a:solidFill>
            <a:schemeClr val="tx1"/>
          </a:solidFill>
          <a:latin typeface="+mn-lt"/>
          <a:ea typeface="ＭＳ Ｐゴシック" pitchFamily="-72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roup 299"/>
          <p:cNvGrpSpPr>
            <a:grpSpLocks/>
          </p:cNvGrpSpPr>
          <p:nvPr/>
        </p:nvGrpSpPr>
        <p:grpSpPr bwMode="auto">
          <a:xfrm>
            <a:off x="31903193" y="17934374"/>
            <a:ext cx="11250613" cy="3421906"/>
            <a:chOff x="20160" y="11904"/>
            <a:chExt cx="7056" cy="1453"/>
          </a:xfrm>
        </p:grpSpPr>
        <p:sp>
          <p:nvSpPr>
            <p:cNvPr id="2065" name="Text Box 300"/>
            <p:cNvSpPr txBox="1">
              <a:spLocks noChangeArrowheads="1"/>
            </p:cNvSpPr>
            <p:nvPr/>
          </p:nvSpPr>
          <p:spPr bwMode="auto">
            <a:xfrm>
              <a:off x="20160" y="11917"/>
              <a:ext cx="4848" cy="1440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72" tIns="45684" rIns="91372" bIns="45684"/>
            <a:lstStyle>
              <a:lvl1pPr defTabSz="3762375" eaLnBrk="0" hangingPunct="0">
                <a:defRPr sz="99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3762375" eaLnBrk="0" hangingPunct="0">
                <a:defRPr sz="99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3762375" eaLnBrk="0" hangingPunct="0">
                <a:defRPr sz="99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3762375" eaLnBrk="0" hangingPunct="0">
                <a:defRPr sz="99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3762375" eaLnBrk="0" hangingPunct="0">
                <a:defRPr sz="99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3762375" eaLnBrk="0" fontAlgn="base" hangingPunct="0">
                <a:spcBef>
                  <a:spcPct val="0"/>
                </a:spcBef>
                <a:spcAft>
                  <a:spcPct val="0"/>
                </a:spcAft>
                <a:defRPr sz="99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3762375" eaLnBrk="0" fontAlgn="base" hangingPunct="0">
                <a:spcBef>
                  <a:spcPct val="0"/>
                </a:spcBef>
                <a:spcAft>
                  <a:spcPct val="0"/>
                </a:spcAft>
                <a:defRPr sz="99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3762375" eaLnBrk="0" fontAlgn="base" hangingPunct="0">
                <a:spcBef>
                  <a:spcPct val="0"/>
                </a:spcBef>
                <a:spcAft>
                  <a:spcPct val="0"/>
                </a:spcAft>
                <a:defRPr sz="99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3762375" eaLnBrk="0" fontAlgn="base" hangingPunct="0">
                <a:spcBef>
                  <a:spcPct val="0"/>
                </a:spcBef>
                <a:spcAft>
                  <a:spcPct val="0"/>
                </a:spcAft>
                <a:defRPr sz="99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40000"/>
                </a:spcBef>
              </a:pPr>
              <a:endParaRPr lang="en-US" altLang="en-US" sz="1200" b="1" u="sng" dirty="0" smtClean="0">
                <a:latin typeface="Palatino Linotype" pitchFamily="18" charset="0"/>
              </a:endParaRPr>
            </a:p>
            <a:p>
              <a:pPr algn="ctr" eaLnBrk="1" hangingPunct="1">
                <a:lnSpc>
                  <a:spcPct val="80000"/>
                </a:lnSpc>
                <a:spcBef>
                  <a:spcPct val="40000"/>
                </a:spcBef>
              </a:pPr>
              <a:endParaRPr lang="en-US" altLang="en-US" sz="1200" b="1" u="sng" dirty="0">
                <a:latin typeface="Palatino Linotype" pitchFamily="18" charset="0"/>
              </a:endParaRPr>
            </a:p>
            <a:p>
              <a:pPr algn="ctr" eaLnBrk="1" hangingPunct="1">
                <a:lnSpc>
                  <a:spcPct val="80000"/>
                </a:lnSpc>
                <a:spcBef>
                  <a:spcPct val="40000"/>
                </a:spcBef>
              </a:pPr>
              <a:endParaRPr lang="en-US" altLang="en-US" sz="1200" b="1" u="sng" dirty="0" smtClean="0">
                <a:latin typeface="Palatino Linotype" pitchFamily="18" charset="0"/>
              </a:endParaRPr>
            </a:p>
            <a:p>
              <a:pPr algn="ctr" eaLnBrk="1" hangingPunct="1">
                <a:lnSpc>
                  <a:spcPct val="80000"/>
                </a:lnSpc>
                <a:spcBef>
                  <a:spcPct val="40000"/>
                </a:spcBef>
              </a:pPr>
              <a:endParaRPr lang="en-US" altLang="en-US" sz="1200" b="1" u="sng" dirty="0" smtClean="0">
                <a:latin typeface="Palatino Linotype" pitchFamily="18" charset="0"/>
              </a:endParaRPr>
            </a:p>
            <a:p>
              <a:pPr algn="ctr" eaLnBrk="1" hangingPunct="1">
                <a:lnSpc>
                  <a:spcPct val="80000"/>
                </a:lnSpc>
                <a:spcBef>
                  <a:spcPct val="40000"/>
                </a:spcBef>
              </a:pPr>
              <a:r>
                <a:rPr lang="en-US" altLang="en-US" sz="3200" b="1" u="sng" dirty="0" smtClean="0">
                  <a:latin typeface="Palatino Linotype" pitchFamily="18" charset="0"/>
                </a:rPr>
                <a:t>Author </a:t>
              </a:r>
              <a:r>
                <a:rPr lang="en-US" altLang="en-US" sz="3200" b="1" u="sng" dirty="0">
                  <a:latin typeface="Palatino Linotype" pitchFamily="18" charset="0"/>
                </a:rPr>
                <a:t>Contact </a:t>
              </a:r>
              <a:r>
                <a:rPr lang="en-US" altLang="en-US" sz="3200" b="1" u="sng" dirty="0" smtClean="0">
                  <a:latin typeface="Palatino Linotype" pitchFamily="18" charset="0"/>
                </a:rPr>
                <a:t>Information</a:t>
              </a:r>
              <a:endParaRPr lang="en-US" altLang="en-US" sz="2400" dirty="0" smtClean="0">
                <a:latin typeface="Palatino Linotype" pitchFamily="18" charset="0"/>
              </a:endParaRPr>
            </a:p>
            <a:p>
              <a:pPr algn="ctr" eaLnBrk="1" hangingPunct="1"/>
              <a:r>
                <a:rPr lang="en-US" altLang="en-US" sz="2400" dirty="0" smtClean="0">
                  <a:latin typeface="Palatino Linotype" pitchFamily="18" charset="0"/>
                </a:rPr>
                <a:t>Curtis F. Li &lt;curtisli@scarletmail.rutgers.edu&gt;</a:t>
              </a:r>
            </a:p>
            <a:p>
              <a:pPr algn="ctr" eaLnBrk="1" hangingPunct="1"/>
              <a:r>
                <a:rPr lang="en-US" altLang="en-US" sz="2400" dirty="0" smtClean="0">
                  <a:latin typeface="Palatino Linotype" pitchFamily="18" charset="0"/>
                </a:rPr>
                <a:t>Vishal V. Patel </a:t>
              </a:r>
              <a:r>
                <a:rPr lang="en-US" altLang="en-US" sz="2400" dirty="0" smtClean="0">
                  <a:latin typeface="Palatino Linotype" pitchFamily="18" charset="0"/>
                </a:rPr>
                <a:t>&lt;patelv23</a:t>
              </a:r>
              <a:r>
                <a:rPr lang="en-US" altLang="en-US" sz="2400" dirty="0" smtClean="0">
                  <a:latin typeface="Palatino Linotype" pitchFamily="18" charset="0"/>
                </a:rPr>
                <a:t>@</a:t>
              </a:r>
              <a:r>
                <a:rPr lang="en-US" altLang="en-US" sz="2400" dirty="0" smtClean="0">
                  <a:latin typeface="Palatino Linotype" pitchFamily="18" charset="0"/>
                </a:rPr>
                <a:t>scarletmil.rutgers.edu&gt;</a:t>
              </a:r>
              <a:endParaRPr lang="en-US" altLang="en-US" sz="2400" dirty="0" smtClean="0">
                <a:latin typeface="Palatino Linotype" pitchFamily="18" charset="0"/>
              </a:endParaRPr>
            </a:p>
            <a:p>
              <a:pPr algn="ctr" eaLnBrk="1" hangingPunct="1"/>
              <a:endParaRPr lang="en-US" altLang="en-US" sz="1200" b="1" u="sng" dirty="0" smtClean="0">
                <a:latin typeface="Palatino Linotype" pitchFamily="18" charset="0"/>
              </a:endParaRPr>
            </a:p>
          </p:txBody>
        </p:sp>
        <p:sp>
          <p:nvSpPr>
            <p:cNvPr id="2066" name="Text Box 301"/>
            <p:cNvSpPr txBox="1">
              <a:spLocks noChangeArrowheads="1"/>
            </p:cNvSpPr>
            <p:nvPr/>
          </p:nvSpPr>
          <p:spPr bwMode="auto">
            <a:xfrm>
              <a:off x="25008" y="11904"/>
              <a:ext cx="2208" cy="1440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72" tIns="45684" rIns="91372" bIns="45684"/>
            <a:lstStyle>
              <a:lvl1pPr defTabSz="3762375" eaLnBrk="0" hangingPunct="0">
                <a:defRPr sz="99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3762375" eaLnBrk="0" hangingPunct="0">
                <a:defRPr sz="99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3762375" eaLnBrk="0" hangingPunct="0">
                <a:defRPr sz="99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3762375" eaLnBrk="0" hangingPunct="0">
                <a:defRPr sz="99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3762375" eaLnBrk="0" hangingPunct="0">
                <a:defRPr sz="99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3762375" eaLnBrk="0" fontAlgn="base" hangingPunct="0">
                <a:spcBef>
                  <a:spcPct val="0"/>
                </a:spcBef>
                <a:spcAft>
                  <a:spcPct val="0"/>
                </a:spcAft>
                <a:defRPr sz="99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3762375" eaLnBrk="0" fontAlgn="base" hangingPunct="0">
                <a:spcBef>
                  <a:spcPct val="0"/>
                </a:spcBef>
                <a:spcAft>
                  <a:spcPct val="0"/>
                </a:spcAft>
                <a:defRPr sz="99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3762375" eaLnBrk="0" fontAlgn="base" hangingPunct="0">
                <a:spcBef>
                  <a:spcPct val="0"/>
                </a:spcBef>
                <a:spcAft>
                  <a:spcPct val="0"/>
                </a:spcAft>
                <a:defRPr sz="99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3762375" eaLnBrk="0" fontAlgn="base" hangingPunct="0">
                <a:spcBef>
                  <a:spcPct val="0"/>
                </a:spcBef>
                <a:spcAft>
                  <a:spcPct val="0"/>
                </a:spcAft>
                <a:defRPr sz="99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3200" b="1" u="sng" dirty="0" smtClean="0">
                  <a:latin typeface="Palatino Linotype" pitchFamily="18" charset="0"/>
                </a:rPr>
                <a:t>Disclosure</a:t>
              </a:r>
              <a:endParaRPr lang="en-US" altLang="en-US" sz="3200" b="1" u="sng" dirty="0">
                <a:latin typeface="Palatino Linotype" pitchFamily="18" charset="0"/>
              </a:endParaRPr>
            </a:p>
          </p:txBody>
        </p:sp>
      </p:grpSp>
      <p:sp>
        <p:nvSpPr>
          <p:cNvPr id="2052" name="Rectangle 204"/>
          <p:cNvSpPr>
            <a:spLocks noChangeArrowheads="1"/>
          </p:cNvSpPr>
          <p:nvPr/>
        </p:nvSpPr>
        <p:spPr bwMode="auto">
          <a:xfrm>
            <a:off x="415636" y="14276833"/>
            <a:ext cx="12112914" cy="701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72" tIns="45684" rIns="91372" bIns="45684">
            <a:spAutoFit/>
          </a:bodyPr>
          <a:lstStyle>
            <a:lvl1pPr marL="339725" indent="-339725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96925" indent="-276225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457200" indent="-457200" algn="just" eaLnBrk="1" hangingPunct="1">
              <a:buSzPct val="80000"/>
              <a:buFont typeface="Arial"/>
              <a:buChar char="•"/>
            </a:pPr>
            <a:r>
              <a:rPr lang="en-US" altLang="en-US" sz="3000" dirty="0">
                <a:latin typeface="Palatino Linotype" pitchFamily="18" charset="0"/>
              </a:rPr>
              <a:t>Data on the current number of residents and their graduating schools will be collected from accredited and unaccredited managed care residencies </a:t>
            </a:r>
          </a:p>
          <a:p>
            <a:pPr marL="457200" indent="-457200" algn="just" eaLnBrk="1" hangingPunct="1">
              <a:buSzPct val="80000"/>
              <a:buFont typeface="Arial"/>
              <a:buChar char="•"/>
            </a:pPr>
            <a:r>
              <a:rPr lang="en-US" altLang="en-US" sz="3000" dirty="0">
                <a:latin typeface="Palatino Linotype" pitchFamily="18" charset="0"/>
              </a:rPr>
              <a:t>Accredited residencies will be obtained via the American Society of Health System Pharmacists and the National Matching Service. </a:t>
            </a:r>
          </a:p>
          <a:p>
            <a:pPr marL="457200" indent="-457200" algn="just" eaLnBrk="1" hangingPunct="1">
              <a:buSzPct val="80000"/>
              <a:buFont typeface="Arial"/>
              <a:buChar char="•"/>
            </a:pPr>
            <a:r>
              <a:rPr lang="en-US" altLang="en-US" sz="3000" dirty="0">
                <a:latin typeface="Palatino Linotype" pitchFamily="18" charset="0"/>
              </a:rPr>
              <a:t>Unaccredited residencies will be obtained via use of a survey.</a:t>
            </a:r>
          </a:p>
          <a:p>
            <a:pPr marL="457200" indent="-457200" algn="just" eaLnBrk="1" hangingPunct="1">
              <a:buSzPct val="80000"/>
              <a:buFont typeface="Arial"/>
              <a:buChar char="•"/>
            </a:pPr>
            <a:r>
              <a:rPr lang="en-US" altLang="en-US" sz="3000" dirty="0">
                <a:latin typeface="Palatino Linotype" pitchFamily="18" charset="0"/>
              </a:rPr>
              <a:t>All accredited pharmacy school’s curriculum will be reviewed for mandatory managed care classes using publicly available sources.</a:t>
            </a:r>
          </a:p>
          <a:p>
            <a:pPr marL="457200" indent="-457200" algn="just" eaLnBrk="1" hangingPunct="1">
              <a:buSzPct val="80000"/>
              <a:buFont typeface="Arial"/>
              <a:buChar char="•"/>
            </a:pPr>
            <a:r>
              <a:rPr lang="en-US" altLang="en-US" sz="3000" dirty="0">
                <a:latin typeface="Palatino Linotype" pitchFamily="18" charset="0"/>
              </a:rPr>
              <a:t>Course descriptions as well as key words such as ‘managed care’, ‘healthcare systems’, ‘health delivery’, or ‘health systems’ will be used to identify relevant courses</a:t>
            </a:r>
          </a:p>
          <a:p>
            <a:pPr marL="457200" indent="-457200" algn="just" eaLnBrk="1" hangingPunct="1">
              <a:buSzPct val="80000"/>
              <a:buFont typeface="Arial"/>
              <a:buChar char="•"/>
            </a:pPr>
            <a:r>
              <a:rPr lang="en-US" altLang="en-US" sz="3000" dirty="0">
                <a:latin typeface="Palatino Linotype" pitchFamily="18" charset="0"/>
              </a:rPr>
              <a:t>Schools will be divided into one of two groups: those with or those without mandatory classes. </a:t>
            </a:r>
          </a:p>
          <a:p>
            <a:pPr marL="457200" indent="-457200" algn="just" eaLnBrk="1" hangingPunct="1">
              <a:buSzPct val="80000"/>
              <a:buFont typeface="Arial"/>
              <a:buChar char="•"/>
            </a:pPr>
            <a:r>
              <a:rPr lang="en-US" altLang="en-US" sz="3000" dirty="0">
                <a:latin typeface="Palatino Linotype" pitchFamily="18" charset="0"/>
              </a:rPr>
              <a:t>The amount of residents from each group of schools will be compared with descriptive statistics.</a:t>
            </a:r>
          </a:p>
        </p:txBody>
      </p:sp>
      <p:sp>
        <p:nvSpPr>
          <p:cNvPr id="2054" name="Text Box 3"/>
          <p:cNvSpPr txBox="1">
            <a:spLocks noChangeArrowheads="1"/>
          </p:cNvSpPr>
          <p:nvPr/>
        </p:nvSpPr>
        <p:spPr bwMode="auto">
          <a:xfrm>
            <a:off x="762000" y="0"/>
            <a:ext cx="424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3762375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2375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2375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2375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2375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sz="3600" b="1">
              <a:solidFill>
                <a:schemeClr val="bg1"/>
              </a:solidFill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415636" y="3298825"/>
            <a:ext cx="12112914" cy="707886"/>
          </a:xfrm>
          <a:prstGeom prst="rect">
            <a:avLst/>
          </a:prstGeom>
          <a:solidFill>
            <a:srgbClr val="CE0026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376237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defTabSz="376237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defTabSz="376237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defTabSz="376237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defTabSz="376237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defTabSz="37623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defTabSz="37623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defTabSz="37623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defTabSz="37623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tino Linotype" pitchFamily="18" charset="0"/>
              </a:rPr>
              <a:t>Background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31724600" y="9952634"/>
            <a:ext cx="11658600" cy="758825"/>
          </a:xfrm>
          <a:prstGeom prst="rect">
            <a:avLst/>
          </a:prstGeom>
          <a:solidFill>
            <a:srgbClr val="CE0026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3762375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2375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2375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2375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2375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 b="1" dirty="0">
                <a:solidFill>
                  <a:schemeClr val="bg1"/>
                </a:solidFill>
                <a:latin typeface="Palatino Linotype" pitchFamily="18" charset="0"/>
              </a:rPr>
              <a:t>Conclusions</a:t>
            </a:r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415636" y="11034776"/>
            <a:ext cx="12112914" cy="707886"/>
          </a:xfrm>
          <a:prstGeom prst="rect">
            <a:avLst/>
          </a:prstGeom>
          <a:solidFill>
            <a:srgbClr val="CE0026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376237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defTabSz="376237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defTabSz="376237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defTabSz="376237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defTabSz="376237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defTabSz="37623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defTabSz="37623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defTabSz="37623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defTabSz="37623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tino Linotype" pitchFamily="18" charset="0"/>
              </a:rPr>
              <a:t>Objective</a:t>
            </a:r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415636" y="13568947"/>
            <a:ext cx="12136582" cy="707886"/>
          </a:xfrm>
          <a:prstGeom prst="rect">
            <a:avLst/>
          </a:prstGeom>
          <a:solidFill>
            <a:srgbClr val="CE0026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376237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defTabSz="376237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defTabSz="376237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defTabSz="376237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defTabSz="376237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defTabSz="37623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defTabSz="37623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defTabSz="37623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defTabSz="37623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en-US" sz="4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tino Linotype" pitchFamily="18" charset="0"/>
              </a:rPr>
              <a:t>Methods </a:t>
            </a:r>
          </a:p>
        </p:txBody>
      </p:sp>
      <p:sp>
        <p:nvSpPr>
          <p:cNvPr id="2060" name="Text Box 20"/>
          <p:cNvSpPr txBox="1">
            <a:spLocks noChangeArrowheads="1"/>
          </p:cNvSpPr>
          <p:nvPr/>
        </p:nvSpPr>
        <p:spPr bwMode="auto">
          <a:xfrm>
            <a:off x="31724600" y="3302000"/>
            <a:ext cx="11658600" cy="707886"/>
          </a:xfrm>
          <a:prstGeom prst="rect">
            <a:avLst/>
          </a:prstGeom>
          <a:solidFill>
            <a:srgbClr val="CE0026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3762375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2375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2375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2375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2375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Palatino Linotype" pitchFamily="18" charset="0"/>
              </a:rPr>
              <a:t>Limitations</a:t>
            </a:r>
          </a:p>
        </p:txBody>
      </p:sp>
      <p:sp>
        <p:nvSpPr>
          <p:cNvPr id="2061" name="Rectangle 203"/>
          <p:cNvSpPr>
            <a:spLocks noChangeArrowheads="1"/>
          </p:cNvSpPr>
          <p:nvPr/>
        </p:nvSpPr>
        <p:spPr bwMode="auto">
          <a:xfrm>
            <a:off x="415636" y="11853349"/>
            <a:ext cx="12112914" cy="1477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72" tIns="45684" rIns="91372" bIns="45684">
            <a:spAutoFit/>
          </a:bodyPr>
          <a:lstStyle>
            <a:lvl1pPr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just" eaLnBrk="1" hangingPunct="1"/>
            <a:r>
              <a:rPr lang="en-US" altLang="en-US" sz="3000" dirty="0" smtClean="0">
                <a:latin typeface="Palatino Linotype" pitchFamily="18" charset="0"/>
              </a:rPr>
              <a:t>To observe if there is a correlation between schools with or without mandatory courses related to managed care and the number of graduates that enter a managed care residency.</a:t>
            </a:r>
            <a:endParaRPr lang="en-US" altLang="en-US" sz="3000" dirty="0">
              <a:latin typeface="Palatino Linotype" pitchFamily="18" charset="0"/>
            </a:endParaRPr>
          </a:p>
        </p:txBody>
      </p:sp>
      <p:sp>
        <p:nvSpPr>
          <p:cNvPr id="2062" name="Text Box 308"/>
          <p:cNvSpPr txBox="1">
            <a:spLocks noChangeArrowheads="1"/>
          </p:cNvSpPr>
          <p:nvPr/>
        </p:nvSpPr>
        <p:spPr bwMode="auto">
          <a:xfrm>
            <a:off x="0" y="1676400"/>
            <a:ext cx="43891200" cy="1046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72" tIns="45684" rIns="91372" bIns="45684">
            <a:spAutoFit/>
          </a:bodyPr>
          <a:lstStyle>
            <a:lvl1pPr defTabSz="3762375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2375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2375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2375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2375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3300" dirty="0" smtClean="0">
                <a:solidFill>
                  <a:schemeClr val="bg1"/>
                </a:solidFill>
                <a:latin typeface="Palatino Linotype" pitchFamily="18" charset="0"/>
              </a:rPr>
              <a:t>Curtis F. Li </a:t>
            </a:r>
            <a:r>
              <a:rPr lang="en-US" altLang="en-US" sz="3300" dirty="0" smtClean="0">
                <a:solidFill>
                  <a:schemeClr val="bg1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altLang="en-US" sz="3300" dirty="0">
                <a:solidFill>
                  <a:schemeClr val="bg1"/>
                </a:solidFill>
                <a:latin typeface="Palatino Linotype" pitchFamily="18" charset="0"/>
                <a:sym typeface="Wingdings"/>
              </a:rPr>
              <a:t> </a:t>
            </a:r>
            <a:r>
              <a:rPr lang="en-US" altLang="en-US" sz="3300" dirty="0" smtClean="0">
                <a:solidFill>
                  <a:schemeClr val="bg1"/>
                </a:solidFill>
                <a:latin typeface="Palatino Linotype" pitchFamily="18" charset="0"/>
                <a:sym typeface="Wingdings"/>
              </a:rPr>
              <a:t>Vishal V. Patel </a:t>
            </a:r>
            <a:r>
              <a:rPr lang="en-US" altLang="en-US" sz="3300" dirty="0" smtClean="0">
                <a:solidFill>
                  <a:schemeClr val="bg1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altLang="en-US" sz="3300" dirty="0">
                <a:solidFill>
                  <a:schemeClr val="bg1"/>
                </a:solidFill>
                <a:latin typeface="Palatino Linotype" pitchFamily="18" charset="0"/>
                <a:sym typeface="Wingdings"/>
              </a:rPr>
              <a:t> </a:t>
            </a:r>
            <a:r>
              <a:rPr lang="en-US" altLang="en-US" sz="3300" dirty="0" smtClean="0">
                <a:solidFill>
                  <a:schemeClr val="bg1"/>
                </a:solidFill>
                <a:latin typeface="Palatino Linotype" pitchFamily="18" charset="0"/>
                <a:sym typeface="Wingdings"/>
              </a:rPr>
              <a:t>Prof. Luigi </a:t>
            </a:r>
            <a:r>
              <a:rPr lang="en-US" altLang="en-US" sz="3300" dirty="0" err="1" smtClean="0">
                <a:solidFill>
                  <a:schemeClr val="bg1"/>
                </a:solidFill>
                <a:latin typeface="Palatino Linotype" pitchFamily="18" charset="0"/>
                <a:sym typeface="Wingdings"/>
              </a:rPr>
              <a:t>Brunetti</a:t>
            </a:r>
            <a:r>
              <a:rPr lang="en-US" altLang="en-US" sz="3300" dirty="0" smtClean="0">
                <a:solidFill>
                  <a:schemeClr val="bg1"/>
                </a:solidFill>
                <a:latin typeface="Palatino Linotype" pitchFamily="18" charset="0"/>
                <a:sym typeface="Wingdings"/>
              </a:rPr>
              <a:t>, </a:t>
            </a:r>
            <a:r>
              <a:rPr lang="en-US" altLang="en-US" sz="3300" dirty="0" err="1" smtClean="0">
                <a:solidFill>
                  <a:schemeClr val="bg1"/>
                </a:solidFill>
                <a:latin typeface="Palatino Linotype" pitchFamily="18" charset="0"/>
                <a:sym typeface="Wingdings"/>
              </a:rPr>
              <a:t>Pharm.D</a:t>
            </a:r>
            <a:r>
              <a:rPr lang="en-US" altLang="en-US" sz="3300" dirty="0" smtClean="0">
                <a:solidFill>
                  <a:schemeClr val="bg1"/>
                </a:solidFill>
                <a:latin typeface="Palatino Linotype" pitchFamily="18" charset="0"/>
                <a:sym typeface="Wingdings"/>
              </a:rPr>
              <a:t>., MPH </a:t>
            </a:r>
            <a:r>
              <a:rPr lang="en-US" altLang="en-US" sz="3300" dirty="0">
                <a:solidFill>
                  <a:schemeClr val="bg1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altLang="en-US" sz="3300" dirty="0" smtClean="0">
                <a:solidFill>
                  <a:schemeClr val="bg1"/>
                </a:solidFill>
                <a:latin typeface="Palatino Linotype" pitchFamily="18" charset="0"/>
                <a:sym typeface="Wingdings"/>
              </a:rPr>
              <a:t> Hannah Kim, </a:t>
            </a:r>
            <a:r>
              <a:rPr lang="en-US" altLang="en-US" sz="3300" dirty="0" err="1" smtClean="0">
                <a:solidFill>
                  <a:schemeClr val="bg1"/>
                </a:solidFill>
                <a:latin typeface="Palatino Linotype" pitchFamily="18" charset="0"/>
                <a:sym typeface="Wingdings"/>
              </a:rPr>
              <a:t>Pharm.D</a:t>
            </a:r>
            <a:r>
              <a:rPr lang="en-US" altLang="en-US" sz="3300" dirty="0" smtClean="0">
                <a:solidFill>
                  <a:schemeClr val="bg1"/>
                </a:solidFill>
                <a:latin typeface="Palatino Linotype" pitchFamily="18" charset="0"/>
                <a:sym typeface="Wingdings"/>
              </a:rPr>
              <a:t>. </a:t>
            </a:r>
            <a:r>
              <a:rPr lang="en-US" altLang="en-US" sz="3300" dirty="0">
                <a:solidFill>
                  <a:schemeClr val="bg1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altLang="en-US" sz="3300" dirty="0" smtClean="0">
                <a:solidFill>
                  <a:schemeClr val="bg1"/>
                </a:solidFill>
                <a:latin typeface="Palatino Linotype" pitchFamily="18" charset="0"/>
                <a:sym typeface="Wingdings"/>
              </a:rPr>
              <a:t> Prof. </a:t>
            </a:r>
            <a:r>
              <a:rPr lang="en-US" altLang="en-US" sz="3300" dirty="0" err="1" smtClean="0">
                <a:solidFill>
                  <a:schemeClr val="bg1"/>
                </a:solidFill>
                <a:latin typeface="Palatino Linotype" pitchFamily="18" charset="0"/>
                <a:sym typeface="Wingdings"/>
              </a:rPr>
              <a:t>Saira</a:t>
            </a:r>
            <a:r>
              <a:rPr lang="en-US" altLang="en-US" sz="3300" dirty="0" smtClean="0">
                <a:solidFill>
                  <a:schemeClr val="bg1"/>
                </a:solidFill>
                <a:latin typeface="Palatino Linotype" pitchFamily="18" charset="0"/>
                <a:sym typeface="Wingdings"/>
              </a:rPr>
              <a:t> A. Jan, M.S., </a:t>
            </a:r>
            <a:r>
              <a:rPr lang="en-US" altLang="en-US" sz="3300" dirty="0" err="1" smtClean="0">
                <a:solidFill>
                  <a:schemeClr val="bg1"/>
                </a:solidFill>
                <a:latin typeface="Palatino Linotype" pitchFamily="18" charset="0"/>
                <a:sym typeface="Wingdings"/>
              </a:rPr>
              <a:t>Pharm.D</a:t>
            </a:r>
            <a:r>
              <a:rPr lang="en-US" altLang="en-US" sz="3300" dirty="0" smtClean="0">
                <a:solidFill>
                  <a:schemeClr val="bg1"/>
                </a:solidFill>
                <a:latin typeface="Palatino Linotype" pitchFamily="18" charset="0"/>
                <a:sym typeface="Wingdings"/>
              </a:rPr>
              <a:t>.</a:t>
            </a:r>
            <a:endParaRPr lang="en-US" altLang="en-US" sz="3300" dirty="0">
              <a:solidFill>
                <a:schemeClr val="bg1"/>
              </a:solidFill>
              <a:latin typeface="Palatino Linotype" pitchFamily="18" charset="0"/>
            </a:endParaRPr>
          </a:p>
          <a:p>
            <a:pPr algn="ctr" eaLnBrk="1" hangingPunct="1"/>
            <a:r>
              <a:rPr lang="en-US" altLang="en-US" sz="2900" i="1" dirty="0" smtClean="0">
                <a:solidFill>
                  <a:schemeClr val="bg1"/>
                </a:solidFill>
                <a:latin typeface="Palatino Linotype" pitchFamily="18" charset="0"/>
              </a:rPr>
              <a:t>Ernest Mario School of Pharmacy, Piscataway NJ 08854</a:t>
            </a:r>
            <a:endParaRPr lang="en-US" altLang="en-US" sz="2900" i="1" dirty="0">
              <a:solidFill>
                <a:schemeClr val="bg1"/>
              </a:solidFill>
              <a:latin typeface="Palatino Linotype" pitchFamily="18" charset="0"/>
            </a:endParaRPr>
          </a:p>
        </p:txBody>
      </p:sp>
      <p:sp>
        <p:nvSpPr>
          <p:cNvPr id="2063" name="Text Box 309"/>
          <p:cNvSpPr txBox="1">
            <a:spLocks noChangeArrowheads="1"/>
          </p:cNvSpPr>
          <p:nvPr/>
        </p:nvSpPr>
        <p:spPr bwMode="auto">
          <a:xfrm>
            <a:off x="0" y="60325"/>
            <a:ext cx="43891200" cy="169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72" tIns="45684" rIns="91372" bIns="45684">
            <a:spAutoFit/>
          </a:bodyPr>
          <a:lstStyle>
            <a:lvl1pPr defTabSz="3762375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2375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2375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2375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2375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5200" b="1" dirty="0" smtClean="0">
                <a:solidFill>
                  <a:schemeClr val="bg1"/>
                </a:solidFill>
                <a:latin typeface="Palatino Linotype" pitchFamily="18" charset="0"/>
              </a:rPr>
              <a:t>Impact of Student Exposure to Managed Care Courses in Pharmacy School</a:t>
            </a:r>
          </a:p>
          <a:p>
            <a:pPr algn="ctr" eaLnBrk="1" hangingPunct="1"/>
            <a:r>
              <a:rPr lang="en-US" altLang="en-US" sz="5200" b="1" dirty="0" smtClean="0">
                <a:solidFill>
                  <a:schemeClr val="bg1"/>
                </a:solidFill>
                <a:latin typeface="Palatino Linotype" pitchFamily="18" charset="0"/>
              </a:rPr>
              <a:t>on Attainment of Managed Care Post-Graduate Year 1 Residencies</a:t>
            </a:r>
            <a:endParaRPr lang="en-US" altLang="en-US" sz="5200" dirty="0">
              <a:solidFill>
                <a:schemeClr val="bg1"/>
              </a:solidFill>
              <a:latin typeface="Palatino Linotype" pitchFamily="18" charset="0"/>
            </a:endParaRP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12746182" y="3298825"/>
            <a:ext cx="18679968" cy="708025"/>
          </a:xfrm>
          <a:prstGeom prst="rect">
            <a:avLst/>
          </a:prstGeom>
          <a:solidFill>
            <a:srgbClr val="D21144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3762375">
              <a:spcBef>
                <a:spcPct val="20000"/>
              </a:spcBef>
              <a:buFont typeface="Wingdings" charset="2"/>
              <a:buNone/>
              <a:defRPr/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tino Linotype" pitchFamily="18" charset="0"/>
                <a:cs typeface="ＭＳ Ｐゴシック" charset="-128"/>
              </a:rPr>
              <a:t>Results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851600" y="4165600"/>
            <a:ext cx="11404600" cy="506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20000"/>
              </a:lnSpc>
              <a:buFont typeface="Arial"/>
              <a:buChar char="•"/>
            </a:pPr>
            <a:r>
              <a:rPr lang="en-US" sz="3000" dirty="0">
                <a:latin typeface="Palatino Linotype"/>
                <a:cs typeface="Palatino Linotype"/>
              </a:rPr>
              <a:t>Lack of public information about each </a:t>
            </a:r>
            <a:r>
              <a:rPr lang="en-US" sz="3000" dirty="0" smtClean="0">
                <a:latin typeface="Palatino Linotype"/>
                <a:cs typeface="Palatino Linotype"/>
              </a:rPr>
              <a:t>school’s </a:t>
            </a:r>
            <a:r>
              <a:rPr lang="en-US" sz="3000" dirty="0">
                <a:latin typeface="Palatino Linotype"/>
                <a:cs typeface="Palatino Linotype"/>
              </a:rPr>
              <a:t>2015 graduating class </a:t>
            </a:r>
            <a:r>
              <a:rPr lang="en-US" sz="3000" dirty="0" smtClean="0">
                <a:latin typeface="Palatino Linotype"/>
                <a:cs typeface="Palatino Linotype"/>
              </a:rPr>
              <a:t>size.</a:t>
            </a:r>
            <a:endParaRPr lang="en-US" sz="3000" dirty="0">
              <a:latin typeface="Palatino Linotype"/>
              <a:cs typeface="Palatino Linotype"/>
            </a:endParaRPr>
          </a:p>
          <a:p>
            <a:pPr marL="457200" indent="-457200" algn="just">
              <a:lnSpc>
                <a:spcPct val="120000"/>
              </a:lnSpc>
              <a:buFont typeface="Arial"/>
              <a:buChar char="•"/>
            </a:pPr>
            <a:r>
              <a:rPr lang="en-US" sz="3000" dirty="0">
                <a:latin typeface="Palatino Linotype"/>
                <a:cs typeface="Palatino Linotype"/>
              </a:rPr>
              <a:t>Data is </a:t>
            </a:r>
            <a:r>
              <a:rPr lang="en-US" sz="3000" dirty="0" smtClean="0">
                <a:latin typeface="Palatino Linotype"/>
                <a:cs typeface="Palatino Linotype"/>
              </a:rPr>
              <a:t>non-longitudinal </a:t>
            </a:r>
            <a:r>
              <a:rPr lang="en-US" sz="3000" dirty="0">
                <a:latin typeface="Palatino Linotype"/>
                <a:cs typeface="Palatino Linotype"/>
              </a:rPr>
              <a:t>and specific </a:t>
            </a:r>
            <a:r>
              <a:rPr lang="en-US" sz="3000" dirty="0" smtClean="0">
                <a:latin typeface="Palatino Linotype"/>
                <a:cs typeface="Palatino Linotype"/>
              </a:rPr>
              <a:t>to only one graduating class.</a:t>
            </a:r>
            <a:endParaRPr lang="en-US" sz="3000" dirty="0">
              <a:latin typeface="Palatino Linotype"/>
              <a:cs typeface="Palatino Linotype"/>
            </a:endParaRPr>
          </a:p>
          <a:p>
            <a:pPr marL="457200" indent="-457200" algn="just">
              <a:lnSpc>
                <a:spcPct val="120000"/>
              </a:lnSpc>
              <a:buFont typeface="Arial"/>
              <a:buChar char="•"/>
            </a:pPr>
            <a:r>
              <a:rPr lang="en-US" sz="3000" dirty="0">
                <a:latin typeface="Palatino Linotype"/>
                <a:cs typeface="Palatino Linotype"/>
              </a:rPr>
              <a:t>Difficulty in obtaining data on class content and curriculum information </a:t>
            </a:r>
          </a:p>
          <a:p>
            <a:pPr marL="457200" indent="-457200" algn="just">
              <a:lnSpc>
                <a:spcPct val="120000"/>
              </a:lnSpc>
              <a:buFont typeface="Arial"/>
              <a:buChar char="•"/>
            </a:pPr>
            <a:r>
              <a:rPr lang="en-US" sz="3000" dirty="0">
                <a:latin typeface="Palatino Linotype"/>
                <a:cs typeface="Palatino Linotype"/>
              </a:rPr>
              <a:t>No data currently on any unaccredited managed care residency </a:t>
            </a:r>
          </a:p>
          <a:p>
            <a:pPr marL="457200" indent="-457200" algn="just">
              <a:lnSpc>
                <a:spcPct val="120000"/>
              </a:lnSpc>
              <a:buFont typeface="Arial"/>
              <a:buChar char="•"/>
            </a:pPr>
            <a:r>
              <a:rPr lang="en-US" sz="3000" dirty="0">
                <a:latin typeface="Palatino Linotype"/>
                <a:cs typeface="Palatino Linotype"/>
              </a:rPr>
              <a:t>Everything collected via survey limited by response rate of participants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259386"/>
              </p:ext>
            </p:extLst>
          </p:nvPr>
        </p:nvGraphicFramePr>
        <p:xfrm>
          <a:off x="12744954" y="4345379"/>
          <a:ext cx="8217911" cy="23679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41568"/>
                <a:gridCol w="4076343"/>
              </a:tblGrid>
              <a:tr h="120623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Schools with </a:t>
                      </a:r>
                    </a:p>
                    <a:p>
                      <a:pPr algn="ctr"/>
                      <a:r>
                        <a:rPr lang="en-US" sz="2800" b="0" dirty="0" smtClean="0"/>
                        <a:t>Mandatory Classes</a:t>
                      </a:r>
                      <a:endParaRPr lang="en-US" sz="2800" b="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Schools without</a:t>
                      </a:r>
                    </a:p>
                    <a:p>
                      <a:pPr algn="ctr"/>
                      <a:r>
                        <a:rPr lang="en-US" sz="2800" b="0" dirty="0" smtClean="0"/>
                        <a:t>Mandatory Classes</a:t>
                      </a:r>
                      <a:endParaRPr lang="en-US" sz="2800" b="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7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69 Schools</a:t>
                      </a:r>
                      <a:endParaRPr lang="en-US" sz="2800" b="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66 Schools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606210"/>
              </p:ext>
            </p:extLst>
          </p:nvPr>
        </p:nvGraphicFramePr>
        <p:xfrm>
          <a:off x="22192672" y="4357037"/>
          <a:ext cx="9233478" cy="23925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08055"/>
                <a:gridCol w="4825423"/>
              </a:tblGrid>
              <a:tr h="132509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Residents</a:t>
                      </a:r>
                      <a:r>
                        <a:rPr lang="en-US" sz="2800" b="0" baseline="0" dirty="0" smtClean="0"/>
                        <a:t> from </a:t>
                      </a:r>
                    </a:p>
                    <a:p>
                      <a:pPr algn="ctr"/>
                      <a:r>
                        <a:rPr lang="en-US" sz="2800" b="0" baseline="0" dirty="0" smtClean="0"/>
                        <a:t>Accredited Residencies</a:t>
                      </a:r>
                      <a:endParaRPr lang="en-US" sz="2800" b="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Residents from Unaccredited Residencies</a:t>
                      </a:r>
                      <a:endParaRPr lang="en-US" sz="2800" b="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7439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52 Residents</a:t>
                      </a:r>
                      <a:endParaRPr lang="en-US" sz="2800" b="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NA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107891"/>
              </p:ext>
            </p:extLst>
          </p:nvPr>
        </p:nvGraphicFramePr>
        <p:xfrm>
          <a:off x="15371618" y="7802345"/>
          <a:ext cx="12801600" cy="295994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67200"/>
                <a:gridCol w="4267200"/>
                <a:gridCol w="4267200"/>
              </a:tblGrid>
              <a:tr h="723515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With Mandatory Classes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Without Mandatory Classes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753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Accredited </a:t>
                      </a:r>
                    </a:p>
                    <a:p>
                      <a:pPr algn="ctr"/>
                      <a:r>
                        <a:rPr lang="en-US" sz="2800" dirty="0" smtClean="0"/>
                        <a:t>Residencies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16 Schools</a:t>
                      </a:r>
                    </a:p>
                    <a:p>
                      <a:pPr algn="ctr"/>
                      <a:r>
                        <a:rPr lang="en-US" sz="2800" dirty="0" smtClean="0"/>
                        <a:t>(23 residents)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19 Schools</a:t>
                      </a:r>
                    </a:p>
                    <a:p>
                      <a:pPr algn="ctr"/>
                      <a:r>
                        <a:rPr lang="en-US" sz="2800" dirty="0" smtClean="0"/>
                        <a:t>(29</a:t>
                      </a:r>
                      <a:r>
                        <a:rPr lang="en-US" sz="2800" baseline="0" dirty="0" smtClean="0"/>
                        <a:t> Residents)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753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Unaccredited Residencies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NA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NA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278162"/>
              </p:ext>
            </p:extLst>
          </p:nvPr>
        </p:nvGraphicFramePr>
        <p:xfrm>
          <a:off x="15552376" y="11953289"/>
          <a:ext cx="12574300" cy="230084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287150"/>
                <a:gridCol w="6287150"/>
              </a:tblGrid>
              <a:tr h="11504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Total Residencies</a:t>
                      </a:r>
                    </a:p>
                    <a:p>
                      <a:pPr algn="ctr"/>
                      <a:r>
                        <a:rPr lang="en-US" sz="2800" dirty="0" smtClean="0"/>
                        <a:t>With</a:t>
                      </a:r>
                      <a:r>
                        <a:rPr lang="en-US" sz="2800" baseline="0" dirty="0" smtClean="0"/>
                        <a:t> Mandatory Classes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Total Residencies</a:t>
                      </a:r>
                      <a:r>
                        <a:rPr lang="en-US" sz="2800" baseline="0" dirty="0" smtClean="0"/>
                        <a:t> without Mandatory Classes</a:t>
                      </a:r>
                      <a:endParaRPr lang="en-US" sz="28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04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16+__ Schools / 69 Schools</a:t>
                      </a:r>
                    </a:p>
                    <a:p>
                      <a:pPr algn="ctr"/>
                      <a:r>
                        <a:rPr lang="en-US" sz="2800" dirty="0" smtClean="0"/>
                        <a:t>(23+__ residents)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19+__ Schools / 66 Schools</a:t>
                      </a:r>
                    </a:p>
                    <a:p>
                      <a:pPr algn="ctr"/>
                      <a:r>
                        <a:rPr lang="en-US" sz="2800" dirty="0" smtClean="0"/>
                        <a:t>(29+__ Residents)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" name="Down Arrow 39"/>
          <p:cNvSpPr/>
          <p:nvPr/>
        </p:nvSpPr>
        <p:spPr>
          <a:xfrm>
            <a:off x="21376032" y="10924094"/>
            <a:ext cx="542118" cy="8128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21241760" y="5869088"/>
            <a:ext cx="650990" cy="1605253"/>
          </a:xfrm>
          <a:prstGeom prst="downArrow">
            <a:avLst>
              <a:gd name="adj1" fmla="val 3668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147664" y="5602178"/>
            <a:ext cx="811357" cy="2669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895259"/>
              </p:ext>
            </p:extLst>
          </p:nvPr>
        </p:nvGraphicFramePr>
        <p:xfrm>
          <a:off x="13649140" y="15377005"/>
          <a:ext cx="7723427" cy="26193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49081"/>
                <a:gridCol w="3874346"/>
              </a:tblGrid>
              <a:tr h="152417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Schools with </a:t>
                      </a:r>
                    </a:p>
                    <a:p>
                      <a:pPr algn="ctr"/>
                      <a:r>
                        <a:rPr lang="en-US" sz="2800" dirty="0" smtClean="0"/>
                        <a:t>Mandatory Classes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Schools without</a:t>
                      </a:r>
                    </a:p>
                    <a:p>
                      <a:pPr algn="ctr"/>
                      <a:r>
                        <a:rPr lang="en-US" sz="2800" dirty="0" smtClean="0"/>
                        <a:t>Mandatory Classes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51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51.1%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49.9%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944611"/>
              </p:ext>
            </p:extLst>
          </p:nvPr>
        </p:nvGraphicFramePr>
        <p:xfrm>
          <a:off x="13622019" y="18381388"/>
          <a:ext cx="7781522" cy="258850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90761"/>
                <a:gridCol w="3890761"/>
              </a:tblGrid>
              <a:tr h="150624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Residencies With</a:t>
                      </a:r>
                      <a:endParaRPr lang="en-US" sz="2800" baseline="0" dirty="0" smtClean="0"/>
                    </a:p>
                    <a:p>
                      <a:pPr algn="ctr"/>
                      <a:r>
                        <a:rPr lang="en-US" sz="2800" baseline="0" dirty="0" smtClean="0"/>
                        <a:t>Mandatory Classes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Residencies</a:t>
                      </a:r>
                      <a:r>
                        <a:rPr lang="en-US" sz="2800" baseline="0" dirty="0" smtClean="0"/>
                        <a:t> without</a:t>
                      </a:r>
                    </a:p>
                    <a:p>
                      <a:pPr algn="ctr"/>
                      <a:r>
                        <a:rPr lang="en-US" sz="2800" baseline="0" dirty="0" smtClean="0"/>
                        <a:t>Mandatory Classes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225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44.2%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55.7%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4040" y="18503284"/>
            <a:ext cx="2702094" cy="2702094"/>
          </a:xfrm>
          <a:prstGeom prst="rect">
            <a:avLst/>
          </a:prstGeom>
        </p:spPr>
      </p:pic>
      <p:sp>
        <p:nvSpPr>
          <p:cNvPr id="2053" name="Rectangle 207"/>
          <p:cNvSpPr>
            <a:spLocks noChangeArrowheads="1"/>
          </p:cNvSpPr>
          <p:nvPr/>
        </p:nvSpPr>
        <p:spPr bwMode="auto">
          <a:xfrm>
            <a:off x="415636" y="3977350"/>
            <a:ext cx="12136582" cy="701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72" tIns="45684" rIns="91372" bIns="45684">
            <a:spAutoFit/>
          </a:bodyPr>
          <a:lstStyle>
            <a:lvl1pPr marL="228600" indent="-228600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457200" indent="-457200" algn="just" eaLnBrk="1" hangingPunct="1">
              <a:buSzPct val="80000"/>
              <a:buFont typeface="Arial"/>
              <a:buChar char="•"/>
            </a:pPr>
            <a:r>
              <a:rPr lang="en-US" altLang="en-US" sz="3000" dirty="0" smtClean="0">
                <a:latin typeface="Palatino Linotype" pitchFamily="18" charset="0"/>
              </a:rPr>
              <a:t>Traditional pharmacists were employed in retail or hospitals.</a:t>
            </a:r>
          </a:p>
          <a:p>
            <a:pPr marL="457200" indent="-457200" algn="just" eaLnBrk="1" hangingPunct="1">
              <a:buSzPct val="80000"/>
              <a:buFont typeface="Arial"/>
              <a:buChar char="•"/>
            </a:pPr>
            <a:r>
              <a:rPr lang="en-US" altLang="en-US" sz="3000" dirty="0" smtClean="0">
                <a:latin typeface="Palatino Linotype" pitchFamily="18" charset="0"/>
              </a:rPr>
              <a:t>Changing healthcare environment touches upon medication usage in many diverse fields.</a:t>
            </a:r>
          </a:p>
          <a:p>
            <a:pPr marL="457200" indent="-457200" algn="just" eaLnBrk="1" hangingPunct="1">
              <a:buSzPct val="80000"/>
              <a:buFont typeface="Arial"/>
              <a:buChar char="•"/>
            </a:pPr>
            <a:r>
              <a:rPr lang="en-US" altLang="en-US" sz="3000" dirty="0" smtClean="0">
                <a:latin typeface="Palatino Linotype" pitchFamily="18" charset="0"/>
              </a:rPr>
              <a:t>Increasing complexity of medication regimen necessitates a drug expert.</a:t>
            </a:r>
          </a:p>
          <a:p>
            <a:pPr marL="457200" indent="-457200" algn="just" eaLnBrk="1" hangingPunct="1">
              <a:buSzPct val="80000"/>
              <a:buFont typeface="Arial"/>
              <a:buChar char="•"/>
            </a:pPr>
            <a:r>
              <a:rPr lang="en-US" altLang="en-US" sz="3000" dirty="0" smtClean="0">
                <a:latin typeface="Palatino Linotype" pitchFamily="18" charset="0"/>
              </a:rPr>
              <a:t>Increasing cost of medication can be alleviated through consultation with an expert in drugs.</a:t>
            </a:r>
          </a:p>
          <a:p>
            <a:pPr marL="457200" indent="-457200" algn="just" eaLnBrk="1" hangingPunct="1">
              <a:buSzPct val="80000"/>
              <a:buFont typeface="Arial"/>
              <a:buChar char="•"/>
            </a:pPr>
            <a:r>
              <a:rPr lang="en-US" altLang="en-US" sz="3000" dirty="0" smtClean="0">
                <a:latin typeface="Palatino Linotype" pitchFamily="18" charset="0"/>
              </a:rPr>
              <a:t>Managed Care is a field that controls medication expenses and thus, utilizes the experience of a pharmacist.</a:t>
            </a:r>
          </a:p>
          <a:p>
            <a:pPr marL="457200" indent="-457200" algn="just" eaLnBrk="1" hangingPunct="1">
              <a:buSzPct val="80000"/>
              <a:buFont typeface="Arial"/>
              <a:buChar char="•"/>
            </a:pPr>
            <a:r>
              <a:rPr lang="en-US" altLang="en-US" sz="3000" dirty="0" smtClean="0">
                <a:latin typeface="Palatino Linotype" pitchFamily="18" charset="0"/>
              </a:rPr>
              <a:t>Students may enter post-graduate managed care residency programs to specialize in the field.</a:t>
            </a:r>
          </a:p>
          <a:p>
            <a:pPr marL="457200" indent="-457200" algn="just" eaLnBrk="1" hangingPunct="1">
              <a:buSzPct val="80000"/>
              <a:buFont typeface="Arial"/>
              <a:buChar char="•"/>
            </a:pPr>
            <a:r>
              <a:rPr lang="en-US" altLang="en-US" sz="3000" dirty="0" smtClean="0">
                <a:latin typeface="Palatino Linotype" pitchFamily="18" charset="0"/>
              </a:rPr>
              <a:t>Students may be influenced to enter a residency due to prior classroom exposure.</a:t>
            </a:r>
          </a:p>
          <a:p>
            <a:pPr marL="457200" indent="-457200" algn="just" eaLnBrk="1" hangingPunct="1">
              <a:buSzPct val="80000"/>
              <a:buFont typeface="Arial"/>
              <a:buChar char="•"/>
            </a:pPr>
            <a:r>
              <a:rPr lang="en-US" altLang="en-US" sz="3000" dirty="0" smtClean="0">
                <a:latin typeface="Palatino Linotype" pitchFamily="18" charset="0"/>
              </a:rPr>
              <a:t>The magnitude of effect from classroom courses on student attainment of such residencies is unknown. </a:t>
            </a:r>
            <a:endParaRPr lang="en-US" altLang="en-US" sz="3000" dirty="0">
              <a:latin typeface="Palatino Linotype" pitchFamily="18" charset="0"/>
            </a:endParaRPr>
          </a:p>
        </p:txBody>
      </p:sp>
      <p:sp>
        <p:nvSpPr>
          <p:cNvPr id="2050" name="Text Box 303"/>
          <p:cNvSpPr txBox="1">
            <a:spLocks noChangeArrowheads="1"/>
          </p:cNvSpPr>
          <p:nvPr/>
        </p:nvSpPr>
        <p:spPr bwMode="auto">
          <a:xfrm>
            <a:off x="31718129" y="10809656"/>
            <a:ext cx="11491627" cy="6724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72" tIns="45684" rIns="91372" bIns="45684">
            <a:spAutoFit/>
          </a:bodyPr>
          <a:lstStyle>
            <a:lvl1pPr marL="339725" indent="-339725" defTabSz="3762375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800100" indent="-285750" defTabSz="3762375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2375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2375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2375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457200" indent="-457200" algn="just" eaLnBrk="1" hangingPunct="1">
              <a:lnSpc>
                <a:spcPct val="120000"/>
              </a:lnSpc>
              <a:buSzPct val="80000"/>
              <a:buFont typeface="Arial"/>
              <a:buChar char="•"/>
            </a:pPr>
            <a:r>
              <a:rPr lang="en-US" altLang="en-US" sz="3000" dirty="0" smtClean="0">
                <a:latin typeface="Palatino Linotype" pitchFamily="18" charset="0"/>
              </a:rPr>
              <a:t>Phase 1 of data collection has been completed, with publicly available data gathered.</a:t>
            </a:r>
          </a:p>
          <a:p>
            <a:pPr marL="457200" indent="-457200" algn="just" eaLnBrk="1" hangingPunct="1">
              <a:lnSpc>
                <a:spcPct val="120000"/>
              </a:lnSpc>
              <a:buSzPct val="80000"/>
              <a:buFont typeface="Arial"/>
              <a:buChar char="•"/>
            </a:pPr>
            <a:r>
              <a:rPr lang="en-US" altLang="en-US" sz="3000" dirty="0" smtClean="0">
                <a:latin typeface="Palatino Linotype" pitchFamily="18" charset="0"/>
              </a:rPr>
              <a:t>Phase 2 of data collection is in progress, to collect non-public data. </a:t>
            </a:r>
          </a:p>
          <a:p>
            <a:pPr marL="457200" indent="-457200" algn="just" eaLnBrk="1" hangingPunct="1">
              <a:lnSpc>
                <a:spcPct val="120000"/>
              </a:lnSpc>
              <a:buSzPct val="80000"/>
              <a:buFont typeface="Arial"/>
              <a:buChar char="•"/>
            </a:pPr>
            <a:r>
              <a:rPr lang="en-US" altLang="en-US" sz="3000" dirty="0" smtClean="0">
                <a:latin typeface="Palatino Linotype" pitchFamily="18" charset="0"/>
              </a:rPr>
              <a:t>Preliminary conclusion from incomplete data appears to show no influence from mandatory classes on managed care residency attainment. </a:t>
            </a:r>
          </a:p>
          <a:p>
            <a:pPr marL="457200" indent="-457200" algn="just" eaLnBrk="1" hangingPunct="1">
              <a:lnSpc>
                <a:spcPct val="120000"/>
              </a:lnSpc>
              <a:buSzPct val="80000"/>
              <a:buFont typeface="Arial"/>
              <a:buChar char="•"/>
            </a:pPr>
            <a:r>
              <a:rPr lang="en-US" altLang="en-US" sz="3000" dirty="0" smtClean="0">
                <a:latin typeface="Palatino Linotype" pitchFamily="18" charset="0"/>
              </a:rPr>
              <a:t>Without additional data from unaccredited residency programs, it is difficult to draw substantial conclusions at this time.</a:t>
            </a:r>
            <a:endParaRPr lang="en-US" altLang="en-US" sz="3000" dirty="0">
              <a:latin typeface="Palatino Linotype" pitchFamily="18" charset="0"/>
            </a:endParaRPr>
          </a:p>
          <a:p>
            <a:pPr marL="457200" indent="-457200" algn="just" eaLnBrk="1" hangingPunct="1">
              <a:lnSpc>
                <a:spcPct val="120000"/>
              </a:lnSpc>
              <a:buSzPct val="80000"/>
              <a:buFont typeface="Arial"/>
              <a:buChar char="•"/>
            </a:pPr>
            <a:r>
              <a:rPr lang="en-US" altLang="en-US" sz="3000" dirty="0" smtClean="0">
                <a:latin typeface="Palatino Linotype" pitchFamily="18" charset="0"/>
              </a:rPr>
              <a:t>After completion of Phase 2 data collection, a stronger conclusion may be drawn about the influence of mandatory courses. 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495062"/>
              </p:ext>
            </p:extLst>
          </p:nvPr>
        </p:nvGraphicFramePr>
        <p:xfrm>
          <a:off x="22952279" y="16075888"/>
          <a:ext cx="8301229" cy="40267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37037"/>
                <a:gridCol w="4164192"/>
              </a:tblGrid>
              <a:tr h="21487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Schools with </a:t>
                      </a:r>
                      <a:r>
                        <a:rPr lang="en-US" sz="2800" baseline="0" dirty="0" smtClean="0"/>
                        <a:t>Mandatory Classes Producing Residents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Schools without</a:t>
                      </a:r>
                      <a:r>
                        <a:rPr lang="en-US" sz="2800" baseline="0" dirty="0" smtClean="0"/>
                        <a:t> Mandatory Classes Producing Residents</a:t>
                      </a:r>
                      <a:endParaRPr lang="en-US" sz="28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9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23.2%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28.8%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Right Arrow 1"/>
          <p:cNvSpPr/>
          <p:nvPr/>
        </p:nvSpPr>
        <p:spPr>
          <a:xfrm>
            <a:off x="21589391" y="17655599"/>
            <a:ext cx="1146065" cy="1238989"/>
          </a:xfrm>
          <a:prstGeom prst="rightArrow">
            <a:avLst>
              <a:gd name="adj1" fmla="val 25000"/>
              <a:gd name="adj2" fmla="val 526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U_Template_Verdana_G[1]">
  <a:themeElements>
    <a:clrScheme name="RU_Template_Verdana_G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[1]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U_Template_Verdana_G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RU_Template_Verdana_G[1]</Template>
  <TotalTime>4039</TotalTime>
  <Words>644</Words>
  <Application>Microsoft Macintosh PowerPoint</Application>
  <PresentationFormat>Custom</PresentationFormat>
  <Paragraphs>89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RU_Template_Verdana_G[1]</vt:lpstr>
      <vt:lpstr>PowerPoint Presentation</vt:lpstr>
    </vt:vector>
  </TitlesOfParts>
  <Company>Robert Wood Johnson University Hospital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edesanti</dc:creator>
  <cp:lastModifiedBy>Curtis Li</cp:lastModifiedBy>
  <cp:revision>132</cp:revision>
  <dcterms:created xsi:type="dcterms:W3CDTF">2007-07-23T20:08:11Z</dcterms:created>
  <dcterms:modified xsi:type="dcterms:W3CDTF">2015-12-04T07:28:28Z</dcterms:modified>
</cp:coreProperties>
</file>