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T Sans Narrow"/>
      <p:regular r:id="rId44"/>
      <p:bold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TSansNarrow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eefcca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eefcca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eefcca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0eefcca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0eefcca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0eefcca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eefcca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eefcca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efcc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efcc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eefcc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eefcc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eefcca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eefcca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eefcc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eefcc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0eefcca1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0eefcca1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0eefcca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0eefcca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7c0bd1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7c0bd1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eefcca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0eefcca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0eefcca1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0eefcca1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0eefcca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0eefcca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eefcca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eefcca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eefcca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eefcca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0eefcca1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0eefcca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95642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895642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8956425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8956425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8956425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8956425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8956425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8956425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7c0bd1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7c0bd1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8956425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8956425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8956425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8956425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956425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8956425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8956425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8956425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8956425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8956425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8956425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8956425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8956425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8956425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8956425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8956425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956425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8956425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7c0bd1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7c0bd1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7c0bd1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7c0bd1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7c0bd11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7c0bd11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7c0bd11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7c0bd11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7c0bd11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7c0bd11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7c0bd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7c0bd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t’s perfectly logical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 Rules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 (kind of) lacks the control flow statements of imperative languages. Commas take the place of the “and” operator in rules: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sibling(X, Y) :- evolves(P, X)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evolves(P, Y)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 \= 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semicolon means “or”, but often it is </a:t>
            </a:r>
            <a:r>
              <a:rPr b="1" lang="en"/>
              <a:t>more clear</a:t>
            </a:r>
            <a:r>
              <a:rPr lang="en"/>
              <a:t> if we simply make multiple copies of the same rule: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descendent(X, Y) :- evolves(Y, X).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descendent(X, Y) :- evolves(Y, Z), descendent(X, Z).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“X is a descendent of Y if Y directly evolves into X, </a:t>
            </a:r>
            <a:r>
              <a:rPr b="1" lang="en"/>
              <a:t>or</a:t>
            </a:r>
            <a:r>
              <a:rPr lang="en"/>
              <a:t> if Y evolves into Z, and X is a descendent of Z.”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Prolog’s Computational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Search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Prolog program does not execute like an imperative language. As you have seen, we issue </a:t>
            </a:r>
            <a:r>
              <a:rPr i="1" lang="en"/>
              <a:t>queries</a:t>
            </a:r>
            <a:r>
              <a:rPr lang="en"/>
              <a:t> against the terms of the program, and Prolog either tells us True/False or instantiates the variables of our query with values that would make it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query is called a </a:t>
            </a:r>
            <a:r>
              <a:rPr b="1" lang="en"/>
              <a:t>goal</a:t>
            </a:r>
            <a:r>
              <a:rPr lang="en"/>
              <a:t>, and the process for determining its truth is called </a:t>
            </a:r>
            <a:r>
              <a:rPr b="1" lang="en"/>
              <a:t>goal search</a:t>
            </a:r>
            <a:r>
              <a:rPr lang="en"/>
              <a:t> or </a:t>
            </a:r>
            <a:r>
              <a:rPr b="1" lang="en"/>
              <a:t>goal satisfaction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(relatively) easy algorithm implements goal search.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Search Algorithm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962100"/>
            <a:ext cx="85206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query is added to a </a:t>
            </a:r>
            <a:r>
              <a:rPr b="1" lang="en"/>
              <a:t>goal list</a:t>
            </a:r>
            <a:r>
              <a:rPr lang="en"/>
              <a:t>, then: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goal list is empty, terminate with </a:t>
            </a:r>
            <a:r>
              <a:rPr i="1" lang="en"/>
              <a:t>success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Otherwise, scan the terms of the program from top to bottom until some term </a:t>
            </a:r>
            <a:r>
              <a:rPr i="1" lang="en"/>
              <a:t>C</a:t>
            </a:r>
            <a:r>
              <a:rPr lang="en"/>
              <a:t> is found whose head </a:t>
            </a:r>
            <a:r>
              <a:rPr b="1" lang="en"/>
              <a:t>unifies</a:t>
            </a:r>
            <a:r>
              <a:rPr lang="en"/>
              <a:t> with the first goal in the list, G1.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there is no such term, then terminate with </a:t>
            </a:r>
            <a:r>
              <a:rPr i="1" lang="en"/>
              <a:t>failure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</a:t>
            </a:r>
            <a:r>
              <a:rPr i="1" lang="en"/>
              <a:t>C</a:t>
            </a:r>
            <a:r>
              <a:rPr lang="en"/>
              <a:t> does not have a body (if it is a </a:t>
            </a:r>
            <a:r>
              <a:rPr i="1" lang="en"/>
              <a:t>fact</a:t>
            </a:r>
            <a:r>
              <a:rPr lang="en"/>
              <a:t>), then instantiate any variables in the unification with G1, and remove G1 from the goal list.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</a:t>
            </a:r>
            <a:r>
              <a:rPr i="1" lang="en"/>
              <a:t>C</a:t>
            </a:r>
            <a:r>
              <a:rPr lang="en"/>
              <a:t> has a body, then </a:t>
            </a:r>
            <a:r>
              <a:rPr b="1" lang="en"/>
              <a:t>replace G1 </a:t>
            </a:r>
            <a:r>
              <a:rPr lang="en"/>
              <a:t>with </a:t>
            </a:r>
            <a:r>
              <a:rPr b="1" lang="en"/>
              <a:t>the body of </a:t>
            </a:r>
            <a:r>
              <a:rPr b="1" i="1" lang="en"/>
              <a:t>C</a:t>
            </a:r>
            <a:r>
              <a:rPr lang="en"/>
              <a:t>, again instantiating any variables in the unification.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repeat with the new goal list.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 new goal list terminates with </a:t>
            </a:r>
            <a:r>
              <a:rPr i="1" lang="en"/>
              <a:t>success</a:t>
            </a:r>
            <a:r>
              <a:rPr lang="en"/>
              <a:t>, then terminate with </a:t>
            </a:r>
            <a:r>
              <a:rPr i="1" lang="en"/>
              <a:t>success</a:t>
            </a:r>
            <a:r>
              <a:rPr lang="en"/>
              <a:t> too.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the new goal list is </a:t>
            </a:r>
            <a:r>
              <a:rPr i="1" lang="en"/>
              <a:t>failure</a:t>
            </a:r>
            <a:r>
              <a:rPr lang="en"/>
              <a:t>, then restore the goal list prior to unifying with </a:t>
            </a:r>
            <a:r>
              <a:rPr i="1" lang="en"/>
              <a:t>C</a:t>
            </a:r>
            <a:r>
              <a:rPr lang="en"/>
              <a:t>. Find a new </a:t>
            </a:r>
            <a:r>
              <a:rPr i="1" lang="en"/>
              <a:t>C</a:t>
            </a:r>
            <a:r>
              <a:rPr lang="en"/>
              <a:t> that unifies and repeat. (This is called </a:t>
            </a:r>
            <a:r>
              <a:rPr b="1" lang="en"/>
              <a:t>backtracking</a:t>
            </a:r>
            <a:r>
              <a:rPr lang="en"/>
              <a:t>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281225" y="170225"/>
            <a:ext cx="784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?- evolves(pikachu,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evolves(pikachu,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evolves(pikachu, raichu). X &lt;- raichu.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empty.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Terminate: success.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Terminate: success.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 = raichu.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51625" y="88800"/>
            <a:ext cx="7844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?- descendent(charizard, charmander).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descendent(charizard, charmander).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descendent(X, Y) [a]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 X &lt;- charizard, Y &lt;- charmander.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evolves(charmander, charizard).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Terminate: failure.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Backtrack.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descendent(X, Y) [b]. X &lt;- charizard, Y &lt;- charmander.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evolves(charmander, Z), descendent(charizard, Z).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evolves(charmander, charmeleon). Z &lt;- charmeleon.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descendent(charizard, charmeleon).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descendent(X, Y) [a]. X &lt;- charizard, Y &lt;- charmeleon.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evolves(charmeleon, charizard).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evolves(charmeleon, charizard).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empty.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Terminate: success.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Success.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96800" y="85800"/>
            <a:ext cx="7844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?- sibling(jolteon,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sibling(jolteon,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sibling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Y). X &lt;- jolteon, Y &lt;- _G1.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evolves(Parent, jolteon), evolves(Parent, _G1), jolteon \= _G1.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evolves(eevee, jolteon). Parent &lt;- eevee.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evolves(eevee, _G1), jolteon \= _G1.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evolves(eevee, jolteon). _G1 &lt;- jolteon.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jolteon \= jolteon.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Terminate: failure.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Backtrack.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evolves(eevee, flareon). _G1 &lt;- flareon.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	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flareon \= jolteon.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flareon \= jolteon.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GL: empty.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Terminate: success.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Terminate: success.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 = flareon.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846575" y="2571750"/>
            <a:ext cx="32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Congratulations!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are now a Prolog programmer!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in Prolog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Prolog can implement any function that your favorite imperative language can implement.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Functions returning a Boolean are easy: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isEven(X) :- mod(X, 2) is 0.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evolves(pikachu, raichu).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isNegative(X) :- X &lt;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what about non-Boolean return types? Prolog doesn’t </a:t>
            </a:r>
            <a:r>
              <a:rPr i="1" lang="en"/>
              <a:t>seem</a:t>
            </a:r>
            <a:r>
              <a:rPr lang="en"/>
              <a:t> to support those...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Values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325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write the equivalent of the F# function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squared x = x *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a language that can only “return” Booleans? By introducing an extra parameter to be the “return value”: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squared(X, Y) :- Y is X * X.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allowing goal search to instantiate that parameter when X is provided: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?- squared(2, 4)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True.</a:t>
            </a:r>
            <a:b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?- squared(3, X).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X=9.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084300" y="3974175"/>
            <a:ext cx="29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See Repository/Prolog/Functions for more...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Haunted</a:t>
            </a:r>
            <a:r>
              <a:rPr lang="en"/>
              <a:t> Memories of 228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455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thought you could forget: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/>
              <a:t>Propositional logic</a:t>
            </a:r>
            <a:r>
              <a:rPr lang="en"/>
              <a:t>: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2640550"/>
            <a:ext cx="3455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b="1" lang="en"/>
              <a:t>First-order</a:t>
            </a:r>
            <a:r>
              <a:rPr lang="en"/>
              <a:t> (predicate) </a:t>
            </a:r>
            <a:r>
              <a:rPr b="1" lang="en"/>
              <a:t>logic</a:t>
            </a:r>
            <a:r>
              <a:rPr lang="en"/>
              <a:t>: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75" y="2733625"/>
            <a:ext cx="2275650" cy="5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800" y="1808075"/>
            <a:ext cx="14007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3851250"/>
            <a:ext cx="3455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"/>
              <a:t>Formal inference</a:t>
            </a:r>
            <a:r>
              <a:rPr lang="en"/>
              <a:t>: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874" y="3818750"/>
            <a:ext cx="1665050" cy="9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083400" y="1539350"/>
            <a:ext cx="298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 there’s 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entire paradigm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of programming built on these ideas: Logic Programming!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use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statements of facts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rules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and variables to express the logical structure of a problem, then task the computer with finding a solution.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Syntax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 uses the same persistent list structure as F#, but comma-separated instead of semicolons.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:: for “cons”, we use |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 = [1, 2, 3],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B = [4 | A], % B is [4, 1, 2, 3]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 = [9, 8, 7 | B] % C is [9, 8, 7, 4, 1, 2, 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real power and excitement of lists comes from unification...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Unifying (Matching) Lists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66325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unify two lists, their </a:t>
            </a:r>
            <a:r>
              <a:rPr b="1" lang="en"/>
              <a:t>corresponding explicit members</a:t>
            </a:r>
            <a:r>
              <a:rPr lang="en"/>
              <a:t> must unify, and their </a:t>
            </a:r>
            <a:r>
              <a:rPr b="1" lang="en"/>
              <a:t>tails</a:t>
            </a:r>
            <a:r>
              <a:rPr lang="en"/>
              <a:t> must unify: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 | [2, 3]]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[A, B, C]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A&lt;-1, B&lt;-2, C&lt;-3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 | T]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T&lt;-[2, 3]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3]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[1, A | T]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A&lt;-2, T&lt;-[3]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 | T]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T&lt;-[]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[1]</a:t>
            </a:r>
            <a:r>
              <a:rPr lang="en"/>
              <a:t> does </a:t>
            </a:r>
            <a:r>
              <a:rPr b="1" lang="en"/>
              <a:t>not</a:t>
            </a:r>
            <a:r>
              <a:rPr lang="en"/>
              <a:t> unify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[H | T]</a:t>
            </a:r>
            <a:r>
              <a:rPr lang="en"/>
              <a:t> unifies with any non-empty list.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With Lists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266325"/>
            <a:ext cx="8520600" cy="3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have some fun!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isEmpty([]).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?- isEmpty([1]).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False.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contains(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[X|_], 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contains([_|T], X) :- contains(T, X).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?- contains([3, 1, 4], 1).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True.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?- contains([3, 1, 4], X).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X=3;X=1;X=4.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56449" cy="8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152400" y="954700"/>
            <a:ext cx="7844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?- mylength([1, 2, 3, 4],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mylength([1, 2, 3, 4], 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mylength([_|T], L). T&lt;-[2, 3, 4], L&lt;-X&lt;-_G1.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mylength([2, 3, 4], S), _G1 is S + 1.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mylength([_|T], L). T&lt;-[3, 4], L&lt;-S&lt;-_G2.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mylength([3, 4], S), _G2 is S + 1, _G1 is _G2 + 1.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mylength([_|T], L). T&lt;-[4], L&lt;-S&lt;-_G3.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mylength([4], S), _G3 is S + 1, _G2 is _G3 + 1, _G1 is _G2 + 1.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mylength([_|T], L). T&lt;-[], L&lt;-S&lt;-_G4.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GL: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mylength([], S), _G4 is S + 1, _G3 is _G4 + 1, _G2 is _G3 + 1,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_G1 is _G2 + 1.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C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mylength([], 0). S&lt;-0.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Now… _G4 is 0 + 1 = 1, _G3 is 1 + 1 = 2, _G2 is 2 + 1 = 3, _G1 is 3 + 1 = 4.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Success. X = 4.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" y="41400"/>
            <a:ext cx="7329725" cy="9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152400" y="954700"/>
            <a:ext cx="7844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?- mylength2([1, 2, 3, 4], X).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mylength2([1, 2, 3, 4], X).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mylength2([H|T], L). H&lt;-1, T&lt;-[2, 3, 4], L&lt;-X&lt;-_G1.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mylength2([1, 2, 3, 4], _G1, 0).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T&lt;-[2, 3, 4], L&lt;-_G1, A&lt;-0.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0 + 1, mylength2([2, 3, 4], _G1,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mylength2([2, 3, 4], _G1, 1).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T&lt;-[3, 4], L&lt;-_G1, A&lt;-1.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1 + 1, mylength2([3, 4], _G1,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T&lt;-[4], L&lt;-_G1, A&lt;-2.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2 + 1, mylength2([4], _G1,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T&lt;-[], L&lt;-_G1, A&lt;-3.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3 + 1, mylength2([], _G1,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mylength2([], L, L). L&lt;-_G1, L&lt;-4, _G1&lt;-4, X&lt;-4.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Success. X=4.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93200" y="41250"/>
            <a:ext cx="78447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?- mylength2(X, 3).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mylength2(X, 3).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mylength2([H|T], L). X&lt;-[_G1|_G2], L&lt;-3.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mylength2([_G1|_G2], 3, 0).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T&lt;-_G2, L&lt;-3, A&lt;-0.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0 + 1, mylength2(_G2, 3,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_G2&lt;-[_G3|_G4], L&lt;-3, A&lt;-1.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1 + 1, mylength2(_G4, 31,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mylength2([_|T], L, A). _G4&lt;-[_G5|_G6], L&lt;-3, A&lt;-2.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GL: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 is 2 + 1, mylength2(_G6, 3, S).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C =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mylength2([], L, L). _G6&lt;-[], L&lt;-3.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Success!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Success!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_G4&lt;-[_G5]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Success!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_G2&lt;-[_G3, _G5]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Success.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X&lt;-[_G1,_G3,_G5]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Programming</a:t>
            </a:r>
            <a:endParaRPr/>
          </a:p>
        </p:txBody>
      </p:sp>
      <p:sp>
        <p:nvSpPr>
          <p:cNvPr id="224" name="Google Shape;224;p3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with the times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266325"/>
            <a:ext cx="85206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 have a simple program that writes 1,000 MB of data to disk, while also creating a rainbow effect on some LEDs attached to the computer. A simple implementation: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main()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write_file();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rainbow();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642050" y="2531050"/>
            <a:ext cx="596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! write_file() is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blocking operation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; disk I/O is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much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slower than the CPU, so write_file() takes a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very long time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complete, and we cannot progress to rainbow() until write_file() is done.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2642050" y="3648550"/>
            <a:ext cx="583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have two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tasks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that we want to complete, and we want their lifetimes (the time in which progress is being made on the task) to overlap. This is called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concurrency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; the two functions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concurrent tasks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Single-Application Concurrency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 environment where only a single application runs on the CPU (embedded devices, old operating systems, …), concurrency is achieved by subdividing tasks and making incremental progress in a loop: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main()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(file_not_done &amp;&amp; lights_not_done)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save_next_file_chunk(); // save a small part of the file.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next_rainbow_color(); // make small progress on the rainbow.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1369125" y="4240600"/>
            <a:ext cx="760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It’s doable, but </a:t>
            </a:r>
            <a:r>
              <a:rPr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hard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large applications. And not all tasks can be subdivided.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Things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much better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now, with multi-application operating systems.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Operating Systems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266325"/>
            <a:ext cx="8520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modern operating system allows multiple </a:t>
            </a:r>
            <a:r>
              <a:rPr b="1" lang="en"/>
              <a:t>processes</a:t>
            </a:r>
            <a:r>
              <a:rPr lang="en"/>
              <a:t> to run “at the same time”. Each process: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the code form an executable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its own memory space. (Static, heap, registers.)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one or more </a:t>
            </a:r>
            <a:r>
              <a:rPr b="1" lang="en"/>
              <a:t>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thread executes a function in the program, including all functions it calls, until the function terminates.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thread has its own stack (memory).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are given “time slices” on the CPU to execute. When the slice is over, the OS </a:t>
            </a:r>
            <a:r>
              <a:rPr i="1" lang="en"/>
              <a:t>suspends</a:t>
            </a:r>
            <a:r>
              <a:rPr lang="en"/>
              <a:t> the thread and </a:t>
            </a:r>
            <a:r>
              <a:rPr i="1" lang="en"/>
              <a:t>resumes</a:t>
            </a:r>
            <a:r>
              <a:rPr lang="en"/>
              <a:t> a different thread, many many times every second.</a:t>
            </a:r>
            <a:br>
              <a:rPr lang="en"/>
            </a:br>
            <a:r>
              <a:rPr lang="en"/>
              <a:t>(</a:t>
            </a:r>
            <a:r>
              <a:rPr b="1" lang="en"/>
              <a:t>context switching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073100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(paraphrased) logical statement “All humans are mortal. Socrates is human.” can be expressed as a single </a:t>
            </a:r>
            <a:r>
              <a:rPr i="1" lang="en"/>
              <a:t>fact</a:t>
            </a:r>
            <a:r>
              <a:rPr lang="en"/>
              <a:t> and a single </a:t>
            </a:r>
            <a:r>
              <a:rPr i="1" lang="en"/>
              <a:t>rule</a:t>
            </a:r>
            <a:r>
              <a:rPr lang="en"/>
              <a:t> in Prolog: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human(socrates).       % A fact. Socrates is human.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mortal(X) :- human(X). % A rule. X is mortal if they are human.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loaded into a Prolog interpreter, we can issue </a:t>
            </a:r>
            <a:r>
              <a:rPr i="1" lang="en"/>
              <a:t>queries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“Is Socrates mortal?”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?- mortal(socrates).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Yes.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“Who is mortal?”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?- mortal(P).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P=socrates.</a:t>
            </a:r>
            <a:endParaRPr i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Prolog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831775" y="35523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Easy!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With Threads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modern (threaded) operating system, concurrency is simple: create a thread for each task. The OS handles switching between threads so that they all make progress simultaneously</a:t>
            </a:r>
            <a:r>
              <a:rPr baseline="30000" lang="en"/>
              <a:t>*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main()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Thread *t1 = start_thread(write_file);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Thread *t2 = start_thread(rainbow);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wait_for_threads(t1, t2);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333025" y="4188800"/>
            <a:ext cx="8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Note: only one thread can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actually execute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on a CPU at any given time.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713" y="2082288"/>
            <a:ext cx="16287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Multi-Processor Systems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266325"/>
            <a:ext cx="736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CPUs have multiple </a:t>
            </a:r>
            <a:r>
              <a:rPr b="1" lang="en"/>
              <a:t>cores</a:t>
            </a:r>
            <a:r>
              <a:rPr lang="en"/>
              <a:t>, each of which can (largely) independently execute a single thread. Older systems had multiple single-core CPUs, that likewise each executed a single thread.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Either way, we now have proper </a:t>
            </a:r>
            <a:r>
              <a:rPr b="1" lang="en"/>
              <a:t>parallel execution</a:t>
            </a:r>
            <a:r>
              <a:rPr lang="en"/>
              <a:t>: multiple tasks can be run physically at the same time on different cores/processors.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598" y="1702950"/>
            <a:ext cx="1415650" cy="2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Systems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266325"/>
            <a:ext cx="85206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And why stop with a single system? We can also achieve concurrency with </a:t>
            </a:r>
            <a:r>
              <a:rPr b="1" lang="en"/>
              <a:t>distributed systems</a:t>
            </a:r>
            <a:r>
              <a:rPr lang="en"/>
              <a:t>, where our tasks run on multiple independent devices.</a:t>
            </a:r>
            <a:endParaRPr/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475" y="2187600"/>
            <a:ext cx="3223040" cy="27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Summary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(and languages!) should distinguish between: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Concurrency</a:t>
            </a:r>
            <a:r>
              <a:rPr lang="en"/>
              <a:t>: when tasks have overlapping lifespans.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Parallelism</a:t>
            </a:r>
            <a:r>
              <a:rPr lang="en"/>
              <a:t>: when tasks can be executed simultaneously (in parallel) on a multi-processor (multi-core) system.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</a:t>
            </a:r>
            <a:r>
              <a:rPr lang="en"/>
              <a:t>: when tasks are run on multiple physical devices.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Problems in Concurrency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withdraw(int amount)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(balance &gt;= amount)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balance -= amount;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false;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Suppose balance=500; and withdraw(400) and withdraw(200) are executed concurrently. What are the </a:t>
            </a:r>
            <a:r>
              <a:rPr b="1" lang="en"/>
              <a:t>three</a:t>
            </a:r>
            <a:r>
              <a:rPr lang="en"/>
              <a:t> possible outcomes?</a:t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>
            <a:off x="3685550" y="1724375"/>
            <a:ext cx="1435800" cy="643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/>
        </p:nvSpPr>
        <p:spPr>
          <a:xfrm>
            <a:off x="5187925" y="1799975"/>
            <a:ext cx="242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CRITICAL SECTION</a:t>
            </a:r>
            <a:endParaRPr sz="2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to Solve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26632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programs with concurrency need to solve two broad issues: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/>
              <a:t>Communication</a:t>
            </a:r>
            <a:r>
              <a:rPr lang="en"/>
              <a:t>: how does a task receive data produced/provided by another task, i.e., how do parameters and return values get passed between tasks?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Synchronization</a:t>
            </a:r>
            <a:r>
              <a:rPr lang="en"/>
              <a:t>: how do we control the relative order in which operations occur in different tasks, i.e., how do we restrict access to critical sections?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It’s not just programmers who decide these answers… </a:t>
            </a:r>
            <a:r>
              <a:rPr b="1" lang="en"/>
              <a:t>languages</a:t>
            </a:r>
            <a:r>
              <a:rPr lang="en"/>
              <a:t> can make concurrency easier (or harder!) with careful design decisions.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Models of Concurrency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approach </a:t>
            </a:r>
            <a:r>
              <a:rPr i="1" lang="en"/>
              <a:t>intra-process</a:t>
            </a:r>
            <a:r>
              <a:rPr lang="en"/>
              <a:t> concurrency in two different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Shared memory</a:t>
            </a:r>
            <a:r>
              <a:rPr lang="en"/>
              <a:t>: some/all of a program’s variables are accessible from multiple threads. </a:t>
            </a:r>
            <a:br>
              <a:rPr lang="en"/>
            </a:br>
            <a:r>
              <a:rPr lang="en"/>
              <a:t>(Java, C, C++, any language with Thread types.)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Message passing</a:t>
            </a:r>
            <a:r>
              <a:rPr lang="en"/>
              <a:t>: threads have separate memory spaces. One thread “sends” data to another, both for parameters and return values.</a:t>
            </a:r>
            <a:br>
              <a:rPr lang="en"/>
            </a:br>
            <a:r>
              <a:rPr lang="en"/>
              <a:t>(JavaScript: promises, async/await. F#: async. Go/Rust: channels.)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allows multiple threads to assign or call methods on a mutable static or heap value. (Each thread has its own stack.)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b="1" lang="en"/>
              <a:t>communicate</a:t>
            </a:r>
            <a:r>
              <a:rPr lang="en"/>
              <a:t>, one thread mutates the shared memory, and another thread observes that mutation.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(Example: Repository/Java/FibMultithreaded)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</a:t>
            </a:r>
            <a:r>
              <a:rPr b="1" lang="en"/>
              <a:t>synchronize</a:t>
            </a:r>
            <a:r>
              <a:rPr lang="en"/>
              <a:t>, a thread </a:t>
            </a:r>
            <a:r>
              <a:rPr b="1" lang="en"/>
              <a:t>joins</a:t>
            </a:r>
            <a:r>
              <a:rPr lang="en"/>
              <a:t> (waits for exit) a thread that must finish first; or </a:t>
            </a:r>
            <a:r>
              <a:rPr b="1" lang="en"/>
              <a:t>locks</a:t>
            </a:r>
            <a:r>
              <a:rPr lang="en"/>
              <a:t> a critical section before accessing it, and </a:t>
            </a:r>
            <a:r>
              <a:rPr b="1" lang="en"/>
              <a:t>suspends</a:t>
            </a:r>
            <a:r>
              <a:rPr lang="en"/>
              <a:t> if another thread has already locked.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Passing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is necessary because threads </a:t>
            </a:r>
            <a:r>
              <a:rPr b="1" lang="en"/>
              <a:t>can’t </a:t>
            </a:r>
            <a:r>
              <a:rPr b="1" i="1" lang="en"/>
              <a:t>return </a:t>
            </a:r>
            <a:r>
              <a:rPr b="1" lang="en"/>
              <a:t>values</a:t>
            </a:r>
            <a:r>
              <a:rPr lang="en"/>
              <a:t>. But what if they </a:t>
            </a:r>
            <a:r>
              <a:rPr i="1" lang="en"/>
              <a:t>could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languages that use a </a:t>
            </a:r>
            <a:r>
              <a:rPr b="1" lang="en"/>
              <a:t>message passing model</a:t>
            </a:r>
            <a:r>
              <a:rPr lang="en"/>
              <a:t>, threads send and receive “messages” (objects) instead of sharing memory. If one thread produces a value to be used by another, it </a:t>
            </a:r>
            <a:r>
              <a:rPr i="1" lang="en"/>
              <a:t>sends</a:t>
            </a:r>
            <a:r>
              <a:rPr lang="en"/>
              <a:t> that value which is </a:t>
            </a:r>
            <a:r>
              <a:rPr i="1" lang="en"/>
              <a:t>received</a:t>
            </a:r>
            <a:r>
              <a:rPr lang="en"/>
              <a:t> by the second. (</a:t>
            </a:r>
            <a:r>
              <a:rPr b="1" lang="en"/>
              <a:t>Communication</a:t>
            </a:r>
            <a:r>
              <a:rPr lang="en"/>
              <a:t>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Synchronization</a:t>
            </a:r>
            <a:r>
              <a:rPr lang="en"/>
              <a:t> is implicit: a message must be sent before it can be received. If Task A must finish before Task B, then A sends a message to B when it has finished.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Prolog Program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Terms</a:t>
            </a:r>
            <a:r>
              <a:rPr lang="en"/>
              <a:t>: the “expressions” of a Prolog program.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Constants: either </a:t>
            </a:r>
            <a:r>
              <a:rPr b="1" lang="en"/>
              <a:t>literals</a:t>
            </a:r>
            <a:r>
              <a:rPr lang="en"/>
              <a:t>, or </a:t>
            </a:r>
            <a:r>
              <a:rPr b="1" lang="en"/>
              <a:t>atoms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Variables: start with a Capital first letter, represent an unknown value.</a:t>
            </a:r>
            <a:br>
              <a:rPr lang="en"/>
            </a:br>
            <a:br>
              <a:rPr lang="en"/>
            </a:br>
            <a:r>
              <a:rPr lang="en"/>
              <a:t>Constants and Variables comprise the </a:t>
            </a:r>
            <a:r>
              <a:rPr i="1" lang="en"/>
              <a:t>simple terms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 terms: </a:t>
            </a:r>
            <a:r>
              <a:rPr b="1" lang="en"/>
              <a:t>facts</a:t>
            </a:r>
            <a:r>
              <a:rPr lang="en"/>
              <a:t> and </a:t>
            </a:r>
            <a:r>
              <a:rPr b="1" lang="en"/>
              <a:t>rules</a:t>
            </a:r>
            <a:r>
              <a:rPr lang="en"/>
              <a:t>. These consist of a </a:t>
            </a:r>
            <a:r>
              <a:rPr i="1" lang="en"/>
              <a:t>functor </a:t>
            </a:r>
            <a:r>
              <a:rPr lang="en"/>
              <a:t>applied to one or more </a:t>
            </a:r>
            <a:r>
              <a:rPr i="1" lang="en"/>
              <a:t>arguments</a:t>
            </a:r>
            <a:r>
              <a:rPr lang="en"/>
              <a:t> (which are </a:t>
            </a:r>
            <a:r>
              <a:rPr b="1" lang="en"/>
              <a:t>terms</a:t>
            </a:r>
            <a:r>
              <a:rPr lang="en"/>
              <a:t>). Every complex term has a </a:t>
            </a:r>
            <a:r>
              <a:rPr i="1" lang="en"/>
              <a:t>head</a:t>
            </a:r>
            <a:r>
              <a:rPr lang="en"/>
              <a:t>; some also have a </a:t>
            </a:r>
            <a:r>
              <a:rPr i="1" lang="en"/>
              <a:t>body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only have heads, no bodies; their arguments are simple terms.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human(socrates).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number(pikachu, 25).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evolves(pikachu, raichu).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functor name, </a:t>
            </a:r>
            <a:r>
              <a:rPr lang="en"/>
              <a:t>arity, and signature.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arguments (what type of terms are they?)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head.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872900" y="2057400"/>
            <a:ext cx="395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Prolog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doesn’t know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what “human”, “number” or “evolves” mean. The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programmer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decides, especially w.r.t. parameter order.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issue a query, we are asking if the query term </a:t>
            </a:r>
            <a:r>
              <a:rPr b="1" lang="en"/>
              <a:t>unifies</a:t>
            </a:r>
            <a:r>
              <a:rPr lang="en"/>
              <a:t> with the terms of the program. Given two terms (term1 and term2):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they are both </a:t>
            </a:r>
            <a:r>
              <a:rPr i="1" lang="en"/>
              <a:t>constants</a:t>
            </a:r>
            <a:r>
              <a:rPr lang="en"/>
              <a:t>, term1 and term2 unify only if they are the same constant.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/>
              <a:t>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ocrates </a:t>
            </a:r>
            <a:r>
              <a:rPr lang="en"/>
              <a:t>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socrates</a:t>
            </a:r>
            <a:r>
              <a:rPr lang="en"/>
              <a:t>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term1 is a </a:t>
            </a:r>
            <a:r>
              <a:rPr i="1" lang="en"/>
              <a:t>variable</a:t>
            </a:r>
            <a:r>
              <a:rPr lang="en"/>
              <a:t>, then the terms unify (always). Term1 is </a:t>
            </a:r>
            <a:r>
              <a:rPr i="1" lang="en"/>
              <a:t>instantiated</a:t>
            </a:r>
            <a:r>
              <a:rPr lang="en"/>
              <a:t> with term2’s value. (And vice versa.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/>
              <a:t>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, instantiating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/>
              <a:t> unifies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/>
              <a:t>, and they are instantiated to the same (unknown) value.)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Unification, Part 2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If term1 and term2 are </a:t>
            </a:r>
            <a:r>
              <a:rPr b="1" lang="en"/>
              <a:t>complex terms</a:t>
            </a:r>
            <a:r>
              <a:rPr lang="en"/>
              <a:t>, they unify </a:t>
            </a:r>
            <a:r>
              <a:rPr i="1" lang="en"/>
              <a:t>if and only if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They have the same </a:t>
            </a:r>
            <a:r>
              <a:rPr i="1" lang="en"/>
              <a:t>functor</a:t>
            </a:r>
            <a:r>
              <a:rPr lang="en"/>
              <a:t> and same </a:t>
            </a:r>
            <a:r>
              <a:rPr i="1" lang="en"/>
              <a:t>arity</a:t>
            </a:r>
            <a:r>
              <a:rPr lang="en"/>
              <a:t>, and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All</a:t>
            </a:r>
            <a:r>
              <a:rPr lang="en"/>
              <a:t> their corresponding arguments </a:t>
            </a:r>
            <a:r>
              <a:rPr b="1" i="1" lang="en" u="sng"/>
              <a:t>unify</a:t>
            </a:r>
            <a:r>
              <a:rPr lang="en"/>
              <a:t>, and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variable instantiations are compatible.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hello(X, X)</a:t>
            </a:r>
            <a:r>
              <a:rPr lang="en"/>
              <a:t> does not unify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hello(neal, jaclyn)</a:t>
            </a:r>
            <a:r>
              <a:rPr lang="en"/>
              <a:t>, because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would be instantiated as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neal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jaclyn</a:t>
            </a:r>
            <a:r>
              <a:rPr lang="en"/>
              <a:t>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builtin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=/2</a:t>
            </a:r>
            <a:r>
              <a:rPr lang="en"/>
              <a:t>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operator=</a:t>
            </a:r>
            <a:r>
              <a:rPr lang="en"/>
              <a:t>) tests if two things unify.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10825" y="170225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Explain which of these unify.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5" y="619200"/>
            <a:ext cx="4448003" cy="18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25" y="2849950"/>
            <a:ext cx="4273225" cy="6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complex term is a </a:t>
            </a:r>
            <a:r>
              <a:rPr b="1" lang="en"/>
              <a:t>rule</a:t>
            </a:r>
            <a:r>
              <a:rPr lang="en"/>
              <a:t> for inferring new facts based on conditional statements.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mortal(X) :- human(X).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equivalent to the predicate statement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0" y="3038800"/>
            <a:ext cx="2881900" cy="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160075" y="2918563"/>
            <a:ext cx="85206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E.g., “if X is human, then X is mortal.”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