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76" r:id="rId6"/>
    <p:sldId id="263" r:id="rId7"/>
    <p:sldId id="260" r:id="rId8"/>
    <p:sldId id="262" r:id="rId9"/>
    <p:sldId id="271" r:id="rId10"/>
    <p:sldId id="272" r:id="rId11"/>
    <p:sldId id="273" r:id="rId12"/>
    <p:sldId id="274" r:id="rId13"/>
    <p:sldId id="268" r:id="rId14"/>
    <p:sldId id="275" r:id="rId15"/>
    <p:sldId id="265" r:id="rId16"/>
    <p:sldId id="266" r:id="rId17"/>
    <p:sldId id="267"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173" autoAdjust="0"/>
    <p:restoredTop sz="94660"/>
  </p:normalViewPr>
  <p:slideViewPr>
    <p:cSldViewPr>
      <p:cViewPr varScale="1">
        <p:scale>
          <a:sx n="93" d="100"/>
          <a:sy n="93" d="100"/>
        </p:scale>
        <p:origin x="-97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71600" y="0"/>
            <a:ext cx="7772400" cy="1470025"/>
          </a:xfrm>
        </p:spPr>
        <p:txBody>
          <a:bodyPr/>
          <a:lstStyle/>
          <a:p>
            <a:r>
              <a:rPr lang="en-US" sz="1100" dirty="0" smtClean="0">
                <a:latin typeface="Palatino Linotype" pitchFamily="18" charset="0"/>
              </a:rPr>
              <a:t>Chart (#)</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5C7C39-03E6-4AAA-89BE-3C3044E09A29}"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7C39-03E6-4AAA-89BE-3C3044E09A29}"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7C39-03E6-4AAA-89BE-3C3044E09A29}"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7C39-03E6-4AAA-89BE-3C3044E09A29}"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C7C39-03E6-4AAA-89BE-3C3044E09A29}" type="datetimeFigureOut">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5C7C39-03E6-4AAA-89BE-3C3044E09A29}" type="datetimeFigureOut">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5C7C39-03E6-4AAA-89BE-3C3044E09A29}" type="datetimeFigureOut">
              <a:rPr lang="en-US" smtClean="0"/>
              <a:pPr/>
              <a:t>4/21/2009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5C7C39-03E6-4AAA-89BE-3C3044E09A29}" type="datetimeFigureOut">
              <a:rPr lang="en-US" smtClean="0"/>
              <a:pPr/>
              <a:t>4/21/2009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C7C39-03E6-4AAA-89BE-3C3044E09A29}" type="datetimeFigureOut">
              <a:rPr lang="en-US" smtClean="0"/>
              <a:pPr/>
              <a:t>4/21/2009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C7C39-03E6-4AAA-89BE-3C3044E09A29}" type="datetimeFigureOut">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C7C39-03E6-4AAA-89BE-3C3044E09A29}" type="datetimeFigureOut">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E4F5C-9CD1-4BA8-8276-98291AFE9F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chorCtr="0">
            <a:normAutofit/>
          </a:bodyPr>
          <a:lstStyle/>
          <a:p>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C7C39-03E6-4AAA-89BE-3C3044E09A29}" type="datetimeFigureOut">
              <a:rPr lang="en-US" smtClean="0"/>
              <a:pPr/>
              <a:t>4/21/2009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E4F5C-9CD1-4BA8-8276-98291AFE9FA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spcBef>
          <a:spcPct val="0"/>
        </a:spcBef>
        <a:buNone/>
        <a:defRPr sz="1100" kern="1200" baseline="0">
          <a:solidFill>
            <a:schemeClr val="tx1"/>
          </a:solidFill>
          <a:latin typeface="Palatino Linotype"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mailto:jesmith@navigantconsulting.com" TargetMode="External"/><Relationship Id="rId13" Type="http://schemas.openxmlformats.org/officeDocument/2006/relationships/hyperlink" Target="mailto:ssamuel@navigantconsulting.com" TargetMode="External"/><Relationship Id="rId18" Type="http://schemas.openxmlformats.org/officeDocument/2006/relationships/hyperlink" Target="mailto:scottpeoples@gmail.com" TargetMode="External"/><Relationship Id="rId26" Type="http://schemas.openxmlformats.org/officeDocument/2006/relationships/hyperlink" Target="mailto:Gavin.tully@tycotelecom.com" TargetMode="External"/><Relationship Id="rId39" Type="http://schemas.openxmlformats.org/officeDocument/2006/relationships/hyperlink" Target="mailto:miseskevich@deloitte.com" TargetMode="External"/><Relationship Id="rId3" Type="http://schemas.openxmlformats.org/officeDocument/2006/relationships/hyperlink" Target="http://www.deloitte.com/" TargetMode="External"/><Relationship Id="rId21" Type="http://schemas.openxmlformats.org/officeDocument/2006/relationships/hyperlink" Target="mailto:scottpeoples+whoaaaapeoplessssss@gmail.com" TargetMode="External"/><Relationship Id="rId34" Type="http://schemas.openxmlformats.org/officeDocument/2006/relationships/hyperlink" Target="mailto:christopher.filiaggi@us.pwc.com" TargetMode="External"/><Relationship Id="rId42" Type="http://schemas.openxmlformats.org/officeDocument/2006/relationships/hyperlink" Target="mailto:STanenbaum@friedmanllp.com" TargetMode="External"/><Relationship Id="rId7" Type="http://schemas.openxmlformats.org/officeDocument/2006/relationships/hyperlink" Target="mailto:JeSmith@NavigantConsulting.com" TargetMode="External"/><Relationship Id="rId12" Type="http://schemas.openxmlformats.org/officeDocument/2006/relationships/hyperlink" Target="mailto:pbrooks@navigantconsulting.com" TargetMode="External"/><Relationship Id="rId17" Type="http://schemas.openxmlformats.org/officeDocument/2006/relationships/hyperlink" Target="mailto:sworthington@navigantconsulting.com" TargetMode="External"/><Relationship Id="rId25" Type="http://schemas.openxmlformats.org/officeDocument/2006/relationships/hyperlink" Target="mailto:mangion2@gmail.com" TargetMode="External"/><Relationship Id="rId33" Type="http://schemas.openxmlformats.org/officeDocument/2006/relationships/hyperlink" Target="mailto:larry.chang@us.pwc.com" TargetMode="External"/><Relationship Id="rId38" Type="http://schemas.openxmlformats.org/officeDocument/2006/relationships/hyperlink" Target="mailto:dbanoey@deloitte.com" TargetMode="External"/><Relationship Id="rId2" Type="http://schemas.openxmlformats.org/officeDocument/2006/relationships/hyperlink" Target="mailto:afouzi@deloitte.com" TargetMode="External"/><Relationship Id="rId16" Type="http://schemas.openxmlformats.org/officeDocument/2006/relationships/hyperlink" Target="mailto:cfolckemmer@navigantconsulting.com" TargetMode="External"/><Relationship Id="rId20" Type="http://schemas.openxmlformats.org/officeDocument/2006/relationships/hyperlink" Target="mailto:blance616@gmail.com" TargetMode="External"/><Relationship Id="rId29" Type="http://schemas.openxmlformats.org/officeDocument/2006/relationships/hyperlink" Target="mailto:daniel.combatti@gmail.com" TargetMode="External"/><Relationship Id="rId41" Type="http://schemas.openxmlformats.org/officeDocument/2006/relationships/hyperlink" Target="mailto:dantorres@deloitte.com" TargetMode="External"/><Relationship Id="rId1" Type="http://schemas.openxmlformats.org/officeDocument/2006/relationships/slideLayout" Target="../slideLayouts/slideLayout1.xml"/><Relationship Id="rId6" Type="http://schemas.openxmlformats.org/officeDocument/2006/relationships/hyperlink" Target="mailto:claire.c.szanyi@accenture.com" TargetMode="External"/><Relationship Id="rId11" Type="http://schemas.openxmlformats.org/officeDocument/2006/relationships/hyperlink" Target="mailto:margaret.shea@gmail.com" TargetMode="External"/><Relationship Id="rId24" Type="http://schemas.openxmlformats.org/officeDocument/2006/relationships/hyperlink" Target="mailto:anthony.boccamazzo@gmail.com" TargetMode="External"/><Relationship Id="rId32" Type="http://schemas.openxmlformats.org/officeDocument/2006/relationships/hyperlink" Target="mailto:suzanne.m.marsalisi@us.pwc.com" TargetMode="External"/><Relationship Id="rId37" Type="http://schemas.openxmlformats.org/officeDocument/2006/relationships/hyperlink" Target="mailto:clewis@deloitte.com" TargetMode="External"/><Relationship Id="rId40" Type="http://schemas.openxmlformats.org/officeDocument/2006/relationships/hyperlink" Target="mailto:racmurray@deloitte.com" TargetMode="External"/><Relationship Id="rId5" Type="http://schemas.openxmlformats.org/officeDocument/2006/relationships/hyperlink" Target="mailto:sara.porter@accenture.com" TargetMode="External"/><Relationship Id="rId15" Type="http://schemas.openxmlformats.org/officeDocument/2006/relationships/hyperlink" Target="mailto:suedyt@gmail.com" TargetMode="External"/><Relationship Id="rId23" Type="http://schemas.openxmlformats.org/officeDocument/2006/relationships/hyperlink" Target="mailto:kbartucci@gmail.com" TargetMode="External"/><Relationship Id="rId28" Type="http://schemas.openxmlformats.org/officeDocument/2006/relationships/hyperlink" Target="mailto:ryansschultz@gmail.com" TargetMode="External"/><Relationship Id="rId36" Type="http://schemas.openxmlformats.org/officeDocument/2006/relationships/hyperlink" Target="mailto:glonge@deloitte.com" TargetMode="External"/><Relationship Id="rId10" Type="http://schemas.openxmlformats.org/officeDocument/2006/relationships/hyperlink" Target="mailto:sam.alnouri@navigantconsulting.com" TargetMode="External"/><Relationship Id="rId19" Type="http://schemas.openxmlformats.org/officeDocument/2006/relationships/hyperlink" Target="mailto:nathaniel.kramer@gmail.com" TargetMode="External"/><Relationship Id="rId31" Type="http://schemas.openxmlformats.org/officeDocument/2006/relationships/hyperlink" Target="mailto:rey.martin.osma@us.pwc.com" TargetMode="External"/><Relationship Id="rId44" Type="http://schemas.openxmlformats.org/officeDocument/2006/relationships/hyperlink" Target="mailto:rmautz@deloitte.com" TargetMode="External"/><Relationship Id="rId4" Type="http://schemas.openxmlformats.org/officeDocument/2006/relationships/hyperlink" Target="mailto:dsylvain@deloitte.com" TargetMode="External"/><Relationship Id="rId9" Type="http://schemas.openxmlformats.org/officeDocument/2006/relationships/hyperlink" Target="mailto:greg.rhoads@navigantconsulting.com" TargetMode="External"/><Relationship Id="rId14" Type="http://schemas.openxmlformats.org/officeDocument/2006/relationships/hyperlink" Target="mailto:amessmer@navigantconsulting.com" TargetMode="External"/><Relationship Id="rId22" Type="http://schemas.openxmlformats.org/officeDocument/2006/relationships/hyperlink" Target="mailto:christopher.f.brophy@gmail.com" TargetMode="External"/><Relationship Id="rId27" Type="http://schemas.openxmlformats.org/officeDocument/2006/relationships/hyperlink" Target="mailto:Christopher.quinn@pw.utc.com" TargetMode="External"/><Relationship Id="rId30" Type="http://schemas.openxmlformats.org/officeDocument/2006/relationships/hyperlink" Target="mailto:carrie.symington@gmail.com" TargetMode="External"/><Relationship Id="rId35" Type="http://schemas.openxmlformats.org/officeDocument/2006/relationships/hyperlink" Target="mailto:jasryan@deloitte.com" TargetMode="External"/><Relationship Id="rId43" Type="http://schemas.openxmlformats.org/officeDocument/2006/relationships/hyperlink" Target="mailto:dabanes@deloitt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sp>
        <p:nvSpPr>
          <p:cNvPr id="7" name="TextBox 6"/>
          <p:cNvSpPr txBox="1"/>
          <p:nvPr/>
        </p:nvSpPr>
        <p:spPr>
          <a:xfrm>
            <a:off x="228600" y="4495800"/>
            <a:ext cx="5486400" cy="923330"/>
          </a:xfrm>
          <a:prstGeom prst="rect">
            <a:avLst/>
          </a:prstGeom>
          <a:noFill/>
        </p:spPr>
        <p:txBody>
          <a:bodyPr wrap="square" rtlCol="0">
            <a:spAutoFit/>
          </a:bodyPr>
          <a:lstStyle/>
          <a:p>
            <a:r>
              <a:rPr lang="en-US" dirty="0" smtClean="0"/>
              <a:t>Presenter: Matt Anderson</a:t>
            </a:r>
          </a:p>
          <a:p>
            <a:r>
              <a:rPr lang="en-US" dirty="0" smtClean="0"/>
              <a:t>Company: Navigant Consulting, Inc.</a:t>
            </a:r>
          </a:p>
          <a:p>
            <a:r>
              <a:rPr lang="en-US" dirty="0" smtClean="0"/>
              <a:t>Date: April 21, 2009</a:t>
            </a:r>
            <a:endParaRPr lang="en-US" dirty="0"/>
          </a:p>
        </p:txBody>
      </p:sp>
      <p:sp>
        <p:nvSpPr>
          <p:cNvPr id="8" name="TextBox 7"/>
          <p:cNvSpPr txBox="1"/>
          <p:nvPr/>
        </p:nvSpPr>
        <p:spPr>
          <a:xfrm>
            <a:off x="1600200" y="2438400"/>
            <a:ext cx="6019800" cy="1015663"/>
          </a:xfrm>
          <a:prstGeom prst="rect">
            <a:avLst/>
          </a:prstGeom>
          <a:noFill/>
        </p:spPr>
        <p:txBody>
          <a:bodyPr wrap="square" rtlCol="0">
            <a:spAutoFit/>
          </a:bodyPr>
          <a:lstStyle/>
          <a:p>
            <a:pPr algn="ctr"/>
            <a:r>
              <a:rPr lang="en-US" sz="6000" dirty="0" smtClean="0">
                <a:latin typeface="Palatino Linotype" pitchFamily="18" charset="0"/>
              </a:rPr>
              <a:t>Professionalism</a:t>
            </a:r>
            <a:endParaRPr lang="en-US" sz="6000" dirty="0">
              <a:latin typeface="Palatino Linotype" pitchFamily="18" charset="0"/>
            </a:endParaRPr>
          </a:p>
        </p:txBody>
      </p:sp>
      <p:sp>
        <p:nvSpPr>
          <p:cNvPr id="12"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3"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19200"/>
            <a:ext cx="9144000" cy="4924425"/>
          </a:xfrm>
          <a:prstGeom prst="rect">
            <a:avLst/>
          </a:prstGeom>
        </p:spPr>
        <p:txBody>
          <a:bodyPr wrap="square">
            <a:spAutoFit/>
          </a:bodyPr>
          <a:lstStyle/>
          <a:p>
            <a:pPr algn="ctr"/>
            <a:r>
              <a:rPr lang="en-US" sz="4400" b="1" u="sng" dirty="0" smtClean="0">
                <a:latin typeface="Palatino Linotype" pitchFamily="18" charset="0"/>
              </a:rPr>
              <a:t>Proposing</a:t>
            </a:r>
          </a:p>
          <a:p>
            <a:pPr algn="ctr"/>
            <a:endParaRPr lang="en-US" sz="1400" b="1" u="sng" dirty="0" smtClean="0">
              <a:latin typeface="Palatino Linotype" pitchFamily="18" charset="0"/>
            </a:endParaRPr>
          </a:p>
          <a:p>
            <a:pPr>
              <a:buFont typeface="Arial" pitchFamily="34" charset="0"/>
              <a:buChar char="•"/>
            </a:pPr>
            <a:r>
              <a:rPr lang="en-US" sz="3600" dirty="0">
                <a:latin typeface="Palatino Linotype" pitchFamily="18" charset="0"/>
              </a:rPr>
              <a:t> </a:t>
            </a:r>
            <a:r>
              <a:rPr lang="en-US" sz="3600" dirty="0" smtClean="0">
                <a:latin typeface="Palatino Linotype" pitchFamily="18" charset="0"/>
              </a:rPr>
              <a:t> Be ready to negotiate your point of view</a:t>
            </a:r>
          </a:p>
          <a:p>
            <a:pPr lvl="1">
              <a:buFont typeface="Arial" pitchFamily="34" charset="0"/>
              <a:buChar char="•"/>
            </a:pPr>
            <a:r>
              <a:rPr lang="en-US" sz="3600" dirty="0">
                <a:latin typeface="Palatino Linotype" pitchFamily="18" charset="0"/>
              </a:rPr>
              <a:t> </a:t>
            </a:r>
            <a:r>
              <a:rPr lang="en-US" sz="3600" dirty="0" smtClean="0">
                <a:latin typeface="Palatino Linotype" pitchFamily="18" charset="0"/>
              </a:rPr>
              <a:t> Recommendations and Conclusions</a:t>
            </a:r>
          </a:p>
          <a:p>
            <a:pPr lvl="1">
              <a:buFont typeface="Arial" pitchFamily="34" charset="0"/>
              <a:buChar char="•"/>
            </a:pPr>
            <a:r>
              <a:rPr lang="en-US" sz="3600" dirty="0">
                <a:latin typeface="Palatino Linotype" pitchFamily="18" charset="0"/>
              </a:rPr>
              <a:t> </a:t>
            </a:r>
            <a:r>
              <a:rPr lang="en-US" sz="3600" dirty="0" smtClean="0">
                <a:latin typeface="Palatino Linotype" pitchFamily="18" charset="0"/>
              </a:rPr>
              <a:t> Background</a:t>
            </a:r>
          </a:p>
          <a:p>
            <a:pPr lvl="1">
              <a:buFont typeface="Arial" pitchFamily="34" charset="0"/>
              <a:buChar char="•"/>
            </a:pPr>
            <a:r>
              <a:rPr lang="en-US" sz="3600" dirty="0" smtClean="0">
                <a:latin typeface="Palatino Linotype" pitchFamily="18" charset="0"/>
              </a:rPr>
              <a:t>  Rationale</a:t>
            </a:r>
          </a:p>
          <a:p>
            <a:pPr lvl="1">
              <a:buFont typeface="Arial" pitchFamily="34" charset="0"/>
              <a:buChar char="•"/>
            </a:pPr>
            <a:r>
              <a:rPr lang="en-US" sz="3600" dirty="0">
                <a:latin typeface="Palatino Linotype" pitchFamily="18" charset="0"/>
              </a:rPr>
              <a:t> </a:t>
            </a:r>
            <a:r>
              <a:rPr lang="en-US" sz="3600" dirty="0" smtClean="0">
                <a:latin typeface="Palatino Linotype" pitchFamily="18" charset="0"/>
              </a:rPr>
              <a:t> Timetable</a:t>
            </a:r>
          </a:p>
          <a:p>
            <a:pPr lvl="1">
              <a:buFont typeface="Arial" pitchFamily="34" charset="0"/>
              <a:buChar char="•"/>
            </a:pPr>
            <a:r>
              <a:rPr lang="en-US" sz="3600" dirty="0">
                <a:latin typeface="Palatino Linotype" pitchFamily="18" charset="0"/>
              </a:rPr>
              <a:t> </a:t>
            </a:r>
            <a:r>
              <a:rPr lang="en-US" sz="3600" dirty="0" smtClean="0">
                <a:latin typeface="Palatino Linotype" pitchFamily="18" charset="0"/>
              </a:rPr>
              <a:t> $$$ Financial Impact $$$</a:t>
            </a:r>
          </a:p>
          <a:p>
            <a:pPr lvl="1">
              <a:buFont typeface="Arial" pitchFamily="34" charset="0"/>
              <a:buChar char="•"/>
            </a:pPr>
            <a:endParaRPr lang="en-US" sz="2000" dirty="0" smtClean="0">
              <a:solidFill>
                <a:srgbClr val="7030A0"/>
              </a:solidFill>
              <a:latin typeface="Palatino Linotype" pitchFamily="18" charset="0"/>
            </a:endParaRPr>
          </a:p>
          <a:p>
            <a:endParaRPr lang="en-US" sz="2000" dirty="0">
              <a:solidFill>
                <a:srgbClr val="7030A0"/>
              </a:solidFill>
              <a:latin typeface="Palatino Linotype" pitchFamily="18" charset="0"/>
            </a:endParaRPr>
          </a:p>
        </p:txBody>
      </p:sp>
      <p:sp>
        <p:nvSpPr>
          <p:cNvPr id="9"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Meeting Etiquette </a:t>
            </a:r>
          </a:p>
        </p:txBody>
      </p:sp>
      <p:sp>
        <p:nvSpPr>
          <p:cNvPr id="10"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1"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9144000" cy="1219200"/>
          </a:xfrm>
          <a:prstGeom prst="rect">
            <a:avLst/>
          </a:prstGeom>
          <a:solidFill>
            <a:schemeClr val="bg1"/>
          </a:solidFill>
          <a:ln w="9525">
            <a:solidFill>
              <a:schemeClr val="bg1"/>
            </a:solidFill>
            <a:miter lim="800000"/>
            <a:headEnd/>
            <a:tailEnd/>
          </a:ln>
        </p:spPr>
        <p:txBody>
          <a:bodyPr anchor="ctr"/>
          <a:lstStyle/>
          <a:p>
            <a:pPr marL="514350" indent="-514350" algn="ctr"/>
            <a:r>
              <a:rPr lang="en-US" sz="3200" b="1" dirty="0" smtClean="0">
                <a:latin typeface="Palatino Linotype" pitchFamily="18" charset="0"/>
              </a:rPr>
              <a:t>Meeting Etiquette </a:t>
            </a:r>
          </a:p>
        </p:txBody>
      </p:sp>
      <p:sp>
        <p:nvSpPr>
          <p:cNvPr id="5" name="Rectangle 4"/>
          <p:cNvSpPr/>
          <p:nvPr/>
        </p:nvSpPr>
        <p:spPr>
          <a:xfrm>
            <a:off x="0" y="1600200"/>
            <a:ext cx="9144000" cy="3724096"/>
          </a:xfrm>
          <a:prstGeom prst="rect">
            <a:avLst/>
          </a:prstGeom>
        </p:spPr>
        <p:txBody>
          <a:bodyPr wrap="square">
            <a:spAutoFit/>
          </a:bodyPr>
          <a:lstStyle/>
          <a:p>
            <a:pPr algn="ctr"/>
            <a:r>
              <a:rPr lang="en-US" sz="4400" b="1" u="sng" dirty="0" smtClean="0">
                <a:latin typeface="Palatino Linotype" pitchFamily="18" charset="0"/>
              </a:rPr>
              <a:t>Defending</a:t>
            </a:r>
          </a:p>
          <a:p>
            <a:pPr algn="ctr"/>
            <a:endParaRPr lang="en-US" sz="1400" b="1" u="sng" dirty="0" smtClean="0">
              <a:latin typeface="Palatino Linotype" pitchFamily="18" charset="0"/>
            </a:endParaRPr>
          </a:p>
          <a:p>
            <a:pPr algn="ctr"/>
            <a:endParaRPr lang="en-US" sz="1400" b="1" u="sng" dirty="0" smtClean="0">
              <a:latin typeface="Palatino Linotype" pitchFamily="18" charset="0"/>
            </a:endParaRPr>
          </a:p>
          <a:p>
            <a:pPr lvl="1">
              <a:buFont typeface="Arial" pitchFamily="34" charset="0"/>
              <a:buChar char="•"/>
            </a:pPr>
            <a:r>
              <a:rPr lang="en-US" sz="3600" dirty="0" smtClean="0">
                <a:latin typeface="Palatino Linotype" pitchFamily="18" charset="0"/>
              </a:rPr>
              <a:t>  Focus on the current situation</a:t>
            </a:r>
          </a:p>
          <a:p>
            <a:pPr lvl="1">
              <a:buFont typeface="Arial" pitchFamily="34" charset="0"/>
              <a:buChar char="•"/>
            </a:pPr>
            <a:r>
              <a:rPr lang="en-US" sz="3600" dirty="0">
                <a:latin typeface="Palatino Linotype" pitchFamily="18" charset="0"/>
              </a:rPr>
              <a:t> </a:t>
            </a:r>
            <a:r>
              <a:rPr lang="en-US" sz="3600" dirty="0" smtClean="0">
                <a:latin typeface="Palatino Linotype" pitchFamily="18" charset="0"/>
              </a:rPr>
              <a:t> Explain your recommendation</a:t>
            </a:r>
          </a:p>
          <a:p>
            <a:pPr lvl="1">
              <a:buFont typeface="Arial" pitchFamily="34" charset="0"/>
              <a:buChar char="•"/>
            </a:pPr>
            <a:r>
              <a:rPr lang="en-US" sz="3600" dirty="0" smtClean="0">
                <a:latin typeface="Palatino Linotype" pitchFamily="18" charset="0"/>
              </a:rPr>
              <a:t>  Outline your analysis</a:t>
            </a:r>
          </a:p>
          <a:p>
            <a:pPr lvl="2">
              <a:buFont typeface="Arial" pitchFamily="34" charset="0"/>
              <a:buChar char="•"/>
            </a:pPr>
            <a:r>
              <a:rPr lang="en-US" sz="3600" dirty="0" smtClean="0">
                <a:latin typeface="Palatino Linotype" pitchFamily="18" charset="0"/>
              </a:rPr>
              <a:t>  Charts </a:t>
            </a:r>
            <a:r>
              <a:rPr lang="en-US" sz="3600" dirty="0">
                <a:latin typeface="Palatino Linotype" pitchFamily="18" charset="0"/>
              </a:rPr>
              <a:t>are always helpful</a:t>
            </a:r>
          </a:p>
          <a:p>
            <a:endParaRPr lang="en-US" sz="2000" dirty="0">
              <a:solidFill>
                <a:srgbClr val="7030A0"/>
              </a:solidFill>
              <a:latin typeface="Palatino Linotype" pitchFamily="18" charset="0"/>
            </a:endParaRPr>
          </a:p>
        </p:txBody>
      </p:sp>
      <p:sp>
        <p:nvSpPr>
          <p:cNvPr id="9"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Meeting Etiquette </a:t>
            </a:r>
          </a:p>
        </p:txBody>
      </p:sp>
      <p:sp>
        <p:nvSpPr>
          <p:cNvPr id="10"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1"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9144000" cy="1219200"/>
          </a:xfrm>
          <a:prstGeom prst="rect">
            <a:avLst/>
          </a:prstGeom>
          <a:solidFill>
            <a:schemeClr val="bg1"/>
          </a:solidFill>
          <a:ln w="9525">
            <a:solidFill>
              <a:schemeClr val="bg1"/>
            </a:solidFill>
            <a:miter lim="800000"/>
            <a:headEnd/>
            <a:tailEnd/>
          </a:ln>
        </p:spPr>
        <p:txBody>
          <a:bodyPr anchor="ctr"/>
          <a:lstStyle/>
          <a:p>
            <a:pPr marL="514350" indent="-514350" algn="ctr"/>
            <a:r>
              <a:rPr lang="en-US" sz="3200" b="1" dirty="0" smtClean="0">
                <a:latin typeface="Palatino Linotype" pitchFamily="18" charset="0"/>
              </a:rPr>
              <a:t>Meeting Etiquette </a:t>
            </a:r>
          </a:p>
        </p:txBody>
      </p:sp>
      <p:sp>
        <p:nvSpPr>
          <p:cNvPr id="5" name="Rectangle 4"/>
          <p:cNvSpPr/>
          <p:nvPr/>
        </p:nvSpPr>
        <p:spPr>
          <a:xfrm>
            <a:off x="0" y="1676400"/>
            <a:ext cx="9144000" cy="3847207"/>
          </a:xfrm>
          <a:prstGeom prst="rect">
            <a:avLst/>
          </a:prstGeom>
        </p:spPr>
        <p:txBody>
          <a:bodyPr wrap="square">
            <a:spAutoFit/>
          </a:bodyPr>
          <a:lstStyle/>
          <a:p>
            <a:pPr algn="ctr"/>
            <a:r>
              <a:rPr lang="en-US" sz="4400" b="1" u="sng" dirty="0" smtClean="0">
                <a:latin typeface="Palatino Linotype" pitchFamily="18" charset="0"/>
              </a:rPr>
              <a:t>Disagreeing</a:t>
            </a:r>
          </a:p>
          <a:p>
            <a:pPr algn="ctr"/>
            <a:endParaRPr lang="en-US" sz="1400" b="1" u="sng" dirty="0" smtClean="0">
              <a:latin typeface="Palatino Linotype" pitchFamily="18" charset="0"/>
            </a:endParaRPr>
          </a:p>
          <a:p>
            <a:pPr algn="ctr"/>
            <a:endParaRPr lang="en-US" sz="1400" b="1" u="sng" dirty="0" smtClean="0">
              <a:latin typeface="Palatino Linotype" pitchFamily="18" charset="0"/>
            </a:endParaRPr>
          </a:p>
          <a:p>
            <a:pPr lvl="1">
              <a:buFont typeface="Arial" pitchFamily="34" charset="0"/>
              <a:buChar char="•"/>
            </a:pPr>
            <a:r>
              <a:rPr lang="en-US" sz="3600" dirty="0" smtClean="0">
                <a:latin typeface="Palatino Linotype" pitchFamily="18" charset="0"/>
              </a:rPr>
              <a:t>  </a:t>
            </a:r>
            <a:r>
              <a:rPr lang="en-US" sz="3400" dirty="0" smtClean="0">
                <a:latin typeface="Palatino Linotype" pitchFamily="18" charset="0"/>
              </a:rPr>
              <a:t>Have positive reasons for disagreeing</a:t>
            </a:r>
          </a:p>
          <a:p>
            <a:pPr lvl="1">
              <a:buFont typeface="Arial" pitchFamily="34" charset="0"/>
              <a:buChar char="•"/>
            </a:pPr>
            <a:r>
              <a:rPr lang="en-US" sz="3400" dirty="0">
                <a:latin typeface="Palatino Linotype" pitchFamily="18" charset="0"/>
              </a:rPr>
              <a:t> </a:t>
            </a:r>
            <a:r>
              <a:rPr lang="en-US" sz="3400" dirty="0" smtClean="0">
                <a:latin typeface="Palatino Linotype" pitchFamily="18" charset="0"/>
              </a:rPr>
              <a:t> Be courteous in disagreeing</a:t>
            </a:r>
          </a:p>
          <a:p>
            <a:pPr lvl="1">
              <a:buFont typeface="Arial" pitchFamily="34" charset="0"/>
              <a:buChar char="•"/>
            </a:pPr>
            <a:r>
              <a:rPr lang="en-US" sz="3400" dirty="0">
                <a:latin typeface="Palatino Linotype" pitchFamily="18" charset="0"/>
              </a:rPr>
              <a:t> </a:t>
            </a:r>
            <a:r>
              <a:rPr lang="en-US" sz="3400" dirty="0" smtClean="0">
                <a:latin typeface="Palatino Linotype" pitchFamily="18" charset="0"/>
              </a:rPr>
              <a:t> Understand why you are disagreeing, is it based on a misunderstanding of the facts?</a:t>
            </a:r>
          </a:p>
          <a:p>
            <a:pPr lvl="1">
              <a:buFont typeface="Arial" pitchFamily="34" charset="0"/>
              <a:buChar char="•"/>
            </a:pPr>
            <a:r>
              <a:rPr lang="en-US" sz="3400" dirty="0">
                <a:latin typeface="Palatino Linotype" pitchFamily="18" charset="0"/>
              </a:rPr>
              <a:t> </a:t>
            </a:r>
            <a:r>
              <a:rPr lang="en-US" sz="3400" dirty="0" smtClean="0">
                <a:latin typeface="Palatino Linotype" pitchFamily="18" charset="0"/>
              </a:rPr>
              <a:t> Don’t make or take it personally</a:t>
            </a:r>
            <a:endParaRPr lang="en-US" sz="3400" dirty="0">
              <a:latin typeface="Palatino Linotype" pitchFamily="18" charset="0"/>
            </a:endParaRPr>
          </a:p>
        </p:txBody>
      </p:sp>
      <p:sp>
        <p:nvSpPr>
          <p:cNvPr id="9"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Meeting Etiquette </a:t>
            </a:r>
          </a:p>
        </p:txBody>
      </p:sp>
      <p:sp>
        <p:nvSpPr>
          <p:cNvPr id="12"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3"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9144000" cy="1219200"/>
          </a:xfrm>
          <a:prstGeom prst="rect">
            <a:avLst/>
          </a:prstGeom>
          <a:solidFill>
            <a:schemeClr val="bg1"/>
          </a:solidFill>
          <a:ln w="9525">
            <a:solidFill>
              <a:schemeClr val="bg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sp>
        <p:nvSpPr>
          <p:cNvPr id="5" name="Rectangle 4"/>
          <p:cNvSpPr/>
          <p:nvPr/>
        </p:nvSpPr>
        <p:spPr>
          <a:xfrm>
            <a:off x="0" y="2590800"/>
            <a:ext cx="9144000" cy="1200329"/>
          </a:xfrm>
          <a:prstGeom prst="rect">
            <a:avLst/>
          </a:prstGeom>
        </p:spPr>
        <p:txBody>
          <a:bodyPr wrap="square">
            <a:spAutoFit/>
          </a:bodyPr>
          <a:lstStyle/>
          <a:p>
            <a:pPr algn="ctr"/>
            <a:r>
              <a:rPr lang="en-US" sz="7200" b="1" dirty="0" smtClean="0">
                <a:latin typeface="Palatino Linotype" pitchFamily="18" charset="0"/>
              </a:rPr>
              <a:t>Discussions</a:t>
            </a:r>
          </a:p>
        </p:txBody>
      </p:sp>
      <p:sp>
        <p:nvSpPr>
          <p:cNvPr id="9"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sp>
        <p:nvSpPr>
          <p:cNvPr id="10"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1"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19200"/>
            <a:ext cx="9144000" cy="4093428"/>
          </a:xfrm>
          <a:prstGeom prst="rect">
            <a:avLst/>
          </a:prstGeom>
        </p:spPr>
        <p:txBody>
          <a:bodyPr wrap="square">
            <a:spAutoFit/>
          </a:bodyPr>
          <a:lstStyle/>
          <a:p>
            <a:pPr algn="ctr"/>
            <a:r>
              <a:rPr lang="en-US" sz="3600" b="1" u="sng" dirty="0" smtClean="0">
                <a:latin typeface="Palatino Linotype" pitchFamily="18" charset="0"/>
              </a:rPr>
              <a:t>Scenario 1</a:t>
            </a:r>
          </a:p>
          <a:p>
            <a:pPr algn="ctr"/>
            <a:endParaRPr lang="en-US" sz="2800" b="1" u="sng" dirty="0">
              <a:latin typeface="Palatino Linotype" pitchFamily="18" charset="0"/>
            </a:endParaRPr>
          </a:p>
          <a:p>
            <a:r>
              <a:rPr lang="en-US" sz="2800" dirty="0" smtClean="0">
                <a:latin typeface="Palatino Linotype" pitchFamily="18" charset="0"/>
              </a:rPr>
              <a:t>You are in a meeting with several senior individuals. The group is brainstorming ideas rapidly and at a fairly high level. You’ve heard your name tasked with many of the ideas, but you’re unsure what you need to do. How do you bring the conversation back down to your level? How do you achieve understanding and clarity on your role and responsibilities?</a:t>
            </a:r>
            <a:endParaRPr lang="en-US" sz="2800" b="1" u="sng" dirty="0" smtClean="0">
              <a:latin typeface="Palatino Linotype" pitchFamily="18" charset="0"/>
            </a:endParaRPr>
          </a:p>
        </p:txBody>
      </p:sp>
      <p:sp>
        <p:nvSpPr>
          <p:cNvPr id="6"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Internal Scenarios</a:t>
            </a:r>
          </a:p>
        </p:txBody>
      </p:sp>
      <p:sp>
        <p:nvSpPr>
          <p:cNvPr id="9"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0"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19200"/>
            <a:ext cx="9144000" cy="4278094"/>
          </a:xfrm>
          <a:prstGeom prst="rect">
            <a:avLst/>
          </a:prstGeom>
        </p:spPr>
        <p:txBody>
          <a:bodyPr wrap="square">
            <a:spAutoFit/>
          </a:bodyPr>
          <a:lstStyle/>
          <a:p>
            <a:pPr algn="ctr"/>
            <a:r>
              <a:rPr lang="en-US" sz="3600" b="1" u="sng" dirty="0" smtClean="0">
                <a:latin typeface="Palatino Linotype" pitchFamily="18" charset="0"/>
              </a:rPr>
              <a:t>Scenario 2</a:t>
            </a:r>
          </a:p>
          <a:p>
            <a:pPr algn="ctr"/>
            <a:endParaRPr lang="en-US" sz="1200" b="1" u="sng" dirty="0">
              <a:latin typeface="Palatino Linotype" pitchFamily="18" charset="0"/>
            </a:endParaRPr>
          </a:p>
          <a:p>
            <a:r>
              <a:rPr lang="en-US" sz="2800" dirty="0" smtClean="0">
                <a:latin typeface="Palatino Linotype" pitchFamily="18" charset="0"/>
              </a:rPr>
              <a:t>You are sitting in an internal team meeting. The group is discussing the number of tasks they must complete by a fast approaching deadline. In a desire to please a new client, the Managing Director has accepted several unrealistic deadlines. You realize that the deadlines are not feasible so how do you push back without offending, angering or disappointing your MD? How do you present a case for evaluating other options?</a:t>
            </a:r>
            <a:endParaRPr lang="en-US" sz="2800" b="1" u="sng" dirty="0" smtClean="0">
              <a:latin typeface="Palatino Linotype" pitchFamily="18" charset="0"/>
            </a:endParaRPr>
          </a:p>
        </p:txBody>
      </p:sp>
      <p:sp>
        <p:nvSpPr>
          <p:cNvPr id="9"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Internal Scenarios</a:t>
            </a:r>
          </a:p>
        </p:txBody>
      </p:sp>
      <p:sp>
        <p:nvSpPr>
          <p:cNvPr id="10"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1"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19200"/>
            <a:ext cx="9144000" cy="4378122"/>
          </a:xfrm>
          <a:prstGeom prst="rect">
            <a:avLst/>
          </a:prstGeom>
        </p:spPr>
        <p:txBody>
          <a:bodyPr wrap="square">
            <a:spAutoFit/>
          </a:bodyPr>
          <a:lstStyle/>
          <a:p>
            <a:pPr algn="ctr"/>
            <a:r>
              <a:rPr lang="en-US" sz="2350" b="1" u="sng" dirty="0" smtClean="0">
                <a:latin typeface="Palatino Linotype" pitchFamily="18" charset="0"/>
              </a:rPr>
              <a:t>Scenario 3</a:t>
            </a:r>
          </a:p>
          <a:p>
            <a:endParaRPr lang="en-US" sz="1000" dirty="0" smtClean="0">
              <a:latin typeface="Palatino Linotype" pitchFamily="18" charset="0"/>
            </a:endParaRPr>
          </a:p>
          <a:p>
            <a:endParaRPr lang="en-US" sz="1000" dirty="0" smtClean="0">
              <a:latin typeface="Palatino Linotype" pitchFamily="18" charset="0"/>
            </a:endParaRPr>
          </a:p>
          <a:p>
            <a:r>
              <a:rPr lang="en-US" sz="2350" dirty="0" smtClean="0">
                <a:latin typeface="Palatino Linotype" pitchFamily="18" charset="0"/>
              </a:rPr>
              <a:t>During an on-site client meeting, the client challenges your objectives and results on one of the project tasks. The client is asking you a lot of questions (e.g., why did you do this and not that, did you consider this angle) and not providing you much time to respond or state your case. No one else on your project team knows the database like you do. Therefore, you must be the one to respond to the client. How do you explain the details of the database, defend your assumptions and propose your suggested recommendations so the client understands and accepts your results? </a:t>
            </a:r>
            <a:endParaRPr lang="en-US" sz="2350" b="1" u="sng" dirty="0" smtClean="0">
              <a:latin typeface="Palatino Linotype" pitchFamily="18" charset="0"/>
            </a:endParaRPr>
          </a:p>
        </p:txBody>
      </p:sp>
      <p:sp>
        <p:nvSpPr>
          <p:cNvPr id="9"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External Scenarios</a:t>
            </a:r>
          </a:p>
        </p:txBody>
      </p:sp>
      <p:sp>
        <p:nvSpPr>
          <p:cNvPr id="10"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1"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19200"/>
            <a:ext cx="9144000" cy="4524315"/>
          </a:xfrm>
          <a:prstGeom prst="rect">
            <a:avLst/>
          </a:prstGeom>
        </p:spPr>
        <p:txBody>
          <a:bodyPr wrap="square">
            <a:spAutoFit/>
          </a:bodyPr>
          <a:lstStyle/>
          <a:p>
            <a:pPr algn="ctr"/>
            <a:r>
              <a:rPr lang="en-US" sz="3600" b="1" u="sng" dirty="0" smtClean="0">
                <a:latin typeface="Palatino Linotype" pitchFamily="18" charset="0"/>
              </a:rPr>
              <a:t>Scenario 4</a:t>
            </a:r>
          </a:p>
          <a:p>
            <a:pPr algn="ctr"/>
            <a:endParaRPr lang="en-US" sz="1200" b="1" u="sng" dirty="0">
              <a:latin typeface="Palatino Linotype" pitchFamily="18" charset="0"/>
            </a:endParaRPr>
          </a:p>
          <a:p>
            <a:r>
              <a:rPr lang="en-US" sz="4000" dirty="0" smtClean="0">
                <a:latin typeface="Palatino Linotype" pitchFamily="18" charset="0"/>
              </a:rPr>
              <a:t>During a client meeting your Director gives the client incorrect information. What do you do? Do you correct him during the meeting, call for a break, ignore the remark, or do something else?</a:t>
            </a:r>
          </a:p>
        </p:txBody>
      </p:sp>
      <p:sp>
        <p:nvSpPr>
          <p:cNvPr id="9"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External Scenarios</a:t>
            </a:r>
          </a:p>
        </p:txBody>
      </p:sp>
      <p:sp>
        <p:nvSpPr>
          <p:cNvPr id="10"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1"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743200"/>
            <a:ext cx="9144000" cy="1323439"/>
          </a:xfrm>
          <a:prstGeom prst="rect">
            <a:avLst/>
          </a:prstGeom>
        </p:spPr>
        <p:txBody>
          <a:bodyPr wrap="square">
            <a:spAutoFit/>
          </a:bodyPr>
          <a:lstStyle/>
          <a:p>
            <a:pPr algn="ctr"/>
            <a:r>
              <a:rPr lang="en-US" sz="4000" dirty="0" smtClean="0">
                <a:latin typeface="Palatino Linotype" pitchFamily="18" charset="0"/>
              </a:rPr>
              <a:t>Professionalism is a fluffy subject, but without it, all the rest doesn’t matter.</a:t>
            </a:r>
          </a:p>
        </p:txBody>
      </p:sp>
      <p:sp>
        <p:nvSpPr>
          <p:cNvPr id="9"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Takeaway </a:t>
            </a:r>
          </a:p>
        </p:txBody>
      </p:sp>
      <p:sp>
        <p:nvSpPr>
          <p:cNvPr id="10"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1"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9144000" cy="1219200"/>
          </a:xfrm>
          <a:prstGeom prst="rect">
            <a:avLst/>
          </a:prstGeom>
          <a:solidFill>
            <a:schemeClr val="bg1"/>
          </a:solidFill>
          <a:ln w="9525">
            <a:solidFill>
              <a:schemeClr val="bg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sp>
        <p:nvSpPr>
          <p:cNvPr id="5" name="Rectangle 4"/>
          <p:cNvSpPr/>
          <p:nvPr/>
        </p:nvSpPr>
        <p:spPr>
          <a:xfrm>
            <a:off x="0" y="3124200"/>
            <a:ext cx="9144000" cy="923330"/>
          </a:xfrm>
          <a:prstGeom prst="rect">
            <a:avLst/>
          </a:prstGeom>
        </p:spPr>
        <p:txBody>
          <a:bodyPr wrap="square">
            <a:spAutoFit/>
          </a:bodyPr>
          <a:lstStyle/>
          <a:p>
            <a:pPr algn="ctr"/>
            <a:r>
              <a:rPr lang="en-US" sz="5400" dirty="0" smtClean="0">
                <a:latin typeface="Palatino Linotype" pitchFamily="18" charset="0"/>
              </a:rPr>
              <a:t>Q&amp;A</a:t>
            </a:r>
          </a:p>
        </p:txBody>
      </p:sp>
      <p:sp>
        <p:nvSpPr>
          <p:cNvPr id="9"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sp>
        <p:nvSpPr>
          <p:cNvPr id="10"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1"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9144000" cy="1219200"/>
          </a:xfrm>
          <a:prstGeom prst="rect">
            <a:avLst/>
          </a:prstGeom>
          <a:solidFill>
            <a:schemeClr val="bg1"/>
          </a:solidFill>
          <a:ln w="9525">
            <a:solidFill>
              <a:schemeClr val="bg1"/>
            </a:solidFill>
            <a:miter lim="800000"/>
            <a:headEnd/>
            <a:tailEnd/>
          </a:ln>
        </p:spPr>
        <p:txBody>
          <a:bodyPr anchor="ctr"/>
          <a:lstStyle/>
          <a:p>
            <a:pPr marL="514350" indent="-514350" algn="ctr"/>
            <a:r>
              <a:rPr lang="en-US" sz="3200" b="1" dirty="0" smtClean="0">
                <a:solidFill>
                  <a:schemeClr val="bg1"/>
                </a:solidFill>
                <a:latin typeface="Palatino Linotype" pitchFamily="18" charset="0"/>
              </a:rPr>
              <a:t>Discussion</a:t>
            </a:r>
          </a:p>
        </p:txBody>
      </p:sp>
      <p:sp>
        <p:nvSpPr>
          <p:cNvPr id="5" name="Rectangle 4"/>
          <p:cNvSpPr/>
          <p:nvPr/>
        </p:nvSpPr>
        <p:spPr>
          <a:xfrm>
            <a:off x="1752600" y="2286000"/>
            <a:ext cx="5921814" cy="1938992"/>
          </a:xfrm>
          <a:prstGeom prst="rect">
            <a:avLst/>
          </a:prstGeom>
        </p:spPr>
        <p:txBody>
          <a:bodyPr wrap="none">
            <a:spAutoFit/>
          </a:bodyPr>
          <a:lstStyle/>
          <a:p>
            <a:pPr algn="ctr"/>
            <a:r>
              <a:rPr lang="en-US" sz="6000" dirty="0" smtClean="0">
                <a:latin typeface="Palatino Linotype" pitchFamily="18" charset="0"/>
              </a:rPr>
              <a:t>What is </a:t>
            </a:r>
          </a:p>
          <a:p>
            <a:pPr algn="ctr"/>
            <a:r>
              <a:rPr lang="en-US" sz="6000" dirty="0" smtClean="0">
                <a:latin typeface="Palatino Linotype" pitchFamily="18" charset="0"/>
              </a:rPr>
              <a:t>Professionalism?</a:t>
            </a:r>
            <a:endParaRPr lang="en-US" sz="6000" dirty="0">
              <a:latin typeface="Palatino Linotype" pitchFamily="18" charset="0"/>
            </a:endParaRPr>
          </a:p>
        </p:txBody>
      </p:sp>
      <p:sp>
        <p:nvSpPr>
          <p:cNvPr id="12"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sp>
        <p:nvSpPr>
          <p:cNvPr id="15"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6"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9144000" cy="1219200"/>
          </a:xfrm>
          <a:prstGeom prst="rect">
            <a:avLst/>
          </a:prstGeom>
          <a:solidFill>
            <a:schemeClr val="bg1"/>
          </a:solidFill>
          <a:ln w="9525">
            <a:solidFill>
              <a:schemeClr val="bg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sp>
        <p:nvSpPr>
          <p:cNvPr id="5" name="Rectangle 4"/>
          <p:cNvSpPr/>
          <p:nvPr/>
        </p:nvSpPr>
        <p:spPr>
          <a:xfrm>
            <a:off x="2438400" y="3048000"/>
            <a:ext cx="6516528" cy="1323439"/>
          </a:xfrm>
          <a:prstGeom prst="rect">
            <a:avLst/>
          </a:prstGeom>
        </p:spPr>
        <p:txBody>
          <a:bodyPr wrap="none">
            <a:spAutoFit/>
          </a:bodyPr>
          <a:lstStyle/>
          <a:p>
            <a:pPr algn="ctr"/>
            <a:r>
              <a:rPr lang="en-US" sz="4000" dirty="0" smtClean="0">
                <a:latin typeface="Palatino Linotype" pitchFamily="18" charset="0"/>
              </a:rPr>
              <a:t>Behaving in an appropriate </a:t>
            </a:r>
          </a:p>
          <a:p>
            <a:pPr algn="ctr"/>
            <a:r>
              <a:rPr lang="en-US" sz="4000" dirty="0" smtClean="0">
                <a:latin typeface="Palatino Linotype" pitchFamily="18" charset="0"/>
              </a:rPr>
              <a:t>and respectful manner</a:t>
            </a:r>
            <a:endParaRPr lang="en-US" sz="4000" dirty="0">
              <a:latin typeface="Palatino Linotype" pitchFamily="18" charset="0"/>
            </a:endParaRPr>
          </a:p>
        </p:txBody>
      </p:sp>
      <p:sp>
        <p:nvSpPr>
          <p:cNvPr id="9" name="Rectangle 8"/>
          <p:cNvSpPr/>
          <p:nvPr/>
        </p:nvSpPr>
        <p:spPr>
          <a:xfrm>
            <a:off x="152400" y="1648361"/>
            <a:ext cx="5560368" cy="1323439"/>
          </a:xfrm>
          <a:prstGeom prst="rect">
            <a:avLst/>
          </a:prstGeom>
        </p:spPr>
        <p:txBody>
          <a:bodyPr wrap="none">
            <a:spAutoFit/>
          </a:bodyPr>
          <a:lstStyle/>
          <a:p>
            <a:pPr algn="ctr"/>
            <a:r>
              <a:rPr lang="en-US" sz="4000" dirty="0" smtClean="0">
                <a:latin typeface="Palatino Linotype" pitchFamily="18" charset="0"/>
              </a:rPr>
              <a:t>Conducting yourself in </a:t>
            </a:r>
          </a:p>
          <a:p>
            <a:pPr algn="ctr"/>
            <a:r>
              <a:rPr lang="en-US" sz="4000" dirty="0" smtClean="0">
                <a:latin typeface="Palatino Linotype" pitchFamily="18" charset="0"/>
              </a:rPr>
              <a:t>a professional fashion</a:t>
            </a:r>
            <a:endParaRPr lang="en-US" sz="4000" dirty="0">
              <a:latin typeface="Palatino Linotype" pitchFamily="18" charset="0"/>
            </a:endParaRPr>
          </a:p>
        </p:txBody>
      </p:sp>
      <p:sp>
        <p:nvSpPr>
          <p:cNvPr id="10" name="Rectangle 9"/>
          <p:cNvSpPr/>
          <p:nvPr/>
        </p:nvSpPr>
        <p:spPr>
          <a:xfrm>
            <a:off x="685800" y="4572000"/>
            <a:ext cx="7637027" cy="830997"/>
          </a:xfrm>
          <a:prstGeom prst="rect">
            <a:avLst/>
          </a:prstGeom>
        </p:spPr>
        <p:txBody>
          <a:bodyPr wrap="none">
            <a:spAutoFit/>
          </a:bodyPr>
          <a:lstStyle/>
          <a:p>
            <a:pPr algn="ctr"/>
            <a:r>
              <a:rPr lang="en-US" sz="4800" b="1" u="sng" dirty="0" smtClean="0">
                <a:latin typeface="Palatino Linotype" pitchFamily="18" charset="0"/>
              </a:rPr>
              <a:t>Perpetual First Impression</a:t>
            </a:r>
            <a:endParaRPr lang="en-US" sz="4800" b="1" u="sng" dirty="0">
              <a:latin typeface="Palatino Linotype" pitchFamily="18" charset="0"/>
            </a:endParaRPr>
          </a:p>
        </p:txBody>
      </p:sp>
      <p:sp>
        <p:nvSpPr>
          <p:cNvPr id="12"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sp>
        <p:nvSpPr>
          <p:cNvPr id="13"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4"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2133600"/>
            <a:ext cx="4038600" cy="3293209"/>
          </a:xfrm>
          <a:prstGeom prst="rect">
            <a:avLst/>
          </a:prstGeom>
        </p:spPr>
        <p:txBody>
          <a:bodyPr wrap="square">
            <a:spAutoFit/>
          </a:bodyPr>
          <a:lstStyle/>
          <a:p>
            <a:pPr>
              <a:buFont typeface="Arial" pitchFamily="34" charset="0"/>
              <a:buChar char="•"/>
            </a:pPr>
            <a:r>
              <a:rPr lang="en-US" sz="3600" dirty="0" smtClean="0">
                <a:latin typeface="Palatino Linotype" pitchFamily="18" charset="0"/>
              </a:rPr>
              <a:t>  Appearance</a:t>
            </a:r>
          </a:p>
          <a:p>
            <a:pPr>
              <a:buFont typeface="Arial" pitchFamily="34" charset="0"/>
              <a:buChar char="•"/>
            </a:pPr>
            <a:r>
              <a:rPr lang="en-US" sz="3600" dirty="0">
                <a:latin typeface="Palatino Linotype" pitchFamily="18" charset="0"/>
              </a:rPr>
              <a:t> </a:t>
            </a:r>
            <a:r>
              <a:rPr lang="en-US" sz="3600" dirty="0" smtClean="0">
                <a:latin typeface="Palatino Linotype" pitchFamily="18" charset="0"/>
              </a:rPr>
              <a:t> Attitude</a:t>
            </a:r>
          </a:p>
          <a:p>
            <a:pPr>
              <a:buFont typeface="Arial" pitchFamily="34" charset="0"/>
              <a:buChar char="•"/>
            </a:pPr>
            <a:r>
              <a:rPr lang="en-US" sz="3600" dirty="0" smtClean="0">
                <a:latin typeface="Palatino Linotype" pitchFamily="18" charset="0"/>
              </a:rPr>
              <a:t>  Awareness</a:t>
            </a:r>
          </a:p>
          <a:p>
            <a:pPr>
              <a:buFont typeface="Arial" pitchFamily="34" charset="0"/>
              <a:buChar char="•"/>
            </a:pPr>
            <a:r>
              <a:rPr lang="en-US" sz="3600" dirty="0">
                <a:latin typeface="Palatino Linotype" pitchFamily="18" charset="0"/>
              </a:rPr>
              <a:t> </a:t>
            </a:r>
            <a:r>
              <a:rPr lang="en-US" sz="3600" dirty="0" smtClean="0">
                <a:latin typeface="Palatino Linotype" pitchFamily="18" charset="0"/>
              </a:rPr>
              <a:t> Behavior</a:t>
            </a:r>
          </a:p>
          <a:p>
            <a:pPr>
              <a:buFont typeface="Arial" pitchFamily="34" charset="0"/>
              <a:buChar char="•"/>
            </a:pPr>
            <a:r>
              <a:rPr lang="en-US" sz="3600" dirty="0">
                <a:latin typeface="Palatino Linotype" pitchFamily="18" charset="0"/>
              </a:rPr>
              <a:t> </a:t>
            </a:r>
            <a:r>
              <a:rPr lang="en-US" sz="3600" dirty="0" smtClean="0">
                <a:latin typeface="Palatino Linotype" pitchFamily="18" charset="0"/>
              </a:rPr>
              <a:t> Communication</a:t>
            </a:r>
          </a:p>
          <a:p>
            <a:endParaRPr lang="en-US" sz="2800" dirty="0" smtClean="0">
              <a:latin typeface="Palatino Linotype" pitchFamily="18" charset="0"/>
            </a:endParaRPr>
          </a:p>
        </p:txBody>
      </p:sp>
      <p:sp>
        <p:nvSpPr>
          <p:cNvPr id="8" name="TextBox 7"/>
          <p:cNvSpPr txBox="1"/>
          <p:nvPr/>
        </p:nvSpPr>
        <p:spPr>
          <a:xfrm>
            <a:off x="5029200" y="2209800"/>
            <a:ext cx="4114800" cy="1754326"/>
          </a:xfrm>
          <a:prstGeom prst="rect">
            <a:avLst/>
          </a:prstGeom>
          <a:noFill/>
        </p:spPr>
        <p:txBody>
          <a:bodyPr wrap="square" rtlCol="0">
            <a:spAutoFit/>
          </a:bodyPr>
          <a:lstStyle/>
          <a:p>
            <a:pPr>
              <a:buFont typeface="Arial" pitchFamily="34" charset="0"/>
              <a:buChar char="•"/>
            </a:pPr>
            <a:r>
              <a:rPr lang="en-US" sz="3600" dirty="0">
                <a:latin typeface="Palatino Linotype" pitchFamily="18" charset="0"/>
              </a:rPr>
              <a:t> </a:t>
            </a:r>
            <a:r>
              <a:rPr lang="en-US" sz="3600" dirty="0" smtClean="0">
                <a:latin typeface="Palatino Linotype" pitchFamily="18" charset="0"/>
              </a:rPr>
              <a:t> Integrity</a:t>
            </a:r>
            <a:endParaRPr lang="en-US" sz="3600" dirty="0">
              <a:latin typeface="Palatino Linotype" pitchFamily="18" charset="0"/>
            </a:endParaRPr>
          </a:p>
          <a:p>
            <a:pPr>
              <a:buFont typeface="Arial" pitchFamily="34" charset="0"/>
              <a:buChar char="•"/>
            </a:pPr>
            <a:r>
              <a:rPr lang="en-US" sz="3600" dirty="0">
                <a:latin typeface="Palatino Linotype" pitchFamily="18" charset="0"/>
              </a:rPr>
              <a:t>  Knowledge </a:t>
            </a:r>
          </a:p>
          <a:p>
            <a:pPr>
              <a:buFont typeface="Arial" pitchFamily="34" charset="0"/>
              <a:buChar char="•"/>
            </a:pPr>
            <a:r>
              <a:rPr lang="en-US" sz="3600" dirty="0">
                <a:latin typeface="Palatino Linotype" pitchFamily="18" charset="0"/>
              </a:rPr>
              <a:t>  Respect</a:t>
            </a:r>
          </a:p>
        </p:txBody>
      </p:sp>
      <p:sp>
        <p:nvSpPr>
          <p:cNvPr id="11"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sp>
        <p:nvSpPr>
          <p:cNvPr id="12" name="Rectangle 11"/>
          <p:cNvSpPr/>
          <p:nvPr/>
        </p:nvSpPr>
        <p:spPr>
          <a:xfrm>
            <a:off x="762000" y="304800"/>
            <a:ext cx="7620000" cy="584775"/>
          </a:xfrm>
          <a:prstGeom prst="rect">
            <a:avLst/>
          </a:prstGeom>
        </p:spPr>
        <p:txBody>
          <a:bodyPr wrap="square">
            <a:spAutoFit/>
          </a:bodyPr>
          <a:lstStyle/>
          <a:p>
            <a:pPr marL="514350" indent="-514350" algn="ctr"/>
            <a:r>
              <a:rPr lang="en-US" sz="3200" b="1" dirty="0" smtClean="0">
                <a:latin typeface="Palatino Linotype" pitchFamily="18" charset="0"/>
              </a:rPr>
              <a:t>ABCs and IKRs of Professionalism</a:t>
            </a:r>
          </a:p>
        </p:txBody>
      </p:sp>
      <p:sp>
        <p:nvSpPr>
          <p:cNvPr id="13"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4"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524000"/>
            <a:ext cx="8305800" cy="3631763"/>
          </a:xfrm>
          <a:prstGeom prst="rect">
            <a:avLst/>
          </a:prstGeom>
        </p:spPr>
        <p:txBody>
          <a:bodyPr wrap="square">
            <a:spAutoFit/>
          </a:bodyPr>
          <a:lstStyle/>
          <a:p>
            <a:pPr algn="ctr"/>
            <a:r>
              <a:rPr lang="en-US" sz="3600" u="sng" dirty="0" smtClean="0">
                <a:latin typeface="Palatino Linotype" pitchFamily="18" charset="0"/>
              </a:rPr>
              <a:t>When Introducing Yourself</a:t>
            </a:r>
            <a:r>
              <a:rPr lang="en-US" sz="3600" dirty="0" smtClean="0">
                <a:latin typeface="Palatino Linotype" pitchFamily="18" charset="0"/>
              </a:rPr>
              <a:t>   </a:t>
            </a:r>
          </a:p>
          <a:p>
            <a:pPr>
              <a:buFont typeface="Arial" pitchFamily="34" charset="0"/>
              <a:buChar char="•"/>
            </a:pPr>
            <a:endParaRPr lang="en-US" sz="1400" dirty="0" smtClean="0">
              <a:latin typeface="Palatino Linotype" pitchFamily="18" charset="0"/>
            </a:endParaRPr>
          </a:p>
          <a:p>
            <a:pPr>
              <a:buFont typeface="Arial" pitchFamily="34" charset="0"/>
              <a:buChar char="•"/>
            </a:pPr>
            <a:r>
              <a:rPr lang="en-US" sz="3600" dirty="0" smtClean="0">
                <a:latin typeface="Palatino Linotype" pitchFamily="18" charset="0"/>
              </a:rPr>
              <a:t>   Make eye contact</a:t>
            </a:r>
          </a:p>
          <a:p>
            <a:pPr>
              <a:buFont typeface="Arial" pitchFamily="34" charset="0"/>
              <a:buChar char="•"/>
            </a:pPr>
            <a:r>
              <a:rPr lang="en-US" sz="3600" dirty="0" smtClean="0">
                <a:latin typeface="Palatino Linotype" pitchFamily="18" charset="0"/>
              </a:rPr>
              <a:t>   Strong, firm handshake (this isn’t a  strength test)</a:t>
            </a:r>
          </a:p>
          <a:p>
            <a:pPr>
              <a:buFont typeface="Arial" pitchFamily="34" charset="0"/>
              <a:buChar char="•"/>
            </a:pPr>
            <a:r>
              <a:rPr lang="en-US" sz="3600" dirty="0" smtClean="0">
                <a:latin typeface="Palatino Linotype" pitchFamily="18" charset="0"/>
              </a:rPr>
              <a:t>   Stand-up straight and face forward</a:t>
            </a:r>
          </a:p>
          <a:p>
            <a:pPr>
              <a:buFont typeface="Arial" pitchFamily="34" charset="0"/>
              <a:buChar char="•"/>
            </a:pPr>
            <a:r>
              <a:rPr lang="en-US" sz="3600" dirty="0" smtClean="0">
                <a:latin typeface="Palatino Linotype" pitchFamily="18" charset="0"/>
              </a:rPr>
              <a:t>   Try to exude confidence</a:t>
            </a:r>
          </a:p>
        </p:txBody>
      </p:sp>
      <p:sp>
        <p:nvSpPr>
          <p:cNvPr id="10"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Proper Introduction</a:t>
            </a:r>
          </a:p>
        </p:txBody>
      </p:sp>
      <p:sp>
        <p:nvSpPr>
          <p:cNvPr id="11"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2"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447800"/>
            <a:ext cx="8305800" cy="4278094"/>
          </a:xfrm>
          <a:prstGeom prst="rect">
            <a:avLst/>
          </a:prstGeom>
        </p:spPr>
        <p:txBody>
          <a:bodyPr wrap="square">
            <a:spAutoFit/>
          </a:bodyPr>
          <a:lstStyle/>
          <a:p>
            <a:pPr algn="ctr"/>
            <a:r>
              <a:rPr lang="en-US" sz="3600" b="1" u="sng" dirty="0" smtClean="0">
                <a:latin typeface="Palatino Linotype" pitchFamily="18" charset="0"/>
              </a:rPr>
              <a:t>Clear, Concise Communication</a:t>
            </a:r>
          </a:p>
          <a:p>
            <a:pPr algn="ctr"/>
            <a:endParaRPr lang="en-US" sz="1600" dirty="0">
              <a:latin typeface="Palatino Linotype" pitchFamily="18" charset="0"/>
            </a:endParaRPr>
          </a:p>
          <a:p>
            <a:pPr>
              <a:buFont typeface="Arial" pitchFamily="34" charset="0"/>
              <a:buChar char="•"/>
            </a:pPr>
            <a:r>
              <a:rPr lang="en-US" sz="2800" dirty="0" smtClean="0">
                <a:latin typeface="Palatino Linotype" pitchFamily="18" charset="0"/>
              </a:rPr>
              <a:t>  </a:t>
            </a:r>
            <a:r>
              <a:rPr lang="en-US" sz="2400" dirty="0" smtClean="0">
                <a:latin typeface="Palatino Linotype" pitchFamily="18" charset="0"/>
              </a:rPr>
              <a:t>Subject Line</a:t>
            </a:r>
          </a:p>
          <a:p>
            <a:pPr>
              <a:buFont typeface="Arial" pitchFamily="34" charset="0"/>
              <a:buChar char="•"/>
            </a:pPr>
            <a:r>
              <a:rPr lang="en-US" sz="2400" dirty="0">
                <a:latin typeface="Palatino Linotype" pitchFamily="18" charset="0"/>
              </a:rPr>
              <a:t> </a:t>
            </a:r>
            <a:r>
              <a:rPr lang="en-US" sz="2400" dirty="0" smtClean="0">
                <a:latin typeface="Palatino Linotype" pitchFamily="18" charset="0"/>
              </a:rPr>
              <a:t> Proper Title of Recipient</a:t>
            </a:r>
          </a:p>
          <a:p>
            <a:pPr>
              <a:buFont typeface="Arial" pitchFamily="34" charset="0"/>
              <a:buChar char="•"/>
            </a:pPr>
            <a:r>
              <a:rPr lang="en-US" sz="2400" dirty="0" smtClean="0">
                <a:latin typeface="Palatino Linotype" pitchFamily="18" charset="0"/>
              </a:rPr>
              <a:t>  Written language is very easily misinterpreted </a:t>
            </a:r>
          </a:p>
          <a:p>
            <a:pPr lvl="1">
              <a:buFont typeface="Arial" pitchFamily="34" charset="0"/>
              <a:buChar char="•"/>
            </a:pPr>
            <a:r>
              <a:rPr lang="en-US" sz="2400" dirty="0" smtClean="0">
                <a:latin typeface="Palatino Linotype" pitchFamily="18" charset="0"/>
              </a:rPr>
              <a:t>  Avoid sarcasm at all costs!</a:t>
            </a:r>
          </a:p>
          <a:p>
            <a:pPr marL="0" lvl="1">
              <a:buFont typeface="Arial" pitchFamily="34" charset="0"/>
              <a:buChar char="•"/>
            </a:pPr>
            <a:r>
              <a:rPr lang="en-US" sz="2400" dirty="0">
                <a:latin typeface="Palatino Linotype" pitchFamily="18" charset="0"/>
              </a:rPr>
              <a:t> </a:t>
            </a:r>
            <a:r>
              <a:rPr lang="en-US" sz="2400" dirty="0" smtClean="0">
                <a:latin typeface="Palatino Linotype" pitchFamily="18" charset="0"/>
              </a:rPr>
              <a:t> </a:t>
            </a:r>
            <a:r>
              <a:rPr lang="en-US" sz="2400" dirty="0" smtClean="0">
                <a:latin typeface="Palatino Linotype" pitchFamily="18" charset="0"/>
                <a:sym typeface="Wingdings" pitchFamily="2" charset="2"/>
              </a:rPr>
              <a:t> </a:t>
            </a:r>
            <a:r>
              <a:rPr lang="en-US" sz="2400" dirty="0" smtClean="0">
                <a:latin typeface="Palatino Linotype" pitchFamily="18" charset="0"/>
              </a:rPr>
              <a:t>Please use Emoticons sparingly </a:t>
            </a:r>
            <a:r>
              <a:rPr lang="en-US" sz="2400" dirty="0" smtClean="0">
                <a:latin typeface="Palatino Linotype" pitchFamily="18" charset="0"/>
                <a:sym typeface="Wingdings" pitchFamily="2" charset="2"/>
              </a:rPr>
              <a:t></a:t>
            </a:r>
            <a:endParaRPr lang="en-US" sz="2400" dirty="0" smtClean="0">
              <a:latin typeface="Palatino Linotype" pitchFamily="18" charset="0"/>
            </a:endParaRPr>
          </a:p>
          <a:p>
            <a:pPr>
              <a:buFont typeface="Arial" pitchFamily="34" charset="0"/>
              <a:buChar char="•"/>
            </a:pPr>
            <a:r>
              <a:rPr lang="en-US" sz="2400" dirty="0" smtClean="0">
                <a:latin typeface="Palatino Linotype" pitchFamily="18" charset="0"/>
              </a:rPr>
              <a:t>  Spelling &amp; Grammar</a:t>
            </a:r>
          </a:p>
          <a:p>
            <a:pPr>
              <a:buFont typeface="Arial" pitchFamily="34" charset="0"/>
              <a:buChar char="•"/>
            </a:pPr>
            <a:r>
              <a:rPr lang="en-US" sz="2400" dirty="0">
                <a:latin typeface="Palatino Linotype" pitchFamily="18" charset="0"/>
              </a:rPr>
              <a:t> </a:t>
            </a:r>
            <a:r>
              <a:rPr lang="en-US" sz="2400" dirty="0" smtClean="0">
                <a:latin typeface="Palatino Linotype" pitchFamily="18" charset="0"/>
              </a:rPr>
              <a:t> Do Not Swear, Degrade, or Randomly Forward</a:t>
            </a:r>
          </a:p>
          <a:p>
            <a:pPr>
              <a:buFont typeface="Arial" pitchFamily="34" charset="0"/>
              <a:buChar char="•"/>
            </a:pPr>
            <a:r>
              <a:rPr lang="en-US" sz="2400" dirty="0">
                <a:latin typeface="Palatino Linotype" pitchFamily="18" charset="0"/>
              </a:rPr>
              <a:t> </a:t>
            </a:r>
            <a:r>
              <a:rPr lang="en-US" sz="2400" dirty="0" smtClean="0">
                <a:latin typeface="Palatino Linotype" pitchFamily="18" charset="0"/>
              </a:rPr>
              <a:t> Beware of “Reply All”</a:t>
            </a:r>
          </a:p>
          <a:p>
            <a:pPr>
              <a:buFont typeface="Arial" pitchFamily="34" charset="0"/>
              <a:buChar char="•"/>
            </a:pPr>
            <a:r>
              <a:rPr lang="en-US" sz="2400" dirty="0" smtClean="0">
                <a:latin typeface="Palatino Linotype" pitchFamily="18" charset="0"/>
              </a:rPr>
              <a:t>  Always re-read your email before you hit send </a:t>
            </a:r>
          </a:p>
        </p:txBody>
      </p:sp>
      <p:sp>
        <p:nvSpPr>
          <p:cNvPr id="10"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Email Etiquette </a:t>
            </a:r>
          </a:p>
        </p:txBody>
      </p:sp>
      <p:sp>
        <p:nvSpPr>
          <p:cNvPr id="11"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2"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9144000" cy="1219200"/>
          </a:xfrm>
          <a:prstGeom prst="rect">
            <a:avLst/>
          </a:prstGeom>
          <a:solidFill>
            <a:schemeClr val="bg1"/>
          </a:solidFill>
          <a:ln w="12700">
            <a:solidFill>
              <a:schemeClr val="bg1"/>
            </a:solidFill>
            <a:miter lim="800000"/>
            <a:headEnd/>
            <a:tailEnd/>
          </a:ln>
        </p:spPr>
        <p:txBody>
          <a:bodyPr anchor="ctr"/>
          <a:lstStyle/>
          <a:p>
            <a:pPr marL="514350" indent="-514350" algn="ctr"/>
            <a:r>
              <a:rPr lang="en-US" sz="3200" b="1" dirty="0" smtClean="0">
                <a:latin typeface="Palatino Linotype" pitchFamily="18" charset="0"/>
              </a:rPr>
              <a:t>Email Example</a:t>
            </a:r>
          </a:p>
        </p:txBody>
      </p:sp>
      <p:sp>
        <p:nvSpPr>
          <p:cNvPr id="6" name="Rectangle 5"/>
          <p:cNvSpPr/>
          <p:nvPr/>
        </p:nvSpPr>
        <p:spPr>
          <a:xfrm>
            <a:off x="0" y="1219200"/>
            <a:ext cx="9144000" cy="5638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0" y="1426071"/>
            <a:ext cx="9144000" cy="136191129"/>
          </a:xfrm>
          <a:prstGeom prst="rect">
            <a:avLst/>
          </a:prstGeom>
          <a:solidFill>
            <a:schemeClr val="tx1">
              <a:lumMod val="85000"/>
            </a:schemeClr>
          </a:solidFill>
        </p:spPr>
        <p:txBody>
          <a:bodyPr wrap="square" rtlCol="0">
            <a:spAutoFit/>
          </a:bodyPr>
          <a:lstStyle/>
          <a:p>
            <a:r>
              <a:rPr lang="en-US" sz="1200" b="1" dirty="0">
                <a:solidFill>
                  <a:schemeClr val="bg1"/>
                </a:solidFill>
              </a:rPr>
              <a:t>From:</a:t>
            </a:r>
            <a:r>
              <a:rPr lang="en-US" sz="1200" dirty="0">
                <a:solidFill>
                  <a:schemeClr val="bg1"/>
                </a:solidFill>
              </a:rPr>
              <a:t> Smith, Kelly Miller (US - Washington D.C.) </a:t>
            </a:r>
            <a:br>
              <a:rPr lang="en-US" sz="1200" dirty="0">
                <a:solidFill>
                  <a:schemeClr val="bg1"/>
                </a:solidFill>
              </a:rPr>
            </a:br>
            <a:r>
              <a:rPr lang="en-US" sz="1200" b="1" dirty="0">
                <a:solidFill>
                  <a:schemeClr val="bg1"/>
                </a:solidFill>
              </a:rPr>
              <a:t>Sent:</a:t>
            </a:r>
            <a:r>
              <a:rPr lang="en-US" sz="1200" dirty="0">
                <a:solidFill>
                  <a:schemeClr val="bg1"/>
                </a:solidFill>
              </a:rPr>
              <a:t> Thursday, January 22, 2009 2:53 PM</a:t>
            </a:r>
            <a:br>
              <a:rPr lang="en-US" sz="1200"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Marwah</a:t>
            </a:r>
            <a:r>
              <a:rPr lang="en-US" sz="1200" dirty="0">
                <a:solidFill>
                  <a:schemeClr val="bg1"/>
                </a:solidFill>
              </a:rPr>
              <a:t>, Deepak (US - Washington D.C.); Larsen, Derek J (US - Washington D.C</a:t>
            </a:r>
            <a:r>
              <a:rPr lang="en-US" sz="1200" dirty="0" smtClean="0">
                <a:solidFill>
                  <a:schemeClr val="bg1"/>
                </a:solidFill>
              </a:rPr>
              <a:t>.)</a:t>
            </a:r>
            <a:br>
              <a:rPr lang="en-US" sz="1200" dirty="0" smtClean="0">
                <a:solidFill>
                  <a:schemeClr val="bg1"/>
                </a:solidFill>
              </a:rPr>
            </a:br>
            <a:r>
              <a:rPr lang="en-US" sz="1200" b="1" dirty="0" smtClean="0">
                <a:solidFill>
                  <a:schemeClr val="bg1"/>
                </a:solidFill>
              </a:rPr>
              <a:t>Subject</a:t>
            </a:r>
            <a:r>
              <a:rPr lang="en-US" sz="1200" b="1" dirty="0">
                <a:solidFill>
                  <a:schemeClr val="bg1"/>
                </a:solidFill>
              </a:rPr>
              <a:t>:</a:t>
            </a:r>
            <a:r>
              <a:rPr lang="en-US" sz="1200" dirty="0">
                <a:solidFill>
                  <a:schemeClr val="bg1"/>
                </a:solidFill>
              </a:rPr>
              <a:t> FW: Gunner</a:t>
            </a:r>
          </a:p>
          <a:p>
            <a:r>
              <a:rPr lang="en-US" sz="1200" dirty="0">
                <a:solidFill>
                  <a:schemeClr val="bg1"/>
                </a:solidFill>
              </a:rPr>
              <a:t> </a:t>
            </a:r>
          </a:p>
          <a:p>
            <a:r>
              <a:rPr lang="en-US" sz="1200" dirty="0">
                <a:solidFill>
                  <a:schemeClr val="bg1"/>
                </a:solidFill>
              </a:rPr>
              <a:t> </a:t>
            </a:r>
          </a:p>
          <a:p>
            <a:r>
              <a:rPr lang="en-GB" sz="1200" dirty="0">
                <a:solidFill>
                  <a:schemeClr val="bg1"/>
                </a:solidFill>
              </a:rPr>
              <a:t>Kelly M. Smith, </a:t>
            </a:r>
            <a:r>
              <a:rPr lang="en-GB" sz="1200" dirty="0" smtClean="0">
                <a:solidFill>
                  <a:schemeClr val="bg1"/>
                </a:solidFill>
              </a:rPr>
              <a:t>CISSP</a:t>
            </a:r>
            <a:r>
              <a:rPr lang="en-US" sz="1200" dirty="0" smtClean="0">
                <a:solidFill>
                  <a:schemeClr val="bg1"/>
                </a:solidFill>
              </a:rPr>
              <a:t/>
            </a:r>
            <a:br>
              <a:rPr lang="en-US" sz="1200" dirty="0" smtClean="0">
                <a:solidFill>
                  <a:schemeClr val="bg1"/>
                </a:solidFill>
              </a:rPr>
            </a:br>
            <a:r>
              <a:rPr lang="en-US" sz="1200" dirty="0" smtClean="0">
                <a:solidFill>
                  <a:schemeClr val="bg1"/>
                </a:solidFill>
              </a:rPr>
              <a:t>Manager</a:t>
            </a:r>
            <a:r>
              <a:rPr lang="en-US" sz="1200" dirty="0">
                <a:solidFill>
                  <a:schemeClr val="bg1"/>
                </a:solidFill>
              </a:rPr>
              <a:t>, </a:t>
            </a:r>
            <a:r>
              <a:rPr lang="en-GB" sz="1200" dirty="0">
                <a:solidFill>
                  <a:schemeClr val="bg1"/>
                </a:solidFill>
              </a:rPr>
              <a:t>Security and Privacy Services </a:t>
            </a:r>
            <a:r>
              <a:rPr lang="en-US" sz="1200" dirty="0">
                <a:solidFill>
                  <a:schemeClr val="bg1"/>
                </a:solidFill>
              </a:rPr>
              <a:t/>
            </a:r>
            <a:br>
              <a:rPr lang="en-US" sz="1200" dirty="0">
                <a:solidFill>
                  <a:schemeClr val="bg1"/>
                </a:solidFill>
              </a:rPr>
            </a:br>
            <a:r>
              <a:rPr lang="en-GB" sz="1200" dirty="0">
                <a:solidFill>
                  <a:schemeClr val="bg1"/>
                </a:solidFill>
              </a:rPr>
              <a:t>Federal Practice</a:t>
            </a:r>
            <a:r>
              <a:rPr lang="en-US" sz="1200" dirty="0">
                <a:solidFill>
                  <a:schemeClr val="bg1"/>
                </a:solidFill>
              </a:rPr>
              <a:t> </a:t>
            </a:r>
            <a:br>
              <a:rPr lang="en-US" sz="1200" dirty="0">
                <a:solidFill>
                  <a:schemeClr val="bg1"/>
                </a:solidFill>
              </a:rPr>
            </a:br>
            <a:r>
              <a:rPr lang="en-US" sz="1200" dirty="0">
                <a:solidFill>
                  <a:schemeClr val="bg1"/>
                </a:solidFill>
              </a:rPr>
              <a:t>Deloitte &amp; </a:t>
            </a:r>
            <a:r>
              <a:rPr lang="en-US" sz="1200" dirty="0" err="1">
                <a:solidFill>
                  <a:schemeClr val="bg1"/>
                </a:solidFill>
              </a:rPr>
              <a:t>Touche</a:t>
            </a:r>
            <a:r>
              <a:rPr lang="en-US" sz="1200" dirty="0">
                <a:solidFill>
                  <a:schemeClr val="bg1"/>
                </a:solidFill>
              </a:rPr>
              <a:t> LLP </a:t>
            </a:r>
          </a:p>
          <a:p>
            <a:r>
              <a:rPr lang="en-US" sz="1200" dirty="0">
                <a:solidFill>
                  <a:schemeClr val="bg1"/>
                </a:solidFill>
              </a:rPr>
              <a:t>Tel: +1 202-370-2266 </a:t>
            </a:r>
            <a:br>
              <a:rPr lang="en-US" sz="1200" dirty="0">
                <a:solidFill>
                  <a:schemeClr val="bg1"/>
                </a:solidFill>
              </a:rPr>
            </a:br>
            <a:r>
              <a:rPr lang="en-US" sz="1200" dirty="0">
                <a:solidFill>
                  <a:schemeClr val="bg1"/>
                </a:solidFill>
              </a:rPr>
              <a:t>Fax: +1 202-661-1139 </a:t>
            </a:r>
            <a:br>
              <a:rPr lang="en-US" sz="1200" dirty="0">
                <a:solidFill>
                  <a:schemeClr val="bg1"/>
                </a:solidFill>
              </a:rPr>
            </a:br>
            <a:r>
              <a:rPr lang="en-US" sz="1200" dirty="0">
                <a:solidFill>
                  <a:schemeClr val="bg1"/>
                </a:solidFill>
              </a:rPr>
              <a:t>Mobile: +1 678-523-4687 </a:t>
            </a:r>
            <a:br>
              <a:rPr lang="en-US" sz="1200" dirty="0">
                <a:solidFill>
                  <a:schemeClr val="bg1"/>
                </a:solidFill>
              </a:rPr>
            </a:br>
            <a:r>
              <a:rPr lang="en-US" sz="1200" u="sng" dirty="0">
                <a:solidFill>
                  <a:schemeClr val="bg1"/>
                </a:solidFill>
              </a:rPr>
              <a:t>kellysmith@deloitte.com</a:t>
            </a:r>
            <a:r>
              <a:rPr lang="en-US" sz="1200" dirty="0">
                <a:solidFill>
                  <a:schemeClr val="bg1"/>
                </a:solidFill>
              </a:rPr>
              <a:t> </a:t>
            </a:r>
            <a:br>
              <a:rPr lang="en-US" sz="1200" dirty="0">
                <a:solidFill>
                  <a:schemeClr val="bg1"/>
                </a:solidFill>
              </a:rPr>
            </a:br>
            <a:r>
              <a:rPr lang="en-GB" sz="1200" u="sng" dirty="0">
                <a:solidFill>
                  <a:schemeClr val="bg1"/>
                </a:solidFill>
              </a:rPr>
              <a:t>www.deloitte.com</a:t>
            </a:r>
            <a:r>
              <a:rPr lang="en-US" sz="1200" dirty="0">
                <a:solidFill>
                  <a:schemeClr val="bg1"/>
                </a:solidFill>
              </a:rPr>
              <a:t> </a:t>
            </a:r>
            <a:endParaRPr lang="en-US" sz="1200" dirty="0" smtClean="0">
              <a:solidFill>
                <a:schemeClr val="bg1"/>
              </a:solidFill>
            </a:endParaRPr>
          </a:p>
          <a:p>
            <a:r>
              <a:rPr lang="en-US" sz="1200" dirty="0" smtClean="0">
                <a:solidFill>
                  <a:schemeClr val="bg1"/>
                </a:solidFill>
              </a:rPr>
              <a:t>1001 G St. NW Suite 900 West </a:t>
            </a:r>
            <a:br>
              <a:rPr lang="en-US" sz="1200" dirty="0" smtClean="0">
                <a:solidFill>
                  <a:schemeClr val="bg1"/>
                </a:solidFill>
              </a:rPr>
            </a:br>
            <a:r>
              <a:rPr lang="en-US" sz="1200" dirty="0" smtClean="0">
                <a:solidFill>
                  <a:schemeClr val="bg1"/>
                </a:solidFill>
              </a:rPr>
              <a:t>Washington, D.C. 20001-4545 </a:t>
            </a:r>
          </a:p>
          <a:p>
            <a:r>
              <a:rPr lang="en-US" sz="1200" dirty="0">
                <a:solidFill>
                  <a:schemeClr val="bg1"/>
                </a:solidFill>
              </a:rPr>
              <a:t> </a:t>
            </a:r>
          </a:p>
          <a:p>
            <a:r>
              <a:rPr lang="en-US" sz="1200" b="1" dirty="0">
                <a:solidFill>
                  <a:schemeClr val="bg1"/>
                </a:solidFill>
              </a:rPr>
              <a:t>From:</a:t>
            </a:r>
            <a:r>
              <a:rPr lang="en-US" sz="1200" dirty="0">
                <a:solidFill>
                  <a:schemeClr val="bg1"/>
                </a:solidFill>
              </a:rPr>
              <a:t> </a:t>
            </a:r>
            <a:r>
              <a:rPr lang="en-US" sz="1200" dirty="0" err="1">
                <a:solidFill>
                  <a:schemeClr val="bg1"/>
                </a:solidFill>
              </a:rPr>
              <a:t>Fouzi</a:t>
            </a:r>
            <a:r>
              <a:rPr lang="en-US" sz="1200" dirty="0">
                <a:solidFill>
                  <a:schemeClr val="bg1"/>
                </a:solidFill>
              </a:rPr>
              <a:t>, Abdul </a:t>
            </a:r>
            <a:r>
              <a:rPr lang="en-US" sz="1200" dirty="0" err="1">
                <a:solidFill>
                  <a:schemeClr val="bg1"/>
                </a:solidFill>
              </a:rPr>
              <a:t>Quddus</a:t>
            </a:r>
            <a:r>
              <a:rPr lang="en-US" sz="1200" dirty="0">
                <a:solidFill>
                  <a:schemeClr val="bg1"/>
                </a:solidFill>
              </a:rPr>
              <a:t> (US - Washington D.C.) </a:t>
            </a:r>
            <a:br>
              <a:rPr lang="en-US" sz="1200" dirty="0">
                <a:solidFill>
                  <a:schemeClr val="bg1"/>
                </a:solidFill>
              </a:rPr>
            </a:br>
            <a:r>
              <a:rPr lang="en-US" sz="1200" b="1" dirty="0">
                <a:solidFill>
                  <a:schemeClr val="bg1"/>
                </a:solidFill>
              </a:rPr>
              <a:t>Sent:</a:t>
            </a:r>
            <a:r>
              <a:rPr lang="en-US" sz="1200" dirty="0">
                <a:solidFill>
                  <a:schemeClr val="bg1"/>
                </a:solidFill>
              </a:rPr>
              <a:t> Wednesday, November 12, 2008 10:53 AM</a:t>
            </a:r>
            <a:br>
              <a:rPr lang="en-US" sz="1200" dirty="0">
                <a:solidFill>
                  <a:schemeClr val="bg1"/>
                </a:solidFill>
              </a:rPr>
            </a:br>
            <a:r>
              <a:rPr lang="en-US" sz="1200" b="1" dirty="0">
                <a:solidFill>
                  <a:schemeClr val="bg1"/>
                </a:solidFill>
              </a:rPr>
              <a:t>To:</a:t>
            </a:r>
            <a:r>
              <a:rPr lang="en-US" sz="1200" dirty="0">
                <a:solidFill>
                  <a:schemeClr val="bg1"/>
                </a:solidFill>
              </a:rPr>
              <a:t> Shah, </a:t>
            </a:r>
            <a:r>
              <a:rPr lang="en-US" sz="1200" dirty="0" err="1">
                <a:solidFill>
                  <a:schemeClr val="bg1"/>
                </a:solidFill>
              </a:rPr>
              <a:t>Rizwan</a:t>
            </a:r>
            <a:r>
              <a:rPr lang="en-US" sz="1200" dirty="0">
                <a:solidFill>
                  <a:schemeClr val="bg1"/>
                </a:solidFill>
              </a:rPr>
              <a:t> (US - Washington D.C.); Smith, Kelly Miller (US - Washington D.C.); </a:t>
            </a:r>
            <a:r>
              <a:rPr lang="en-US" sz="1200" dirty="0" err="1">
                <a:solidFill>
                  <a:schemeClr val="bg1"/>
                </a:solidFill>
              </a:rPr>
              <a:t>Yoo</a:t>
            </a:r>
            <a:r>
              <a:rPr lang="en-US" sz="1200" dirty="0">
                <a:solidFill>
                  <a:schemeClr val="bg1"/>
                </a:solidFill>
              </a:rPr>
              <a:t>, Mike (US - McLean); Neal, Charles (US - Washington D.C.); </a:t>
            </a:r>
            <a:r>
              <a:rPr lang="en-US" sz="1200" dirty="0" err="1">
                <a:solidFill>
                  <a:schemeClr val="bg1"/>
                </a:solidFill>
              </a:rPr>
              <a:t>Yoo</a:t>
            </a:r>
            <a:r>
              <a:rPr lang="en-US" sz="1200" dirty="0">
                <a:solidFill>
                  <a:schemeClr val="bg1"/>
                </a:solidFill>
              </a:rPr>
              <a:t>, Mike (US - McLean); Alston, Gerald Carson (US - Washington D.C.); Robinson, Ronny (US - Washington D.C.)</a:t>
            </a:r>
            <a:br>
              <a:rPr lang="en-US" sz="1200" dirty="0">
                <a:solidFill>
                  <a:schemeClr val="bg1"/>
                </a:solidFill>
              </a:rPr>
            </a:br>
            <a:r>
              <a:rPr lang="en-US" sz="1200" b="1" dirty="0">
                <a:solidFill>
                  <a:schemeClr val="bg1"/>
                </a:solidFill>
              </a:rPr>
              <a:t>Subject:</a:t>
            </a:r>
            <a:r>
              <a:rPr lang="en-US" sz="1200" dirty="0">
                <a:solidFill>
                  <a:schemeClr val="bg1"/>
                </a:solidFill>
              </a:rPr>
              <a:t> FW: Gunner</a:t>
            </a:r>
          </a:p>
          <a:p>
            <a:r>
              <a:rPr lang="en-US" sz="1200" dirty="0">
                <a:solidFill>
                  <a:schemeClr val="bg1"/>
                </a:solidFill>
              </a:rPr>
              <a:t> </a:t>
            </a:r>
          </a:p>
          <a:p>
            <a:r>
              <a:rPr lang="en-US" sz="1200" dirty="0">
                <a:solidFill>
                  <a:schemeClr val="bg1"/>
                </a:solidFill>
              </a:rPr>
              <a:t>Scroll all the way down and read this e-mail a first year assistant in audit sent to his partner.. LOOOOOOOOOOOOOL.... sounds like </a:t>
            </a:r>
            <a:r>
              <a:rPr lang="en-US" sz="1200" dirty="0" err="1">
                <a:solidFill>
                  <a:schemeClr val="bg1"/>
                </a:solidFill>
              </a:rPr>
              <a:t>Riz</a:t>
            </a:r>
            <a:r>
              <a:rPr lang="en-US" sz="1200" dirty="0">
                <a:solidFill>
                  <a:schemeClr val="bg1"/>
                </a:solidFill>
              </a:rPr>
              <a:t> drafted the email for him... </a:t>
            </a:r>
          </a:p>
          <a:p>
            <a:r>
              <a:rPr lang="en-US" sz="1200" dirty="0">
                <a:solidFill>
                  <a:schemeClr val="bg1"/>
                </a:solidFill>
              </a:rPr>
              <a:t> </a:t>
            </a:r>
          </a:p>
          <a:p>
            <a:r>
              <a:rPr lang="en-GB" sz="1200" dirty="0">
                <a:solidFill>
                  <a:schemeClr val="bg1"/>
                </a:solidFill>
              </a:rPr>
              <a:t>Abdul </a:t>
            </a:r>
            <a:r>
              <a:rPr lang="en-GB" sz="1200" dirty="0" err="1">
                <a:solidFill>
                  <a:schemeClr val="bg1"/>
                </a:solidFill>
              </a:rPr>
              <a:t>Fouzi</a:t>
            </a:r>
            <a:r>
              <a:rPr lang="en-US" sz="1200" dirty="0">
                <a:solidFill>
                  <a:schemeClr val="bg1"/>
                </a:solidFill>
              </a:rPr>
              <a:t> </a:t>
            </a:r>
            <a:br>
              <a:rPr lang="en-US" sz="1200" dirty="0">
                <a:solidFill>
                  <a:schemeClr val="bg1"/>
                </a:solidFill>
              </a:rPr>
            </a:br>
            <a:r>
              <a:rPr lang="en-US" sz="1200" dirty="0">
                <a:solidFill>
                  <a:schemeClr val="bg1"/>
                </a:solidFill>
              </a:rPr>
              <a:t>Sr. Consultant </a:t>
            </a:r>
            <a:br>
              <a:rPr lang="en-US" sz="1200" dirty="0">
                <a:solidFill>
                  <a:schemeClr val="bg1"/>
                </a:solidFill>
              </a:rPr>
            </a:br>
            <a:r>
              <a:rPr lang="en-GB" sz="1200" dirty="0">
                <a:solidFill>
                  <a:schemeClr val="bg1"/>
                </a:solidFill>
              </a:rPr>
              <a:t>Federal Security</a:t>
            </a:r>
            <a:r>
              <a:rPr lang="en-US" sz="1200" dirty="0">
                <a:solidFill>
                  <a:schemeClr val="bg1"/>
                </a:solidFill>
              </a:rPr>
              <a:t> </a:t>
            </a:r>
            <a:br>
              <a:rPr lang="en-US" sz="1200" dirty="0">
                <a:solidFill>
                  <a:schemeClr val="bg1"/>
                </a:solidFill>
              </a:rPr>
            </a:br>
            <a:r>
              <a:rPr lang="en-US" sz="1200" dirty="0">
                <a:solidFill>
                  <a:schemeClr val="bg1"/>
                </a:solidFill>
              </a:rPr>
              <a:t>Deloitte &amp; </a:t>
            </a:r>
            <a:r>
              <a:rPr lang="en-US" sz="1200" dirty="0" err="1">
                <a:solidFill>
                  <a:schemeClr val="bg1"/>
                </a:solidFill>
              </a:rPr>
              <a:t>Touche</a:t>
            </a:r>
            <a:r>
              <a:rPr lang="en-US" sz="1200" dirty="0">
                <a:solidFill>
                  <a:schemeClr val="bg1"/>
                </a:solidFill>
              </a:rPr>
              <a:t> LLP </a:t>
            </a:r>
            <a:br>
              <a:rPr lang="en-US" sz="1200" dirty="0">
                <a:solidFill>
                  <a:schemeClr val="bg1"/>
                </a:solidFill>
              </a:rPr>
            </a:br>
            <a:r>
              <a:rPr lang="en-GB" sz="1200" dirty="0">
                <a:solidFill>
                  <a:schemeClr val="bg1"/>
                </a:solidFill>
              </a:rPr>
              <a:t> </a:t>
            </a:r>
            <a:r>
              <a:rPr lang="en-US" sz="1200" dirty="0">
                <a:solidFill>
                  <a:schemeClr val="bg1"/>
                </a:solidFill>
              </a:rPr>
              <a:t> </a:t>
            </a:r>
            <a:br>
              <a:rPr lang="en-US" sz="1200" dirty="0">
                <a:solidFill>
                  <a:schemeClr val="bg1"/>
                </a:solidFill>
              </a:rPr>
            </a:br>
            <a:r>
              <a:rPr lang="en-US" sz="1200" dirty="0">
                <a:solidFill>
                  <a:schemeClr val="bg1"/>
                </a:solidFill>
              </a:rPr>
              <a:t>Tel: +1 202 220 2942 </a:t>
            </a:r>
            <a:br>
              <a:rPr lang="en-US" sz="1200" dirty="0">
                <a:solidFill>
                  <a:schemeClr val="bg1"/>
                </a:solidFill>
              </a:rPr>
            </a:br>
            <a:r>
              <a:rPr lang="en-US" sz="1200" dirty="0">
                <a:solidFill>
                  <a:schemeClr val="bg1"/>
                </a:solidFill>
              </a:rPr>
              <a:t>Fax:+1 202 379 2066 </a:t>
            </a:r>
            <a:br>
              <a:rPr lang="en-US" sz="1200" dirty="0">
                <a:solidFill>
                  <a:schemeClr val="bg1"/>
                </a:solidFill>
              </a:rPr>
            </a:br>
            <a:r>
              <a:rPr lang="en-GB" sz="1200" u="sng" dirty="0">
                <a:solidFill>
                  <a:schemeClr val="bg1"/>
                </a:solidFill>
                <a:hlinkClick r:id="rId2"/>
              </a:rPr>
              <a:t>afouzi@deloitte.com</a:t>
            </a:r>
            <a:r>
              <a:rPr lang="en-GB" sz="1200" dirty="0">
                <a:solidFill>
                  <a:schemeClr val="bg1"/>
                </a:solidFill>
              </a:rPr>
              <a:t> </a:t>
            </a:r>
            <a:r>
              <a:rPr lang="en-US" sz="1200" dirty="0">
                <a:solidFill>
                  <a:schemeClr val="bg1"/>
                </a:solidFill>
              </a:rPr>
              <a:t/>
            </a:r>
            <a:br>
              <a:rPr lang="en-US" sz="1200" dirty="0">
                <a:solidFill>
                  <a:schemeClr val="bg1"/>
                </a:solidFill>
              </a:rPr>
            </a:br>
            <a:r>
              <a:rPr lang="en-GB" sz="1200" u="sng" dirty="0">
                <a:solidFill>
                  <a:schemeClr val="bg1"/>
                </a:solidFill>
                <a:hlinkClick r:id="rId3"/>
              </a:rPr>
              <a:t>www.deloitte.com</a:t>
            </a:r>
            <a:r>
              <a:rPr lang="en-US" sz="1200" dirty="0">
                <a:solidFill>
                  <a:schemeClr val="bg1"/>
                </a:solidFill>
              </a:rPr>
              <a:t> </a:t>
            </a:r>
          </a:p>
          <a:p>
            <a:r>
              <a:rPr lang="en-US" sz="1200" dirty="0">
                <a:solidFill>
                  <a:schemeClr val="bg1"/>
                </a:solidFill>
              </a:rPr>
              <a:t> </a:t>
            </a:r>
          </a:p>
          <a:p>
            <a:r>
              <a:rPr lang="en-US" sz="1200" dirty="0">
                <a:solidFill>
                  <a:schemeClr val="bg1"/>
                </a:solidFill>
              </a:rPr>
              <a:t> </a:t>
            </a:r>
          </a:p>
          <a:p>
            <a:r>
              <a:rPr lang="en-US" sz="1200" b="1" dirty="0">
                <a:solidFill>
                  <a:schemeClr val="bg1"/>
                </a:solidFill>
              </a:rPr>
              <a:t>From:</a:t>
            </a:r>
            <a:r>
              <a:rPr lang="en-US" sz="1200" dirty="0">
                <a:solidFill>
                  <a:schemeClr val="bg1"/>
                </a:solidFill>
              </a:rPr>
              <a:t> Sylvain, Didier M (US - Washington D.C.) </a:t>
            </a:r>
            <a:br>
              <a:rPr lang="en-US" sz="1200" dirty="0">
                <a:solidFill>
                  <a:schemeClr val="bg1"/>
                </a:solidFill>
              </a:rPr>
            </a:br>
            <a:r>
              <a:rPr lang="en-US" sz="1200" b="1" dirty="0">
                <a:solidFill>
                  <a:schemeClr val="bg1"/>
                </a:solidFill>
              </a:rPr>
              <a:t>Sent:</a:t>
            </a:r>
            <a:r>
              <a:rPr lang="en-US" sz="1200" dirty="0">
                <a:solidFill>
                  <a:schemeClr val="bg1"/>
                </a:solidFill>
              </a:rPr>
              <a:t> Wednesday, November 12, 2008 10:45 AM</a:t>
            </a:r>
            <a:br>
              <a:rPr lang="en-US" sz="1200"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Fouzi</a:t>
            </a:r>
            <a:r>
              <a:rPr lang="en-US" sz="1200" dirty="0">
                <a:solidFill>
                  <a:schemeClr val="bg1"/>
                </a:solidFill>
              </a:rPr>
              <a:t>, Abdul </a:t>
            </a:r>
            <a:r>
              <a:rPr lang="en-US" sz="1200" dirty="0" err="1">
                <a:solidFill>
                  <a:schemeClr val="bg1"/>
                </a:solidFill>
              </a:rPr>
              <a:t>Quddus</a:t>
            </a:r>
            <a:r>
              <a:rPr lang="en-US" sz="1200" dirty="0">
                <a:solidFill>
                  <a:schemeClr val="bg1"/>
                </a:solidFill>
              </a:rPr>
              <a:t> (US - Washington D.C.)</a:t>
            </a:r>
            <a:br>
              <a:rPr lang="en-US" sz="1200" dirty="0">
                <a:solidFill>
                  <a:schemeClr val="bg1"/>
                </a:solidFill>
              </a:rPr>
            </a:br>
            <a:r>
              <a:rPr lang="en-US" sz="1200" b="1" dirty="0">
                <a:solidFill>
                  <a:schemeClr val="bg1"/>
                </a:solidFill>
              </a:rPr>
              <a:t>Subject:</a:t>
            </a:r>
            <a:r>
              <a:rPr lang="en-US" sz="1200" dirty="0">
                <a:solidFill>
                  <a:schemeClr val="bg1"/>
                </a:solidFill>
              </a:rPr>
              <a:t> FW: Gunner</a:t>
            </a:r>
          </a:p>
          <a:p>
            <a:r>
              <a:rPr lang="en-US" sz="1200" dirty="0">
                <a:solidFill>
                  <a:schemeClr val="bg1"/>
                </a:solidFill>
              </a:rPr>
              <a:t>Check the bottom...</a:t>
            </a:r>
          </a:p>
          <a:p>
            <a:r>
              <a:rPr lang="en-US" sz="1200" dirty="0">
                <a:solidFill>
                  <a:schemeClr val="bg1"/>
                </a:solidFill>
              </a:rPr>
              <a:t> </a:t>
            </a:r>
          </a:p>
          <a:p>
            <a:r>
              <a:rPr lang="en-US" sz="1200" dirty="0">
                <a:solidFill>
                  <a:schemeClr val="bg1"/>
                </a:solidFill>
              </a:rPr>
              <a:t>THIS GUY</a:t>
            </a:r>
          </a:p>
          <a:p>
            <a:r>
              <a:rPr lang="en-US" sz="1200" dirty="0">
                <a:solidFill>
                  <a:schemeClr val="bg1"/>
                </a:solidFill>
              </a:rPr>
              <a:t> </a:t>
            </a:r>
          </a:p>
          <a:p>
            <a:r>
              <a:rPr lang="en-US" sz="1200" dirty="0">
                <a:solidFill>
                  <a:schemeClr val="bg1"/>
                </a:solidFill>
              </a:rPr>
              <a:t>LOOOOOOOOOOOOL</a:t>
            </a:r>
          </a:p>
          <a:p>
            <a:r>
              <a:rPr lang="en-US" sz="1200" dirty="0">
                <a:solidFill>
                  <a:schemeClr val="bg1"/>
                </a:solidFill>
              </a:rPr>
              <a:t> </a:t>
            </a:r>
          </a:p>
          <a:p>
            <a:r>
              <a:rPr lang="en-US" sz="1200" b="1" dirty="0">
                <a:solidFill>
                  <a:schemeClr val="bg1"/>
                </a:solidFill>
              </a:rPr>
              <a:t>Didier Sylvain</a:t>
            </a:r>
            <a:r>
              <a:rPr lang="en-US" sz="1200" dirty="0">
                <a:solidFill>
                  <a:schemeClr val="bg1"/>
                </a:solidFill>
              </a:rPr>
              <a:t> </a:t>
            </a:r>
            <a:br>
              <a:rPr lang="en-US" sz="1200" dirty="0">
                <a:solidFill>
                  <a:schemeClr val="bg1"/>
                </a:solidFill>
              </a:rPr>
            </a:br>
            <a:r>
              <a:rPr lang="en-US" sz="1200" dirty="0">
                <a:solidFill>
                  <a:schemeClr val="bg1"/>
                </a:solidFill>
              </a:rPr>
              <a:t>Strategy &amp; Operations, Federal Practice</a:t>
            </a:r>
            <a:br>
              <a:rPr lang="en-US" sz="1200" dirty="0">
                <a:solidFill>
                  <a:schemeClr val="bg1"/>
                </a:solidFill>
              </a:rPr>
            </a:br>
            <a:r>
              <a:rPr lang="en-US" sz="1200" dirty="0">
                <a:solidFill>
                  <a:schemeClr val="bg1"/>
                </a:solidFill>
              </a:rPr>
              <a:t>Deloitte Consulting LLP </a:t>
            </a:r>
          </a:p>
          <a:p>
            <a:r>
              <a:rPr lang="en-US" sz="1200" dirty="0">
                <a:solidFill>
                  <a:schemeClr val="bg1"/>
                </a:solidFill>
              </a:rPr>
              <a:t>Mobile: + 1 646 326 6422 </a:t>
            </a:r>
            <a:br>
              <a:rPr lang="en-US" sz="1200" dirty="0">
                <a:solidFill>
                  <a:schemeClr val="bg1"/>
                </a:solidFill>
              </a:rPr>
            </a:br>
            <a:r>
              <a:rPr lang="en-US" sz="1200" dirty="0">
                <a:solidFill>
                  <a:schemeClr val="bg1"/>
                </a:solidFill>
              </a:rPr>
              <a:t>Fax: +1 202 379 2068 </a:t>
            </a:r>
            <a:br>
              <a:rPr lang="en-US" sz="1200" dirty="0">
                <a:solidFill>
                  <a:schemeClr val="bg1"/>
                </a:solidFill>
              </a:rPr>
            </a:br>
            <a:r>
              <a:rPr lang="en-US" sz="1200" u="sng" dirty="0">
                <a:solidFill>
                  <a:schemeClr val="bg1"/>
                </a:solidFill>
                <a:hlinkClick r:id="rId4"/>
              </a:rPr>
              <a:t>dsylvain@deloitte.com</a:t>
            </a:r>
            <a:r>
              <a:rPr lang="en-US" sz="1200" dirty="0">
                <a:solidFill>
                  <a:schemeClr val="bg1"/>
                </a:solidFill>
              </a:rPr>
              <a:t> </a:t>
            </a:r>
          </a:p>
          <a:p>
            <a:r>
              <a:rPr lang="en-US" sz="1200" dirty="0">
                <a:solidFill>
                  <a:schemeClr val="bg1"/>
                </a:solidFill>
              </a:rPr>
              <a:t> </a:t>
            </a:r>
          </a:p>
          <a:p>
            <a:r>
              <a:rPr lang="en-US" sz="1200" dirty="0">
                <a:solidFill>
                  <a:schemeClr val="bg1"/>
                </a:solidFill>
              </a:rPr>
              <a:t> </a:t>
            </a:r>
          </a:p>
          <a:p>
            <a:r>
              <a:rPr lang="en-US" sz="1200" b="1" dirty="0">
                <a:solidFill>
                  <a:schemeClr val="bg1"/>
                </a:solidFill>
              </a:rPr>
              <a:t>From:</a:t>
            </a:r>
            <a:r>
              <a:rPr lang="en-US" sz="1200" dirty="0">
                <a:solidFill>
                  <a:schemeClr val="bg1"/>
                </a:solidFill>
              </a:rPr>
              <a:t> Cox, Jennifer (US - Washington D.C.) </a:t>
            </a:r>
            <a:br>
              <a:rPr lang="en-US" sz="1200" dirty="0">
                <a:solidFill>
                  <a:schemeClr val="bg1"/>
                </a:solidFill>
              </a:rPr>
            </a:br>
            <a:r>
              <a:rPr lang="en-US" sz="1200" b="1" dirty="0">
                <a:solidFill>
                  <a:schemeClr val="bg1"/>
                </a:solidFill>
              </a:rPr>
              <a:t>Sent:</a:t>
            </a:r>
            <a:r>
              <a:rPr lang="en-US" sz="1200" dirty="0">
                <a:solidFill>
                  <a:schemeClr val="bg1"/>
                </a:solidFill>
              </a:rPr>
              <a:t> Wednesday, November 12, 2008 10:29 AM</a:t>
            </a:r>
            <a:br>
              <a:rPr lang="en-US" sz="1200" dirty="0">
                <a:solidFill>
                  <a:schemeClr val="bg1"/>
                </a:solidFill>
              </a:rPr>
            </a:br>
            <a:r>
              <a:rPr lang="en-US" sz="1200" b="1" dirty="0">
                <a:solidFill>
                  <a:schemeClr val="bg1"/>
                </a:solidFill>
              </a:rPr>
              <a:t>To:</a:t>
            </a:r>
            <a:r>
              <a:rPr lang="en-US" sz="1200" dirty="0">
                <a:solidFill>
                  <a:schemeClr val="bg1"/>
                </a:solidFill>
              </a:rPr>
              <a:t> Sylvain, Didier M (US - Washington D.C.); </a:t>
            </a:r>
            <a:r>
              <a:rPr lang="en-US" sz="1200" dirty="0" err="1">
                <a:solidFill>
                  <a:schemeClr val="bg1"/>
                </a:solidFill>
              </a:rPr>
              <a:t>Faigus</a:t>
            </a:r>
            <a:r>
              <a:rPr lang="en-US" sz="1200" dirty="0">
                <a:solidFill>
                  <a:schemeClr val="bg1"/>
                </a:solidFill>
              </a:rPr>
              <a:t>, Daniel (US - Washington D.C.); </a:t>
            </a:r>
            <a:r>
              <a:rPr lang="en-US" sz="1200" dirty="0" err="1">
                <a:solidFill>
                  <a:schemeClr val="bg1"/>
                </a:solidFill>
              </a:rPr>
              <a:t>Buechel</a:t>
            </a:r>
            <a:r>
              <a:rPr lang="en-US" sz="1200" dirty="0">
                <a:solidFill>
                  <a:schemeClr val="bg1"/>
                </a:solidFill>
              </a:rPr>
              <a:t>, Brian Fitzwilliam (US - Washington D.C.)</a:t>
            </a:r>
            <a:br>
              <a:rPr lang="en-US" sz="1200" dirty="0">
                <a:solidFill>
                  <a:schemeClr val="bg1"/>
                </a:solidFill>
              </a:rPr>
            </a:br>
            <a:r>
              <a:rPr lang="en-US" sz="1200" b="1" dirty="0">
                <a:solidFill>
                  <a:schemeClr val="bg1"/>
                </a:solidFill>
              </a:rPr>
              <a:t>Subject:</a:t>
            </a:r>
            <a:r>
              <a:rPr lang="en-US" sz="1200" dirty="0">
                <a:solidFill>
                  <a:schemeClr val="bg1"/>
                </a:solidFill>
              </a:rPr>
              <a:t> FW: Gunner</a:t>
            </a:r>
          </a:p>
          <a:p>
            <a:r>
              <a:rPr lang="en-US" sz="1200" dirty="0">
                <a:solidFill>
                  <a:schemeClr val="bg1"/>
                </a:solidFill>
              </a:rPr>
              <a:t>Oh man. Read from the bottom.</a:t>
            </a:r>
          </a:p>
          <a:p>
            <a:r>
              <a:rPr lang="en-US" sz="1200" dirty="0">
                <a:solidFill>
                  <a:schemeClr val="bg1"/>
                </a:solidFill>
              </a:rPr>
              <a:t> </a:t>
            </a:r>
          </a:p>
          <a:p>
            <a:r>
              <a:rPr lang="en-US" sz="1200" b="1" dirty="0">
                <a:solidFill>
                  <a:schemeClr val="bg1"/>
                </a:solidFill>
              </a:rPr>
              <a:t>From:</a:t>
            </a:r>
            <a:r>
              <a:rPr lang="en-US" sz="1200" dirty="0">
                <a:solidFill>
                  <a:schemeClr val="bg1"/>
                </a:solidFill>
              </a:rPr>
              <a:t> </a:t>
            </a:r>
            <a:r>
              <a:rPr lang="en-US" sz="1200" dirty="0" err="1">
                <a:solidFill>
                  <a:schemeClr val="bg1"/>
                </a:solidFill>
              </a:rPr>
              <a:t>Looby</a:t>
            </a:r>
            <a:r>
              <a:rPr lang="en-US" sz="1200" dirty="0">
                <a:solidFill>
                  <a:schemeClr val="bg1"/>
                </a:solidFill>
              </a:rPr>
              <a:t>, Matt (US - Washington D.C.) </a:t>
            </a:r>
            <a:br>
              <a:rPr lang="en-US" sz="1200" dirty="0">
                <a:solidFill>
                  <a:schemeClr val="bg1"/>
                </a:solidFill>
              </a:rPr>
            </a:br>
            <a:r>
              <a:rPr lang="en-US" sz="1200" b="1" dirty="0">
                <a:solidFill>
                  <a:schemeClr val="bg1"/>
                </a:solidFill>
              </a:rPr>
              <a:t>Sent:</a:t>
            </a:r>
            <a:r>
              <a:rPr lang="en-US" sz="1200" dirty="0">
                <a:solidFill>
                  <a:schemeClr val="bg1"/>
                </a:solidFill>
              </a:rPr>
              <a:t> Tuesday, November 11, 2008 2:58 PM</a:t>
            </a:r>
            <a:br>
              <a:rPr lang="en-US" sz="1200"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Haffermehl</a:t>
            </a:r>
            <a:r>
              <a:rPr lang="en-US" sz="1200" dirty="0">
                <a:solidFill>
                  <a:schemeClr val="bg1"/>
                </a:solidFill>
              </a:rPr>
              <a:t>, Gretchen (US - McLean); </a:t>
            </a:r>
            <a:r>
              <a:rPr lang="en-US" sz="1200" dirty="0" err="1">
                <a:solidFill>
                  <a:schemeClr val="bg1"/>
                </a:solidFill>
              </a:rPr>
              <a:t>Brainard</a:t>
            </a:r>
            <a:r>
              <a:rPr lang="en-US" sz="1200" dirty="0">
                <a:solidFill>
                  <a:schemeClr val="bg1"/>
                </a:solidFill>
              </a:rPr>
              <a:t>, Joshua (US - McLean); Bristow, Eric (US - Washington D.C.); Cox, Jennifer (US - Washington D.C.); Almond, Adam (US - Austin); Butt, Jeffrey (US - Washington D.C.); </a:t>
            </a:r>
            <a:r>
              <a:rPr lang="en-US" sz="1200" dirty="0" err="1">
                <a:solidFill>
                  <a:schemeClr val="bg1"/>
                </a:solidFill>
              </a:rPr>
              <a:t>Narechania</a:t>
            </a:r>
            <a:r>
              <a:rPr lang="en-US" sz="1200" dirty="0">
                <a:solidFill>
                  <a:schemeClr val="bg1"/>
                </a:solidFill>
              </a:rPr>
              <a:t>, </a:t>
            </a:r>
            <a:r>
              <a:rPr lang="en-US" sz="1200" dirty="0" err="1">
                <a:solidFill>
                  <a:schemeClr val="bg1"/>
                </a:solidFill>
              </a:rPr>
              <a:t>Nishal</a:t>
            </a:r>
            <a:r>
              <a:rPr lang="en-US" sz="1200" dirty="0">
                <a:solidFill>
                  <a:schemeClr val="bg1"/>
                </a:solidFill>
              </a:rPr>
              <a:t> (US - McLean)</a:t>
            </a:r>
            <a:br>
              <a:rPr lang="en-US" sz="1200" dirty="0">
                <a:solidFill>
                  <a:schemeClr val="bg1"/>
                </a:solidFill>
              </a:rPr>
            </a:br>
            <a:r>
              <a:rPr lang="en-US" sz="1200" b="1" dirty="0">
                <a:solidFill>
                  <a:schemeClr val="bg1"/>
                </a:solidFill>
              </a:rPr>
              <a:t>Subject:</a:t>
            </a:r>
            <a:r>
              <a:rPr lang="en-US" sz="1200" dirty="0">
                <a:solidFill>
                  <a:schemeClr val="bg1"/>
                </a:solidFill>
              </a:rPr>
              <a:t> FW: Gunner</a:t>
            </a:r>
          </a:p>
          <a:p>
            <a:r>
              <a:rPr lang="en-US" sz="1200" dirty="0">
                <a:solidFill>
                  <a:schemeClr val="bg1"/>
                </a:solidFill>
              </a:rPr>
              <a:t> </a:t>
            </a:r>
          </a:p>
          <a:p>
            <a:r>
              <a:rPr lang="en-US" sz="1200" dirty="0" err="1">
                <a:solidFill>
                  <a:schemeClr val="bg1"/>
                </a:solidFill>
              </a:rPr>
              <a:t>ayyyyyy</a:t>
            </a:r>
            <a:endParaRPr lang="en-US" sz="1200" dirty="0">
              <a:solidFill>
                <a:schemeClr val="bg1"/>
              </a:solidFill>
            </a:endParaRPr>
          </a:p>
          <a:p>
            <a:r>
              <a:rPr lang="en-US" sz="1200" b="1" dirty="0">
                <a:solidFill>
                  <a:schemeClr val="bg1"/>
                </a:solidFill>
              </a:rPr>
              <a:t>Matt </a:t>
            </a:r>
            <a:r>
              <a:rPr lang="en-US" sz="1200" b="1" dirty="0" err="1">
                <a:solidFill>
                  <a:schemeClr val="bg1"/>
                </a:solidFill>
              </a:rPr>
              <a:t>Looby</a:t>
            </a:r>
            <a:r>
              <a:rPr lang="en-US" sz="1200" dirty="0">
                <a:solidFill>
                  <a:schemeClr val="bg1"/>
                </a:solidFill>
              </a:rPr>
              <a:t> </a:t>
            </a:r>
            <a:br>
              <a:rPr lang="en-US" sz="1200" dirty="0">
                <a:solidFill>
                  <a:schemeClr val="bg1"/>
                </a:solidFill>
              </a:rPr>
            </a:br>
            <a:r>
              <a:rPr lang="en-US" sz="1200" dirty="0">
                <a:solidFill>
                  <a:schemeClr val="bg1"/>
                </a:solidFill>
              </a:rPr>
              <a:t>Strategy &amp; Operations </a:t>
            </a:r>
            <a:br>
              <a:rPr lang="en-US" sz="1200" dirty="0">
                <a:solidFill>
                  <a:schemeClr val="bg1"/>
                </a:solidFill>
              </a:rPr>
            </a:br>
            <a:r>
              <a:rPr lang="en-US" sz="1200" dirty="0">
                <a:solidFill>
                  <a:schemeClr val="bg1"/>
                </a:solidFill>
              </a:rPr>
              <a:t>Deloitte Consulting LLP </a:t>
            </a:r>
          </a:p>
          <a:p>
            <a:r>
              <a:rPr lang="en-US" sz="1200" dirty="0">
                <a:solidFill>
                  <a:schemeClr val="bg1"/>
                </a:solidFill>
              </a:rPr>
              <a:t>Mobile: +1 703 609 8416 </a:t>
            </a:r>
          </a:p>
          <a:p>
            <a:r>
              <a:rPr lang="en-US" sz="1200" b="1" dirty="0">
                <a:solidFill>
                  <a:schemeClr val="bg1"/>
                </a:solidFill>
              </a:rPr>
              <a:t>From:</a:t>
            </a:r>
            <a:r>
              <a:rPr lang="en-US" sz="1200" dirty="0">
                <a:solidFill>
                  <a:schemeClr val="bg1"/>
                </a:solidFill>
              </a:rPr>
              <a:t> </a:t>
            </a:r>
            <a:r>
              <a:rPr lang="en-US" sz="1200" u="sng" dirty="0">
                <a:solidFill>
                  <a:schemeClr val="bg1"/>
                </a:solidFill>
                <a:hlinkClick r:id="rId5"/>
              </a:rPr>
              <a:t>sara.porter@accenture.com</a:t>
            </a:r>
            <a:r>
              <a:rPr lang="en-US" sz="1200" dirty="0">
                <a:solidFill>
                  <a:schemeClr val="bg1"/>
                </a:solidFill>
              </a:rPr>
              <a:t> [mailto:</a:t>
            </a:r>
            <a:r>
              <a:rPr lang="en-US" sz="1200" u="sng" dirty="0">
                <a:solidFill>
                  <a:schemeClr val="bg1"/>
                </a:solidFill>
                <a:hlinkClick r:id="rId5"/>
              </a:rPr>
              <a:t>sara.porter@accenture.com</a:t>
            </a:r>
            <a:r>
              <a:rPr lang="en-US" sz="1200" dirty="0">
                <a:solidFill>
                  <a:schemeClr val="bg1"/>
                </a:solidFill>
              </a:rPr>
              <a:t>] </a:t>
            </a:r>
            <a:br>
              <a:rPr lang="en-US" sz="1200" dirty="0">
                <a:solidFill>
                  <a:schemeClr val="bg1"/>
                </a:solidFill>
              </a:rPr>
            </a:br>
            <a:r>
              <a:rPr lang="en-US" sz="1200" b="1" dirty="0">
                <a:solidFill>
                  <a:schemeClr val="bg1"/>
                </a:solidFill>
              </a:rPr>
              <a:t>Sent:</a:t>
            </a:r>
            <a:r>
              <a:rPr lang="en-US" sz="1200" dirty="0">
                <a:solidFill>
                  <a:schemeClr val="bg1"/>
                </a:solidFill>
              </a:rPr>
              <a:t> Tuesday, November 11, 2008 2:01 PM</a:t>
            </a:r>
            <a:br>
              <a:rPr lang="en-US" sz="1200"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Looby</a:t>
            </a:r>
            <a:r>
              <a:rPr lang="en-US" sz="1200" dirty="0">
                <a:solidFill>
                  <a:schemeClr val="bg1"/>
                </a:solidFill>
              </a:rPr>
              <a:t>, Matt (US - Washington D.C.)</a:t>
            </a:r>
            <a:br>
              <a:rPr lang="en-US" sz="1200" dirty="0">
                <a:solidFill>
                  <a:schemeClr val="bg1"/>
                </a:solidFill>
              </a:rPr>
            </a:br>
            <a:r>
              <a:rPr lang="en-US" sz="1200" b="1" dirty="0">
                <a:solidFill>
                  <a:schemeClr val="bg1"/>
                </a:solidFill>
              </a:rPr>
              <a:t>Subject:</a:t>
            </a:r>
            <a:r>
              <a:rPr lang="en-US" sz="1200" dirty="0">
                <a:solidFill>
                  <a:schemeClr val="bg1"/>
                </a:solidFill>
              </a:rPr>
              <a:t> FW: Gunner</a:t>
            </a:r>
          </a:p>
          <a:p>
            <a:r>
              <a:rPr lang="en-US" sz="1200" dirty="0">
                <a:solidFill>
                  <a:schemeClr val="bg1"/>
                </a:solidFill>
              </a:rPr>
              <a:t> </a:t>
            </a:r>
          </a:p>
          <a:p>
            <a:r>
              <a:rPr lang="en-US" sz="1200" dirty="0">
                <a:solidFill>
                  <a:schemeClr val="bg1"/>
                </a:solidFill>
              </a:rPr>
              <a:t>Amazing how this stuff gets around…</a:t>
            </a:r>
          </a:p>
          <a:p>
            <a:r>
              <a:rPr lang="en-US" sz="1200" dirty="0">
                <a:solidFill>
                  <a:schemeClr val="bg1"/>
                </a:solidFill>
              </a:rPr>
              <a:t> </a:t>
            </a:r>
          </a:p>
          <a:p>
            <a:r>
              <a:rPr lang="en-US" sz="1200" b="1" dirty="0">
                <a:solidFill>
                  <a:schemeClr val="bg1"/>
                </a:solidFill>
              </a:rPr>
              <a:t>_______________________________________________________</a:t>
            </a:r>
            <a:endParaRPr lang="en-US" sz="1200" dirty="0">
              <a:solidFill>
                <a:schemeClr val="bg1"/>
              </a:solidFill>
            </a:endParaRPr>
          </a:p>
          <a:p>
            <a:r>
              <a:rPr lang="en-US" sz="1200" b="1" dirty="0">
                <a:solidFill>
                  <a:schemeClr val="bg1"/>
                </a:solidFill>
              </a:rPr>
              <a:t>Sara Porter</a:t>
            </a:r>
            <a:endParaRPr lang="en-US" sz="1200" dirty="0">
              <a:solidFill>
                <a:schemeClr val="bg1"/>
              </a:solidFill>
            </a:endParaRPr>
          </a:p>
          <a:p>
            <a:r>
              <a:rPr lang="en-US" sz="1200" dirty="0">
                <a:solidFill>
                  <a:schemeClr val="bg1"/>
                </a:solidFill>
              </a:rPr>
              <a:t>Accenture</a:t>
            </a:r>
          </a:p>
          <a:p>
            <a:r>
              <a:rPr lang="en-US" sz="1200" i="1" dirty="0">
                <a:solidFill>
                  <a:schemeClr val="bg1"/>
                </a:solidFill>
              </a:rPr>
              <a:t>Talent &amp; Organization Performance</a:t>
            </a:r>
            <a:endParaRPr lang="en-US" sz="1200" dirty="0">
              <a:solidFill>
                <a:schemeClr val="bg1"/>
              </a:solidFill>
            </a:endParaRPr>
          </a:p>
          <a:p>
            <a:r>
              <a:rPr lang="en-US" sz="1200" dirty="0">
                <a:solidFill>
                  <a:schemeClr val="bg1"/>
                </a:solidFill>
              </a:rPr>
              <a:t>work:    703.947.1134</a:t>
            </a:r>
          </a:p>
          <a:p>
            <a:r>
              <a:rPr lang="en-US" sz="1200" dirty="0">
                <a:solidFill>
                  <a:schemeClr val="bg1"/>
                </a:solidFill>
              </a:rPr>
              <a:t>mobile:  202.903.1075</a:t>
            </a:r>
          </a:p>
          <a:p>
            <a:r>
              <a:rPr lang="en-US" sz="1200" dirty="0">
                <a:solidFill>
                  <a:schemeClr val="bg1"/>
                </a:solidFill>
              </a:rPr>
              <a:t>AIM:     </a:t>
            </a:r>
            <a:r>
              <a:rPr lang="en-US" sz="1200" dirty="0" err="1">
                <a:solidFill>
                  <a:schemeClr val="bg1"/>
                </a:solidFill>
              </a:rPr>
              <a:t>SaraBrayDC</a:t>
            </a:r>
            <a:endParaRPr lang="en-US" sz="1200" dirty="0">
              <a:solidFill>
                <a:schemeClr val="bg1"/>
              </a:solidFill>
            </a:endParaRPr>
          </a:p>
          <a:p>
            <a:r>
              <a:rPr lang="en-US" sz="1200" b="1" dirty="0">
                <a:solidFill>
                  <a:schemeClr val="bg1"/>
                </a:solidFill>
              </a:rPr>
              <a:t>From:</a:t>
            </a:r>
            <a:r>
              <a:rPr lang="en-US" sz="1200" dirty="0">
                <a:solidFill>
                  <a:schemeClr val="bg1"/>
                </a:solidFill>
              </a:rPr>
              <a:t> </a:t>
            </a:r>
            <a:r>
              <a:rPr lang="en-US" sz="1200" dirty="0" err="1">
                <a:solidFill>
                  <a:schemeClr val="bg1"/>
                </a:solidFill>
              </a:rPr>
              <a:t>Szanyi</a:t>
            </a:r>
            <a:r>
              <a:rPr lang="en-US" sz="1200" dirty="0">
                <a:solidFill>
                  <a:schemeClr val="bg1"/>
                </a:solidFill>
              </a:rPr>
              <a:t>, Claire C. </a:t>
            </a:r>
            <a:br>
              <a:rPr lang="en-US" sz="1200" dirty="0">
                <a:solidFill>
                  <a:schemeClr val="bg1"/>
                </a:solidFill>
              </a:rPr>
            </a:br>
            <a:r>
              <a:rPr lang="en-US" sz="1200" b="1" dirty="0">
                <a:solidFill>
                  <a:schemeClr val="bg1"/>
                </a:solidFill>
              </a:rPr>
              <a:t>Sent:</a:t>
            </a:r>
            <a:r>
              <a:rPr lang="en-US" sz="1200" dirty="0">
                <a:solidFill>
                  <a:schemeClr val="bg1"/>
                </a:solidFill>
              </a:rPr>
              <a:t> Tuesday, November 11, 2008 1:30 PM</a:t>
            </a:r>
            <a:br>
              <a:rPr lang="en-US" sz="1200" dirty="0">
                <a:solidFill>
                  <a:schemeClr val="bg1"/>
                </a:solidFill>
              </a:rPr>
            </a:br>
            <a:r>
              <a:rPr lang="en-US" sz="1200" b="1" dirty="0">
                <a:solidFill>
                  <a:schemeClr val="bg1"/>
                </a:solidFill>
              </a:rPr>
              <a:t>To:</a:t>
            </a:r>
            <a:r>
              <a:rPr lang="en-US" sz="1200" dirty="0">
                <a:solidFill>
                  <a:schemeClr val="bg1"/>
                </a:solidFill>
              </a:rPr>
              <a:t> Ward, Jeanne R.; Porter, Sara</a:t>
            </a:r>
            <a:br>
              <a:rPr lang="en-US" sz="1200" dirty="0">
                <a:solidFill>
                  <a:schemeClr val="bg1"/>
                </a:solidFill>
              </a:rPr>
            </a:br>
            <a:r>
              <a:rPr lang="en-US" sz="1200" b="1" dirty="0">
                <a:solidFill>
                  <a:schemeClr val="bg1"/>
                </a:solidFill>
              </a:rPr>
              <a:t>Subject:</a:t>
            </a:r>
            <a:r>
              <a:rPr lang="en-US" sz="1200" dirty="0">
                <a:solidFill>
                  <a:schemeClr val="bg1"/>
                </a:solidFill>
              </a:rPr>
              <a:t> FW: Gunner</a:t>
            </a:r>
          </a:p>
          <a:p>
            <a:r>
              <a:rPr lang="en-US" sz="1200" dirty="0">
                <a:solidFill>
                  <a:schemeClr val="bg1"/>
                </a:solidFill>
              </a:rPr>
              <a:t> </a:t>
            </a:r>
          </a:p>
          <a:p>
            <a:r>
              <a:rPr lang="en-US" sz="1200" dirty="0">
                <a:solidFill>
                  <a:schemeClr val="bg1"/>
                </a:solidFill>
              </a:rPr>
              <a:t>This is hilarious . . . </a:t>
            </a:r>
          </a:p>
          <a:p>
            <a:r>
              <a:rPr lang="en-US" sz="1200" dirty="0">
                <a:solidFill>
                  <a:schemeClr val="bg1"/>
                </a:solidFill>
              </a:rPr>
              <a:t> </a:t>
            </a:r>
          </a:p>
          <a:p>
            <a:r>
              <a:rPr lang="en-US" sz="1200" dirty="0">
                <a:solidFill>
                  <a:schemeClr val="bg1"/>
                </a:solidFill>
              </a:rPr>
              <a:t>Claire C. </a:t>
            </a:r>
            <a:r>
              <a:rPr lang="en-US" sz="1200" dirty="0" err="1">
                <a:solidFill>
                  <a:schemeClr val="bg1"/>
                </a:solidFill>
              </a:rPr>
              <a:t>Szanyi</a:t>
            </a:r>
            <a:endParaRPr lang="en-US" sz="1200" dirty="0">
              <a:solidFill>
                <a:schemeClr val="bg1"/>
              </a:solidFill>
            </a:endParaRPr>
          </a:p>
          <a:p>
            <a:r>
              <a:rPr lang="en-US" sz="1200" dirty="0">
                <a:solidFill>
                  <a:schemeClr val="bg1"/>
                </a:solidFill>
              </a:rPr>
              <a:t>Accenture - Washington DC</a:t>
            </a:r>
          </a:p>
          <a:p>
            <a:r>
              <a:rPr lang="en-US" sz="1200" dirty="0">
                <a:solidFill>
                  <a:schemeClr val="bg1"/>
                </a:solidFill>
              </a:rPr>
              <a:t>Phone: (703) 947-1197</a:t>
            </a:r>
          </a:p>
          <a:p>
            <a:r>
              <a:rPr lang="en-US" sz="1200" u="sng" dirty="0">
                <a:solidFill>
                  <a:schemeClr val="bg1"/>
                </a:solidFill>
                <a:hlinkClick r:id="rId6" tooltip="mailto:claire.c.szanyi@accenture.com"/>
              </a:rPr>
              <a:t>claire.c.szanyi@accenture.com</a:t>
            </a:r>
            <a:endParaRPr lang="en-US" sz="1200" dirty="0">
              <a:solidFill>
                <a:schemeClr val="bg1"/>
              </a:solidFill>
            </a:endParaRPr>
          </a:p>
          <a:p>
            <a:r>
              <a:rPr lang="en-US" sz="1200" b="1" dirty="0">
                <a:solidFill>
                  <a:schemeClr val="bg1"/>
                </a:solidFill>
              </a:rPr>
              <a:t>From:</a:t>
            </a:r>
            <a:r>
              <a:rPr lang="en-US" sz="1200" dirty="0">
                <a:solidFill>
                  <a:schemeClr val="bg1"/>
                </a:solidFill>
              </a:rPr>
              <a:t> Jed Smith [mailto:</a:t>
            </a:r>
            <a:r>
              <a:rPr lang="en-US" sz="1200" u="sng" dirty="0">
                <a:solidFill>
                  <a:schemeClr val="bg1"/>
                </a:solidFill>
                <a:hlinkClick r:id="rId7"/>
              </a:rPr>
              <a:t>JeSmith@NavigantConsulting.com</a:t>
            </a:r>
            <a:r>
              <a:rPr lang="en-US" sz="1200" dirty="0">
                <a:solidFill>
                  <a:schemeClr val="bg1"/>
                </a:solidFill>
              </a:rPr>
              <a:t>] </a:t>
            </a:r>
            <a:br>
              <a:rPr lang="en-US" sz="1200" dirty="0">
                <a:solidFill>
                  <a:schemeClr val="bg1"/>
                </a:solidFill>
              </a:rPr>
            </a:br>
            <a:r>
              <a:rPr lang="en-US" sz="1200" b="1" dirty="0">
                <a:solidFill>
                  <a:schemeClr val="bg1"/>
                </a:solidFill>
              </a:rPr>
              <a:t>Sent:</a:t>
            </a:r>
            <a:r>
              <a:rPr lang="en-US" sz="1200" dirty="0">
                <a:solidFill>
                  <a:schemeClr val="bg1"/>
                </a:solidFill>
              </a:rPr>
              <a:t> Tuesday, November 11, 2008 1:19 PM</a:t>
            </a:r>
            <a:br>
              <a:rPr lang="en-US" sz="1200"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Szanyi</a:t>
            </a:r>
            <a:r>
              <a:rPr lang="en-US" sz="1200" dirty="0">
                <a:solidFill>
                  <a:schemeClr val="bg1"/>
                </a:solidFill>
              </a:rPr>
              <a:t>, Claire C.</a:t>
            </a:r>
            <a:br>
              <a:rPr lang="en-US" sz="1200" dirty="0">
                <a:solidFill>
                  <a:schemeClr val="bg1"/>
                </a:solidFill>
              </a:rPr>
            </a:br>
            <a:r>
              <a:rPr lang="en-US" sz="1200" b="1" dirty="0">
                <a:solidFill>
                  <a:schemeClr val="bg1"/>
                </a:solidFill>
              </a:rPr>
              <a:t>Subject:</a:t>
            </a:r>
            <a:r>
              <a:rPr lang="en-US" sz="1200" dirty="0">
                <a:solidFill>
                  <a:schemeClr val="bg1"/>
                </a:solidFill>
              </a:rPr>
              <a:t> </a:t>
            </a:r>
            <a:r>
              <a:rPr lang="en-US" sz="1200" dirty="0" err="1">
                <a:solidFill>
                  <a:schemeClr val="bg1"/>
                </a:solidFill>
              </a:rPr>
              <a:t>Fw</a:t>
            </a:r>
            <a:r>
              <a:rPr lang="en-US" sz="1200" dirty="0">
                <a:solidFill>
                  <a:schemeClr val="bg1"/>
                </a:solidFill>
              </a:rPr>
              <a:t>: Gunner</a:t>
            </a:r>
          </a:p>
          <a:p>
            <a:r>
              <a:rPr lang="en-US" sz="1200" dirty="0">
                <a:solidFill>
                  <a:schemeClr val="bg1"/>
                </a:solidFill>
              </a:rPr>
              <a:t> </a:t>
            </a:r>
          </a:p>
          <a:p>
            <a:r>
              <a:rPr lang="en-US" sz="1200" dirty="0">
                <a:solidFill>
                  <a:schemeClr val="bg1"/>
                </a:solidFill>
              </a:rPr>
              <a:t/>
            </a:r>
            <a:br>
              <a:rPr lang="en-US" sz="1200" dirty="0">
                <a:solidFill>
                  <a:schemeClr val="bg1"/>
                </a:solidFill>
              </a:rPr>
            </a:br>
            <a:r>
              <a:rPr lang="en-US" sz="1200" dirty="0">
                <a:solidFill>
                  <a:schemeClr val="bg1"/>
                </a:solidFill>
              </a:rPr>
              <a:t>Navigant Consulting, Inc.</a:t>
            </a:r>
            <a:br>
              <a:rPr lang="en-US" sz="1200" dirty="0">
                <a:solidFill>
                  <a:schemeClr val="bg1"/>
                </a:solidFill>
              </a:rPr>
            </a:br>
            <a:r>
              <a:rPr lang="en-US" sz="1200" dirty="0">
                <a:solidFill>
                  <a:schemeClr val="bg1"/>
                </a:solidFill>
              </a:rPr>
              <a:t>1801 K Street, NW</a:t>
            </a:r>
            <a:br>
              <a:rPr lang="en-US" sz="1200" dirty="0">
                <a:solidFill>
                  <a:schemeClr val="bg1"/>
                </a:solidFill>
              </a:rPr>
            </a:br>
            <a:r>
              <a:rPr lang="en-US" sz="1200" dirty="0">
                <a:solidFill>
                  <a:schemeClr val="bg1"/>
                </a:solidFill>
              </a:rPr>
              <a:t>Suite 500</a:t>
            </a:r>
            <a:br>
              <a:rPr lang="en-US" sz="1200" dirty="0">
                <a:solidFill>
                  <a:schemeClr val="bg1"/>
                </a:solidFill>
              </a:rPr>
            </a:br>
            <a:r>
              <a:rPr lang="en-US" sz="1200" dirty="0">
                <a:solidFill>
                  <a:schemeClr val="bg1"/>
                </a:solidFill>
              </a:rPr>
              <a:t>Washington, DC  20006</a:t>
            </a:r>
            <a:br>
              <a:rPr lang="en-US" sz="1200" dirty="0">
                <a:solidFill>
                  <a:schemeClr val="bg1"/>
                </a:solidFill>
              </a:rPr>
            </a:br>
            <a:r>
              <a:rPr lang="en-US" sz="1200" dirty="0">
                <a:solidFill>
                  <a:schemeClr val="bg1"/>
                </a:solidFill>
              </a:rPr>
              <a:t>202-973-3152 Direct</a:t>
            </a:r>
            <a:br>
              <a:rPr lang="en-US" sz="1200" dirty="0">
                <a:solidFill>
                  <a:schemeClr val="bg1"/>
                </a:solidFill>
              </a:rPr>
            </a:br>
            <a:r>
              <a:rPr lang="en-US" sz="1200" dirty="0">
                <a:solidFill>
                  <a:schemeClr val="bg1"/>
                </a:solidFill>
              </a:rPr>
              <a:t>202-973-2401 Fax </a:t>
            </a:r>
            <a:br>
              <a:rPr lang="en-US" sz="1200" dirty="0">
                <a:solidFill>
                  <a:schemeClr val="bg1"/>
                </a:solidFill>
              </a:rPr>
            </a:br>
            <a:r>
              <a:rPr lang="en-US" sz="1200" u="sng" dirty="0">
                <a:solidFill>
                  <a:schemeClr val="bg1"/>
                </a:solidFill>
                <a:hlinkClick r:id="rId8"/>
              </a:rPr>
              <a:t>jesmith@navigantconsulting.com</a:t>
            </a:r>
            <a:r>
              <a:rPr lang="en-US" sz="1200" dirty="0">
                <a:solidFill>
                  <a:schemeClr val="bg1"/>
                </a:solidFill>
              </a:rPr>
              <a:t> </a:t>
            </a:r>
            <a:br>
              <a:rPr lang="en-US" sz="1200" dirty="0">
                <a:solidFill>
                  <a:schemeClr val="bg1"/>
                </a:solidFill>
              </a:rPr>
            </a:br>
            <a:r>
              <a:rPr lang="en-US" sz="1200" dirty="0">
                <a:solidFill>
                  <a:schemeClr val="bg1"/>
                </a:solidFill>
              </a:rPr>
              <a:t>----- Forwarded by Jed Smith/NCI on 11/11/2008 01:18 PM ----- </a:t>
            </a:r>
          </a:p>
          <a:p>
            <a:r>
              <a:rPr lang="en-US" sz="1200" b="1" dirty="0">
                <a:solidFill>
                  <a:schemeClr val="bg1"/>
                </a:solidFill>
              </a:rPr>
              <a:t>Greg Rhoads/NCI</a:t>
            </a:r>
            <a:r>
              <a:rPr lang="en-US" sz="1200" dirty="0">
                <a:solidFill>
                  <a:schemeClr val="bg1"/>
                </a:solidFill>
              </a:rPr>
              <a:t> </a:t>
            </a:r>
          </a:p>
          <a:p>
            <a:r>
              <a:rPr lang="en-US" sz="1200" dirty="0">
                <a:solidFill>
                  <a:schemeClr val="bg1"/>
                </a:solidFill>
              </a:rPr>
              <a:t>11/11/2008 01:16 PM </a:t>
            </a:r>
          </a:p>
          <a:p>
            <a:r>
              <a:rPr lang="en-US" sz="1200" dirty="0">
                <a:solidFill>
                  <a:schemeClr val="bg1"/>
                </a:solidFill>
              </a:rPr>
              <a:t>To</a:t>
            </a:r>
          </a:p>
          <a:p>
            <a:r>
              <a:rPr lang="en-US" sz="1200" dirty="0">
                <a:solidFill>
                  <a:schemeClr val="bg1"/>
                </a:solidFill>
              </a:rPr>
              <a:t>Jed Smith/NCI@NAVIGANT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err="1">
                <a:solidFill>
                  <a:schemeClr val="bg1"/>
                </a:solidFill>
              </a:rPr>
              <a:t>Fw</a:t>
            </a:r>
            <a:r>
              <a:rPr lang="en-US" sz="1200" dirty="0">
                <a:solidFill>
                  <a:schemeClr val="bg1"/>
                </a:solidFill>
              </a:rPr>
              <a:t>: Gunner</a:t>
            </a:r>
          </a:p>
          <a:p>
            <a:r>
              <a:rPr lang="en-US" sz="1200" dirty="0">
                <a:solidFill>
                  <a:schemeClr val="bg1"/>
                </a:solidFill>
              </a:rPr>
              <a:t> </a:t>
            </a:r>
          </a:p>
          <a:p>
            <a:r>
              <a:rPr lang="en-US" sz="1200" dirty="0">
                <a:solidFill>
                  <a:schemeClr val="bg1"/>
                </a:solidFill>
              </a:rPr>
              <a:t> </a:t>
            </a:r>
          </a:p>
          <a:p>
            <a:r>
              <a:rPr lang="en-US" sz="1200" dirty="0">
                <a:solidFill>
                  <a:schemeClr val="bg1"/>
                </a:solidFill>
              </a:rPr>
              <a:t> </a:t>
            </a: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I'll make sure to write an email like this to you when you are MD. </a:t>
            </a:r>
            <a:br>
              <a:rPr lang="en-US" sz="1200" dirty="0">
                <a:solidFill>
                  <a:schemeClr val="bg1"/>
                </a:solidFill>
              </a:rPr>
            </a:br>
            <a:r>
              <a:rPr lang="en-US" sz="1200" dirty="0">
                <a:solidFill>
                  <a:schemeClr val="bg1"/>
                </a:solidFill>
              </a:rPr>
              <a:t>___________________________________</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Greg Rhoads</a:t>
            </a:r>
            <a:br>
              <a:rPr lang="en-US" sz="1200" dirty="0">
                <a:solidFill>
                  <a:schemeClr val="bg1"/>
                </a:solidFill>
              </a:rPr>
            </a:br>
            <a:r>
              <a:rPr lang="en-US" sz="1200" dirty="0">
                <a:solidFill>
                  <a:schemeClr val="bg1"/>
                </a:solidFill>
              </a:rPr>
              <a:t>Navigant Consulting, Inc.</a:t>
            </a:r>
            <a:br>
              <a:rPr lang="en-US" sz="1200" dirty="0">
                <a:solidFill>
                  <a:schemeClr val="bg1"/>
                </a:solidFill>
              </a:rPr>
            </a:br>
            <a:r>
              <a:rPr lang="en-US" sz="1200" dirty="0">
                <a:solidFill>
                  <a:schemeClr val="bg1"/>
                </a:solidFill>
              </a:rPr>
              <a:t>1801 K Street, NW Suite 500</a:t>
            </a:r>
            <a:br>
              <a:rPr lang="en-US" sz="1200" dirty="0">
                <a:solidFill>
                  <a:schemeClr val="bg1"/>
                </a:solidFill>
              </a:rPr>
            </a:br>
            <a:r>
              <a:rPr lang="en-US" sz="1200" dirty="0">
                <a:solidFill>
                  <a:schemeClr val="bg1"/>
                </a:solidFill>
              </a:rPr>
              <a:t>Washington, DC 20006</a:t>
            </a:r>
            <a:br>
              <a:rPr lang="en-US" sz="1200" dirty="0">
                <a:solidFill>
                  <a:schemeClr val="bg1"/>
                </a:solidFill>
              </a:rPr>
            </a:br>
            <a:r>
              <a:rPr lang="en-US" sz="1200" dirty="0">
                <a:solidFill>
                  <a:schemeClr val="bg1"/>
                </a:solidFill>
              </a:rPr>
              <a:t>Direct: 202.481.7541</a:t>
            </a:r>
            <a:br>
              <a:rPr lang="en-US" sz="1200" dirty="0">
                <a:solidFill>
                  <a:schemeClr val="bg1"/>
                </a:solidFill>
              </a:rPr>
            </a:br>
            <a:r>
              <a:rPr lang="en-US" sz="1200" u="sng" dirty="0">
                <a:solidFill>
                  <a:schemeClr val="bg1"/>
                </a:solidFill>
                <a:hlinkClick r:id="rId9"/>
              </a:rPr>
              <a:t>greg.rhoads@navigantconsulting.com</a:t>
            </a:r>
            <a:r>
              <a:rPr lang="en-US" sz="1200" dirty="0">
                <a:solidFill>
                  <a:schemeClr val="bg1"/>
                </a:solidFill>
              </a:rPr>
              <a:t> </a:t>
            </a:r>
            <a:br>
              <a:rPr lang="en-US" sz="1200" dirty="0">
                <a:solidFill>
                  <a:schemeClr val="bg1"/>
                </a:solidFill>
              </a:rPr>
            </a:br>
            <a:r>
              <a:rPr lang="en-US" sz="1200" dirty="0">
                <a:solidFill>
                  <a:schemeClr val="bg1"/>
                </a:solidFill>
              </a:rPr>
              <a:t>----- Forwarded by Greg Rhoads/NCI on 11/11/2008 01:16 PM ----- </a:t>
            </a:r>
          </a:p>
          <a:p>
            <a:r>
              <a:rPr lang="en-US" sz="1200" b="1" dirty="0">
                <a:solidFill>
                  <a:schemeClr val="bg1"/>
                </a:solidFill>
              </a:rPr>
              <a:t>Sam </a:t>
            </a:r>
            <a:r>
              <a:rPr lang="en-US" sz="1200" b="1" dirty="0" err="1">
                <a:solidFill>
                  <a:schemeClr val="bg1"/>
                </a:solidFill>
              </a:rPr>
              <a:t>Alnouri</a:t>
            </a:r>
            <a:r>
              <a:rPr lang="en-US" sz="1200" dirty="0">
                <a:solidFill>
                  <a:schemeClr val="bg1"/>
                </a:solidFill>
              </a:rPr>
              <a:t> </a:t>
            </a:r>
          </a:p>
          <a:p>
            <a:r>
              <a:rPr lang="en-US" sz="1200" dirty="0">
                <a:solidFill>
                  <a:schemeClr val="bg1"/>
                </a:solidFill>
              </a:rPr>
              <a:t>11/11/2008 12:58 PM </a:t>
            </a:r>
            <a:br>
              <a:rPr lang="en-US" sz="1200" dirty="0">
                <a:solidFill>
                  <a:schemeClr val="bg1"/>
                </a:solidFill>
              </a:rPr>
            </a:br>
            <a:r>
              <a:rPr lang="en-US" sz="1200" dirty="0">
                <a:solidFill>
                  <a:schemeClr val="bg1"/>
                </a:solidFill>
              </a:rPr>
              <a:t>Consultant </a:t>
            </a:r>
            <a:br>
              <a:rPr lang="en-US" sz="1200" dirty="0">
                <a:solidFill>
                  <a:schemeClr val="bg1"/>
                </a:solidFill>
              </a:rPr>
            </a:br>
            <a:r>
              <a:rPr lang="en-US" sz="1200" dirty="0">
                <a:solidFill>
                  <a:schemeClr val="bg1"/>
                </a:solidFill>
              </a:rPr>
              <a:t>Litigation &amp; Investigation </a:t>
            </a:r>
            <a:br>
              <a:rPr lang="en-US" sz="1200" dirty="0">
                <a:solidFill>
                  <a:schemeClr val="bg1"/>
                </a:solidFill>
              </a:rPr>
            </a:br>
            <a:r>
              <a:rPr lang="en-US" sz="1200" dirty="0">
                <a:solidFill>
                  <a:schemeClr val="bg1"/>
                </a:solidFill>
              </a:rPr>
              <a:t>Washington DC </a:t>
            </a:r>
          </a:p>
          <a:p>
            <a:r>
              <a:rPr lang="en-US" sz="1200" dirty="0">
                <a:solidFill>
                  <a:schemeClr val="bg1"/>
                </a:solidFill>
              </a:rPr>
              <a:t>To</a:t>
            </a:r>
          </a:p>
          <a:p>
            <a:r>
              <a:rPr lang="en-US" sz="1200" dirty="0">
                <a:solidFill>
                  <a:schemeClr val="bg1"/>
                </a:solidFill>
              </a:rPr>
              <a:t>Greg Rhoads/NCI@NAVIGANT, Adam </a:t>
            </a:r>
            <a:r>
              <a:rPr lang="en-US" sz="1200" dirty="0" err="1">
                <a:solidFill>
                  <a:schemeClr val="bg1"/>
                </a:solidFill>
              </a:rPr>
              <a:t>Scheve</a:t>
            </a:r>
            <a:r>
              <a:rPr lang="en-US" sz="1200" dirty="0">
                <a:solidFill>
                  <a:schemeClr val="bg1"/>
                </a:solidFill>
              </a:rPr>
              <a:t>/NCI@NAVIGANT, Jason Nadeau/NCI@NAVIGANT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a:solidFill>
                  <a:schemeClr val="bg1"/>
                </a:solidFill>
              </a:rPr>
              <a:t>Gunner</a:t>
            </a:r>
          </a:p>
          <a:p>
            <a:r>
              <a:rPr lang="en-US" sz="1200" dirty="0">
                <a:solidFill>
                  <a:schemeClr val="bg1"/>
                </a:solidFill>
              </a:rPr>
              <a:t> </a:t>
            </a:r>
          </a:p>
          <a:p>
            <a:r>
              <a:rPr lang="en-US" sz="1200" dirty="0">
                <a:solidFill>
                  <a:schemeClr val="bg1"/>
                </a:solidFill>
              </a:rPr>
              <a:t> </a:t>
            </a:r>
          </a:p>
          <a:p>
            <a:r>
              <a:rPr lang="en-US" sz="1200" dirty="0">
                <a:solidFill>
                  <a:schemeClr val="bg1"/>
                </a:solidFill>
              </a:rPr>
              <a:t> </a:t>
            </a: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Sam </a:t>
            </a:r>
            <a:r>
              <a:rPr lang="en-US" sz="1200" dirty="0" err="1">
                <a:solidFill>
                  <a:schemeClr val="bg1"/>
                </a:solidFill>
              </a:rPr>
              <a:t>Alnouri</a:t>
            </a:r>
            <a:r>
              <a:rPr lang="en-US" sz="1200" dirty="0">
                <a:solidFill>
                  <a:schemeClr val="bg1"/>
                </a:solidFill>
              </a:rPr>
              <a:t/>
            </a:r>
            <a:br>
              <a:rPr lang="en-US" sz="1200" dirty="0">
                <a:solidFill>
                  <a:schemeClr val="bg1"/>
                </a:solidFill>
              </a:rPr>
            </a:br>
            <a:r>
              <a:rPr lang="en-US" sz="1200" dirty="0">
                <a:solidFill>
                  <a:schemeClr val="bg1"/>
                </a:solidFill>
              </a:rPr>
              <a:t>Navigant Consulting, Inc. </a:t>
            </a:r>
            <a:br>
              <a:rPr lang="en-US" sz="1200" dirty="0">
                <a:solidFill>
                  <a:schemeClr val="bg1"/>
                </a:solidFill>
              </a:rPr>
            </a:br>
            <a:r>
              <a:rPr lang="en-US" sz="1200" u="sng" dirty="0">
                <a:solidFill>
                  <a:schemeClr val="bg1"/>
                </a:solidFill>
                <a:hlinkClick r:id="rId10"/>
              </a:rPr>
              <a:t>sam.alnouri@navigantconsulting.com</a:t>
            </a:r>
            <a:r>
              <a:rPr lang="en-US" sz="1200" dirty="0">
                <a:solidFill>
                  <a:schemeClr val="bg1"/>
                </a:solidFill>
              </a:rPr>
              <a:t> </a:t>
            </a:r>
            <a:br>
              <a:rPr lang="en-US" sz="1200" dirty="0">
                <a:solidFill>
                  <a:schemeClr val="bg1"/>
                </a:solidFill>
              </a:rPr>
            </a:br>
            <a:r>
              <a:rPr lang="en-US" sz="1200" dirty="0">
                <a:solidFill>
                  <a:schemeClr val="bg1"/>
                </a:solidFill>
              </a:rPr>
              <a:t>----- Forwarded by Sam </a:t>
            </a:r>
            <a:r>
              <a:rPr lang="en-US" sz="1200" dirty="0" err="1">
                <a:solidFill>
                  <a:schemeClr val="bg1"/>
                </a:solidFill>
              </a:rPr>
              <a:t>Alnouri</a:t>
            </a:r>
            <a:r>
              <a:rPr lang="en-US" sz="1200" dirty="0">
                <a:solidFill>
                  <a:schemeClr val="bg1"/>
                </a:solidFill>
              </a:rPr>
              <a:t>/NCI on 11/11/2008 12:57 PM ----- </a:t>
            </a:r>
          </a:p>
          <a:p>
            <a:r>
              <a:rPr lang="en-US" sz="1200" b="1" dirty="0">
                <a:solidFill>
                  <a:schemeClr val="bg1"/>
                </a:solidFill>
              </a:rPr>
              <a:t>Chris Stratton</a:t>
            </a:r>
            <a:r>
              <a:rPr lang="en-US" sz="1200" dirty="0">
                <a:solidFill>
                  <a:schemeClr val="bg1"/>
                </a:solidFill>
              </a:rPr>
              <a:t> </a:t>
            </a:r>
          </a:p>
          <a:p>
            <a:r>
              <a:rPr lang="en-US" sz="1200" dirty="0">
                <a:solidFill>
                  <a:schemeClr val="bg1"/>
                </a:solidFill>
              </a:rPr>
              <a:t>11/11/2008 12:52 PM </a:t>
            </a:r>
            <a:br>
              <a:rPr lang="en-US" sz="1200" dirty="0">
                <a:solidFill>
                  <a:schemeClr val="bg1"/>
                </a:solidFill>
              </a:rPr>
            </a:br>
            <a:r>
              <a:rPr lang="en-US" sz="1200" dirty="0">
                <a:solidFill>
                  <a:schemeClr val="bg1"/>
                </a:solidFill>
              </a:rPr>
              <a:t>Consultant </a:t>
            </a:r>
            <a:br>
              <a:rPr lang="en-US" sz="1200" dirty="0">
                <a:solidFill>
                  <a:schemeClr val="bg1"/>
                </a:solidFill>
              </a:rPr>
            </a:br>
            <a:r>
              <a:rPr lang="en-US" sz="1200" dirty="0">
                <a:solidFill>
                  <a:schemeClr val="bg1"/>
                </a:solidFill>
              </a:rPr>
              <a:t>Litigation &amp; Investigation </a:t>
            </a:r>
            <a:br>
              <a:rPr lang="en-US" sz="1200" dirty="0">
                <a:solidFill>
                  <a:schemeClr val="bg1"/>
                </a:solidFill>
              </a:rPr>
            </a:br>
            <a:r>
              <a:rPr lang="en-US" sz="1200" dirty="0">
                <a:solidFill>
                  <a:schemeClr val="bg1"/>
                </a:solidFill>
              </a:rPr>
              <a:t>Washington DC </a:t>
            </a:r>
          </a:p>
          <a:p>
            <a:r>
              <a:rPr lang="en-US" sz="1200" dirty="0">
                <a:solidFill>
                  <a:schemeClr val="bg1"/>
                </a:solidFill>
              </a:rPr>
              <a:t>To</a:t>
            </a:r>
          </a:p>
          <a:p>
            <a:r>
              <a:rPr lang="en-US" sz="1200" dirty="0">
                <a:solidFill>
                  <a:schemeClr val="bg1"/>
                </a:solidFill>
              </a:rPr>
              <a:t>Sam </a:t>
            </a:r>
            <a:r>
              <a:rPr lang="en-US" sz="1200" dirty="0" err="1">
                <a:solidFill>
                  <a:schemeClr val="bg1"/>
                </a:solidFill>
              </a:rPr>
              <a:t>Alnouri</a:t>
            </a:r>
            <a:r>
              <a:rPr lang="en-US" sz="1200" dirty="0">
                <a:solidFill>
                  <a:schemeClr val="bg1"/>
                </a:solidFill>
              </a:rPr>
              <a:t>/NCI@NAVIGANT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err="1">
                <a:solidFill>
                  <a:schemeClr val="bg1"/>
                </a:solidFill>
              </a:rPr>
              <a:t>Fw</a:t>
            </a:r>
            <a:r>
              <a:rPr lang="en-US" sz="1200" dirty="0">
                <a:solidFill>
                  <a:schemeClr val="bg1"/>
                </a:solidFill>
              </a:rPr>
              <a:t>: </a:t>
            </a:r>
            <a:r>
              <a:rPr lang="en-US" sz="1200" dirty="0" err="1">
                <a:solidFill>
                  <a:schemeClr val="bg1"/>
                </a:solidFill>
              </a:rPr>
              <a:t>haha</a:t>
            </a:r>
            <a:endParaRPr lang="en-US" sz="1200" dirty="0">
              <a:solidFill>
                <a:schemeClr val="bg1"/>
              </a:solidFill>
            </a:endParaRPr>
          </a:p>
          <a:p>
            <a:r>
              <a:rPr lang="en-US" sz="1200" dirty="0">
                <a:solidFill>
                  <a:schemeClr val="bg1"/>
                </a:solidFill>
              </a:rPr>
              <a:t> </a:t>
            </a:r>
          </a:p>
          <a:p>
            <a:r>
              <a:rPr lang="en-US" sz="1200" dirty="0">
                <a:solidFill>
                  <a:schemeClr val="bg1"/>
                </a:solidFill>
              </a:rPr>
              <a:t> </a:t>
            </a:r>
          </a:p>
          <a:p>
            <a:r>
              <a:rPr lang="en-US" sz="1200" dirty="0">
                <a:solidFill>
                  <a:schemeClr val="bg1"/>
                </a:solidFill>
              </a:rPr>
              <a:t> </a:t>
            </a: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Forwarded by Chris Stratton/NCI on 11/11/2008 12:52 PM ----- </a:t>
            </a:r>
          </a:p>
          <a:p>
            <a:r>
              <a:rPr lang="en-US" sz="1200" b="1" dirty="0">
                <a:solidFill>
                  <a:schemeClr val="bg1"/>
                </a:solidFill>
              </a:rPr>
              <a:t>Chris </a:t>
            </a:r>
            <a:r>
              <a:rPr lang="en-US" sz="1200" b="1" dirty="0" err="1">
                <a:solidFill>
                  <a:schemeClr val="bg1"/>
                </a:solidFill>
              </a:rPr>
              <a:t>Folckemmer</a:t>
            </a:r>
            <a:r>
              <a:rPr lang="en-US" sz="1200" dirty="0">
                <a:solidFill>
                  <a:schemeClr val="bg1"/>
                </a:solidFill>
              </a:rPr>
              <a:t> </a:t>
            </a:r>
          </a:p>
          <a:p>
            <a:r>
              <a:rPr lang="en-US" sz="1200" dirty="0">
                <a:solidFill>
                  <a:schemeClr val="bg1"/>
                </a:solidFill>
              </a:rPr>
              <a:t>11/11/2008 12:21 PM </a:t>
            </a:r>
          </a:p>
          <a:p>
            <a:r>
              <a:rPr lang="en-US" sz="1200" dirty="0">
                <a:solidFill>
                  <a:schemeClr val="bg1"/>
                </a:solidFill>
              </a:rPr>
              <a:t>To</a:t>
            </a:r>
          </a:p>
          <a:p>
            <a:r>
              <a:rPr lang="en-US" sz="1200" dirty="0">
                <a:solidFill>
                  <a:schemeClr val="bg1"/>
                </a:solidFill>
              </a:rPr>
              <a:t>Eleanor Boyce/NCI@NAVIGANT, Matthew Hartley/NCI@NAVIGANT, Chris Stratton/NCI@NAVIGANT, Matt Ryan/NCI@NAVIGANT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err="1">
                <a:solidFill>
                  <a:schemeClr val="bg1"/>
                </a:solidFill>
              </a:rPr>
              <a:t>Fw</a:t>
            </a:r>
            <a:r>
              <a:rPr lang="en-US" sz="1200" dirty="0">
                <a:solidFill>
                  <a:schemeClr val="bg1"/>
                </a:solidFill>
              </a:rPr>
              <a:t>: </a:t>
            </a:r>
            <a:r>
              <a:rPr lang="en-US" sz="1200" dirty="0" err="1">
                <a:solidFill>
                  <a:schemeClr val="bg1"/>
                </a:solidFill>
              </a:rPr>
              <a:t>haha</a:t>
            </a:r>
            <a:endParaRPr lang="en-US" sz="1200" dirty="0">
              <a:solidFill>
                <a:schemeClr val="bg1"/>
              </a:solidFill>
            </a:endParaRPr>
          </a:p>
          <a:p>
            <a:r>
              <a:rPr lang="en-US" sz="1200" dirty="0">
                <a:solidFill>
                  <a:schemeClr val="bg1"/>
                </a:solidFill>
              </a:rPr>
              <a:t> </a:t>
            </a:r>
          </a:p>
          <a:p>
            <a:r>
              <a:rPr lang="en-US" sz="1200" dirty="0">
                <a:solidFill>
                  <a:schemeClr val="bg1"/>
                </a:solidFill>
              </a:rPr>
              <a:t> </a:t>
            </a:r>
          </a:p>
          <a:p>
            <a:r>
              <a:rPr lang="en-US" sz="1200" dirty="0">
                <a:solidFill>
                  <a:schemeClr val="bg1"/>
                </a:solidFill>
              </a:rPr>
              <a:t> </a:t>
            </a: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Chris </a:t>
            </a:r>
            <a:r>
              <a:rPr lang="en-US" sz="1200" dirty="0" err="1">
                <a:solidFill>
                  <a:schemeClr val="bg1"/>
                </a:solidFill>
              </a:rPr>
              <a:t>Folckemmer</a:t>
            </a:r>
            <a:r>
              <a:rPr lang="en-US" sz="1200" dirty="0">
                <a:solidFill>
                  <a:schemeClr val="bg1"/>
                </a:solidFill>
              </a:rPr>
              <a:t> </a:t>
            </a:r>
            <a:br>
              <a:rPr lang="en-US" sz="1200" dirty="0">
                <a:solidFill>
                  <a:schemeClr val="bg1"/>
                </a:solidFill>
              </a:rPr>
            </a:br>
            <a:r>
              <a:rPr lang="en-US" sz="1200" dirty="0">
                <a:solidFill>
                  <a:schemeClr val="bg1"/>
                </a:solidFill>
              </a:rPr>
              <a:t>Navigant Consulting, Inc.</a:t>
            </a:r>
            <a:br>
              <a:rPr lang="en-US" sz="1200" dirty="0">
                <a:solidFill>
                  <a:schemeClr val="bg1"/>
                </a:solidFill>
              </a:rPr>
            </a:br>
            <a:r>
              <a:rPr lang="en-US" sz="1200" dirty="0">
                <a:solidFill>
                  <a:schemeClr val="bg1"/>
                </a:solidFill>
              </a:rPr>
              <a:t>1801 K Street, NW,  Suite 500</a:t>
            </a:r>
            <a:br>
              <a:rPr lang="en-US" sz="1200" dirty="0">
                <a:solidFill>
                  <a:schemeClr val="bg1"/>
                </a:solidFill>
              </a:rPr>
            </a:br>
            <a:r>
              <a:rPr lang="en-US" sz="1200" dirty="0">
                <a:solidFill>
                  <a:schemeClr val="bg1"/>
                </a:solidFill>
              </a:rPr>
              <a:t>Washington, DC 20006</a:t>
            </a:r>
            <a:br>
              <a:rPr lang="en-US" sz="1200" dirty="0">
                <a:solidFill>
                  <a:schemeClr val="bg1"/>
                </a:solidFill>
              </a:rPr>
            </a:br>
            <a:r>
              <a:rPr lang="en-US" sz="1200" dirty="0">
                <a:solidFill>
                  <a:schemeClr val="bg1"/>
                </a:solidFill>
              </a:rPr>
              <a:t>(202) 973-4508 </a:t>
            </a:r>
            <a:br>
              <a:rPr lang="en-US" sz="1200" dirty="0">
                <a:solidFill>
                  <a:schemeClr val="bg1"/>
                </a:solidFill>
              </a:rPr>
            </a:br>
            <a:r>
              <a:rPr lang="en-US" sz="1200" dirty="0">
                <a:solidFill>
                  <a:schemeClr val="bg1"/>
                </a:solidFill>
              </a:rPr>
              <a:t>_____________________________________________</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This e-mail may contain information that is confidential</a:t>
            </a:r>
            <a:br>
              <a:rPr lang="en-US" sz="1200" dirty="0">
                <a:solidFill>
                  <a:schemeClr val="bg1"/>
                </a:solidFill>
              </a:rPr>
            </a:br>
            <a:r>
              <a:rPr lang="en-US" sz="1200" dirty="0">
                <a:solidFill>
                  <a:schemeClr val="bg1"/>
                </a:solidFill>
              </a:rPr>
              <a:t>and/or subject to attorney-client privilege.  If you are not</a:t>
            </a:r>
            <a:br>
              <a:rPr lang="en-US" sz="1200" dirty="0">
                <a:solidFill>
                  <a:schemeClr val="bg1"/>
                </a:solidFill>
              </a:rPr>
            </a:br>
            <a:r>
              <a:rPr lang="en-US" sz="1200" dirty="0">
                <a:solidFill>
                  <a:schemeClr val="bg1"/>
                </a:solidFill>
              </a:rPr>
              <a:t>the intended recipient, delete this e-mail and any</a:t>
            </a:r>
            <a:br>
              <a:rPr lang="en-US" sz="1200" dirty="0">
                <a:solidFill>
                  <a:schemeClr val="bg1"/>
                </a:solidFill>
              </a:rPr>
            </a:br>
            <a:r>
              <a:rPr lang="en-US" sz="1200" dirty="0">
                <a:solidFill>
                  <a:schemeClr val="bg1"/>
                </a:solidFill>
              </a:rPr>
              <a:t>attachments and notify sender immediately. </a:t>
            </a:r>
            <a:br>
              <a:rPr lang="en-US" sz="1200" dirty="0">
                <a:solidFill>
                  <a:schemeClr val="bg1"/>
                </a:solidFill>
              </a:rPr>
            </a:br>
            <a:r>
              <a:rPr lang="en-US" sz="1200" dirty="0">
                <a:solidFill>
                  <a:schemeClr val="bg1"/>
                </a:solidFill>
              </a:rPr>
              <a:t>----- Forwarded by Chris </a:t>
            </a:r>
            <a:r>
              <a:rPr lang="en-US" sz="1200" dirty="0" err="1">
                <a:solidFill>
                  <a:schemeClr val="bg1"/>
                </a:solidFill>
              </a:rPr>
              <a:t>Folckemmer</a:t>
            </a:r>
            <a:r>
              <a:rPr lang="en-US" sz="1200" dirty="0">
                <a:solidFill>
                  <a:schemeClr val="bg1"/>
                </a:solidFill>
              </a:rPr>
              <a:t>/NCI on 11/11/2008 12:20 PM ----- </a:t>
            </a:r>
          </a:p>
          <a:p>
            <a:r>
              <a:rPr lang="en-US" sz="1200" b="1" dirty="0">
                <a:solidFill>
                  <a:schemeClr val="bg1"/>
                </a:solidFill>
              </a:rPr>
              <a:t>"Margaret Shea" &lt;</a:t>
            </a:r>
            <a:r>
              <a:rPr lang="en-US" sz="1200" b="1" u="sng" dirty="0">
                <a:solidFill>
                  <a:schemeClr val="bg1"/>
                </a:solidFill>
                <a:hlinkClick r:id="rId11"/>
              </a:rPr>
              <a:t>margaret.shea@gmail.com</a:t>
            </a:r>
            <a:r>
              <a:rPr lang="en-US" sz="1200" b="1" dirty="0">
                <a:solidFill>
                  <a:schemeClr val="bg1"/>
                </a:solidFill>
              </a:rPr>
              <a:t>&gt;</a:t>
            </a:r>
            <a:r>
              <a:rPr lang="en-US" sz="1200" dirty="0">
                <a:solidFill>
                  <a:schemeClr val="bg1"/>
                </a:solidFill>
              </a:rPr>
              <a:t> </a:t>
            </a:r>
          </a:p>
          <a:p>
            <a:r>
              <a:rPr lang="en-US" sz="1200" dirty="0">
                <a:solidFill>
                  <a:schemeClr val="bg1"/>
                </a:solidFill>
              </a:rPr>
              <a:t>11/11/2008 12:13 PM </a:t>
            </a:r>
          </a:p>
          <a:p>
            <a:r>
              <a:rPr lang="en-US" sz="1200" dirty="0">
                <a:solidFill>
                  <a:schemeClr val="bg1"/>
                </a:solidFill>
              </a:rPr>
              <a:t>To</a:t>
            </a:r>
          </a:p>
          <a:p>
            <a:r>
              <a:rPr lang="en-US" sz="1200" dirty="0">
                <a:solidFill>
                  <a:schemeClr val="bg1"/>
                </a:solidFill>
              </a:rPr>
              <a:t>"Paul Brooks" &lt;</a:t>
            </a:r>
            <a:r>
              <a:rPr lang="en-US" sz="1200" u="sng" dirty="0">
                <a:solidFill>
                  <a:schemeClr val="bg1"/>
                </a:solidFill>
                <a:hlinkClick r:id="rId12"/>
              </a:rPr>
              <a:t>pbrooks@navigantconsulting.com</a:t>
            </a:r>
            <a:r>
              <a:rPr lang="en-US" sz="1200" dirty="0">
                <a:solidFill>
                  <a:schemeClr val="bg1"/>
                </a:solidFill>
              </a:rPr>
              <a:t>&gt;, </a:t>
            </a:r>
            <a:r>
              <a:rPr lang="en-US" sz="1200" u="sng" dirty="0">
                <a:solidFill>
                  <a:schemeClr val="bg1"/>
                </a:solidFill>
                <a:hlinkClick r:id="rId13"/>
              </a:rPr>
              <a:t>ssamuel@navigantconsulting.com</a:t>
            </a:r>
            <a:r>
              <a:rPr lang="en-US" sz="1200" dirty="0">
                <a:solidFill>
                  <a:schemeClr val="bg1"/>
                </a:solidFill>
              </a:rPr>
              <a:t>, </a:t>
            </a:r>
            <a:r>
              <a:rPr lang="en-US" sz="1200" u="sng" dirty="0">
                <a:solidFill>
                  <a:schemeClr val="bg1"/>
                </a:solidFill>
                <a:hlinkClick r:id="rId14"/>
              </a:rPr>
              <a:t>amessmer@navigantconsulting.com</a:t>
            </a:r>
            <a:r>
              <a:rPr lang="en-US" sz="1200" dirty="0">
                <a:solidFill>
                  <a:schemeClr val="bg1"/>
                </a:solidFill>
              </a:rPr>
              <a:t>, </a:t>
            </a:r>
            <a:r>
              <a:rPr lang="en-US" sz="1200" dirty="0" err="1">
                <a:solidFill>
                  <a:schemeClr val="bg1"/>
                </a:solidFill>
              </a:rPr>
              <a:t>Suedy</a:t>
            </a:r>
            <a:r>
              <a:rPr lang="en-US" sz="1200" dirty="0">
                <a:solidFill>
                  <a:schemeClr val="bg1"/>
                </a:solidFill>
              </a:rPr>
              <a:t> &lt;</a:t>
            </a:r>
            <a:r>
              <a:rPr lang="en-US" sz="1200" u="sng" dirty="0">
                <a:solidFill>
                  <a:schemeClr val="bg1"/>
                </a:solidFill>
                <a:hlinkClick r:id="rId15"/>
              </a:rPr>
              <a:t>suedyt@gmail.com</a:t>
            </a:r>
            <a:r>
              <a:rPr lang="en-US" sz="1200" dirty="0">
                <a:solidFill>
                  <a:schemeClr val="bg1"/>
                </a:solidFill>
              </a:rPr>
              <a:t>&gt;, </a:t>
            </a:r>
            <a:r>
              <a:rPr lang="en-US" sz="1200" u="sng" dirty="0">
                <a:solidFill>
                  <a:schemeClr val="bg1"/>
                </a:solidFill>
                <a:hlinkClick r:id="rId16"/>
              </a:rPr>
              <a:t>cfolckemmer@navigantconsulting.com</a:t>
            </a:r>
            <a:r>
              <a:rPr lang="en-US" sz="1200" dirty="0">
                <a:solidFill>
                  <a:schemeClr val="bg1"/>
                </a:solidFill>
              </a:rPr>
              <a:t>, </a:t>
            </a:r>
            <a:r>
              <a:rPr lang="en-US" sz="1200" u="sng" dirty="0">
                <a:solidFill>
                  <a:schemeClr val="bg1"/>
                </a:solidFill>
                <a:hlinkClick r:id="rId17"/>
              </a:rPr>
              <a:t>sworthington@navigantconsulting.com</a:t>
            </a:r>
            <a:r>
              <a:rPr lang="en-US" sz="1200" dirty="0">
                <a:solidFill>
                  <a:schemeClr val="bg1"/>
                </a:solidFill>
              </a:rPr>
              <a:t>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a:solidFill>
                  <a:schemeClr val="bg1"/>
                </a:solidFill>
              </a:rPr>
              <a:t>Fwd: </a:t>
            </a:r>
            <a:r>
              <a:rPr lang="en-US" sz="1200" dirty="0" err="1">
                <a:solidFill>
                  <a:schemeClr val="bg1"/>
                </a:solidFill>
              </a:rPr>
              <a:t>haha</a:t>
            </a:r>
            <a:endParaRPr lang="en-US" sz="1200" dirty="0">
              <a:solidFill>
                <a:schemeClr val="bg1"/>
              </a:solidFill>
            </a:endParaRPr>
          </a:p>
          <a:p>
            <a:r>
              <a:rPr lang="en-US" sz="1200" dirty="0">
                <a:solidFill>
                  <a:schemeClr val="bg1"/>
                </a:solidFill>
              </a:rPr>
              <a:t> </a:t>
            </a:r>
          </a:p>
          <a:p>
            <a:r>
              <a:rPr lang="en-US" sz="1200" dirty="0">
                <a:solidFill>
                  <a:schemeClr val="bg1"/>
                </a:solidFill>
              </a:rPr>
              <a:t> </a:t>
            </a:r>
          </a:p>
          <a:p>
            <a:r>
              <a:rPr lang="en-US" sz="1200" dirty="0">
                <a:solidFill>
                  <a:schemeClr val="bg1"/>
                </a:solidFill>
              </a:rPr>
              <a:t> </a:t>
            </a: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Forwarded message ----------</a:t>
            </a:r>
            <a:br>
              <a:rPr lang="en-US" sz="1200" dirty="0">
                <a:solidFill>
                  <a:schemeClr val="bg1"/>
                </a:solidFill>
              </a:rPr>
            </a:br>
            <a:r>
              <a:rPr lang="en-US" sz="1200" dirty="0">
                <a:solidFill>
                  <a:schemeClr val="bg1"/>
                </a:solidFill>
              </a:rPr>
              <a:t>From: </a:t>
            </a:r>
            <a:r>
              <a:rPr lang="en-US" sz="1200" b="1" dirty="0">
                <a:solidFill>
                  <a:schemeClr val="bg1"/>
                </a:solidFill>
              </a:rPr>
              <a:t>Scott Peoples</a:t>
            </a:r>
            <a:r>
              <a:rPr lang="en-US" sz="1200" dirty="0">
                <a:solidFill>
                  <a:schemeClr val="bg1"/>
                </a:solidFill>
              </a:rPr>
              <a:t> &lt;</a:t>
            </a:r>
            <a:r>
              <a:rPr lang="en-US" sz="1200" u="sng" dirty="0">
                <a:solidFill>
                  <a:schemeClr val="bg1"/>
                </a:solidFill>
                <a:hlinkClick r:id="rId18"/>
              </a:rPr>
              <a:t>scottpeoples@gmail.com</a:t>
            </a:r>
            <a:r>
              <a:rPr lang="en-US" sz="1200" dirty="0">
                <a:solidFill>
                  <a:schemeClr val="bg1"/>
                </a:solidFill>
              </a:rPr>
              <a:t>&gt;</a:t>
            </a:r>
            <a:br>
              <a:rPr lang="en-US" sz="1200" dirty="0">
                <a:solidFill>
                  <a:schemeClr val="bg1"/>
                </a:solidFill>
              </a:rPr>
            </a:br>
            <a:r>
              <a:rPr lang="en-US" sz="1200" dirty="0">
                <a:solidFill>
                  <a:schemeClr val="bg1"/>
                </a:solidFill>
              </a:rPr>
              <a:t>Date: Tue, Nov 11, 2008 at 12:03 PM</a:t>
            </a:r>
            <a:br>
              <a:rPr lang="en-US" sz="1200" dirty="0">
                <a:solidFill>
                  <a:schemeClr val="bg1"/>
                </a:solidFill>
              </a:rPr>
            </a:br>
            <a:r>
              <a:rPr lang="en-US" sz="1200" dirty="0">
                <a:solidFill>
                  <a:schemeClr val="bg1"/>
                </a:solidFill>
              </a:rPr>
              <a:t>Subject: Fwd: </a:t>
            </a:r>
            <a:r>
              <a:rPr lang="en-US" sz="1200" dirty="0" err="1">
                <a:solidFill>
                  <a:schemeClr val="bg1"/>
                </a:solidFill>
              </a:rPr>
              <a:t>haha</a:t>
            </a:r>
            <a:r>
              <a:rPr lang="en-US" sz="1200" dirty="0">
                <a:solidFill>
                  <a:schemeClr val="bg1"/>
                </a:solidFill>
              </a:rPr>
              <a:t/>
            </a:r>
            <a:br>
              <a:rPr lang="en-US" sz="1200" dirty="0">
                <a:solidFill>
                  <a:schemeClr val="bg1"/>
                </a:solidFill>
              </a:rPr>
            </a:br>
            <a:r>
              <a:rPr lang="en-US" sz="1200" dirty="0">
                <a:solidFill>
                  <a:schemeClr val="bg1"/>
                </a:solidFill>
              </a:rPr>
              <a:t>To: Margaret Shea &lt;</a:t>
            </a:r>
            <a:r>
              <a:rPr lang="en-US" sz="1200" u="sng" dirty="0">
                <a:solidFill>
                  <a:schemeClr val="bg1"/>
                </a:solidFill>
                <a:hlinkClick r:id="rId11"/>
              </a:rPr>
              <a:t>margaret.shea@gmail.com</a:t>
            </a:r>
            <a:r>
              <a:rPr lang="en-US" sz="1200" dirty="0">
                <a:solidFill>
                  <a:schemeClr val="bg1"/>
                </a:solidFill>
              </a:rPr>
              <a:t>&gt;</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speaking about someone being too excited for their job....</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Forwarded message ----------</a:t>
            </a:r>
            <a:br>
              <a:rPr lang="en-US" sz="1200" dirty="0">
                <a:solidFill>
                  <a:schemeClr val="bg1"/>
                </a:solidFill>
              </a:rPr>
            </a:br>
            <a:r>
              <a:rPr lang="en-US" sz="1200" dirty="0">
                <a:solidFill>
                  <a:schemeClr val="bg1"/>
                </a:solidFill>
              </a:rPr>
              <a:t>From: </a:t>
            </a:r>
            <a:r>
              <a:rPr lang="en-US" sz="1200" b="1" dirty="0" err="1">
                <a:solidFill>
                  <a:schemeClr val="bg1"/>
                </a:solidFill>
              </a:rPr>
              <a:t>ndotkrame</a:t>
            </a:r>
            <a:r>
              <a:rPr lang="en-US" sz="1200" dirty="0">
                <a:solidFill>
                  <a:schemeClr val="bg1"/>
                </a:solidFill>
              </a:rPr>
              <a:t> &lt;</a:t>
            </a:r>
            <a:r>
              <a:rPr lang="en-US" sz="1200" u="sng" dirty="0">
                <a:solidFill>
                  <a:schemeClr val="bg1"/>
                </a:solidFill>
                <a:hlinkClick r:id="rId19"/>
              </a:rPr>
              <a:t>nathaniel.kramer@gmail.com</a:t>
            </a:r>
            <a:r>
              <a:rPr lang="en-US" sz="1200" dirty="0">
                <a:solidFill>
                  <a:schemeClr val="bg1"/>
                </a:solidFill>
              </a:rPr>
              <a:t>&gt;</a:t>
            </a:r>
            <a:br>
              <a:rPr lang="en-US" sz="1200" dirty="0">
                <a:solidFill>
                  <a:schemeClr val="bg1"/>
                </a:solidFill>
              </a:rPr>
            </a:br>
            <a:r>
              <a:rPr lang="en-US" sz="1200" dirty="0">
                <a:solidFill>
                  <a:schemeClr val="bg1"/>
                </a:solidFill>
              </a:rPr>
              <a:t>Date: Mon, Nov 10, 2008 at 1:11 PM</a:t>
            </a:r>
            <a:br>
              <a:rPr lang="en-US" sz="1200" dirty="0">
                <a:solidFill>
                  <a:schemeClr val="bg1"/>
                </a:solidFill>
              </a:rPr>
            </a:br>
            <a:r>
              <a:rPr lang="en-US" sz="1200" dirty="0">
                <a:solidFill>
                  <a:schemeClr val="bg1"/>
                </a:solidFill>
              </a:rPr>
              <a:t>Subject: Fwd: </a:t>
            </a:r>
            <a:r>
              <a:rPr lang="en-US" sz="1200" dirty="0" err="1">
                <a:solidFill>
                  <a:schemeClr val="bg1"/>
                </a:solidFill>
              </a:rPr>
              <a:t>haha</a:t>
            </a:r>
            <a:r>
              <a:rPr lang="en-US" sz="1200" dirty="0">
                <a:solidFill>
                  <a:schemeClr val="bg1"/>
                </a:solidFill>
              </a:rPr>
              <a:t/>
            </a:r>
            <a:br>
              <a:rPr lang="en-US" sz="1200" dirty="0">
                <a:solidFill>
                  <a:schemeClr val="bg1"/>
                </a:solidFill>
              </a:rPr>
            </a:br>
            <a:r>
              <a:rPr lang="en-US" sz="1200" dirty="0">
                <a:solidFill>
                  <a:schemeClr val="bg1"/>
                </a:solidFill>
              </a:rPr>
              <a:t>To: "</a:t>
            </a:r>
            <a:r>
              <a:rPr lang="en-US" sz="1200" u="sng" dirty="0">
                <a:solidFill>
                  <a:schemeClr val="bg1"/>
                </a:solidFill>
                <a:hlinkClick r:id="rId20"/>
              </a:rPr>
              <a:t>blance616@gmail.com</a:t>
            </a:r>
            <a:r>
              <a:rPr lang="en-US" sz="1200" dirty="0">
                <a:solidFill>
                  <a:schemeClr val="bg1"/>
                </a:solidFill>
              </a:rPr>
              <a:t>" &lt;</a:t>
            </a:r>
            <a:r>
              <a:rPr lang="en-US" sz="1200" u="sng" dirty="0">
                <a:solidFill>
                  <a:schemeClr val="bg1"/>
                </a:solidFill>
                <a:hlinkClick r:id="rId20"/>
              </a:rPr>
              <a:t>blance616@gmail.com</a:t>
            </a:r>
            <a:r>
              <a:rPr lang="en-US" sz="1200" dirty="0">
                <a:solidFill>
                  <a:schemeClr val="bg1"/>
                </a:solidFill>
              </a:rPr>
              <a:t>&gt;, </a:t>
            </a:r>
            <a:r>
              <a:rPr lang="en-US" sz="1200" u="sng" dirty="0" err="1">
                <a:solidFill>
                  <a:schemeClr val="bg1"/>
                </a:solidFill>
                <a:hlinkClick r:id="rId21"/>
              </a:rPr>
              <a:t>scottpeoples+whoaaaapeoplessssss@gmail.com</a:t>
            </a: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Forwarded message ----------</a:t>
            </a:r>
            <a:br>
              <a:rPr lang="en-US" sz="1200" dirty="0">
                <a:solidFill>
                  <a:schemeClr val="bg1"/>
                </a:solidFill>
              </a:rPr>
            </a:br>
            <a:r>
              <a:rPr lang="en-US" sz="1200" dirty="0">
                <a:solidFill>
                  <a:schemeClr val="bg1"/>
                </a:solidFill>
              </a:rPr>
              <a:t>From: </a:t>
            </a:r>
            <a:r>
              <a:rPr lang="en-US" sz="1200" b="1" dirty="0">
                <a:solidFill>
                  <a:schemeClr val="bg1"/>
                </a:solidFill>
              </a:rPr>
              <a:t>Chris </a:t>
            </a:r>
            <a:r>
              <a:rPr lang="en-US" sz="1200" b="1" dirty="0" err="1">
                <a:solidFill>
                  <a:schemeClr val="bg1"/>
                </a:solidFill>
              </a:rPr>
              <a:t>Brophy</a:t>
            </a:r>
            <a:r>
              <a:rPr lang="en-US" sz="1200" dirty="0">
                <a:solidFill>
                  <a:schemeClr val="bg1"/>
                </a:solidFill>
              </a:rPr>
              <a:t> &lt;</a:t>
            </a:r>
            <a:r>
              <a:rPr lang="en-US" sz="1200" u="sng" dirty="0">
                <a:solidFill>
                  <a:schemeClr val="bg1"/>
                </a:solidFill>
                <a:hlinkClick r:id="rId22"/>
              </a:rPr>
              <a:t>christopher.f.brophy@gmail.com</a:t>
            </a:r>
            <a:r>
              <a:rPr lang="en-US" sz="1200" dirty="0">
                <a:solidFill>
                  <a:schemeClr val="bg1"/>
                </a:solidFill>
              </a:rPr>
              <a:t>&gt;</a:t>
            </a:r>
            <a:br>
              <a:rPr lang="en-US" sz="1200" dirty="0">
                <a:solidFill>
                  <a:schemeClr val="bg1"/>
                </a:solidFill>
              </a:rPr>
            </a:br>
            <a:r>
              <a:rPr lang="en-US" sz="1200" dirty="0">
                <a:solidFill>
                  <a:schemeClr val="bg1"/>
                </a:solidFill>
              </a:rPr>
              <a:t>Date: Fri, Nov 7, 2008 at 10:26 AM</a:t>
            </a:r>
            <a:br>
              <a:rPr lang="en-US" sz="1200" dirty="0">
                <a:solidFill>
                  <a:schemeClr val="bg1"/>
                </a:solidFill>
              </a:rPr>
            </a:br>
            <a:r>
              <a:rPr lang="en-US" sz="1200" dirty="0">
                <a:solidFill>
                  <a:schemeClr val="bg1"/>
                </a:solidFill>
              </a:rPr>
              <a:t>Subject: Fwd: </a:t>
            </a:r>
            <a:r>
              <a:rPr lang="en-US" sz="1200" dirty="0" err="1">
                <a:solidFill>
                  <a:schemeClr val="bg1"/>
                </a:solidFill>
              </a:rPr>
              <a:t>haha</a:t>
            </a:r>
            <a:r>
              <a:rPr lang="en-US" sz="1200" dirty="0">
                <a:solidFill>
                  <a:schemeClr val="bg1"/>
                </a:solidFill>
              </a:rPr>
              <a:t/>
            </a:r>
            <a:br>
              <a:rPr lang="en-US" sz="1200" dirty="0">
                <a:solidFill>
                  <a:schemeClr val="bg1"/>
                </a:solidFill>
              </a:rPr>
            </a:br>
            <a:r>
              <a:rPr lang="en-US" sz="1200" dirty="0">
                <a:solidFill>
                  <a:schemeClr val="bg1"/>
                </a:solidFill>
              </a:rPr>
              <a:t>To: </a:t>
            </a:r>
            <a:r>
              <a:rPr lang="en-US" sz="1200" u="sng" dirty="0">
                <a:solidFill>
                  <a:schemeClr val="bg1"/>
                </a:solidFill>
                <a:hlinkClick r:id="rId23"/>
              </a:rPr>
              <a:t>kbartucci@gmail.com</a:t>
            </a:r>
            <a:r>
              <a:rPr lang="en-US" sz="1200" dirty="0">
                <a:solidFill>
                  <a:schemeClr val="bg1"/>
                </a:solidFill>
              </a:rPr>
              <a:t>, Tony </a:t>
            </a:r>
            <a:r>
              <a:rPr lang="en-US" sz="1200" dirty="0" err="1">
                <a:solidFill>
                  <a:schemeClr val="bg1"/>
                </a:solidFill>
              </a:rPr>
              <a:t>Boccamazzo</a:t>
            </a:r>
            <a:r>
              <a:rPr lang="en-US" sz="1200" dirty="0">
                <a:solidFill>
                  <a:schemeClr val="bg1"/>
                </a:solidFill>
              </a:rPr>
              <a:t> &lt;</a:t>
            </a:r>
            <a:r>
              <a:rPr lang="en-US" sz="1200" u="sng" dirty="0">
                <a:solidFill>
                  <a:schemeClr val="bg1"/>
                </a:solidFill>
                <a:hlinkClick r:id="rId24"/>
              </a:rPr>
              <a:t>anthony.boccamazzo@gmail.com</a:t>
            </a:r>
            <a:r>
              <a:rPr lang="en-US" sz="1200" dirty="0">
                <a:solidFill>
                  <a:schemeClr val="bg1"/>
                </a:solidFill>
              </a:rPr>
              <a:t>&gt;, Jenna </a:t>
            </a:r>
            <a:r>
              <a:rPr lang="en-US" sz="1200" dirty="0" err="1">
                <a:solidFill>
                  <a:schemeClr val="bg1"/>
                </a:solidFill>
              </a:rPr>
              <a:t>Mangion</a:t>
            </a:r>
            <a:r>
              <a:rPr lang="en-US" sz="1200" dirty="0">
                <a:solidFill>
                  <a:schemeClr val="bg1"/>
                </a:solidFill>
              </a:rPr>
              <a:t> &lt;</a:t>
            </a:r>
            <a:r>
              <a:rPr lang="en-US" sz="1200" u="sng" dirty="0">
                <a:solidFill>
                  <a:schemeClr val="bg1"/>
                </a:solidFill>
                <a:hlinkClick r:id="rId25"/>
              </a:rPr>
              <a:t>mangion2@gmail.com</a:t>
            </a:r>
            <a:r>
              <a:rPr lang="en-US" sz="1200" dirty="0">
                <a:solidFill>
                  <a:schemeClr val="bg1"/>
                </a:solidFill>
              </a:rPr>
              <a:t>&gt;, Gavin Tully &lt;</a:t>
            </a:r>
            <a:r>
              <a:rPr lang="en-US" sz="1200" u="sng" dirty="0">
                <a:solidFill>
                  <a:schemeClr val="bg1"/>
                </a:solidFill>
                <a:hlinkClick r:id="rId26"/>
              </a:rPr>
              <a:t>Gavin.tully@tycotelecom.com</a:t>
            </a:r>
            <a:r>
              <a:rPr lang="en-US" sz="1200" dirty="0">
                <a:solidFill>
                  <a:schemeClr val="bg1"/>
                </a:solidFill>
              </a:rPr>
              <a:t>&gt;, Chris Quinn &lt;</a:t>
            </a:r>
            <a:r>
              <a:rPr lang="en-US" sz="1200" u="sng" dirty="0">
                <a:solidFill>
                  <a:schemeClr val="bg1"/>
                </a:solidFill>
                <a:hlinkClick r:id="rId27"/>
              </a:rPr>
              <a:t>Christopher.quinn@pw.utc.com</a:t>
            </a:r>
            <a:r>
              <a:rPr lang="en-US" sz="1200" dirty="0">
                <a:solidFill>
                  <a:schemeClr val="bg1"/>
                </a:solidFill>
              </a:rPr>
              <a:t>&gt;, Ryan Schultz &lt;</a:t>
            </a:r>
            <a:r>
              <a:rPr lang="en-US" sz="1200" u="sng" dirty="0">
                <a:solidFill>
                  <a:schemeClr val="bg1"/>
                </a:solidFill>
                <a:hlinkClick r:id="rId28"/>
              </a:rPr>
              <a:t>ryansschultz@gmail.com</a:t>
            </a:r>
            <a:r>
              <a:rPr lang="en-US" sz="1200" dirty="0">
                <a:solidFill>
                  <a:schemeClr val="bg1"/>
                </a:solidFill>
              </a:rPr>
              <a:t>&gt;, Daniel </a:t>
            </a:r>
            <a:r>
              <a:rPr lang="en-US" sz="1200" dirty="0" err="1">
                <a:solidFill>
                  <a:schemeClr val="bg1"/>
                </a:solidFill>
              </a:rPr>
              <a:t>Combatti</a:t>
            </a:r>
            <a:r>
              <a:rPr lang="en-US" sz="1200" dirty="0">
                <a:solidFill>
                  <a:schemeClr val="bg1"/>
                </a:solidFill>
              </a:rPr>
              <a:t> &lt;</a:t>
            </a:r>
            <a:r>
              <a:rPr lang="en-US" sz="1200" u="sng" dirty="0">
                <a:solidFill>
                  <a:schemeClr val="bg1"/>
                </a:solidFill>
                <a:hlinkClick r:id="rId29"/>
              </a:rPr>
              <a:t>daniel.combatti@gmail.com</a:t>
            </a:r>
            <a:r>
              <a:rPr lang="en-US" sz="1200" dirty="0">
                <a:solidFill>
                  <a:schemeClr val="bg1"/>
                </a:solidFill>
              </a:rPr>
              <a:t>&gt;, Kramer &lt;</a:t>
            </a:r>
            <a:r>
              <a:rPr lang="en-US" sz="1200" u="sng" dirty="0">
                <a:solidFill>
                  <a:schemeClr val="bg1"/>
                </a:solidFill>
                <a:hlinkClick r:id="rId19"/>
              </a:rPr>
              <a:t>nathaniel.kramer@gmail.com</a:t>
            </a:r>
            <a:r>
              <a:rPr lang="en-US" sz="1200" dirty="0">
                <a:solidFill>
                  <a:schemeClr val="bg1"/>
                </a:solidFill>
              </a:rPr>
              <a:t>&gt;, Carrie Symington &lt;</a:t>
            </a:r>
            <a:r>
              <a:rPr lang="en-US" sz="1200" u="sng" dirty="0">
                <a:solidFill>
                  <a:schemeClr val="bg1"/>
                </a:solidFill>
                <a:hlinkClick r:id="rId30"/>
              </a:rPr>
              <a:t>carrie.symington@gmail.com</a:t>
            </a:r>
            <a:r>
              <a:rPr lang="en-US" sz="1200" dirty="0">
                <a:solidFill>
                  <a:schemeClr val="bg1"/>
                </a:solidFill>
              </a:rPr>
              <a:t>&gt;</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2000" b="1" dirty="0">
                <a:solidFill>
                  <a:schemeClr val="bg1"/>
                </a:solidFill>
              </a:rPr>
              <a:t>This e-mail has now been between most of big four, and anywhere from NYC to Charlotte, Philly, and Georgia.  Scroll to bottom to read</a:t>
            </a:r>
            <a:r>
              <a:rPr lang="en-US" sz="1200" dirty="0">
                <a:solidFill>
                  <a:schemeClr val="bg1"/>
                </a:solidFill>
              </a:rPr>
              <a:t>.</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Poor kid.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Forwarded by Christopher F </a:t>
            </a:r>
            <a:r>
              <a:rPr lang="en-US" sz="1200" dirty="0" err="1">
                <a:solidFill>
                  <a:schemeClr val="bg1"/>
                </a:solidFill>
              </a:rPr>
              <a:t>Brophy</a:t>
            </a:r>
            <a:r>
              <a:rPr lang="en-US" sz="1200" dirty="0">
                <a:solidFill>
                  <a:schemeClr val="bg1"/>
                </a:solidFill>
              </a:rPr>
              <a:t>/US/TLS/PwC on 11/07/2008 10:14 AM ----- </a:t>
            </a:r>
          </a:p>
          <a:p>
            <a:r>
              <a:rPr lang="en-US" sz="1200" b="1" dirty="0">
                <a:solidFill>
                  <a:schemeClr val="bg1"/>
                </a:solidFill>
              </a:rPr>
              <a:t>Rey Martin </a:t>
            </a:r>
            <a:r>
              <a:rPr lang="en-US" sz="1200" b="1" dirty="0" err="1">
                <a:solidFill>
                  <a:schemeClr val="bg1"/>
                </a:solidFill>
              </a:rPr>
              <a:t>Osma</a:t>
            </a:r>
            <a:r>
              <a:rPr lang="en-US" sz="1200" b="1" dirty="0">
                <a:solidFill>
                  <a:schemeClr val="bg1"/>
                </a:solidFill>
              </a:rPr>
              <a:t>/US/TLS/PwC</a:t>
            </a:r>
            <a:r>
              <a:rPr lang="en-US" sz="1200" dirty="0">
                <a:solidFill>
                  <a:schemeClr val="bg1"/>
                </a:solidFill>
              </a:rPr>
              <a:t> </a:t>
            </a:r>
          </a:p>
          <a:p>
            <a:r>
              <a:rPr lang="en-US" sz="1200" dirty="0">
                <a:solidFill>
                  <a:schemeClr val="bg1"/>
                </a:solidFill>
              </a:rPr>
              <a:t>11/06/2008 04:33 PM </a:t>
            </a:r>
          </a:p>
          <a:p>
            <a:r>
              <a:rPr lang="en-US" sz="1200" dirty="0">
                <a:solidFill>
                  <a:schemeClr val="bg1"/>
                </a:solidFill>
              </a:rPr>
              <a:t/>
            </a:r>
            <a:br>
              <a:rPr lang="en-US" sz="1200" dirty="0">
                <a:solidFill>
                  <a:schemeClr val="bg1"/>
                </a:solidFill>
              </a:rPr>
            </a:br>
            <a:r>
              <a:rPr lang="en-US" sz="1200" dirty="0">
                <a:solidFill>
                  <a:schemeClr val="bg1"/>
                </a:solidFill>
              </a:rPr>
              <a:t>"Reply to All" is Disabled </a:t>
            </a:r>
          </a:p>
          <a:p>
            <a:r>
              <a:rPr lang="en-US" sz="1200" dirty="0">
                <a:solidFill>
                  <a:schemeClr val="bg1"/>
                </a:solidFill>
              </a:rPr>
              <a:t> </a:t>
            </a:r>
          </a:p>
          <a:p>
            <a:r>
              <a:rPr lang="en-US" sz="1200" dirty="0">
                <a:solidFill>
                  <a:schemeClr val="bg1"/>
                </a:solidFill>
              </a:rPr>
              <a:t>To</a:t>
            </a:r>
          </a:p>
          <a:p>
            <a:r>
              <a:rPr lang="en-US" sz="1200" dirty="0">
                <a:solidFill>
                  <a:schemeClr val="bg1"/>
                </a:solidFill>
              </a:rPr>
              <a:t>Stephanie Lin/US/TLS/</a:t>
            </a:r>
            <a:r>
              <a:rPr lang="en-US" sz="1200" dirty="0" err="1">
                <a:solidFill>
                  <a:schemeClr val="bg1"/>
                </a:solidFill>
              </a:rPr>
              <a:t>PwC@Americas</a:t>
            </a:r>
            <a:r>
              <a:rPr lang="en-US" sz="1200" dirty="0">
                <a:solidFill>
                  <a:schemeClr val="bg1"/>
                </a:solidFill>
              </a:rPr>
              <a:t>-US, Scott </a:t>
            </a:r>
            <a:r>
              <a:rPr lang="en-US" sz="1200" dirty="0" err="1">
                <a:solidFill>
                  <a:schemeClr val="bg1"/>
                </a:solidFill>
              </a:rPr>
              <a:t>Aronsky</a:t>
            </a:r>
            <a:r>
              <a:rPr lang="en-US" sz="1200" dirty="0">
                <a:solidFill>
                  <a:schemeClr val="bg1"/>
                </a:solidFill>
              </a:rPr>
              <a:t>/US/TLS/</a:t>
            </a:r>
            <a:r>
              <a:rPr lang="en-US" sz="1200" dirty="0" err="1">
                <a:solidFill>
                  <a:schemeClr val="bg1"/>
                </a:solidFill>
              </a:rPr>
              <a:t>PwC@Americas</a:t>
            </a:r>
            <a:r>
              <a:rPr lang="en-US" sz="1200" dirty="0">
                <a:solidFill>
                  <a:schemeClr val="bg1"/>
                </a:solidFill>
              </a:rPr>
              <a:t>-US, Mary C Meehan/US/TLS/</a:t>
            </a:r>
            <a:r>
              <a:rPr lang="en-US" sz="1200" dirty="0" err="1">
                <a:solidFill>
                  <a:schemeClr val="bg1"/>
                </a:solidFill>
              </a:rPr>
              <a:t>PwC@Americas</a:t>
            </a:r>
            <a:r>
              <a:rPr lang="en-US" sz="1200" dirty="0">
                <a:solidFill>
                  <a:schemeClr val="bg1"/>
                </a:solidFill>
              </a:rPr>
              <a:t>-US, </a:t>
            </a:r>
            <a:r>
              <a:rPr lang="en-US" sz="1200" dirty="0" err="1">
                <a:solidFill>
                  <a:schemeClr val="bg1"/>
                </a:solidFill>
              </a:rPr>
              <a:t>Shehzad</a:t>
            </a:r>
            <a:r>
              <a:rPr lang="en-US" sz="1200" dirty="0">
                <a:solidFill>
                  <a:schemeClr val="bg1"/>
                </a:solidFill>
              </a:rPr>
              <a:t> U </a:t>
            </a:r>
            <a:r>
              <a:rPr lang="en-US" sz="1200" dirty="0" err="1">
                <a:solidFill>
                  <a:schemeClr val="bg1"/>
                </a:solidFill>
              </a:rPr>
              <a:t>Ansari</a:t>
            </a:r>
            <a:r>
              <a:rPr lang="en-US" sz="1200" dirty="0">
                <a:solidFill>
                  <a:schemeClr val="bg1"/>
                </a:solidFill>
              </a:rPr>
              <a:t>/US/TLS/</a:t>
            </a:r>
            <a:r>
              <a:rPr lang="en-US" sz="1200" dirty="0" err="1">
                <a:solidFill>
                  <a:schemeClr val="bg1"/>
                </a:solidFill>
              </a:rPr>
              <a:t>PwC@Americas</a:t>
            </a:r>
            <a:r>
              <a:rPr lang="en-US" sz="1200" dirty="0">
                <a:solidFill>
                  <a:schemeClr val="bg1"/>
                </a:solidFill>
              </a:rPr>
              <a:t>-US, Lisa M </a:t>
            </a:r>
            <a:r>
              <a:rPr lang="en-US" sz="1200" dirty="0" err="1">
                <a:solidFill>
                  <a:schemeClr val="bg1"/>
                </a:solidFill>
              </a:rPr>
              <a:t>Damiani</a:t>
            </a:r>
            <a:r>
              <a:rPr lang="en-US" sz="1200" dirty="0">
                <a:solidFill>
                  <a:schemeClr val="bg1"/>
                </a:solidFill>
              </a:rPr>
              <a:t>/US/TLS/</a:t>
            </a:r>
            <a:r>
              <a:rPr lang="en-US" sz="1200" dirty="0" err="1">
                <a:solidFill>
                  <a:schemeClr val="bg1"/>
                </a:solidFill>
              </a:rPr>
              <a:t>PwC@Americas</a:t>
            </a:r>
            <a:r>
              <a:rPr lang="en-US" sz="1200" dirty="0">
                <a:solidFill>
                  <a:schemeClr val="bg1"/>
                </a:solidFill>
              </a:rPr>
              <a:t>-US, Miao Yee Chen/US/TLS/</a:t>
            </a:r>
            <a:r>
              <a:rPr lang="en-US" sz="1200" dirty="0" err="1">
                <a:solidFill>
                  <a:schemeClr val="bg1"/>
                </a:solidFill>
              </a:rPr>
              <a:t>PwC@Americas</a:t>
            </a:r>
            <a:r>
              <a:rPr lang="en-US" sz="1200" dirty="0">
                <a:solidFill>
                  <a:schemeClr val="bg1"/>
                </a:solidFill>
              </a:rPr>
              <a:t>-US, </a:t>
            </a:r>
            <a:r>
              <a:rPr lang="en-US" sz="1200" dirty="0" err="1">
                <a:solidFill>
                  <a:schemeClr val="bg1"/>
                </a:solidFill>
              </a:rPr>
              <a:t>Shu</a:t>
            </a:r>
            <a:r>
              <a:rPr lang="en-US" sz="1200" dirty="0">
                <a:solidFill>
                  <a:schemeClr val="bg1"/>
                </a:solidFill>
              </a:rPr>
              <a:t> Chen/US/TLS/</a:t>
            </a:r>
            <a:r>
              <a:rPr lang="en-US" sz="1200" dirty="0" err="1">
                <a:solidFill>
                  <a:schemeClr val="bg1"/>
                </a:solidFill>
              </a:rPr>
              <a:t>PwC@Americas</a:t>
            </a:r>
            <a:r>
              <a:rPr lang="en-US" sz="1200" dirty="0">
                <a:solidFill>
                  <a:schemeClr val="bg1"/>
                </a:solidFill>
              </a:rPr>
              <a:t>-US, Yi Wang/US/TLS/</a:t>
            </a:r>
            <a:r>
              <a:rPr lang="en-US" sz="1200" dirty="0" err="1">
                <a:solidFill>
                  <a:schemeClr val="bg1"/>
                </a:solidFill>
              </a:rPr>
              <a:t>PwC@Americas</a:t>
            </a:r>
            <a:r>
              <a:rPr lang="en-US" sz="1200" dirty="0">
                <a:solidFill>
                  <a:schemeClr val="bg1"/>
                </a:solidFill>
              </a:rPr>
              <a:t>-US, </a:t>
            </a:r>
            <a:r>
              <a:rPr lang="en-US" sz="1200" dirty="0" err="1">
                <a:solidFill>
                  <a:schemeClr val="bg1"/>
                </a:solidFill>
              </a:rPr>
              <a:t>Rajwinder</a:t>
            </a:r>
            <a:r>
              <a:rPr lang="en-US" sz="1200" dirty="0">
                <a:solidFill>
                  <a:schemeClr val="bg1"/>
                </a:solidFill>
              </a:rPr>
              <a:t> </a:t>
            </a:r>
            <a:r>
              <a:rPr lang="en-US" sz="1200" dirty="0" err="1">
                <a:solidFill>
                  <a:schemeClr val="bg1"/>
                </a:solidFill>
              </a:rPr>
              <a:t>Sanghera</a:t>
            </a:r>
            <a:r>
              <a:rPr lang="en-US" sz="1200" dirty="0">
                <a:solidFill>
                  <a:schemeClr val="bg1"/>
                </a:solidFill>
              </a:rPr>
              <a:t>/US/TLS/</a:t>
            </a:r>
            <a:r>
              <a:rPr lang="en-US" sz="1200" dirty="0" err="1">
                <a:solidFill>
                  <a:schemeClr val="bg1"/>
                </a:solidFill>
              </a:rPr>
              <a:t>PwC@Americas</a:t>
            </a:r>
            <a:r>
              <a:rPr lang="en-US" sz="1200" dirty="0">
                <a:solidFill>
                  <a:schemeClr val="bg1"/>
                </a:solidFill>
              </a:rPr>
              <a:t>-US, Christopher F </a:t>
            </a:r>
            <a:r>
              <a:rPr lang="en-US" sz="1200" dirty="0" err="1">
                <a:solidFill>
                  <a:schemeClr val="bg1"/>
                </a:solidFill>
              </a:rPr>
              <a:t>Brophy</a:t>
            </a:r>
            <a:r>
              <a:rPr lang="en-US" sz="1200" dirty="0">
                <a:solidFill>
                  <a:schemeClr val="bg1"/>
                </a:solidFill>
              </a:rPr>
              <a:t>/US/TLS/</a:t>
            </a:r>
            <a:r>
              <a:rPr lang="en-US" sz="1200" dirty="0" err="1">
                <a:solidFill>
                  <a:schemeClr val="bg1"/>
                </a:solidFill>
              </a:rPr>
              <a:t>PwC@Americas</a:t>
            </a:r>
            <a:r>
              <a:rPr lang="en-US" sz="1200" dirty="0">
                <a:solidFill>
                  <a:schemeClr val="bg1"/>
                </a:solidFill>
              </a:rPr>
              <a:t>-US, Janet Lin/US/TLS/</a:t>
            </a:r>
            <a:r>
              <a:rPr lang="en-US" sz="1200" dirty="0" err="1">
                <a:solidFill>
                  <a:schemeClr val="bg1"/>
                </a:solidFill>
              </a:rPr>
              <a:t>PwC@Americas</a:t>
            </a:r>
            <a:r>
              <a:rPr lang="en-US" sz="1200" dirty="0">
                <a:solidFill>
                  <a:schemeClr val="bg1"/>
                </a:solidFill>
              </a:rPr>
              <a:t>-US, </a:t>
            </a:r>
            <a:r>
              <a:rPr lang="en-US" sz="1200" dirty="0" err="1">
                <a:solidFill>
                  <a:schemeClr val="bg1"/>
                </a:solidFill>
              </a:rPr>
              <a:t>Armintas</a:t>
            </a:r>
            <a:r>
              <a:rPr lang="en-US" sz="1200" dirty="0">
                <a:solidFill>
                  <a:schemeClr val="bg1"/>
                </a:solidFill>
              </a:rPr>
              <a:t> </a:t>
            </a:r>
            <a:r>
              <a:rPr lang="en-US" sz="1200" dirty="0" err="1">
                <a:solidFill>
                  <a:schemeClr val="bg1"/>
                </a:solidFill>
              </a:rPr>
              <a:t>Sinkevicius</a:t>
            </a:r>
            <a:r>
              <a:rPr lang="en-US" sz="1200" dirty="0">
                <a:solidFill>
                  <a:schemeClr val="bg1"/>
                </a:solidFill>
              </a:rPr>
              <a:t>/US/TLS/</a:t>
            </a:r>
            <a:r>
              <a:rPr lang="en-US" sz="1200" dirty="0" err="1">
                <a:solidFill>
                  <a:schemeClr val="bg1"/>
                </a:solidFill>
              </a:rPr>
              <a:t>PwC@Americas</a:t>
            </a:r>
            <a:r>
              <a:rPr lang="en-US" sz="1200" dirty="0">
                <a:solidFill>
                  <a:schemeClr val="bg1"/>
                </a:solidFill>
              </a:rPr>
              <a:t>-US, Wingate M Wellington/US/TLS/</a:t>
            </a:r>
            <a:r>
              <a:rPr lang="en-US" sz="1200" dirty="0" err="1">
                <a:solidFill>
                  <a:schemeClr val="bg1"/>
                </a:solidFill>
              </a:rPr>
              <a:t>PwC@Americas</a:t>
            </a:r>
            <a:r>
              <a:rPr lang="en-US" sz="1200" dirty="0">
                <a:solidFill>
                  <a:schemeClr val="bg1"/>
                </a:solidFill>
              </a:rPr>
              <a:t>-US, </a:t>
            </a:r>
            <a:r>
              <a:rPr lang="en-US" sz="1200" dirty="0" err="1">
                <a:solidFill>
                  <a:schemeClr val="bg1"/>
                </a:solidFill>
              </a:rPr>
              <a:t>Chunny</a:t>
            </a:r>
            <a:r>
              <a:rPr lang="en-US" sz="1200" dirty="0">
                <a:solidFill>
                  <a:schemeClr val="bg1"/>
                </a:solidFill>
              </a:rPr>
              <a:t> </a:t>
            </a:r>
            <a:r>
              <a:rPr lang="en-US" sz="1200" dirty="0" err="1">
                <a:solidFill>
                  <a:schemeClr val="bg1"/>
                </a:solidFill>
              </a:rPr>
              <a:t>Sethi</a:t>
            </a:r>
            <a:r>
              <a:rPr lang="en-US" sz="1200" dirty="0">
                <a:solidFill>
                  <a:schemeClr val="bg1"/>
                </a:solidFill>
              </a:rPr>
              <a:t>/US/TLS/</a:t>
            </a:r>
            <a:r>
              <a:rPr lang="en-US" sz="1200" dirty="0" err="1">
                <a:solidFill>
                  <a:schemeClr val="bg1"/>
                </a:solidFill>
              </a:rPr>
              <a:t>PwC@Americas</a:t>
            </a:r>
            <a:r>
              <a:rPr lang="en-US" sz="1200" dirty="0">
                <a:solidFill>
                  <a:schemeClr val="bg1"/>
                </a:solidFill>
              </a:rPr>
              <a:t>-US, Jason A Thomas/US/TLS/</a:t>
            </a:r>
            <a:r>
              <a:rPr lang="en-US" sz="1200" dirty="0" err="1">
                <a:solidFill>
                  <a:schemeClr val="bg1"/>
                </a:solidFill>
              </a:rPr>
              <a:t>PwC@Americas</a:t>
            </a:r>
            <a:r>
              <a:rPr lang="en-US" sz="1200" dirty="0">
                <a:solidFill>
                  <a:schemeClr val="bg1"/>
                </a:solidFill>
              </a:rPr>
              <a:t>-US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err="1">
                <a:solidFill>
                  <a:schemeClr val="bg1"/>
                </a:solidFill>
              </a:rPr>
              <a:t>Fw</a:t>
            </a:r>
            <a:r>
              <a:rPr lang="en-US" sz="1200" dirty="0">
                <a:solidFill>
                  <a:schemeClr val="bg1"/>
                </a:solidFill>
              </a:rPr>
              <a:t>: </a:t>
            </a:r>
            <a:r>
              <a:rPr lang="en-US" sz="1200" dirty="0" err="1">
                <a:solidFill>
                  <a:schemeClr val="bg1"/>
                </a:solidFill>
              </a:rPr>
              <a:t>haha</a:t>
            </a:r>
            <a:endParaRPr lang="en-US" sz="1200" dirty="0">
              <a:solidFill>
                <a:schemeClr val="bg1"/>
              </a:solidFill>
            </a:endParaRP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It's more funny considering how far this thing as gotten than the actual original email itself... just a warning.</a:t>
            </a:r>
            <a:br>
              <a:rPr lang="en-US" sz="1200" dirty="0">
                <a:solidFill>
                  <a:schemeClr val="bg1"/>
                </a:solidFill>
              </a:rPr>
            </a:br>
            <a:r>
              <a:rPr lang="en-US" sz="1200" dirty="0">
                <a:solidFill>
                  <a:schemeClr val="bg1"/>
                </a:solidFill>
              </a:rPr>
              <a:t>____________________________________________________________________________________________________________________________________</a:t>
            </a:r>
            <a:br>
              <a:rPr lang="en-US" sz="1200" dirty="0">
                <a:solidFill>
                  <a:schemeClr val="bg1"/>
                </a:solidFill>
              </a:rPr>
            </a:br>
            <a:r>
              <a:rPr lang="en-US" sz="1200" dirty="0">
                <a:solidFill>
                  <a:schemeClr val="bg1"/>
                </a:solidFill>
              </a:rPr>
              <a:t>Rey Martin </a:t>
            </a:r>
            <a:r>
              <a:rPr lang="en-US" sz="1200" dirty="0" err="1">
                <a:solidFill>
                  <a:schemeClr val="bg1"/>
                </a:solidFill>
              </a:rPr>
              <a:t>Osma</a:t>
            </a:r>
            <a:r>
              <a:rPr lang="en-US" sz="1200" dirty="0">
                <a:solidFill>
                  <a:schemeClr val="bg1"/>
                </a:solidFill>
              </a:rPr>
              <a:t> | Banking Capital Markets - Tax | PricewaterhouseCoopers | Telephone: +1 646 471 4164 | Facsimile: +1 813 375 8486 | </a:t>
            </a:r>
            <a:r>
              <a:rPr lang="en-US" sz="1200" u="sng" dirty="0">
                <a:solidFill>
                  <a:schemeClr val="bg1"/>
                </a:solidFill>
                <a:hlinkClick r:id="rId31"/>
              </a:rPr>
              <a:t>rey.martin.osma@us.pwc.com</a:t>
            </a:r>
            <a:r>
              <a:rPr lang="en-US" sz="1200" dirty="0">
                <a:solidFill>
                  <a:schemeClr val="bg1"/>
                </a:solidFill>
              </a:rPr>
              <a:t> </a:t>
            </a:r>
            <a:br>
              <a:rPr lang="en-US" sz="1200" dirty="0">
                <a:solidFill>
                  <a:schemeClr val="bg1"/>
                </a:solidFill>
              </a:rPr>
            </a:br>
            <a:r>
              <a:rPr lang="en-US" sz="1200" dirty="0">
                <a:solidFill>
                  <a:schemeClr val="bg1"/>
                </a:solidFill>
              </a:rPr>
              <a:t>----- Forwarded by Rey Martin </a:t>
            </a:r>
            <a:r>
              <a:rPr lang="en-US" sz="1200" dirty="0" err="1">
                <a:solidFill>
                  <a:schemeClr val="bg1"/>
                </a:solidFill>
              </a:rPr>
              <a:t>Osma</a:t>
            </a:r>
            <a:r>
              <a:rPr lang="en-US" sz="1200" dirty="0">
                <a:solidFill>
                  <a:schemeClr val="bg1"/>
                </a:solidFill>
              </a:rPr>
              <a:t>/US/TLS/PwC on 11/06/2008 04:31 PM ----- </a:t>
            </a:r>
          </a:p>
          <a:p>
            <a:r>
              <a:rPr lang="en-US" sz="1200" dirty="0" smtClean="0">
                <a:solidFill>
                  <a:schemeClr val="bg1"/>
                </a:solidFill>
              </a:rPr>
              <a:t>11/06/2008 </a:t>
            </a:r>
            <a:r>
              <a:rPr lang="en-US" sz="1200" dirty="0">
                <a:solidFill>
                  <a:schemeClr val="bg1"/>
                </a:solidFill>
              </a:rPr>
              <a:t>04:12 PM </a:t>
            </a:r>
          </a:p>
          <a:p>
            <a:r>
              <a:rPr lang="en-US" sz="1200" dirty="0">
                <a:solidFill>
                  <a:schemeClr val="bg1"/>
                </a:solidFill>
              </a:rPr>
              <a:t/>
            </a:r>
            <a:br>
              <a:rPr lang="en-US" sz="1200" dirty="0">
                <a:solidFill>
                  <a:schemeClr val="bg1"/>
                </a:solidFill>
              </a:rPr>
            </a:br>
            <a:r>
              <a:rPr lang="en-US" sz="1200" dirty="0">
                <a:solidFill>
                  <a:schemeClr val="bg1"/>
                </a:solidFill>
              </a:rPr>
              <a:t>"Reply to All" is Disabled </a:t>
            </a:r>
          </a:p>
          <a:p>
            <a:r>
              <a:rPr lang="en-US" sz="1200" dirty="0">
                <a:solidFill>
                  <a:schemeClr val="bg1"/>
                </a:solidFill>
              </a:rPr>
              <a:t> </a:t>
            </a:r>
          </a:p>
          <a:p>
            <a:r>
              <a:rPr lang="en-US" sz="1200" dirty="0">
                <a:solidFill>
                  <a:schemeClr val="bg1"/>
                </a:solidFill>
              </a:rPr>
              <a:t>To</a:t>
            </a:r>
          </a:p>
          <a:p>
            <a:r>
              <a:rPr lang="en-US" sz="1200" dirty="0">
                <a:solidFill>
                  <a:schemeClr val="bg1"/>
                </a:solidFill>
              </a:rPr>
              <a:t>Rey Martin </a:t>
            </a:r>
            <a:r>
              <a:rPr lang="en-US" sz="1200" dirty="0" err="1">
                <a:solidFill>
                  <a:schemeClr val="bg1"/>
                </a:solidFill>
              </a:rPr>
              <a:t>Osma</a:t>
            </a:r>
            <a:r>
              <a:rPr lang="en-US" sz="1200" dirty="0">
                <a:solidFill>
                  <a:schemeClr val="bg1"/>
                </a:solidFill>
              </a:rPr>
              <a:t>/US/TLS/</a:t>
            </a:r>
            <a:r>
              <a:rPr lang="en-US" sz="1200" dirty="0" err="1">
                <a:solidFill>
                  <a:schemeClr val="bg1"/>
                </a:solidFill>
              </a:rPr>
              <a:t>PwC@Americas</a:t>
            </a:r>
            <a:r>
              <a:rPr lang="en-US" sz="1200" dirty="0">
                <a:solidFill>
                  <a:schemeClr val="bg1"/>
                </a:solidFill>
              </a:rPr>
              <a:t>-US, Ellyn M </a:t>
            </a:r>
            <a:r>
              <a:rPr lang="en-US" sz="1200" dirty="0" err="1">
                <a:solidFill>
                  <a:schemeClr val="bg1"/>
                </a:solidFill>
              </a:rPr>
              <a:t>Ultz</a:t>
            </a:r>
            <a:r>
              <a:rPr lang="en-US" sz="1200" dirty="0">
                <a:solidFill>
                  <a:schemeClr val="bg1"/>
                </a:solidFill>
              </a:rPr>
              <a:t>/US/ABAS/</a:t>
            </a:r>
            <a:r>
              <a:rPr lang="en-US" sz="1200" dirty="0" err="1">
                <a:solidFill>
                  <a:schemeClr val="bg1"/>
                </a:solidFill>
              </a:rPr>
              <a:t>PwC@Americas</a:t>
            </a:r>
            <a:r>
              <a:rPr lang="en-US" sz="1200" dirty="0">
                <a:solidFill>
                  <a:schemeClr val="bg1"/>
                </a:solidFill>
              </a:rPr>
              <a:t>-US, Michael J </a:t>
            </a:r>
            <a:r>
              <a:rPr lang="en-US" sz="1200" dirty="0" err="1">
                <a:solidFill>
                  <a:schemeClr val="bg1"/>
                </a:solidFill>
              </a:rPr>
              <a:t>Slagus</a:t>
            </a:r>
            <a:r>
              <a:rPr lang="en-US" sz="1200" dirty="0">
                <a:solidFill>
                  <a:schemeClr val="bg1"/>
                </a:solidFill>
              </a:rPr>
              <a:t>/US/ABAS/</a:t>
            </a:r>
            <a:r>
              <a:rPr lang="en-US" sz="1200" dirty="0" err="1">
                <a:solidFill>
                  <a:schemeClr val="bg1"/>
                </a:solidFill>
              </a:rPr>
              <a:t>PwC@Americas</a:t>
            </a:r>
            <a:r>
              <a:rPr lang="en-US" sz="1200" dirty="0">
                <a:solidFill>
                  <a:schemeClr val="bg1"/>
                </a:solidFill>
              </a:rPr>
              <a:t>-US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err="1">
                <a:solidFill>
                  <a:schemeClr val="bg1"/>
                </a:solidFill>
              </a:rPr>
              <a:t>Fw</a:t>
            </a:r>
            <a:r>
              <a:rPr lang="en-US" sz="1200" dirty="0">
                <a:solidFill>
                  <a:schemeClr val="bg1"/>
                </a:solidFill>
              </a:rPr>
              <a:t>: </a:t>
            </a:r>
            <a:r>
              <a:rPr lang="en-US" sz="1200" dirty="0" err="1">
                <a:solidFill>
                  <a:schemeClr val="bg1"/>
                </a:solidFill>
              </a:rPr>
              <a:t>haha</a:t>
            </a:r>
            <a:endParaRPr lang="en-US" sz="1200" dirty="0">
              <a:solidFill>
                <a:schemeClr val="bg1"/>
              </a:solidFill>
            </a:endParaRP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2000" b="1" dirty="0">
                <a:solidFill>
                  <a:schemeClr val="bg1"/>
                </a:solidFill>
              </a:rPr>
              <a:t>So this Deloitte first year has not only managed to make himself the laughing stock of his office, but ours as well. </a:t>
            </a:r>
            <a:r>
              <a:rPr lang="en-US" sz="1200" dirty="0">
                <a:solidFill>
                  <a:schemeClr val="bg1"/>
                </a:solidFill>
              </a:rPr>
              <a:t>If you look at the send/receive info in all the emails, this thing has bounced around between Deloitte and PwC offices in NYC, Jersey, Philly, and Stamford to every staff level from associate to partner. I think I know half the PwC people I've seen </a:t>
            </a:r>
            <a:r>
              <a:rPr lang="en-US" sz="1200" dirty="0" err="1">
                <a:solidFill>
                  <a:schemeClr val="bg1"/>
                </a:solidFill>
              </a:rPr>
              <a:t>cc'ed</a:t>
            </a:r>
            <a:r>
              <a:rPr lang="en-US" sz="1200" dirty="0">
                <a:solidFill>
                  <a:schemeClr val="bg1"/>
                </a:solidFill>
              </a:rPr>
              <a:t> on this thread....Poor kid. Scroll all the way down for the original e-mail. </a:t>
            </a:r>
            <a:br>
              <a:rPr lang="en-US" sz="1200" dirty="0">
                <a:solidFill>
                  <a:schemeClr val="bg1"/>
                </a:solidFill>
              </a:rPr>
            </a:br>
            <a:r>
              <a:rPr lang="en-US" sz="1200" dirty="0">
                <a:solidFill>
                  <a:schemeClr val="bg1"/>
                </a:solidFill>
              </a:rPr>
              <a:t>_______________________________________________________________________________________________________________________</a:t>
            </a:r>
            <a:br>
              <a:rPr lang="en-US" sz="1200" dirty="0">
                <a:solidFill>
                  <a:schemeClr val="bg1"/>
                </a:solidFill>
              </a:rPr>
            </a:br>
            <a:r>
              <a:rPr lang="en-US" sz="1200" dirty="0" smtClean="0">
                <a:solidFill>
                  <a:schemeClr val="bg1"/>
                </a:solidFill>
              </a:rPr>
              <a:t>| </a:t>
            </a:r>
            <a:r>
              <a:rPr lang="en-US" sz="1200" dirty="0">
                <a:solidFill>
                  <a:schemeClr val="bg1"/>
                </a:solidFill>
              </a:rPr>
              <a:t>PricewaterhouseCoopers | Telephone: +1 646 471 8509 | Facsimile: +1 813 741 6081 | </a:t>
            </a:r>
            <a:r>
              <a:rPr lang="en-US" sz="1200" u="sng" dirty="0">
                <a:solidFill>
                  <a:schemeClr val="bg1"/>
                </a:solidFill>
                <a:hlinkClick r:id="rId32"/>
              </a:rPr>
              <a:t>suzanne.m.marsalisi@us.pwc.com</a:t>
            </a:r>
            <a:r>
              <a:rPr lang="en-US" sz="1200" dirty="0">
                <a:solidFill>
                  <a:schemeClr val="bg1"/>
                </a:solidFill>
              </a:rPr>
              <a:t>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Forwarded by Suzanne M </a:t>
            </a:r>
            <a:r>
              <a:rPr lang="en-US" sz="1200" dirty="0" err="1">
                <a:solidFill>
                  <a:schemeClr val="bg1"/>
                </a:solidFill>
              </a:rPr>
              <a:t>Marsalisi</a:t>
            </a:r>
            <a:r>
              <a:rPr lang="en-US" sz="1200" dirty="0">
                <a:solidFill>
                  <a:schemeClr val="bg1"/>
                </a:solidFill>
              </a:rPr>
              <a:t>/US/ABAS/PwC on 11/06/2008 04:06 PM ----- </a:t>
            </a:r>
          </a:p>
          <a:p>
            <a:r>
              <a:rPr lang="en-US" sz="1200" b="1" dirty="0" err="1">
                <a:solidFill>
                  <a:schemeClr val="bg1"/>
                </a:solidFill>
              </a:rPr>
              <a:t>Nadeea</a:t>
            </a:r>
            <a:r>
              <a:rPr lang="en-US" sz="1200" b="1" dirty="0">
                <a:solidFill>
                  <a:schemeClr val="bg1"/>
                </a:solidFill>
              </a:rPr>
              <a:t> R </a:t>
            </a:r>
            <a:r>
              <a:rPr lang="en-US" sz="1200" b="1" dirty="0" err="1">
                <a:solidFill>
                  <a:schemeClr val="bg1"/>
                </a:solidFill>
              </a:rPr>
              <a:t>Zakaria</a:t>
            </a:r>
            <a:r>
              <a:rPr lang="en-US" sz="1200" b="1" dirty="0">
                <a:solidFill>
                  <a:schemeClr val="bg1"/>
                </a:solidFill>
              </a:rPr>
              <a:t>/US/ABAS/PwC</a:t>
            </a:r>
            <a:r>
              <a:rPr lang="en-US" sz="1200" dirty="0">
                <a:solidFill>
                  <a:schemeClr val="bg1"/>
                </a:solidFill>
              </a:rPr>
              <a:t> </a:t>
            </a:r>
          </a:p>
          <a:p>
            <a:r>
              <a:rPr lang="en-US" sz="1200" dirty="0">
                <a:solidFill>
                  <a:schemeClr val="bg1"/>
                </a:solidFill>
              </a:rPr>
              <a:t>11/06/2008 03:55 PM </a:t>
            </a:r>
          </a:p>
          <a:p>
            <a:r>
              <a:rPr lang="en-US" sz="1200" dirty="0">
                <a:solidFill>
                  <a:schemeClr val="bg1"/>
                </a:solidFill>
              </a:rPr>
              <a:t/>
            </a:r>
            <a:br>
              <a:rPr lang="en-US" sz="1200" dirty="0">
                <a:solidFill>
                  <a:schemeClr val="bg1"/>
                </a:solidFill>
              </a:rPr>
            </a:br>
            <a:r>
              <a:rPr lang="en-US" sz="1200" dirty="0">
                <a:solidFill>
                  <a:schemeClr val="bg1"/>
                </a:solidFill>
              </a:rPr>
              <a:t>"Reply to All" is Disabled </a:t>
            </a:r>
          </a:p>
          <a:p>
            <a:r>
              <a:rPr lang="en-US" sz="1200" dirty="0">
                <a:solidFill>
                  <a:schemeClr val="bg1"/>
                </a:solidFill>
              </a:rPr>
              <a:t> </a:t>
            </a:r>
          </a:p>
          <a:p>
            <a:r>
              <a:rPr lang="en-US" sz="1200" dirty="0">
                <a:solidFill>
                  <a:schemeClr val="bg1"/>
                </a:solidFill>
              </a:rPr>
              <a:t>To</a:t>
            </a:r>
          </a:p>
          <a:p>
            <a:r>
              <a:rPr lang="en-US" sz="1200" dirty="0">
                <a:solidFill>
                  <a:schemeClr val="bg1"/>
                </a:solidFill>
              </a:rPr>
              <a:t>Suzanne M </a:t>
            </a:r>
            <a:r>
              <a:rPr lang="en-US" sz="1200" dirty="0" err="1">
                <a:solidFill>
                  <a:schemeClr val="bg1"/>
                </a:solidFill>
              </a:rPr>
              <a:t>Marsalisi</a:t>
            </a:r>
            <a:r>
              <a:rPr lang="en-US" sz="1200" dirty="0">
                <a:solidFill>
                  <a:schemeClr val="bg1"/>
                </a:solidFill>
              </a:rPr>
              <a:t>/US/ABAS/</a:t>
            </a:r>
            <a:r>
              <a:rPr lang="en-US" sz="1200" dirty="0" err="1">
                <a:solidFill>
                  <a:schemeClr val="bg1"/>
                </a:solidFill>
              </a:rPr>
              <a:t>PwC@Americas</a:t>
            </a:r>
            <a:r>
              <a:rPr lang="en-US" sz="1200" dirty="0">
                <a:solidFill>
                  <a:schemeClr val="bg1"/>
                </a:solidFill>
              </a:rPr>
              <a:t>-US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err="1">
                <a:solidFill>
                  <a:schemeClr val="bg1"/>
                </a:solidFill>
              </a:rPr>
              <a:t>Fw</a:t>
            </a:r>
            <a:r>
              <a:rPr lang="en-US" sz="1200" dirty="0">
                <a:solidFill>
                  <a:schemeClr val="bg1"/>
                </a:solidFill>
              </a:rPr>
              <a:t>: </a:t>
            </a:r>
            <a:r>
              <a:rPr lang="en-US" sz="1200" dirty="0" err="1">
                <a:solidFill>
                  <a:schemeClr val="bg1"/>
                </a:solidFill>
              </a:rPr>
              <a:t>hahaha</a:t>
            </a:r>
            <a:endParaRPr lang="en-US" sz="1200" dirty="0">
              <a:solidFill>
                <a:schemeClr val="bg1"/>
              </a:solidFill>
            </a:endParaRP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Forwarded by </a:t>
            </a:r>
            <a:r>
              <a:rPr lang="en-US" sz="1200" dirty="0" err="1">
                <a:solidFill>
                  <a:schemeClr val="bg1"/>
                </a:solidFill>
              </a:rPr>
              <a:t>Nadeea</a:t>
            </a:r>
            <a:r>
              <a:rPr lang="en-US" sz="1200" dirty="0">
                <a:solidFill>
                  <a:schemeClr val="bg1"/>
                </a:solidFill>
              </a:rPr>
              <a:t> R </a:t>
            </a:r>
            <a:r>
              <a:rPr lang="en-US" sz="1200" dirty="0" err="1">
                <a:solidFill>
                  <a:schemeClr val="bg1"/>
                </a:solidFill>
              </a:rPr>
              <a:t>Zakaria</a:t>
            </a:r>
            <a:r>
              <a:rPr lang="en-US" sz="1200" dirty="0">
                <a:solidFill>
                  <a:schemeClr val="bg1"/>
                </a:solidFill>
              </a:rPr>
              <a:t>/US/ABAS/PwC on 11/06/2008 03:55 PM ----- </a:t>
            </a:r>
          </a:p>
          <a:p>
            <a:r>
              <a:rPr lang="en-US" sz="1200" b="1" dirty="0">
                <a:solidFill>
                  <a:schemeClr val="bg1"/>
                </a:solidFill>
              </a:rPr>
              <a:t>Larry Chang/US/ABAS/PwC</a:t>
            </a:r>
            <a:r>
              <a:rPr lang="en-US" sz="1200" dirty="0">
                <a:solidFill>
                  <a:schemeClr val="bg1"/>
                </a:solidFill>
              </a:rPr>
              <a:t> </a:t>
            </a:r>
          </a:p>
          <a:p>
            <a:r>
              <a:rPr lang="en-US" sz="1200" dirty="0">
                <a:solidFill>
                  <a:schemeClr val="bg1"/>
                </a:solidFill>
              </a:rPr>
              <a:t>11/06/2008 03:39 PM </a:t>
            </a:r>
          </a:p>
          <a:p>
            <a:r>
              <a:rPr lang="en-US" sz="1200" dirty="0">
                <a:solidFill>
                  <a:schemeClr val="bg1"/>
                </a:solidFill>
              </a:rPr>
              <a:t>646.471.5919</a:t>
            </a:r>
            <a:br>
              <a:rPr lang="en-US" sz="1200" dirty="0">
                <a:solidFill>
                  <a:schemeClr val="bg1"/>
                </a:solidFill>
              </a:rPr>
            </a:br>
            <a:r>
              <a:rPr lang="en-US" sz="1200" dirty="0">
                <a:solidFill>
                  <a:schemeClr val="bg1"/>
                </a:solidFill>
              </a:rPr>
              <a:t>New York, NY</a:t>
            </a:r>
            <a:br>
              <a:rPr lang="en-US" sz="1200" dirty="0">
                <a:solidFill>
                  <a:schemeClr val="bg1"/>
                </a:solidFill>
              </a:rPr>
            </a:br>
            <a:r>
              <a:rPr lang="en-US" sz="1200" dirty="0">
                <a:solidFill>
                  <a:schemeClr val="bg1"/>
                </a:solidFill>
              </a:rPr>
              <a:t>US </a:t>
            </a:r>
            <a:br>
              <a:rPr lang="en-US" sz="1200" dirty="0">
                <a:solidFill>
                  <a:schemeClr val="bg1"/>
                </a:solidFill>
              </a:rPr>
            </a:br>
            <a:r>
              <a:rPr lang="en-US" sz="1200" dirty="0">
                <a:solidFill>
                  <a:schemeClr val="bg1"/>
                </a:solidFill>
              </a:rPr>
              <a:t>"Reply to All" is Disabled </a:t>
            </a:r>
          </a:p>
          <a:p>
            <a:r>
              <a:rPr lang="en-US" sz="1200" dirty="0">
                <a:solidFill>
                  <a:schemeClr val="bg1"/>
                </a:solidFill>
              </a:rPr>
              <a:t> </a:t>
            </a:r>
          </a:p>
          <a:p>
            <a:r>
              <a:rPr lang="en-US" sz="1200" dirty="0">
                <a:solidFill>
                  <a:schemeClr val="bg1"/>
                </a:solidFill>
              </a:rPr>
              <a:t>To</a:t>
            </a:r>
          </a:p>
          <a:p>
            <a:r>
              <a:rPr lang="en-US" sz="1200" dirty="0">
                <a:solidFill>
                  <a:schemeClr val="bg1"/>
                </a:solidFill>
              </a:rPr>
              <a:t>Adam </a:t>
            </a:r>
            <a:r>
              <a:rPr lang="en-US" sz="1200" dirty="0" err="1">
                <a:solidFill>
                  <a:schemeClr val="bg1"/>
                </a:solidFill>
              </a:rPr>
              <a:t>Wiater</a:t>
            </a:r>
            <a:r>
              <a:rPr lang="en-US" sz="1200" dirty="0">
                <a:solidFill>
                  <a:schemeClr val="bg1"/>
                </a:solidFill>
              </a:rPr>
              <a:t>/US/ABAS/</a:t>
            </a:r>
            <a:r>
              <a:rPr lang="en-US" sz="1200" dirty="0" err="1">
                <a:solidFill>
                  <a:schemeClr val="bg1"/>
                </a:solidFill>
              </a:rPr>
              <a:t>PwC@Americas</a:t>
            </a:r>
            <a:r>
              <a:rPr lang="en-US" sz="1200" dirty="0">
                <a:solidFill>
                  <a:schemeClr val="bg1"/>
                </a:solidFill>
              </a:rPr>
              <a:t>-US, Alexandra D Maier/US/ABAS/</a:t>
            </a:r>
            <a:r>
              <a:rPr lang="en-US" sz="1200" dirty="0" err="1">
                <a:solidFill>
                  <a:schemeClr val="bg1"/>
                </a:solidFill>
              </a:rPr>
              <a:t>PwC@Americas</a:t>
            </a:r>
            <a:r>
              <a:rPr lang="en-US" sz="1200" dirty="0">
                <a:solidFill>
                  <a:schemeClr val="bg1"/>
                </a:solidFill>
              </a:rPr>
              <a:t>-US, Ben Lowy/US/ABAS/</a:t>
            </a:r>
            <a:r>
              <a:rPr lang="en-US" sz="1200" dirty="0" err="1">
                <a:solidFill>
                  <a:schemeClr val="bg1"/>
                </a:solidFill>
              </a:rPr>
              <a:t>PwC@Americas</a:t>
            </a:r>
            <a:r>
              <a:rPr lang="en-US" sz="1200" dirty="0">
                <a:solidFill>
                  <a:schemeClr val="bg1"/>
                </a:solidFill>
              </a:rPr>
              <a:t>-US, Brittani Spry/US/ABAS/</a:t>
            </a:r>
            <a:r>
              <a:rPr lang="en-US" sz="1200" dirty="0" err="1">
                <a:solidFill>
                  <a:schemeClr val="bg1"/>
                </a:solidFill>
              </a:rPr>
              <a:t>PwC@Americas</a:t>
            </a:r>
            <a:r>
              <a:rPr lang="en-US" sz="1200" dirty="0">
                <a:solidFill>
                  <a:schemeClr val="bg1"/>
                </a:solidFill>
              </a:rPr>
              <a:t>-US, </a:t>
            </a:r>
            <a:r>
              <a:rPr lang="en-US" sz="1200" dirty="0" err="1">
                <a:solidFill>
                  <a:schemeClr val="bg1"/>
                </a:solidFill>
              </a:rPr>
              <a:t>Chava</a:t>
            </a:r>
            <a:r>
              <a:rPr lang="en-US" sz="1200" dirty="0">
                <a:solidFill>
                  <a:schemeClr val="bg1"/>
                </a:solidFill>
              </a:rPr>
              <a:t> N </a:t>
            </a:r>
            <a:r>
              <a:rPr lang="en-US" sz="1200" dirty="0" err="1">
                <a:solidFill>
                  <a:schemeClr val="bg1"/>
                </a:solidFill>
              </a:rPr>
              <a:t>Lustig</a:t>
            </a:r>
            <a:r>
              <a:rPr lang="en-US" sz="1200" dirty="0">
                <a:solidFill>
                  <a:schemeClr val="bg1"/>
                </a:solidFill>
              </a:rPr>
              <a:t>/US/ABAS/</a:t>
            </a:r>
            <a:r>
              <a:rPr lang="en-US" sz="1200" dirty="0" err="1">
                <a:solidFill>
                  <a:schemeClr val="bg1"/>
                </a:solidFill>
              </a:rPr>
              <a:t>PwC@Americas</a:t>
            </a:r>
            <a:r>
              <a:rPr lang="en-US" sz="1200" dirty="0">
                <a:solidFill>
                  <a:schemeClr val="bg1"/>
                </a:solidFill>
              </a:rPr>
              <a:t>-US, Colby </a:t>
            </a:r>
            <a:r>
              <a:rPr lang="en-US" sz="1200" dirty="0" err="1">
                <a:solidFill>
                  <a:schemeClr val="bg1"/>
                </a:solidFill>
              </a:rPr>
              <a:t>Mynard</a:t>
            </a:r>
            <a:r>
              <a:rPr lang="en-US" sz="1200" dirty="0">
                <a:solidFill>
                  <a:schemeClr val="bg1"/>
                </a:solidFill>
              </a:rPr>
              <a:t>/US/ABAS/</a:t>
            </a:r>
            <a:r>
              <a:rPr lang="en-US" sz="1200" dirty="0" err="1">
                <a:solidFill>
                  <a:schemeClr val="bg1"/>
                </a:solidFill>
              </a:rPr>
              <a:t>PwC@Americas</a:t>
            </a:r>
            <a:r>
              <a:rPr lang="en-US" sz="1200" dirty="0">
                <a:solidFill>
                  <a:schemeClr val="bg1"/>
                </a:solidFill>
              </a:rPr>
              <a:t>-US, Daniel M </a:t>
            </a:r>
            <a:r>
              <a:rPr lang="en-US" sz="1200" dirty="0" err="1">
                <a:solidFill>
                  <a:schemeClr val="bg1"/>
                </a:solidFill>
              </a:rPr>
              <a:t>Krausz</a:t>
            </a:r>
            <a:r>
              <a:rPr lang="en-US" sz="1200" dirty="0">
                <a:solidFill>
                  <a:schemeClr val="bg1"/>
                </a:solidFill>
              </a:rPr>
              <a:t>/US/ABAS/</a:t>
            </a:r>
            <a:r>
              <a:rPr lang="en-US" sz="1200" dirty="0" err="1">
                <a:solidFill>
                  <a:schemeClr val="bg1"/>
                </a:solidFill>
              </a:rPr>
              <a:t>PwC@Americas</a:t>
            </a:r>
            <a:r>
              <a:rPr lang="en-US" sz="1200" dirty="0">
                <a:solidFill>
                  <a:schemeClr val="bg1"/>
                </a:solidFill>
              </a:rPr>
              <a:t>-US, Daniel S Yarbrough/US/ABAS/</a:t>
            </a:r>
            <a:r>
              <a:rPr lang="en-US" sz="1200" dirty="0" err="1">
                <a:solidFill>
                  <a:schemeClr val="bg1"/>
                </a:solidFill>
              </a:rPr>
              <a:t>PwC@Americas</a:t>
            </a:r>
            <a:r>
              <a:rPr lang="en-US" sz="1200" dirty="0">
                <a:solidFill>
                  <a:schemeClr val="bg1"/>
                </a:solidFill>
              </a:rPr>
              <a:t>-US, Eric L Solomon/US/ABAS/</a:t>
            </a:r>
            <a:r>
              <a:rPr lang="en-US" sz="1200" dirty="0" err="1">
                <a:solidFill>
                  <a:schemeClr val="bg1"/>
                </a:solidFill>
              </a:rPr>
              <a:t>PwC@Americas</a:t>
            </a:r>
            <a:r>
              <a:rPr lang="en-US" sz="1200" dirty="0">
                <a:solidFill>
                  <a:schemeClr val="bg1"/>
                </a:solidFill>
              </a:rPr>
              <a:t>-US, George A Goodwin/US/ABAS/</a:t>
            </a:r>
            <a:r>
              <a:rPr lang="en-US" sz="1200" dirty="0" err="1">
                <a:solidFill>
                  <a:schemeClr val="bg1"/>
                </a:solidFill>
              </a:rPr>
              <a:t>PwC@Americas</a:t>
            </a:r>
            <a:r>
              <a:rPr lang="en-US" sz="1200" dirty="0">
                <a:solidFill>
                  <a:schemeClr val="bg1"/>
                </a:solidFill>
              </a:rPr>
              <a:t>-US, Jacob R Newman/US/ABAS/</a:t>
            </a:r>
            <a:r>
              <a:rPr lang="en-US" sz="1200" dirty="0" err="1">
                <a:solidFill>
                  <a:schemeClr val="bg1"/>
                </a:solidFill>
              </a:rPr>
              <a:t>PwC@Americas</a:t>
            </a:r>
            <a:r>
              <a:rPr lang="en-US" sz="1200" dirty="0">
                <a:solidFill>
                  <a:schemeClr val="bg1"/>
                </a:solidFill>
              </a:rPr>
              <a:t>-US, Jay H Guttmann/US/ABAS/</a:t>
            </a:r>
            <a:r>
              <a:rPr lang="en-US" sz="1200" dirty="0" err="1">
                <a:solidFill>
                  <a:schemeClr val="bg1"/>
                </a:solidFill>
              </a:rPr>
              <a:t>PwC@Americas</a:t>
            </a:r>
            <a:r>
              <a:rPr lang="en-US" sz="1200" dirty="0">
                <a:solidFill>
                  <a:schemeClr val="bg1"/>
                </a:solidFill>
              </a:rPr>
              <a:t>-US, Joseph D Schwarz/US/ABAS/</a:t>
            </a:r>
            <a:r>
              <a:rPr lang="en-US" sz="1200" dirty="0" err="1">
                <a:solidFill>
                  <a:schemeClr val="bg1"/>
                </a:solidFill>
              </a:rPr>
              <a:t>PwC@Americas</a:t>
            </a:r>
            <a:r>
              <a:rPr lang="en-US" sz="1200" dirty="0">
                <a:solidFill>
                  <a:schemeClr val="bg1"/>
                </a:solidFill>
              </a:rPr>
              <a:t>-US, Joseph J </a:t>
            </a:r>
            <a:r>
              <a:rPr lang="en-US" sz="1200" dirty="0" err="1">
                <a:solidFill>
                  <a:schemeClr val="bg1"/>
                </a:solidFill>
              </a:rPr>
              <a:t>Sammarco</a:t>
            </a:r>
            <a:r>
              <a:rPr lang="en-US" sz="1200" dirty="0">
                <a:solidFill>
                  <a:schemeClr val="bg1"/>
                </a:solidFill>
              </a:rPr>
              <a:t>/US/ABAS/</a:t>
            </a:r>
            <a:r>
              <a:rPr lang="en-US" sz="1200" dirty="0" err="1">
                <a:solidFill>
                  <a:schemeClr val="bg1"/>
                </a:solidFill>
              </a:rPr>
              <a:t>PwC@Americas</a:t>
            </a:r>
            <a:r>
              <a:rPr lang="en-US" sz="1200" dirty="0">
                <a:solidFill>
                  <a:schemeClr val="bg1"/>
                </a:solidFill>
              </a:rPr>
              <a:t>-US, Joshua Z </a:t>
            </a:r>
            <a:r>
              <a:rPr lang="en-US" sz="1200" dirty="0" err="1">
                <a:solidFill>
                  <a:schemeClr val="bg1"/>
                </a:solidFill>
              </a:rPr>
              <a:t>Rozenberg</a:t>
            </a:r>
            <a:r>
              <a:rPr lang="en-US" sz="1200" dirty="0">
                <a:solidFill>
                  <a:schemeClr val="bg1"/>
                </a:solidFill>
              </a:rPr>
              <a:t>/US/ABAS/</a:t>
            </a:r>
            <a:r>
              <a:rPr lang="en-US" sz="1200" dirty="0" err="1">
                <a:solidFill>
                  <a:schemeClr val="bg1"/>
                </a:solidFill>
              </a:rPr>
              <a:t>PwC@Americas</a:t>
            </a:r>
            <a:r>
              <a:rPr lang="en-US" sz="1200" dirty="0">
                <a:solidFill>
                  <a:schemeClr val="bg1"/>
                </a:solidFill>
              </a:rPr>
              <a:t>-US, Kathryn G Mann/US/ABAS/</a:t>
            </a:r>
            <a:r>
              <a:rPr lang="en-US" sz="1200" dirty="0" err="1">
                <a:solidFill>
                  <a:schemeClr val="bg1"/>
                </a:solidFill>
              </a:rPr>
              <a:t>PwC@Americas</a:t>
            </a:r>
            <a:r>
              <a:rPr lang="en-US" sz="1200" dirty="0">
                <a:solidFill>
                  <a:schemeClr val="bg1"/>
                </a:solidFill>
              </a:rPr>
              <a:t>-US, </a:t>
            </a:r>
            <a:r>
              <a:rPr lang="en-US" sz="1200" dirty="0" err="1">
                <a:solidFill>
                  <a:schemeClr val="bg1"/>
                </a:solidFill>
              </a:rPr>
              <a:t>Marlynka</a:t>
            </a:r>
            <a:r>
              <a:rPr lang="en-US" sz="1200" dirty="0">
                <a:solidFill>
                  <a:schemeClr val="bg1"/>
                </a:solidFill>
              </a:rPr>
              <a:t> </a:t>
            </a:r>
            <a:r>
              <a:rPr lang="en-US" sz="1200" dirty="0" err="1">
                <a:solidFill>
                  <a:schemeClr val="bg1"/>
                </a:solidFill>
              </a:rPr>
              <a:t>Dorimain</a:t>
            </a:r>
            <a:r>
              <a:rPr lang="en-US" sz="1200" dirty="0">
                <a:solidFill>
                  <a:schemeClr val="bg1"/>
                </a:solidFill>
              </a:rPr>
              <a:t>-Pierre/US/ABAS/</a:t>
            </a:r>
            <a:r>
              <a:rPr lang="en-US" sz="1200" dirty="0" err="1">
                <a:solidFill>
                  <a:schemeClr val="bg1"/>
                </a:solidFill>
              </a:rPr>
              <a:t>PwC@Americas</a:t>
            </a:r>
            <a:r>
              <a:rPr lang="en-US" sz="1200" dirty="0">
                <a:solidFill>
                  <a:schemeClr val="bg1"/>
                </a:solidFill>
              </a:rPr>
              <a:t>-US, Moira O'Connor/US/ABAS/</a:t>
            </a:r>
            <a:r>
              <a:rPr lang="en-US" sz="1200" dirty="0" err="1">
                <a:solidFill>
                  <a:schemeClr val="bg1"/>
                </a:solidFill>
              </a:rPr>
              <a:t>PwC@Americas</a:t>
            </a:r>
            <a:r>
              <a:rPr lang="en-US" sz="1200" dirty="0">
                <a:solidFill>
                  <a:schemeClr val="bg1"/>
                </a:solidFill>
              </a:rPr>
              <a:t>-US, </a:t>
            </a:r>
            <a:r>
              <a:rPr lang="en-US" sz="1200" dirty="0" err="1">
                <a:solidFill>
                  <a:schemeClr val="bg1"/>
                </a:solidFill>
              </a:rPr>
              <a:t>Naama</a:t>
            </a:r>
            <a:r>
              <a:rPr lang="en-US" sz="1200" dirty="0">
                <a:solidFill>
                  <a:schemeClr val="bg1"/>
                </a:solidFill>
              </a:rPr>
              <a:t> T Levin/US/ABAS/</a:t>
            </a:r>
            <a:r>
              <a:rPr lang="en-US" sz="1200" dirty="0" err="1">
                <a:solidFill>
                  <a:schemeClr val="bg1"/>
                </a:solidFill>
              </a:rPr>
              <a:t>PwC@Americas</a:t>
            </a:r>
            <a:r>
              <a:rPr lang="en-US" sz="1200" dirty="0">
                <a:solidFill>
                  <a:schemeClr val="bg1"/>
                </a:solidFill>
              </a:rPr>
              <a:t>-US, </a:t>
            </a:r>
            <a:r>
              <a:rPr lang="en-US" sz="1200" dirty="0" err="1">
                <a:solidFill>
                  <a:schemeClr val="bg1"/>
                </a:solidFill>
              </a:rPr>
              <a:t>Nadeea</a:t>
            </a:r>
            <a:r>
              <a:rPr lang="en-US" sz="1200" dirty="0">
                <a:solidFill>
                  <a:schemeClr val="bg1"/>
                </a:solidFill>
              </a:rPr>
              <a:t> R </a:t>
            </a:r>
            <a:r>
              <a:rPr lang="en-US" sz="1200" dirty="0" err="1">
                <a:solidFill>
                  <a:schemeClr val="bg1"/>
                </a:solidFill>
              </a:rPr>
              <a:t>Zakaria</a:t>
            </a:r>
            <a:r>
              <a:rPr lang="en-US" sz="1200" dirty="0">
                <a:solidFill>
                  <a:schemeClr val="bg1"/>
                </a:solidFill>
              </a:rPr>
              <a:t>/US/ABAS/</a:t>
            </a:r>
            <a:r>
              <a:rPr lang="en-US" sz="1200" dirty="0" err="1">
                <a:solidFill>
                  <a:schemeClr val="bg1"/>
                </a:solidFill>
              </a:rPr>
              <a:t>PwC@Americas</a:t>
            </a:r>
            <a:r>
              <a:rPr lang="en-US" sz="1200" dirty="0">
                <a:solidFill>
                  <a:schemeClr val="bg1"/>
                </a:solidFill>
              </a:rPr>
              <a:t>-US, </a:t>
            </a:r>
            <a:r>
              <a:rPr lang="en-US" sz="1200" dirty="0" err="1">
                <a:solidFill>
                  <a:schemeClr val="bg1"/>
                </a:solidFill>
              </a:rPr>
              <a:t>Nishad</a:t>
            </a:r>
            <a:r>
              <a:rPr lang="en-US" sz="1200" dirty="0">
                <a:solidFill>
                  <a:schemeClr val="bg1"/>
                </a:solidFill>
              </a:rPr>
              <a:t> </a:t>
            </a:r>
            <a:r>
              <a:rPr lang="en-US" sz="1200" dirty="0" err="1">
                <a:solidFill>
                  <a:schemeClr val="bg1"/>
                </a:solidFill>
              </a:rPr>
              <a:t>Ladha</a:t>
            </a:r>
            <a:r>
              <a:rPr lang="en-US" sz="1200" dirty="0">
                <a:solidFill>
                  <a:schemeClr val="bg1"/>
                </a:solidFill>
              </a:rPr>
              <a:t>/US/ABAS/</a:t>
            </a:r>
            <a:r>
              <a:rPr lang="en-US" sz="1200" dirty="0" err="1">
                <a:solidFill>
                  <a:schemeClr val="bg1"/>
                </a:solidFill>
              </a:rPr>
              <a:t>PwC@Americas</a:t>
            </a:r>
            <a:r>
              <a:rPr lang="en-US" sz="1200" dirty="0">
                <a:solidFill>
                  <a:schemeClr val="bg1"/>
                </a:solidFill>
              </a:rPr>
              <a:t>-US, Robert J Narvaez/US/ABAS/</a:t>
            </a:r>
            <a:r>
              <a:rPr lang="en-US" sz="1200" dirty="0" err="1">
                <a:solidFill>
                  <a:schemeClr val="bg1"/>
                </a:solidFill>
              </a:rPr>
              <a:t>PwC@Americas</a:t>
            </a:r>
            <a:r>
              <a:rPr lang="en-US" sz="1200" dirty="0">
                <a:solidFill>
                  <a:schemeClr val="bg1"/>
                </a:solidFill>
              </a:rPr>
              <a:t>-US, Shawna D </a:t>
            </a:r>
            <a:r>
              <a:rPr lang="en-US" sz="1200" dirty="0" err="1">
                <a:solidFill>
                  <a:schemeClr val="bg1"/>
                </a:solidFill>
              </a:rPr>
              <a:t>McCalla</a:t>
            </a:r>
            <a:r>
              <a:rPr lang="en-US" sz="1200" dirty="0">
                <a:solidFill>
                  <a:schemeClr val="bg1"/>
                </a:solidFill>
              </a:rPr>
              <a:t>/US/ABAS/</a:t>
            </a:r>
            <a:r>
              <a:rPr lang="en-US" sz="1200" dirty="0" err="1">
                <a:solidFill>
                  <a:schemeClr val="bg1"/>
                </a:solidFill>
              </a:rPr>
              <a:t>PwC@Americas</a:t>
            </a:r>
            <a:r>
              <a:rPr lang="en-US" sz="1200" dirty="0">
                <a:solidFill>
                  <a:schemeClr val="bg1"/>
                </a:solidFill>
              </a:rPr>
              <a:t>-US, </a:t>
            </a:r>
            <a:r>
              <a:rPr lang="en-US" sz="1200" dirty="0" err="1">
                <a:solidFill>
                  <a:schemeClr val="bg1"/>
                </a:solidFill>
              </a:rPr>
              <a:t>Tristen</a:t>
            </a:r>
            <a:r>
              <a:rPr lang="en-US" sz="1200" dirty="0">
                <a:solidFill>
                  <a:schemeClr val="bg1"/>
                </a:solidFill>
              </a:rPr>
              <a:t> P </a:t>
            </a:r>
            <a:r>
              <a:rPr lang="en-US" sz="1200" dirty="0" err="1">
                <a:solidFill>
                  <a:schemeClr val="bg1"/>
                </a:solidFill>
              </a:rPr>
              <a:t>Mosler</a:t>
            </a:r>
            <a:r>
              <a:rPr lang="en-US" sz="1200" dirty="0">
                <a:solidFill>
                  <a:schemeClr val="bg1"/>
                </a:solidFill>
              </a:rPr>
              <a:t>/US/ABAS/</a:t>
            </a:r>
            <a:r>
              <a:rPr lang="en-US" sz="1200" dirty="0" err="1">
                <a:solidFill>
                  <a:schemeClr val="bg1"/>
                </a:solidFill>
              </a:rPr>
              <a:t>PwC@Americas</a:t>
            </a:r>
            <a:r>
              <a:rPr lang="en-US" sz="1200" dirty="0">
                <a:solidFill>
                  <a:schemeClr val="bg1"/>
                </a:solidFill>
              </a:rPr>
              <a:t>-US, Victoria J Pellegrino/US/ABAS/</a:t>
            </a:r>
            <a:r>
              <a:rPr lang="en-US" sz="1200" dirty="0" err="1">
                <a:solidFill>
                  <a:schemeClr val="bg1"/>
                </a:solidFill>
              </a:rPr>
              <a:t>PwC@Americas</a:t>
            </a:r>
            <a:r>
              <a:rPr lang="en-US" sz="1200" dirty="0">
                <a:solidFill>
                  <a:schemeClr val="bg1"/>
                </a:solidFill>
              </a:rPr>
              <a:t>-US </a:t>
            </a:r>
          </a:p>
          <a:p>
            <a:r>
              <a:rPr lang="en-US" sz="1200" dirty="0">
                <a:solidFill>
                  <a:schemeClr val="bg1"/>
                </a:solidFill>
              </a:rPr>
              <a:t>cc</a:t>
            </a:r>
          </a:p>
          <a:p>
            <a:r>
              <a:rPr lang="en-US" sz="1200" dirty="0" err="1">
                <a:solidFill>
                  <a:schemeClr val="bg1"/>
                </a:solidFill>
              </a:rPr>
              <a:t>Shareen</a:t>
            </a:r>
            <a:r>
              <a:rPr lang="en-US" sz="1200" dirty="0">
                <a:solidFill>
                  <a:schemeClr val="bg1"/>
                </a:solidFill>
              </a:rPr>
              <a:t> Yew/US/ABAS/</a:t>
            </a:r>
            <a:r>
              <a:rPr lang="en-US" sz="1200" dirty="0" err="1">
                <a:solidFill>
                  <a:schemeClr val="bg1"/>
                </a:solidFill>
              </a:rPr>
              <a:t>PwC@Americas</a:t>
            </a:r>
            <a:r>
              <a:rPr lang="en-US" sz="1200" dirty="0">
                <a:solidFill>
                  <a:schemeClr val="bg1"/>
                </a:solidFill>
              </a:rPr>
              <a:t>-US, Ari Herman/US/ABAS/</a:t>
            </a:r>
            <a:r>
              <a:rPr lang="en-US" sz="1200" dirty="0" err="1">
                <a:solidFill>
                  <a:schemeClr val="bg1"/>
                </a:solidFill>
              </a:rPr>
              <a:t>PwC@Americas</a:t>
            </a:r>
            <a:r>
              <a:rPr lang="en-US" sz="1200" dirty="0">
                <a:solidFill>
                  <a:schemeClr val="bg1"/>
                </a:solidFill>
              </a:rPr>
              <a:t>-US, Jo English/US/ABAS/</a:t>
            </a:r>
            <a:r>
              <a:rPr lang="en-US" sz="1200" dirty="0" err="1">
                <a:solidFill>
                  <a:schemeClr val="bg1"/>
                </a:solidFill>
              </a:rPr>
              <a:t>PwC@Americas</a:t>
            </a:r>
            <a:r>
              <a:rPr lang="en-US" sz="1200" dirty="0">
                <a:solidFill>
                  <a:schemeClr val="bg1"/>
                </a:solidFill>
              </a:rPr>
              <a:t>-US </a:t>
            </a:r>
          </a:p>
          <a:p>
            <a:r>
              <a:rPr lang="en-US" sz="1200" dirty="0">
                <a:solidFill>
                  <a:schemeClr val="bg1"/>
                </a:solidFill>
              </a:rPr>
              <a:t>Subject</a:t>
            </a:r>
          </a:p>
          <a:p>
            <a:r>
              <a:rPr lang="en-US" sz="1200" dirty="0" err="1">
                <a:solidFill>
                  <a:schemeClr val="bg1"/>
                </a:solidFill>
              </a:rPr>
              <a:t>Fw</a:t>
            </a:r>
            <a:r>
              <a:rPr lang="en-US" sz="1200" dirty="0">
                <a:solidFill>
                  <a:schemeClr val="bg1"/>
                </a:solidFill>
              </a:rPr>
              <a:t>: </a:t>
            </a:r>
            <a:r>
              <a:rPr lang="en-US" sz="1200" dirty="0" err="1">
                <a:solidFill>
                  <a:schemeClr val="bg1"/>
                </a:solidFill>
              </a:rPr>
              <a:t>hahaha</a:t>
            </a:r>
            <a:endParaRPr lang="en-US" sz="1200" dirty="0">
              <a:solidFill>
                <a:schemeClr val="bg1"/>
              </a:solidFill>
            </a:endParaRP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little afternoon humor to brighten your day.  </a:t>
            </a:r>
            <a:r>
              <a:rPr lang="en-US" sz="1200" dirty="0" err="1">
                <a:solidFill>
                  <a:schemeClr val="bg1"/>
                </a:solidFill>
              </a:rPr>
              <a:t>i</a:t>
            </a:r>
            <a:r>
              <a:rPr lang="en-US" sz="1200" dirty="0">
                <a:solidFill>
                  <a:schemeClr val="bg1"/>
                </a:solidFill>
              </a:rPr>
              <a:t> hope none of you have sent an email like this to your partner.  if so, not only our firm will get it, but another firm as well.  also.....did you guys spell </a:t>
            </a:r>
            <a:r>
              <a:rPr lang="en-US" sz="1200" dirty="0" err="1">
                <a:solidFill>
                  <a:schemeClr val="bg1"/>
                </a:solidFill>
              </a:rPr>
              <a:t>pricewaterhousecoopers</a:t>
            </a:r>
            <a:r>
              <a:rPr lang="en-US" sz="1200" dirty="0">
                <a:solidFill>
                  <a:schemeClr val="bg1"/>
                </a:solidFill>
              </a:rPr>
              <a:t> correctly in your email signature, cause he </a:t>
            </a:r>
            <a:r>
              <a:rPr lang="en-US" sz="1200" dirty="0" err="1">
                <a:solidFill>
                  <a:schemeClr val="bg1"/>
                </a:solidFill>
              </a:rPr>
              <a:t>didnt</a:t>
            </a:r>
            <a:r>
              <a:rPr lang="en-US" sz="1200" dirty="0">
                <a:solidFill>
                  <a:schemeClr val="bg1"/>
                </a:solidFill>
              </a:rPr>
              <a:t> spell "</a:t>
            </a:r>
            <a:r>
              <a:rPr lang="en-US" sz="1200" dirty="0" err="1">
                <a:solidFill>
                  <a:schemeClr val="bg1"/>
                </a:solidFill>
              </a:rPr>
              <a:t>touche</a:t>
            </a:r>
            <a:r>
              <a:rPr lang="en-US" sz="1200" dirty="0">
                <a:solidFill>
                  <a:schemeClr val="bg1"/>
                </a:solidFill>
              </a:rPr>
              <a:t>" correctly</a:t>
            </a:r>
          </a:p>
          <a:p>
            <a:r>
              <a:rPr lang="en-US" sz="1200" b="1" dirty="0">
                <a:solidFill>
                  <a:schemeClr val="bg1"/>
                </a:solidFill>
              </a:rPr>
              <a:t/>
            </a:r>
            <a:br>
              <a:rPr lang="en-US" sz="1200" b="1" dirty="0">
                <a:solidFill>
                  <a:schemeClr val="bg1"/>
                </a:solidFill>
              </a:rPr>
            </a:br>
            <a:r>
              <a:rPr lang="en-US" sz="1200" b="1" dirty="0">
                <a:solidFill>
                  <a:schemeClr val="bg1"/>
                </a:solidFill>
              </a:rPr>
              <a:t>Larry Chang </a:t>
            </a:r>
            <a:r>
              <a:rPr lang="en-US" sz="1200" dirty="0">
                <a:solidFill>
                  <a:schemeClr val="bg1"/>
                </a:solidFill>
              </a:rPr>
              <a:t>•</a:t>
            </a:r>
            <a:r>
              <a:rPr lang="en-US" sz="1200" b="1" dirty="0">
                <a:solidFill>
                  <a:schemeClr val="bg1"/>
                </a:solidFill>
              </a:rPr>
              <a:t> Assurance</a:t>
            </a:r>
            <a:r>
              <a:rPr lang="en-US" sz="1200" dirty="0">
                <a:solidFill>
                  <a:schemeClr val="bg1"/>
                </a:solidFill>
              </a:rPr>
              <a:t> </a:t>
            </a:r>
            <a:br>
              <a:rPr lang="en-US" sz="1200" dirty="0">
                <a:solidFill>
                  <a:schemeClr val="bg1"/>
                </a:solidFill>
              </a:rPr>
            </a:br>
            <a:r>
              <a:rPr lang="en-US" sz="1200" dirty="0">
                <a:solidFill>
                  <a:schemeClr val="bg1"/>
                </a:solidFill>
              </a:rPr>
              <a:t>PricewaterhouseCoopers LLP • 300 Madison Avenue • New York, NY 10017 </a:t>
            </a:r>
            <a:br>
              <a:rPr lang="en-US" sz="1200" dirty="0">
                <a:solidFill>
                  <a:schemeClr val="bg1"/>
                </a:solidFill>
              </a:rPr>
            </a:br>
            <a:r>
              <a:rPr lang="en-US" sz="1200" dirty="0">
                <a:solidFill>
                  <a:schemeClr val="bg1"/>
                </a:solidFill>
              </a:rPr>
              <a:t>• Direct Dial 646.471.5919 • Direct Fax 813.741.5489 • MBIA Inc 914.765.3267  *</a:t>
            </a:r>
            <a:r>
              <a:rPr lang="en-US" sz="1200" u="sng" dirty="0">
                <a:solidFill>
                  <a:schemeClr val="bg1"/>
                </a:solidFill>
                <a:hlinkClick r:id="rId33"/>
              </a:rPr>
              <a:t>larry.chang@us.pwc.com</a:t>
            </a:r>
            <a:r>
              <a:rPr lang="en-US" sz="1200" dirty="0">
                <a:solidFill>
                  <a:schemeClr val="bg1"/>
                </a:solidFill>
              </a:rPr>
              <a:t> </a:t>
            </a:r>
            <a:br>
              <a:rPr lang="en-US" sz="1200" dirty="0">
                <a:solidFill>
                  <a:schemeClr val="bg1"/>
                </a:solidFill>
              </a:rPr>
            </a:br>
            <a:r>
              <a:rPr lang="en-US" sz="1200" dirty="0">
                <a:solidFill>
                  <a:schemeClr val="bg1"/>
                </a:solidFill>
              </a:rPr>
              <a:t>----- Forwarded by Larry Chang/US/ABAS/PwC on 11/06/2008 03:26 PM ----- </a:t>
            </a:r>
          </a:p>
          <a:p>
            <a:r>
              <a:rPr lang="en-US" sz="1200" b="1" dirty="0">
                <a:solidFill>
                  <a:schemeClr val="bg1"/>
                </a:solidFill>
              </a:rPr>
              <a:t>Christopher </a:t>
            </a:r>
            <a:r>
              <a:rPr lang="en-US" sz="1200" b="1" dirty="0" err="1">
                <a:solidFill>
                  <a:schemeClr val="bg1"/>
                </a:solidFill>
              </a:rPr>
              <a:t>Filiaggi</a:t>
            </a:r>
            <a:r>
              <a:rPr lang="en-US" sz="1200" b="1" dirty="0">
                <a:solidFill>
                  <a:schemeClr val="bg1"/>
                </a:solidFill>
              </a:rPr>
              <a:t>/US/ABAS/PwC</a:t>
            </a:r>
            <a:r>
              <a:rPr lang="en-US" sz="1200" dirty="0">
                <a:solidFill>
                  <a:schemeClr val="bg1"/>
                </a:solidFill>
              </a:rPr>
              <a:t> </a:t>
            </a:r>
          </a:p>
          <a:p>
            <a:r>
              <a:rPr lang="en-US" sz="1200" dirty="0">
                <a:solidFill>
                  <a:schemeClr val="bg1"/>
                </a:solidFill>
              </a:rPr>
              <a:t>11/06/2008 02:27 PM </a:t>
            </a:r>
          </a:p>
          <a:p>
            <a:r>
              <a:rPr lang="en-US" sz="1200" dirty="0">
                <a:solidFill>
                  <a:schemeClr val="bg1"/>
                </a:solidFill>
              </a:rPr>
              <a:t>New York, New York</a:t>
            </a:r>
            <a:br>
              <a:rPr lang="en-US" sz="1200" dirty="0">
                <a:solidFill>
                  <a:schemeClr val="bg1"/>
                </a:solidFill>
              </a:rPr>
            </a:br>
            <a:r>
              <a:rPr lang="en-US" sz="1200" dirty="0">
                <a:solidFill>
                  <a:schemeClr val="bg1"/>
                </a:solidFill>
              </a:rPr>
              <a:t>US </a:t>
            </a:r>
            <a:br>
              <a:rPr lang="en-US" sz="1200" dirty="0">
                <a:solidFill>
                  <a:schemeClr val="bg1"/>
                </a:solidFill>
              </a:rPr>
            </a:br>
            <a:r>
              <a:rPr lang="en-US" sz="1200" dirty="0">
                <a:solidFill>
                  <a:schemeClr val="bg1"/>
                </a:solidFill>
              </a:rPr>
              <a:t>"Reply to All" is Disabled </a:t>
            </a:r>
          </a:p>
          <a:p>
            <a:r>
              <a:rPr lang="en-US" sz="1200" dirty="0">
                <a:solidFill>
                  <a:schemeClr val="bg1"/>
                </a:solidFill>
              </a:rPr>
              <a:t> </a:t>
            </a:r>
          </a:p>
          <a:p>
            <a:r>
              <a:rPr lang="en-US" sz="1200" dirty="0">
                <a:solidFill>
                  <a:schemeClr val="bg1"/>
                </a:solidFill>
              </a:rPr>
              <a:t>To</a:t>
            </a:r>
          </a:p>
          <a:p>
            <a:r>
              <a:rPr lang="en-US" sz="1200" dirty="0">
                <a:solidFill>
                  <a:schemeClr val="bg1"/>
                </a:solidFill>
              </a:rPr>
              <a:t>Matthew Q Leis/US/ABAS/</a:t>
            </a:r>
            <a:r>
              <a:rPr lang="en-US" sz="1200" dirty="0" err="1">
                <a:solidFill>
                  <a:schemeClr val="bg1"/>
                </a:solidFill>
              </a:rPr>
              <a:t>PwC@Americas</a:t>
            </a:r>
            <a:r>
              <a:rPr lang="en-US" sz="1200" dirty="0">
                <a:solidFill>
                  <a:schemeClr val="bg1"/>
                </a:solidFill>
              </a:rPr>
              <a:t>-US, Jessica L </a:t>
            </a:r>
            <a:r>
              <a:rPr lang="en-US" sz="1200" dirty="0" err="1">
                <a:solidFill>
                  <a:schemeClr val="bg1"/>
                </a:solidFill>
              </a:rPr>
              <a:t>Acquard</a:t>
            </a:r>
            <a:r>
              <a:rPr lang="en-US" sz="1200" dirty="0">
                <a:solidFill>
                  <a:schemeClr val="bg1"/>
                </a:solidFill>
              </a:rPr>
              <a:t>/US/ABAS/</a:t>
            </a:r>
            <a:r>
              <a:rPr lang="en-US" sz="1200" dirty="0" err="1">
                <a:solidFill>
                  <a:schemeClr val="bg1"/>
                </a:solidFill>
              </a:rPr>
              <a:t>PwC@Americas</a:t>
            </a:r>
            <a:r>
              <a:rPr lang="en-US" sz="1200" dirty="0">
                <a:solidFill>
                  <a:schemeClr val="bg1"/>
                </a:solidFill>
              </a:rPr>
              <a:t>-US, John Hernandez/US/ABAS/</a:t>
            </a:r>
            <a:r>
              <a:rPr lang="en-US" sz="1200" dirty="0" err="1">
                <a:solidFill>
                  <a:schemeClr val="bg1"/>
                </a:solidFill>
              </a:rPr>
              <a:t>PwC@Americas</a:t>
            </a:r>
            <a:r>
              <a:rPr lang="en-US" sz="1200" dirty="0">
                <a:solidFill>
                  <a:schemeClr val="bg1"/>
                </a:solidFill>
              </a:rPr>
              <a:t>-US, David B Chan/US/ABAS/</a:t>
            </a:r>
            <a:r>
              <a:rPr lang="en-US" sz="1200" dirty="0" err="1">
                <a:solidFill>
                  <a:schemeClr val="bg1"/>
                </a:solidFill>
              </a:rPr>
              <a:t>PwC@Americas</a:t>
            </a:r>
            <a:r>
              <a:rPr lang="en-US" sz="1200" dirty="0">
                <a:solidFill>
                  <a:schemeClr val="bg1"/>
                </a:solidFill>
              </a:rPr>
              <a:t>-US, Larry Chang/US/ABAS/</a:t>
            </a:r>
            <a:r>
              <a:rPr lang="en-US" sz="1200" dirty="0" err="1">
                <a:solidFill>
                  <a:schemeClr val="bg1"/>
                </a:solidFill>
              </a:rPr>
              <a:t>PwC@Americas</a:t>
            </a:r>
            <a:r>
              <a:rPr lang="en-US" sz="1200" dirty="0">
                <a:solidFill>
                  <a:schemeClr val="bg1"/>
                </a:solidFill>
              </a:rPr>
              <a:t>-US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err="1">
                <a:solidFill>
                  <a:schemeClr val="bg1"/>
                </a:solidFill>
              </a:rPr>
              <a:t>Fw</a:t>
            </a:r>
            <a:r>
              <a:rPr lang="en-US" sz="1200" dirty="0">
                <a:solidFill>
                  <a:schemeClr val="bg1"/>
                </a:solidFill>
              </a:rPr>
              <a:t>: </a:t>
            </a:r>
            <a:r>
              <a:rPr lang="en-US" sz="1200" dirty="0" err="1">
                <a:solidFill>
                  <a:schemeClr val="bg1"/>
                </a:solidFill>
              </a:rPr>
              <a:t>hahaha</a:t>
            </a:r>
            <a:endParaRPr lang="en-US" sz="1200" dirty="0">
              <a:solidFill>
                <a:schemeClr val="bg1"/>
              </a:solidFill>
            </a:endParaRP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Pure comedy.  read from the bottom.</a:t>
            </a:r>
            <a:br>
              <a:rPr lang="en-US" sz="1200" dirty="0">
                <a:solidFill>
                  <a:schemeClr val="bg1"/>
                </a:solidFill>
              </a:rPr>
            </a:br>
            <a:r>
              <a:rPr lang="en-US" sz="1200" dirty="0">
                <a:solidFill>
                  <a:schemeClr val="bg1"/>
                </a:solidFill>
              </a:rPr>
              <a:t>__________________________________________________________________________________________________________________________________</a:t>
            </a:r>
            <a:br>
              <a:rPr lang="en-US" sz="1200" dirty="0">
                <a:solidFill>
                  <a:schemeClr val="bg1"/>
                </a:solidFill>
              </a:rPr>
            </a:br>
            <a:r>
              <a:rPr lang="en-US" sz="1200" dirty="0">
                <a:solidFill>
                  <a:schemeClr val="bg1"/>
                </a:solidFill>
              </a:rPr>
              <a:t>Christopher </a:t>
            </a:r>
            <a:r>
              <a:rPr lang="en-US" sz="1200" dirty="0" err="1">
                <a:solidFill>
                  <a:schemeClr val="bg1"/>
                </a:solidFill>
              </a:rPr>
              <a:t>Filiaggi</a:t>
            </a:r>
            <a:r>
              <a:rPr lang="en-US" sz="1200" dirty="0">
                <a:solidFill>
                  <a:schemeClr val="bg1"/>
                </a:solidFill>
              </a:rPr>
              <a:t> | Assurance | PricewaterhouseCoopers | Telephone: +1 646 471 0145 | Facsimile: +1 813 375 4813 | </a:t>
            </a:r>
            <a:r>
              <a:rPr lang="en-US" sz="1200" u="sng" dirty="0">
                <a:solidFill>
                  <a:schemeClr val="bg1"/>
                </a:solidFill>
                <a:hlinkClick r:id="rId34"/>
              </a:rPr>
              <a:t>christopher.filiaggi@us.pwc.com</a:t>
            </a:r>
            <a:r>
              <a:rPr lang="en-US" sz="1200" dirty="0">
                <a:solidFill>
                  <a:schemeClr val="bg1"/>
                </a:solidFill>
              </a:rPr>
              <a:t> </a:t>
            </a:r>
          </a:p>
          <a:p>
            <a:r>
              <a:rPr lang="en-US" sz="1200" dirty="0">
                <a:solidFill>
                  <a:schemeClr val="bg1"/>
                </a:solidFill>
              </a:rPr>
              <a:t>Print less, think more. </a:t>
            </a:r>
          </a:p>
          <a:p>
            <a:r>
              <a:rPr lang="en-US" sz="1200" dirty="0">
                <a:solidFill>
                  <a:schemeClr val="bg1"/>
                </a:solidFill>
              </a:rPr>
              <a:t/>
            </a:r>
            <a:br>
              <a:rPr lang="en-US" sz="1200" dirty="0">
                <a:solidFill>
                  <a:schemeClr val="bg1"/>
                </a:solidFill>
              </a:rPr>
            </a:br>
            <a:r>
              <a:rPr lang="en-US" sz="1200" dirty="0">
                <a:solidFill>
                  <a:schemeClr val="bg1"/>
                </a:solidFill>
              </a:rPr>
              <a:t>----- Forwarded by Christopher </a:t>
            </a:r>
            <a:r>
              <a:rPr lang="en-US" sz="1200" dirty="0" err="1">
                <a:solidFill>
                  <a:schemeClr val="bg1"/>
                </a:solidFill>
              </a:rPr>
              <a:t>Filiaggi</a:t>
            </a:r>
            <a:r>
              <a:rPr lang="en-US" sz="1200" dirty="0">
                <a:solidFill>
                  <a:schemeClr val="bg1"/>
                </a:solidFill>
              </a:rPr>
              <a:t>/US/ABAS/PwC on 11/06/2008 02:26 PM ----- </a:t>
            </a:r>
          </a:p>
          <a:p>
            <a:r>
              <a:rPr lang="en-US" sz="1200" b="1" dirty="0">
                <a:solidFill>
                  <a:schemeClr val="bg1"/>
                </a:solidFill>
              </a:rPr>
              <a:t>"Ryan, Jason (US - Princeton)" &lt;</a:t>
            </a:r>
            <a:r>
              <a:rPr lang="en-US" sz="1200" b="1" u="sng" dirty="0">
                <a:solidFill>
                  <a:schemeClr val="bg1"/>
                </a:solidFill>
                <a:hlinkClick r:id="rId35"/>
              </a:rPr>
              <a:t>jasryan@deloitte.com</a:t>
            </a:r>
            <a:r>
              <a:rPr lang="en-US" sz="1200" b="1" dirty="0">
                <a:solidFill>
                  <a:schemeClr val="bg1"/>
                </a:solidFill>
              </a:rPr>
              <a:t>&gt;</a:t>
            </a:r>
            <a:r>
              <a:rPr lang="en-US" sz="1200" dirty="0">
                <a:solidFill>
                  <a:schemeClr val="bg1"/>
                </a:solidFill>
              </a:rPr>
              <a:t> </a:t>
            </a:r>
          </a:p>
          <a:p>
            <a:r>
              <a:rPr lang="en-US" sz="1200" dirty="0">
                <a:solidFill>
                  <a:schemeClr val="bg1"/>
                </a:solidFill>
              </a:rPr>
              <a:t>11/06/2008 02:20 PM </a:t>
            </a:r>
          </a:p>
          <a:p>
            <a:r>
              <a:rPr lang="en-US" sz="1200" dirty="0">
                <a:solidFill>
                  <a:schemeClr val="bg1"/>
                </a:solidFill>
              </a:rPr>
              <a:t/>
            </a:r>
            <a:br>
              <a:rPr lang="en-US" sz="1200" dirty="0">
                <a:solidFill>
                  <a:schemeClr val="bg1"/>
                </a:solidFill>
              </a:rPr>
            </a:br>
            <a:r>
              <a:rPr lang="en-US" sz="1200" dirty="0">
                <a:solidFill>
                  <a:schemeClr val="bg1"/>
                </a:solidFill>
              </a:rPr>
              <a:t>"Reply to All" is Disabled </a:t>
            </a:r>
          </a:p>
          <a:p>
            <a:r>
              <a:rPr lang="en-US" sz="1200" dirty="0">
                <a:solidFill>
                  <a:schemeClr val="bg1"/>
                </a:solidFill>
              </a:rPr>
              <a:t> </a:t>
            </a:r>
          </a:p>
          <a:p>
            <a:r>
              <a:rPr lang="en-US" sz="1200" dirty="0">
                <a:solidFill>
                  <a:schemeClr val="bg1"/>
                </a:solidFill>
              </a:rPr>
              <a:t>To</a:t>
            </a:r>
          </a:p>
          <a:p>
            <a:r>
              <a:rPr lang="en-US" sz="1200" dirty="0">
                <a:solidFill>
                  <a:schemeClr val="bg1"/>
                </a:solidFill>
              </a:rPr>
              <a:t>Christopher </a:t>
            </a:r>
            <a:r>
              <a:rPr lang="en-US" sz="1200" dirty="0" err="1">
                <a:solidFill>
                  <a:schemeClr val="bg1"/>
                </a:solidFill>
              </a:rPr>
              <a:t>Filiaggi</a:t>
            </a:r>
            <a:r>
              <a:rPr lang="en-US" sz="1200" dirty="0">
                <a:solidFill>
                  <a:schemeClr val="bg1"/>
                </a:solidFill>
              </a:rPr>
              <a:t>/US/ABAS/</a:t>
            </a:r>
            <a:r>
              <a:rPr lang="en-US" sz="1200" dirty="0" err="1">
                <a:solidFill>
                  <a:schemeClr val="bg1"/>
                </a:solidFill>
              </a:rPr>
              <a:t>PwC@Americas</a:t>
            </a:r>
            <a:r>
              <a:rPr lang="en-US" sz="1200" dirty="0">
                <a:solidFill>
                  <a:schemeClr val="bg1"/>
                </a:solidFill>
              </a:rPr>
              <a:t>-US </a:t>
            </a:r>
          </a:p>
          <a:p>
            <a:r>
              <a:rPr lang="en-US" sz="1200" dirty="0">
                <a:solidFill>
                  <a:schemeClr val="bg1"/>
                </a:solidFill>
              </a:rPr>
              <a:t>cc</a:t>
            </a:r>
          </a:p>
          <a:p>
            <a:r>
              <a:rPr lang="en-US" sz="1200" dirty="0">
                <a:solidFill>
                  <a:schemeClr val="bg1"/>
                </a:solidFill>
              </a:rPr>
              <a:t> </a:t>
            </a:r>
          </a:p>
          <a:p>
            <a:r>
              <a:rPr lang="en-US" sz="1200" dirty="0">
                <a:solidFill>
                  <a:schemeClr val="bg1"/>
                </a:solidFill>
              </a:rPr>
              <a:t>Subject</a:t>
            </a:r>
          </a:p>
          <a:p>
            <a:r>
              <a:rPr lang="en-US" sz="1200" dirty="0">
                <a:solidFill>
                  <a:schemeClr val="bg1"/>
                </a:solidFill>
              </a:rPr>
              <a:t>FW: </a:t>
            </a:r>
            <a:r>
              <a:rPr lang="en-US" sz="1200" dirty="0" err="1">
                <a:solidFill>
                  <a:schemeClr val="bg1"/>
                </a:solidFill>
              </a:rPr>
              <a:t>hahaha</a:t>
            </a:r>
            <a:endParaRPr lang="en-US" sz="1200" dirty="0">
              <a:solidFill>
                <a:schemeClr val="bg1"/>
              </a:solidFill>
            </a:endParaRPr>
          </a:p>
          <a:p>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b="1" dirty="0">
                <a:solidFill>
                  <a:schemeClr val="bg1"/>
                </a:solidFill>
              </a:rPr>
              <a:t/>
            </a:r>
            <a:br>
              <a:rPr lang="en-US" sz="1200" b="1" dirty="0">
                <a:solidFill>
                  <a:schemeClr val="bg1"/>
                </a:solidFill>
              </a:rPr>
            </a:br>
            <a:r>
              <a:rPr lang="en-US" sz="1200" b="1" dirty="0">
                <a:solidFill>
                  <a:schemeClr val="bg1"/>
                </a:solidFill>
              </a:rPr>
              <a:t>Take a look at what a 1</a:t>
            </a:r>
            <a:r>
              <a:rPr lang="en-US" sz="1200" b="1" baseline="30000" dirty="0">
                <a:solidFill>
                  <a:schemeClr val="bg1"/>
                </a:solidFill>
              </a:rPr>
              <a:t>st</a:t>
            </a:r>
            <a:r>
              <a:rPr lang="en-US" sz="1200" b="1" dirty="0">
                <a:solidFill>
                  <a:schemeClr val="bg1"/>
                </a:solidFill>
              </a:rPr>
              <a:t> year sent to a partner</a:t>
            </a: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Kent, Kevin James (US - Princeton)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2:06 PM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Ryan, Jason (US - Princeton); Kowalski, Krzysztof (US - Princeton); </a:t>
            </a:r>
            <a:r>
              <a:rPr lang="en-US" sz="1200" dirty="0" err="1">
                <a:solidFill>
                  <a:schemeClr val="bg1"/>
                </a:solidFill>
              </a:rPr>
              <a:t>VanDenBerg</a:t>
            </a:r>
            <a:r>
              <a:rPr lang="en-US" sz="1200" dirty="0">
                <a:solidFill>
                  <a:schemeClr val="bg1"/>
                </a:solidFill>
              </a:rPr>
              <a:t>, Gus (US - Parsippany); Campos, Jon (US - Parsippany)</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Longe</a:t>
            </a:r>
            <a:r>
              <a:rPr lang="en-US" sz="1200" dirty="0">
                <a:solidFill>
                  <a:schemeClr val="bg1"/>
                </a:solidFill>
              </a:rPr>
              <a:t>, Gabi (US - Parsippany)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2:01 PM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Walthrust</a:t>
            </a:r>
            <a:r>
              <a:rPr lang="en-US" sz="1200" dirty="0">
                <a:solidFill>
                  <a:schemeClr val="bg1"/>
                </a:solidFill>
              </a:rPr>
              <a:t>, Alexandria (US - New York); Shah, </a:t>
            </a:r>
            <a:r>
              <a:rPr lang="en-US" sz="1200" dirty="0" err="1">
                <a:solidFill>
                  <a:schemeClr val="bg1"/>
                </a:solidFill>
              </a:rPr>
              <a:t>Amar</a:t>
            </a:r>
            <a:r>
              <a:rPr lang="en-US" sz="1200" dirty="0">
                <a:solidFill>
                  <a:schemeClr val="bg1"/>
                </a:solidFill>
              </a:rPr>
              <a:t> A (US - Parsippany); </a:t>
            </a:r>
            <a:r>
              <a:rPr lang="en-US" sz="1200" dirty="0" err="1">
                <a:solidFill>
                  <a:schemeClr val="bg1"/>
                </a:solidFill>
              </a:rPr>
              <a:t>Rosikiewicz</a:t>
            </a:r>
            <a:r>
              <a:rPr lang="en-US" sz="1200" dirty="0">
                <a:solidFill>
                  <a:schemeClr val="bg1"/>
                </a:solidFill>
              </a:rPr>
              <a:t>, Daniel (US - Parsippany); Saul, David (US - Parsippany); </a:t>
            </a:r>
            <a:r>
              <a:rPr lang="en-US" sz="1200" dirty="0" err="1">
                <a:solidFill>
                  <a:schemeClr val="bg1"/>
                </a:solidFill>
              </a:rPr>
              <a:t>Almonte</a:t>
            </a:r>
            <a:r>
              <a:rPr lang="en-US" sz="1200" dirty="0">
                <a:solidFill>
                  <a:schemeClr val="bg1"/>
                </a:solidFill>
              </a:rPr>
              <a:t>, Ernie (US - Parsippany); Jacobs, Julian (US - Parsippany); </a:t>
            </a:r>
            <a:r>
              <a:rPr lang="en-US" sz="1200" dirty="0" err="1">
                <a:solidFill>
                  <a:schemeClr val="bg1"/>
                </a:solidFill>
              </a:rPr>
              <a:t>Freketic</a:t>
            </a:r>
            <a:r>
              <a:rPr lang="en-US" sz="1200" dirty="0">
                <a:solidFill>
                  <a:schemeClr val="bg1"/>
                </a:solidFill>
              </a:rPr>
              <a:t>, Katie (US - Boston); McVey, Kerry (US - Parsippany); Kent, Kevin James (US - Princeton); Van demark, Kevin Scot (US - Parsippany); </a:t>
            </a:r>
            <a:r>
              <a:rPr lang="en-US" sz="1200" dirty="0" err="1">
                <a:solidFill>
                  <a:schemeClr val="bg1"/>
                </a:solidFill>
              </a:rPr>
              <a:t>Fageyinbo</a:t>
            </a:r>
            <a:r>
              <a:rPr lang="en-US" sz="1200" dirty="0">
                <a:solidFill>
                  <a:schemeClr val="bg1"/>
                </a:solidFill>
              </a:rPr>
              <a:t>, </a:t>
            </a:r>
            <a:r>
              <a:rPr lang="en-US" sz="1200" dirty="0" err="1">
                <a:solidFill>
                  <a:schemeClr val="bg1"/>
                </a:solidFill>
              </a:rPr>
              <a:t>Olayinka</a:t>
            </a:r>
            <a:r>
              <a:rPr lang="en-US" sz="1200" dirty="0">
                <a:solidFill>
                  <a:schemeClr val="bg1"/>
                </a:solidFill>
              </a:rPr>
              <a:t>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Scroll Down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err="1">
                <a:solidFill>
                  <a:schemeClr val="bg1"/>
                </a:solidFill>
              </a:rPr>
              <a:t>Akhigbe</a:t>
            </a:r>
            <a:r>
              <a:rPr lang="en-US" sz="1200" b="1" dirty="0">
                <a:solidFill>
                  <a:schemeClr val="bg1"/>
                </a:solidFill>
              </a:rPr>
              <a:t> Gabi </a:t>
            </a:r>
            <a:r>
              <a:rPr lang="en-US" sz="1200" b="1" dirty="0" err="1">
                <a:solidFill>
                  <a:schemeClr val="bg1"/>
                </a:solidFill>
              </a:rPr>
              <a:t>Longe</a:t>
            </a:r>
            <a:r>
              <a:rPr lang="en-US" sz="1200" dirty="0">
                <a:solidFill>
                  <a:schemeClr val="bg1"/>
                </a:solidFill>
              </a:rPr>
              <a:t/>
            </a:r>
            <a:br>
              <a:rPr lang="en-US" sz="1200" dirty="0">
                <a:solidFill>
                  <a:schemeClr val="bg1"/>
                </a:solidFill>
              </a:rPr>
            </a:br>
            <a:r>
              <a:rPr lang="en-US" sz="1200" dirty="0">
                <a:solidFill>
                  <a:schemeClr val="bg1"/>
                </a:solidFill>
              </a:rPr>
              <a:t>Audit Assistant</a:t>
            </a:r>
            <a:br>
              <a:rPr lang="en-US" sz="1200" dirty="0">
                <a:solidFill>
                  <a:schemeClr val="bg1"/>
                </a:solidFill>
              </a:rPr>
            </a:br>
            <a:r>
              <a:rPr lang="en-US" sz="1200" dirty="0">
                <a:solidFill>
                  <a:schemeClr val="bg1"/>
                </a:solidFill>
              </a:rPr>
              <a:t>Deloitte &amp; </a:t>
            </a:r>
            <a:r>
              <a:rPr lang="en-US" sz="1200" dirty="0" err="1">
                <a:solidFill>
                  <a:schemeClr val="bg1"/>
                </a:solidFill>
              </a:rPr>
              <a:t>Touche</a:t>
            </a:r>
            <a:r>
              <a:rPr lang="en-US" sz="1200" dirty="0">
                <a:solidFill>
                  <a:schemeClr val="bg1"/>
                </a:solidFill>
              </a:rPr>
              <a:t> LLP</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Tel: +1 (973) 602-5927</a:t>
            </a:r>
            <a:br>
              <a:rPr lang="en-US" sz="1200" dirty="0">
                <a:solidFill>
                  <a:schemeClr val="bg1"/>
                </a:solidFill>
              </a:rPr>
            </a:br>
            <a:r>
              <a:rPr lang="en-US" sz="1200" dirty="0">
                <a:solidFill>
                  <a:schemeClr val="bg1"/>
                </a:solidFill>
              </a:rPr>
              <a:t>Fax: +1 (973) 695-9807</a:t>
            </a:r>
            <a:br>
              <a:rPr lang="en-US" sz="1200" dirty="0">
                <a:solidFill>
                  <a:schemeClr val="bg1"/>
                </a:solidFill>
              </a:rPr>
            </a:br>
            <a:r>
              <a:rPr lang="en-US" sz="1200" dirty="0">
                <a:solidFill>
                  <a:schemeClr val="bg1"/>
                </a:solidFill>
              </a:rPr>
              <a:t>Mobile: + 1 (908) 249-2929</a:t>
            </a:r>
            <a:r>
              <a:rPr lang="en-US" sz="1200" u="sng" dirty="0">
                <a:solidFill>
                  <a:schemeClr val="bg1"/>
                </a:solidFill>
              </a:rPr>
              <a:t/>
            </a:r>
            <a:br>
              <a:rPr lang="en-US" sz="1200" u="sng" dirty="0">
                <a:solidFill>
                  <a:schemeClr val="bg1"/>
                </a:solidFill>
              </a:rPr>
            </a:br>
            <a:r>
              <a:rPr lang="en-US" sz="1200" u="sng" dirty="0">
                <a:solidFill>
                  <a:schemeClr val="bg1"/>
                </a:solidFill>
                <a:hlinkClick r:id="rId36"/>
              </a:rPr>
              <a:t>glonge@deloitte.com</a:t>
            </a:r>
            <a:r>
              <a:rPr lang="en-US" sz="1200" u="sng" dirty="0">
                <a:solidFill>
                  <a:schemeClr val="bg1"/>
                </a:solidFill>
              </a:rPr>
              <a:t/>
            </a:r>
            <a:br>
              <a:rPr lang="en-US" sz="1200" u="sng" dirty="0">
                <a:solidFill>
                  <a:schemeClr val="bg1"/>
                </a:solidFill>
              </a:rPr>
            </a:br>
            <a:r>
              <a:rPr lang="en-US" sz="1200" u="sng" dirty="0">
                <a:solidFill>
                  <a:schemeClr val="bg1"/>
                </a:solidFill>
                <a:hlinkClick r:id="rId3"/>
              </a:rPr>
              <a:t>www.deloitte.com</a:t>
            </a: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100 Kimball Drive</a:t>
            </a:r>
            <a:br>
              <a:rPr lang="en-US" sz="1200" dirty="0">
                <a:solidFill>
                  <a:schemeClr val="bg1"/>
                </a:solidFill>
              </a:rPr>
            </a:br>
            <a:r>
              <a:rPr lang="en-US" sz="1200" dirty="0">
                <a:solidFill>
                  <a:schemeClr val="bg1"/>
                </a:solidFill>
              </a:rPr>
              <a:t>Parsippany, NJ 07054-0319 </a:t>
            </a:r>
            <a:br>
              <a:rPr lang="en-US" sz="1200" dirty="0">
                <a:solidFill>
                  <a:schemeClr val="bg1"/>
                </a:solidFill>
              </a:rPr>
            </a:br>
            <a:r>
              <a:rPr lang="en-US" sz="1200" dirty="0">
                <a:solidFill>
                  <a:schemeClr val="bg1"/>
                </a:solidFill>
              </a:rPr>
              <a:t>P Please consider the environment before printing.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Lewis, Claudine N (US - Parsippany)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1:52 PM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Bishop, Daniel Peter (US - New York); Crooks, Dwight Ricardo (US - New York); </a:t>
            </a:r>
            <a:r>
              <a:rPr lang="en-US" sz="1200" dirty="0" err="1">
                <a:solidFill>
                  <a:schemeClr val="bg1"/>
                </a:solidFill>
              </a:rPr>
              <a:t>Longe</a:t>
            </a:r>
            <a:r>
              <a:rPr lang="en-US" sz="1200" dirty="0">
                <a:solidFill>
                  <a:schemeClr val="bg1"/>
                </a:solidFill>
              </a:rPr>
              <a:t>, Gabi (US - Parsippany); Grant, </a:t>
            </a:r>
            <a:r>
              <a:rPr lang="en-US" sz="1200" dirty="0" err="1">
                <a:solidFill>
                  <a:schemeClr val="bg1"/>
                </a:solidFill>
              </a:rPr>
              <a:t>Jheanelle</a:t>
            </a:r>
            <a:r>
              <a:rPr lang="en-US" sz="1200" dirty="0">
                <a:solidFill>
                  <a:schemeClr val="bg1"/>
                </a:solidFill>
              </a:rPr>
              <a:t> Tiffany (US - Parsippany); Tin, Adriana (US - Parsippany); Foster, Rachel A (US - Parsippany); </a:t>
            </a:r>
            <a:r>
              <a:rPr lang="en-US" sz="1200" dirty="0" err="1">
                <a:solidFill>
                  <a:schemeClr val="bg1"/>
                </a:solidFill>
              </a:rPr>
              <a:t>Bongermino</a:t>
            </a:r>
            <a:r>
              <a:rPr lang="en-US" sz="1200" dirty="0">
                <a:solidFill>
                  <a:schemeClr val="bg1"/>
                </a:solidFill>
              </a:rPr>
              <a:t>, Erica (US - Princeton)</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Claudine Lewis</a:t>
            </a:r>
            <a:r>
              <a:rPr lang="en-US" sz="1200" dirty="0">
                <a:solidFill>
                  <a:schemeClr val="bg1"/>
                </a:solidFill>
              </a:rPr>
              <a:t> </a:t>
            </a:r>
            <a:br>
              <a:rPr lang="en-US" sz="1200" dirty="0">
                <a:solidFill>
                  <a:schemeClr val="bg1"/>
                </a:solidFill>
              </a:rPr>
            </a:br>
            <a:r>
              <a:rPr lang="en-US" sz="1200" dirty="0">
                <a:solidFill>
                  <a:schemeClr val="bg1"/>
                </a:solidFill>
              </a:rPr>
              <a:t>Audit Assistant</a:t>
            </a:r>
            <a:br>
              <a:rPr lang="en-US" sz="1200" dirty="0">
                <a:solidFill>
                  <a:schemeClr val="bg1"/>
                </a:solidFill>
              </a:rPr>
            </a:br>
            <a:r>
              <a:rPr lang="en-US" sz="1200" dirty="0">
                <a:solidFill>
                  <a:schemeClr val="bg1"/>
                </a:solidFill>
              </a:rPr>
              <a:t>Deloitte &amp; </a:t>
            </a:r>
            <a:r>
              <a:rPr lang="en-US" sz="1200" dirty="0" err="1">
                <a:solidFill>
                  <a:schemeClr val="bg1"/>
                </a:solidFill>
              </a:rPr>
              <a:t>Touche</a:t>
            </a:r>
            <a:r>
              <a:rPr lang="en-US" sz="1200" dirty="0">
                <a:solidFill>
                  <a:schemeClr val="bg1"/>
                </a:solidFill>
              </a:rPr>
              <a:t> LLP</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Tel: + 1 973-602-6465 </a:t>
            </a:r>
            <a:br>
              <a:rPr lang="en-US" sz="1200" dirty="0">
                <a:solidFill>
                  <a:schemeClr val="bg1"/>
                </a:solidFill>
              </a:rPr>
            </a:br>
            <a:r>
              <a:rPr lang="en-US" sz="1200" dirty="0">
                <a:solidFill>
                  <a:schemeClr val="bg1"/>
                </a:solidFill>
              </a:rPr>
              <a:t>Fax: + 1 973-451-4662</a:t>
            </a:r>
            <a:r>
              <a:rPr lang="en-US" sz="1200" u="sng" dirty="0">
                <a:solidFill>
                  <a:schemeClr val="bg1"/>
                </a:solidFill>
              </a:rPr>
              <a:t/>
            </a:r>
            <a:br>
              <a:rPr lang="en-US" sz="1200" u="sng" dirty="0">
                <a:solidFill>
                  <a:schemeClr val="bg1"/>
                </a:solidFill>
              </a:rPr>
            </a:br>
            <a:r>
              <a:rPr lang="en-US" sz="1200" u="sng" dirty="0">
                <a:solidFill>
                  <a:schemeClr val="bg1"/>
                </a:solidFill>
                <a:hlinkClick r:id="rId37"/>
              </a:rPr>
              <a:t>clewis@deloitte.com</a:t>
            </a:r>
            <a:r>
              <a:rPr lang="en-US" sz="1200" dirty="0">
                <a:solidFill>
                  <a:schemeClr val="bg1"/>
                </a:solidFill>
              </a:rPr>
              <a:t> </a:t>
            </a:r>
            <a:r>
              <a:rPr lang="en-US" sz="1200" u="sng" dirty="0">
                <a:solidFill>
                  <a:schemeClr val="bg1"/>
                </a:solidFill>
              </a:rPr>
              <a:t/>
            </a:r>
            <a:br>
              <a:rPr lang="en-US" sz="1200" u="sng" dirty="0">
                <a:solidFill>
                  <a:schemeClr val="bg1"/>
                </a:solidFill>
              </a:rPr>
            </a:br>
            <a:r>
              <a:rPr lang="en-US" sz="1200" u="sng" dirty="0">
                <a:solidFill>
                  <a:schemeClr val="bg1"/>
                </a:solidFill>
                <a:hlinkClick r:id="rId3"/>
              </a:rPr>
              <a:t>www.deloitte.com</a:t>
            </a:r>
            <a:r>
              <a:rPr lang="en-US" sz="1200" dirty="0">
                <a:solidFill>
                  <a:schemeClr val="bg1"/>
                </a:solidFill>
              </a:rPr>
              <a:t> </a:t>
            </a:r>
            <a:br>
              <a:rPr lang="en-US" sz="1200" dirty="0">
                <a:solidFill>
                  <a:schemeClr val="bg1"/>
                </a:solidFill>
              </a:rPr>
            </a:br>
            <a:r>
              <a:rPr lang="en-US" sz="1200" dirty="0">
                <a:solidFill>
                  <a:schemeClr val="bg1"/>
                </a:solidFill>
              </a:rPr>
              <a:t>100 Kimball Drive </a:t>
            </a:r>
            <a:br>
              <a:rPr lang="en-US" sz="1200" dirty="0">
                <a:solidFill>
                  <a:schemeClr val="bg1"/>
                </a:solidFill>
              </a:rPr>
            </a:br>
            <a:r>
              <a:rPr lang="en-US" sz="1200" dirty="0">
                <a:solidFill>
                  <a:schemeClr val="bg1"/>
                </a:solidFill>
              </a:rPr>
              <a:t>Parsippany, NJ 07054 </a:t>
            </a:r>
            <a:br>
              <a:rPr lang="en-US" sz="1200" dirty="0">
                <a:solidFill>
                  <a:schemeClr val="bg1"/>
                </a:solidFill>
              </a:rPr>
            </a:br>
            <a:r>
              <a:rPr lang="en-US" sz="1200" dirty="0">
                <a:solidFill>
                  <a:schemeClr val="bg1"/>
                </a:solidFill>
              </a:rPr>
              <a:t>P Please consider the environment before printing.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Warbrick</a:t>
            </a:r>
            <a:r>
              <a:rPr lang="en-US" sz="1200" dirty="0">
                <a:solidFill>
                  <a:schemeClr val="bg1"/>
                </a:solidFill>
              </a:rPr>
              <a:t>, Samuel Peter (US - Parsippany)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1:00 PM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Tabachnik</a:t>
            </a:r>
            <a:r>
              <a:rPr lang="en-US" sz="1200" dirty="0">
                <a:solidFill>
                  <a:schemeClr val="bg1"/>
                </a:solidFill>
              </a:rPr>
              <a:t>, Anna (US - Parsippany); </a:t>
            </a:r>
            <a:r>
              <a:rPr lang="en-US" sz="1200" dirty="0" err="1">
                <a:solidFill>
                  <a:schemeClr val="bg1"/>
                </a:solidFill>
              </a:rPr>
              <a:t>Montanaro</a:t>
            </a:r>
            <a:r>
              <a:rPr lang="en-US" sz="1200" dirty="0">
                <a:solidFill>
                  <a:schemeClr val="bg1"/>
                </a:solidFill>
              </a:rPr>
              <a:t>, Alexis Nicole (US - Parsippany); Hall, Nicole Rose (US - Parsippany); </a:t>
            </a:r>
            <a:r>
              <a:rPr lang="en-US" sz="1200" dirty="0" err="1">
                <a:solidFill>
                  <a:schemeClr val="bg1"/>
                </a:solidFill>
              </a:rPr>
              <a:t>Polifroni</a:t>
            </a:r>
            <a:r>
              <a:rPr lang="en-US" sz="1200" dirty="0">
                <a:solidFill>
                  <a:schemeClr val="bg1"/>
                </a:solidFill>
              </a:rPr>
              <a:t>, Laura (US - Parsippany); Foster, Rachel A (US - Parsippany); Fleming, Christopher Steven (US - Parsippany); </a:t>
            </a:r>
            <a:r>
              <a:rPr lang="en-US" sz="1200" dirty="0" err="1">
                <a:solidFill>
                  <a:schemeClr val="bg1"/>
                </a:solidFill>
              </a:rPr>
              <a:t>Schlachter</a:t>
            </a:r>
            <a:r>
              <a:rPr lang="en-US" sz="1200" dirty="0">
                <a:solidFill>
                  <a:schemeClr val="bg1"/>
                </a:solidFill>
              </a:rPr>
              <a:t>, Jr., Anthony (US - Parsippany); </a:t>
            </a:r>
            <a:r>
              <a:rPr lang="en-US" sz="1200" dirty="0" err="1">
                <a:solidFill>
                  <a:schemeClr val="bg1"/>
                </a:solidFill>
              </a:rPr>
              <a:t>Lupinski</a:t>
            </a:r>
            <a:r>
              <a:rPr lang="en-US" sz="1200" dirty="0">
                <a:solidFill>
                  <a:schemeClr val="bg1"/>
                </a:solidFill>
              </a:rPr>
              <a:t>, Joseph (US - Parsippany); Liao, </a:t>
            </a:r>
            <a:r>
              <a:rPr lang="en-US" sz="1200" dirty="0" err="1">
                <a:solidFill>
                  <a:schemeClr val="bg1"/>
                </a:solidFill>
              </a:rPr>
              <a:t>Kefan</a:t>
            </a:r>
            <a:r>
              <a:rPr lang="en-US" sz="1200" dirty="0">
                <a:solidFill>
                  <a:schemeClr val="bg1"/>
                </a:solidFill>
              </a:rPr>
              <a:t> (US - Parsippany); </a:t>
            </a:r>
            <a:r>
              <a:rPr lang="en-US" sz="1200" dirty="0" err="1">
                <a:solidFill>
                  <a:schemeClr val="bg1"/>
                </a:solidFill>
              </a:rPr>
              <a:t>Manhede</a:t>
            </a:r>
            <a:r>
              <a:rPr lang="en-US" sz="1200" dirty="0">
                <a:solidFill>
                  <a:schemeClr val="bg1"/>
                </a:solidFill>
              </a:rPr>
              <a:t>, Joseph (US - Parsippany); Lewis, Claudine N (US - Parsippany); Man, Kevin (US - Parsippany)</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Kegler</a:t>
            </a:r>
            <a:r>
              <a:rPr lang="en-US" sz="1200" dirty="0">
                <a:solidFill>
                  <a:schemeClr val="bg1"/>
                </a:solidFill>
              </a:rPr>
              <a:t>, Colleen E (US - Parsippany)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11:25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Yacovelli</a:t>
            </a:r>
            <a:r>
              <a:rPr lang="en-US" sz="1200" dirty="0">
                <a:solidFill>
                  <a:schemeClr val="bg1"/>
                </a:solidFill>
              </a:rPr>
              <a:t>, Michael (US - Parsippany); </a:t>
            </a:r>
            <a:r>
              <a:rPr lang="en-US" sz="1200" dirty="0" err="1">
                <a:solidFill>
                  <a:schemeClr val="bg1"/>
                </a:solidFill>
              </a:rPr>
              <a:t>Warbrick</a:t>
            </a:r>
            <a:r>
              <a:rPr lang="en-US" sz="1200" dirty="0">
                <a:solidFill>
                  <a:schemeClr val="bg1"/>
                </a:solidFill>
              </a:rPr>
              <a:t>, Samuel Peter (US - Parsippany); </a:t>
            </a:r>
            <a:r>
              <a:rPr lang="en-US" sz="1200" dirty="0" err="1">
                <a:solidFill>
                  <a:schemeClr val="bg1"/>
                </a:solidFill>
              </a:rPr>
              <a:t>Bonatti</a:t>
            </a:r>
            <a:r>
              <a:rPr lang="en-US" sz="1200" dirty="0">
                <a:solidFill>
                  <a:schemeClr val="bg1"/>
                </a:solidFill>
              </a:rPr>
              <a:t>, Massimo (US - Parsippany)</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Benson, Eric (US - Boston)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10:46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Yorra</a:t>
            </a:r>
            <a:r>
              <a:rPr lang="en-US" sz="1200" dirty="0">
                <a:solidFill>
                  <a:schemeClr val="bg1"/>
                </a:solidFill>
              </a:rPr>
              <a:t>, Joshua Adam (US - Boston); </a:t>
            </a:r>
            <a:r>
              <a:rPr lang="en-US" sz="1200" dirty="0" err="1">
                <a:solidFill>
                  <a:schemeClr val="bg1"/>
                </a:solidFill>
              </a:rPr>
              <a:t>Bearfield</a:t>
            </a:r>
            <a:r>
              <a:rPr lang="en-US" sz="1200" dirty="0">
                <a:solidFill>
                  <a:schemeClr val="bg1"/>
                </a:solidFill>
              </a:rPr>
              <a:t>, Gillian Ross (US - Boston); </a:t>
            </a:r>
            <a:r>
              <a:rPr lang="en-US" sz="1200" dirty="0" err="1">
                <a:solidFill>
                  <a:schemeClr val="bg1"/>
                </a:solidFill>
              </a:rPr>
              <a:t>Kegler</a:t>
            </a:r>
            <a:r>
              <a:rPr lang="en-US" sz="1200" dirty="0">
                <a:solidFill>
                  <a:schemeClr val="bg1"/>
                </a:solidFill>
              </a:rPr>
              <a:t>, Colleen E (US - Parsippany)</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Scroll all the way to the bottom.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Banoey</a:t>
            </a:r>
            <a:r>
              <a:rPr lang="en-US" sz="1200" dirty="0">
                <a:solidFill>
                  <a:schemeClr val="bg1"/>
                </a:solidFill>
              </a:rPr>
              <a:t>, Dianne </a:t>
            </a:r>
            <a:r>
              <a:rPr lang="en-US" sz="1200" dirty="0" err="1">
                <a:solidFill>
                  <a:schemeClr val="bg1"/>
                </a:solidFill>
              </a:rPr>
              <a:t>Andogan</a:t>
            </a:r>
            <a:r>
              <a:rPr lang="en-US" sz="1200" dirty="0">
                <a:solidFill>
                  <a:schemeClr val="bg1"/>
                </a:solidFill>
              </a:rPr>
              <a:t> (US - Boston)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10:33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Gabrielsen</a:t>
            </a:r>
            <a:r>
              <a:rPr lang="en-US" sz="1200" dirty="0">
                <a:solidFill>
                  <a:schemeClr val="bg1"/>
                </a:solidFill>
              </a:rPr>
              <a:t>, Daniel Robert (US - Boston)</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Never, ever do this.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Dianne A. </a:t>
            </a:r>
            <a:r>
              <a:rPr lang="en-US" sz="1200" b="1" dirty="0" err="1">
                <a:solidFill>
                  <a:schemeClr val="bg1"/>
                </a:solidFill>
              </a:rPr>
              <a:t>Banoey</a:t>
            </a:r>
            <a:r>
              <a:rPr lang="en-US" sz="1200" dirty="0">
                <a:solidFill>
                  <a:schemeClr val="bg1"/>
                </a:solidFill>
              </a:rPr>
              <a:t> </a:t>
            </a:r>
            <a:br>
              <a:rPr lang="en-US" sz="1200" dirty="0">
                <a:solidFill>
                  <a:schemeClr val="bg1"/>
                </a:solidFill>
              </a:rPr>
            </a:br>
            <a:r>
              <a:rPr lang="en-US" sz="1200" dirty="0">
                <a:solidFill>
                  <a:schemeClr val="bg1"/>
                </a:solidFill>
              </a:rPr>
              <a:t>Assurance and Enterprise Risk Services </a:t>
            </a:r>
            <a:br>
              <a:rPr lang="en-US" sz="1200" dirty="0">
                <a:solidFill>
                  <a:schemeClr val="bg1"/>
                </a:solidFill>
              </a:rPr>
            </a:br>
            <a:r>
              <a:rPr lang="en-US" sz="1200" dirty="0">
                <a:solidFill>
                  <a:schemeClr val="bg1"/>
                </a:solidFill>
              </a:rPr>
              <a:t>Deloitte &amp; </a:t>
            </a:r>
            <a:r>
              <a:rPr lang="en-US" sz="1200" dirty="0" err="1">
                <a:solidFill>
                  <a:schemeClr val="bg1"/>
                </a:solidFill>
              </a:rPr>
              <a:t>Touche</a:t>
            </a:r>
            <a:r>
              <a:rPr lang="en-US" sz="1200" dirty="0">
                <a:solidFill>
                  <a:schemeClr val="bg1"/>
                </a:solidFill>
              </a:rPr>
              <a:t> LLP   </a:t>
            </a:r>
            <a:br>
              <a:rPr lang="en-US" sz="1200" dirty="0">
                <a:solidFill>
                  <a:schemeClr val="bg1"/>
                </a:solidFill>
              </a:rPr>
            </a:br>
            <a:r>
              <a:rPr lang="en-US" sz="1200" dirty="0">
                <a:solidFill>
                  <a:schemeClr val="bg1"/>
                </a:solidFill>
              </a:rPr>
              <a:t>Tel:  (617) 437 2034 </a:t>
            </a:r>
            <a:br>
              <a:rPr lang="en-US" sz="1200" dirty="0">
                <a:solidFill>
                  <a:schemeClr val="bg1"/>
                </a:solidFill>
              </a:rPr>
            </a:br>
            <a:r>
              <a:rPr lang="en-US" sz="1200" dirty="0">
                <a:solidFill>
                  <a:schemeClr val="bg1"/>
                </a:solidFill>
              </a:rPr>
              <a:t>Fax:  (617) 437 4034 </a:t>
            </a:r>
            <a:r>
              <a:rPr lang="en-US" sz="1200" u="sng" dirty="0">
                <a:solidFill>
                  <a:schemeClr val="bg1"/>
                </a:solidFill>
              </a:rPr>
              <a:t/>
            </a:r>
            <a:br>
              <a:rPr lang="en-US" sz="1200" u="sng" dirty="0">
                <a:solidFill>
                  <a:schemeClr val="bg1"/>
                </a:solidFill>
              </a:rPr>
            </a:br>
            <a:r>
              <a:rPr lang="en-US" sz="1200" u="sng" dirty="0">
                <a:solidFill>
                  <a:schemeClr val="bg1"/>
                </a:solidFill>
                <a:hlinkClick r:id="rId38"/>
              </a:rPr>
              <a:t>dbanoey@deloitte.com</a:t>
            </a: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Anderson, Jill (US - Boston)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10:28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Hua</a:t>
            </a:r>
            <a:r>
              <a:rPr lang="en-US" sz="1200" dirty="0">
                <a:solidFill>
                  <a:schemeClr val="bg1"/>
                </a:solidFill>
              </a:rPr>
              <a:t>, Jonathan Y (US - Boston); </a:t>
            </a:r>
            <a:r>
              <a:rPr lang="en-US" sz="1200" dirty="0" err="1">
                <a:solidFill>
                  <a:schemeClr val="bg1"/>
                </a:solidFill>
              </a:rPr>
              <a:t>Foynes</a:t>
            </a:r>
            <a:r>
              <a:rPr lang="en-US" sz="1200" dirty="0">
                <a:solidFill>
                  <a:schemeClr val="bg1"/>
                </a:solidFill>
              </a:rPr>
              <a:t>, Tiffany Marie (US - Boston); </a:t>
            </a:r>
            <a:r>
              <a:rPr lang="en-US" sz="1200" dirty="0" err="1">
                <a:solidFill>
                  <a:schemeClr val="bg1"/>
                </a:solidFill>
              </a:rPr>
              <a:t>D'errico</a:t>
            </a:r>
            <a:r>
              <a:rPr lang="en-US" sz="1200" dirty="0">
                <a:solidFill>
                  <a:schemeClr val="bg1"/>
                </a:solidFill>
              </a:rPr>
              <a:t>, Leah Marie (US - Boston); Rave-</a:t>
            </a:r>
            <a:r>
              <a:rPr lang="en-US" sz="1200" dirty="0" err="1">
                <a:solidFill>
                  <a:schemeClr val="bg1"/>
                </a:solidFill>
              </a:rPr>
              <a:t>Indranathan</a:t>
            </a:r>
            <a:r>
              <a:rPr lang="en-US" sz="1200" dirty="0">
                <a:solidFill>
                  <a:schemeClr val="bg1"/>
                </a:solidFill>
              </a:rPr>
              <a:t>, </a:t>
            </a:r>
            <a:r>
              <a:rPr lang="en-US" sz="1200" dirty="0" err="1">
                <a:solidFill>
                  <a:schemeClr val="bg1"/>
                </a:solidFill>
              </a:rPr>
              <a:t>Mathi</a:t>
            </a:r>
            <a:r>
              <a:rPr lang="en-US" sz="1200" dirty="0">
                <a:solidFill>
                  <a:schemeClr val="bg1"/>
                </a:solidFill>
              </a:rPr>
              <a:t> (US - Boston); Lin, David Pei (US - Boston); Francois, Erwin Simon (US - Boston); </a:t>
            </a:r>
            <a:r>
              <a:rPr lang="en-US" sz="1200" dirty="0" err="1">
                <a:solidFill>
                  <a:schemeClr val="bg1"/>
                </a:solidFill>
              </a:rPr>
              <a:t>Banoey</a:t>
            </a:r>
            <a:r>
              <a:rPr lang="en-US" sz="1200" dirty="0">
                <a:solidFill>
                  <a:schemeClr val="bg1"/>
                </a:solidFill>
              </a:rPr>
              <a:t>, Dianne </a:t>
            </a:r>
            <a:r>
              <a:rPr lang="en-US" sz="1200" dirty="0" err="1">
                <a:solidFill>
                  <a:schemeClr val="bg1"/>
                </a:solidFill>
              </a:rPr>
              <a:t>Andogan</a:t>
            </a:r>
            <a:r>
              <a:rPr lang="en-US" sz="1200" dirty="0">
                <a:solidFill>
                  <a:schemeClr val="bg1"/>
                </a:solidFill>
              </a:rPr>
              <a:t> (US - Boston); </a:t>
            </a:r>
            <a:r>
              <a:rPr lang="en-US" sz="1200" dirty="0" err="1">
                <a:solidFill>
                  <a:schemeClr val="bg1"/>
                </a:solidFill>
              </a:rPr>
              <a:t>Colleran</a:t>
            </a:r>
            <a:r>
              <a:rPr lang="en-US" sz="1200" dirty="0">
                <a:solidFill>
                  <a:schemeClr val="bg1"/>
                </a:solidFill>
              </a:rPr>
              <a:t>, Andrew (US - Boston)</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Feel free to forward this to anyone I missed. …I thought this was funny and that you might enjoy it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Seskevich</a:t>
            </a:r>
            <a:r>
              <a:rPr lang="en-US" sz="1200" dirty="0">
                <a:solidFill>
                  <a:schemeClr val="bg1"/>
                </a:solidFill>
              </a:rPr>
              <a:t>, Michael Richard (US - Boston)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10:11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Novack</a:t>
            </a:r>
            <a:r>
              <a:rPr lang="en-US" sz="1200" dirty="0">
                <a:solidFill>
                  <a:schemeClr val="bg1"/>
                </a:solidFill>
              </a:rPr>
              <a:t>, Christopher (US - Boston); Quest, Gwendolyn Aurora (US - Boston); Ryan, Alexander (US - Boston); </a:t>
            </a:r>
            <a:r>
              <a:rPr lang="en-US" sz="1200" dirty="0" err="1">
                <a:solidFill>
                  <a:schemeClr val="bg1"/>
                </a:solidFill>
              </a:rPr>
              <a:t>Schleker</a:t>
            </a:r>
            <a:r>
              <a:rPr lang="en-US" sz="1200" dirty="0">
                <a:solidFill>
                  <a:schemeClr val="bg1"/>
                </a:solidFill>
              </a:rPr>
              <a:t>, Kate Elaine (US - Boston); Stone, Paul (US - Boston); Ames, Laura Beard (US - Boston); Butler, Brendan James (US - Boston); Anderson, Jill (US - Boston); </a:t>
            </a:r>
            <a:r>
              <a:rPr lang="en-US" sz="1200" dirty="0" err="1">
                <a:solidFill>
                  <a:schemeClr val="bg1"/>
                </a:solidFill>
              </a:rPr>
              <a:t>Coveney</a:t>
            </a:r>
            <a:r>
              <a:rPr lang="en-US" sz="1200" dirty="0">
                <a:solidFill>
                  <a:schemeClr val="bg1"/>
                </a:solidFill>
              </a:rPr>
              <a:t>, Katherine Ashley (US - Boston); </a:t>
            </a:r>
            <a:r>
              <a:rPr lang="en-US" sz="1200" dirty="0" err="1">
                <a:solidFill>
                  <a:schemeClr val="bg1"/>
                </a:solidFill>
              </a:rPr>
              <a:t>Polcha</a:t>
            </a:r>
            <a:r>
              <a:rPr lang="en-US" sz="1200" dirty="0">
                <a:solidFill>
                  <a:schemeClr val="bg1"/>
                </a:solidFill>
              </a:rPr>
              <a:t>, Claire (US - New York); </a:t>
            </a:r>
            <a:r>
              <a:rPr lang="en-US" sz="1200" dirty="0" err="1">
                <a:solidFill>
                  <a:schemeClr val="bg1"/>
                </a:solidFill>
              </a:rPr>
              <a:t>Scarano</a:t>
            </a:r>
            <a:r>
              <a:rPr lang="en-US" sz="1200" dirty="0">
                <a:solidFill>
                  <a:schemeClr val="bg1"/>
                </a:solidFill>
              </a:rPr>
              <a:t>, Michele Dawn (US - New York); Dorsa, Christina Marie (US - Jericho); Scott, Thomas E (US - Miami); </a:t>
            </a:r>
            <a:r>
              <a:rPr lang="en-US" sz="1200" dirty="0" err="1">
                <a:solidFill>
                  <a:schemeClr val="bg1"/>
                </a:solidFill>
              </a:rPr>
              <a:t>Rotmil</a:t>
            </a:r>
            <a:r>
              <a:rPr lang="en-US" sz="1200" dirty="0">
                <a:solidFill>
                  <a:schemeClr val="bg1"/>
                </a:solidFill>
              </a:rPr>
              <a:t>, Lauren Elizabeth (US - Boca Raton); </a:t>
            </a:r>
            <a:r>
              <a:rPr lang="en-US" sz="1200" dirty="0" err="1">
                <a:solidFill>
                  <a:schemeClr val="bg1"/>
                </a:solidFill>
              </a:rPr>
              <a:t>Goncalves</a:t>
            </a:r>
            <a:r>
              <a:rPr lang="en-US" sz="1200" dirty="0">
                <a:solidFill>
                  <a:schemeClr val="bg1"/>
                </a:solidFill>
              </a:rPr>
              <a:t>, Joseph Michael (US - Boston); </a:t>
            </a:r>
            <a:r>
              <a:rPr lang="en-US" sz="1200" dirty="0" err="1">
                <a:solidFill>
                  <a:schemeClr val="bg1"/>
                </a:solidFill>
              </a:rPr>
              <a:t>Gionfriddo</a:t>
            </a:r>
            <a:r>
              <a:rPr lang="en-US" sz="1200" dirty="0">
                <a:solidFill>
                  <a:schemeClr val="bg1"/>
                </a:solidFill>
              </a:rPr>
              <a:t>, Lauren Hope (US - Boston); </a:t>
            </a:r>
            <a:r>
              <a:rPr lang="en-US" sz="1200" dirty="0" err="1">
                <a:solidFill>
                  <a:schemeClr val="bg1"/>
                </a:solidFill>
              </a:rPr>
              <a:t>Rielly</a:t>
            </a:r>
            <a:r>
              <a:rPr lang="en-US" sz="1200" dirty="0">
                <a:solidFill>
                  <a:schemeClr val="bg1"/>
                </a:solidFill>
              </a:rPr>
              <a:t>, Elizabeth Mary (US - Boston); </a:t>
            </a:r>
            <a:r>
              <a:rPr lang="en-US" sz="1200" dirty="0" err="1">
                <a:solidFill>
                  <a:schemeClr val="bg1"/>
                </a:solidFill>
              </a:rPr>
              <a:t>Linehan</a:t>
            </a:r>
            <a:r>
              <a:rPr lang="en-US" sz="1200" dirty="0">
                <a:solidFill>
                  <a:schemeClr val="bg1"/>
                </a:solidFill>
              </a:rPr>
              <a:t>, Katie Elizabeth (US - Boston); </a:t>
            </a:r>
            <a:r>
              <a:rPr lang="en-US" sz="1200" dirty="0" err="1">
                <a:solidFill>
                  <a:schemeClr val="bg1"/>
                </a:solidFill>
              </a:rPr>
              <a:t>Yun</a:t>
            </a:r>
            <a:r>
              <a:rPr lang="en-US" sz="1200" dirty="0">
                <a:solidFill>
                  <a:schemeClr val="bg1"/>
                </a:solidFill>
              </a:rPr>
              <a:t>, Stephanie (US - Boston); Blum, Hilary Gail (US - New York); McCarthy, Katelyn Lee (US - Boston); Wells, Jessica Robin (US - Boston); Correa, </a:t>
            </a:r>
            <a:r>
              <a:rPr lang="en-US" sz="1200" dirty="0" err="1">
                <a:solidFill>
                  <a:schemeClr val="bg1"/>
                </a:solidFill>
              </a:rPr>
              <a:t>Taimyra</a:t>
            </a:r>
            <a:r>
              <a:rPr lang="en-US" sz="1200" dirty="0">
                <a:solidFill>
                  <a:schemeClr val="bg1"/>
                </a:solidFill>
              </a:rPr>
              <a:t> (US - Hartford); Arnold, Elizabeth ANN (US - Boston); </a:t>
            </a:r>
            <a:r>
              <a:rPr lang="en-US" sz="1200" dirty="0" err="1">
                <a:solidFill>
                  <a:schemeClr val="bg1"/>
                </a:solidFill>
              </a:rPr>
              <a:t>Dacey</a:t>
            </a:r>
            <a:r>
              <a:rPr lang="en-US" sz="1200" dirty="0">
                <a:solidFill>
                  <a:schemeClr val="bg1"/>
                </a:solidFill>
              </a:rPr>
              <a:t>, Elizabeth ANNE (US - New York); Dayton, Katie (US - Boston); Drake, Chad Michael (US - Boston); Harrison, Kristin (US - Boston); </a:t>
            </a:r>
            <a:r>
              <a:rPr lang="en-US" sz="1200" dirty="0" err="1">
                <a:solidFill>
                  <a:schemeClr val="bg1"/>
                </a:solidFill>
              </a:rPr>
              <a:t>Merola</a:t>
            </a:r>
            <a:r>
              <a:rPr lang="en-US" sz="1200" dirty="0">
                <a:solidFill>
                  <a:schemeClr val="bg1"/>
                </a:solidFill>
              </a:rPr>
              <a:t>, Jennifer (US - Boston); Zoon, Melissa (US - Boston); </a:t>
            </a:r>
            <a:r>
              <a:rPr lang="en-US" sz="1200" dirty="0" err="1">
                <a:solidFill>
                  <a:schemeClr val="bg1"/>
                </a:solidFill>
              </a:rPr>
              <a:t>Stamuli</a:t>
            </a:r>
            <a:r>
              <a:rPr lang="en-US" sz="1200" dirty="0">
                <a:solidFill>
                  <a:schemeClr val="bg1"/>
                </a:solidFill>
              </a:rPr>
              <a:t>, Gina (US - Philadelphia); Gill, Katie (US - Boston); Lilly, Emily (US - Boston); McKinnon, John (US - Boston); Cronin, Taylor </a:t>
            </a:r>
            <a:r>
              <a:rPr lang="en-US" sz="1200" dirty="0" err="1">
                <a:solidFill>
                  <a:schemeClr val="bg1"/>
                </a:solidFill>
              </a:rPr>
              <a:t>Duryee</a:t>
            </a:r>
            <a:r>
              <a:rPr lang="en-US" sz="1200" dirty="0">
                <a:solidFill>
                  <a:schemeClr val="bg1"/>
                </a:solidFill>
              </a:rPr>
              <a:t> (US - Boston); </a:t>
            </a:r>
            <a:r>
              <a:rPr lang="en-US" sz="1200" dirty="0" err="1">
                <a:solidFill>
                  <a:schemeClr val="bg1"/>
                </a:solidFill>
              </a:rPr>
              <a:t>Hampf</a:t>
            </a:r>
            <a:r>
              <a:rPr lang="en-US" sz="1200" dirty="0">
                <a:solidFill>
                  <a:schemeClr val="bg1"/>
                </a:solidFill>
              </a:rPr>
              <a:t>, Heather M (US - Boston); Lu, </a:t>
            </a:r>
            <a:r>
              <a:rPr lang="en-US" sz="1200" dirty="0" err="1">
                <a:solidFill>
                  <a:schemeClr val="bg1"/>
                </a:solidFill>
              </a:rPr>
              <a:t>Jingsheng</a:t>
            </a:r>
            <a:r>
              <a:rPr lang="en-US" sz="1200" dirty="0">
                <a:solidFill>
                  <a:schemeClr val="bg1"/>
                </a:solidFill>
              </a:rPr>
              <a:t> (US - Boston); </a:t>
            </a:r>
            <a:r>
              <a:rPr lang="en-US" sz="1200" dirty="0" err="1">
                <a:solidFill>
                  <a:schemeClr val="bg1"/>
                </a:solidFill>
              </a:rPr>
              <a:t>Lafleur</a:t>
            </a:r>
            <a:r>
              <a:rPr lang="en-US" sz="1200" dirty="0">
                <a:solidFill>
                  <a:schemeClr val="bg1"/>
                </a:solidFill>
              </a:rPr>
              <a:t>, Ann (US - Boston); Thackeray, Jonathan (US - Boston)</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You really can't make this stuff up.  I guess the </a:t>
            </a:r>
            <a:r>
              <a:rPr lang="en-US" sz="1200" dirty="0" err="1">
                <a:solidFill>
                  <a:schemeClr val="bg1"/>
                </a:solidFill>
              </a:rPr>
              <a:t>firstyears</a:t>
            </a:r>
            <a:r>
              <a:rPr lang="en-US" sz="1200" dirty="0">
                <a:solidFill>
                  <a:schemeClr val="bg1"/>
                </a:solidFill>
              </a:rPr>
              <a:t> down in NY are really fired up to audit.  I'm sure we've all felt the same at some point….right?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Scroll all the way down.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Weekend is almost hear, hope your week is going well.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Michael </a:t>
            </a:r>
            <a:r>
              <a:rPr lang="en-US" sz="1200" b="1" dirty="0" err="1">
                <a:solidFill>
                  <a:schemeClr val="bg1"/>
                </a:solidFill>
              </a:rPr>
              <a:t>Seskevich</a:t>
            </a:r>
            <a:r>
              <a:rPr lang="en-US" sz="1200" dirty="0">
                <a:solidFill>
                  <a:schemeClr val="bg1"/>
                </a:solidFill>
              </a:rPr>
              <a:t> </a:t>
            </a:r>
            <a:br>
              <a:rPr lang="en-US" sz="1200" dirty="0">
                <a:solidFill>
                  <a:schemeClr val="bg1"/>
                </a:solidFill>
              </a:rPr>
            </a:br>
            <a:r>
              <a:rPr lang="en-US" sz="1200" dirty="0">
                <a:solidFill>
                  <a:schemeClr val="bg1"/>
                </a:solidFill>
              </a:rPr>
              <a:t>Audit and Enterprise Risk Services </a:t>
            </a:r>
            <a:br>
              <a:rPr lang="en-US" sz="1200" dirty="0">
                <a:solidFill>
                  <a:schemeClr val="bg1"/>
                </a:solidFill>
              </a:rPr>
            </a:br>
            <a:r>
              <a:rPr lang="en-US" sz="1200" dirty="0">
                <a:solidFill>
                  <a:schemeClr val="bg1"/>
                </a:solidFill>
              </a:rPr>
              <a:t>Deloitte &amp; </a:t>
            </a:r>
            <a:r>
              <a:rPr lang="en-US" sz="1200" dirty="0" err="1">
                <a:solidFill>
                  <a:schemeClr val="bg1"/>
                </a:solidFill>
              </a:rPr>
              <a:t>Touche</a:t>
            </a:r>
            <a:r>
              <a:rPr lang="en-US" sz="1200" dirty="0">
                <a:solidFill>
                  <a:schemeClr val="bg1"/>
                </a:solidFill>
              </a:rPr>
              <a:t> LLP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Direct: +1 617 437 3095 </a:t>
            </a:r>
            <a:br>
              <a:rPr lang="en-US" sz="1200" dirty="0">
                <a:solidFill>
                  <a:schemeClr val="bg1"/>
                </a:solidFill>
              </a:rPr>
            </a:br>
            <a:r>
              <a:rPr lang="en-US" sz="1200" dirty="0">
                <a:solidFill>
                  <a:schemeClr val="bg1"/>
                </a:solidFill>
              </a:rPr>
              <a:t>Main: +1 617 437 2000 </a:t>
            </a:r>
            <a:br>
              <a:rPr lang="en-US" sz="1200" dirty="0">
                <a:solidFill>
                  <a:schemeClr val="bg1"/>
                </a:solidFill>
              </a:rPr>
            </a:br>
            <a:r>
              <a:rPr lang="en-US" sz="1200" dirty="0">
                <a:solidFill>
                  <a:schemeClr val="bg1"/>
                </a:solidFill>
              </a:rPr>
              <a:t>Fax: +1 617 437 5095 </a:t>
            </a:r>
            <a:r>
              <a:rPr lang="en-US" sz="1200" u="sng" dirty="0">
                <a:solidFill>
                  <a:schemeClr val="bg1"/>
                </a:solidFill>
              </a:rPr>
              <a:t/>
            </a:r>
            <a:br>
              <a:rPr lang="en-US" sz="1200" u="sng" dirty="0">
                <a:solidFill>
                  <a:schemeClr val="bg1"/>
                </a:solidFill>
              </a:rPr>
            </a:br>
            <a:r>
              <a:rPr lang="en-US" sz="1200" u="sng" dirty="0">
                <a:solidFill>
                  <a:schemeClr val="bg1"/>
                </a:solidFill>
                <a:hlinkClick r:id="rId39"/>
              </a:rPr>
              <a:t>miseskevich@deloitte.com</a:t>
            </a:r>
            <a:r>
              <a:rPr lang="en-US" sz="1200" dirty="0">
                <a:solidFill>
                  <a:schemeClr val="bg1"/>
                </a:solidFill>
              </a:rPr>
              <a:t> </a:t>
            </a:r>
            <a:r>
              <a:rPr lang="en-US" sz="1200" u="sng" dirty="0">
                <a:solidFill>
                  <a:schemeClr val="bg1"/>
                </a:solidFill>
              </a:rPr>
              <a:t/>
            </a:r>
            <a:br>
              <a:rPr lang="en-US" sz="1200" u="sng" dirty="0">
                <a:solidFill>
                  <a:schemeClr val="bg1"/>
                </a:solidFill>
              </a:rPr>
            </a:br>
            <a:r>
              <a:rPr lang="en-US" sz="1200" u="sng" dirty="0">
                <a:solidFill>
                  <a:schemeClr val="bg1"/>
                </a:solidFill>
                <a:hlinkClick r:id="rId3"/>
              </a:rPr>
              <a:t>www.deloitte.com</a:t>
            </a:r>
            <a:r>
              <a:rPr lang="en-US" sz="1200" dirty="0">
                <a:solidFill>
                  <a:schemeClr val="bg1"/>
                </a:solidFill>
              </a:rPr>
              <a:t>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200 Berkeley Street </a:t>
            </a:r>
            <a:br>
              <a:rPr lang="en-US" sz="1200" dirty="0">
                <a:solidFill>
                  <a:schemeClr val="bg1"/>
                </a:solidFill>
              </a:rPr>
            </a:br>
            <a:r>
              <a:rPr lang="en-US" sz="1200" dirty="0">
                <a:solidFill>
                  <a:schemeClr val="bg1"/>
                </a:solidFill>
              </a:rPr>
              <a:t>Boston, MA 02116 </a:t>
            </a:r>
            <a:br>
              <a:rPr lang="en-US" sz="1200" dirty="0">
                <a:solidFill>
                  <a:schemeClr val="bg1"/>
                </a:solidFill>
              </a:rPr>
            </a:br>
            <a:r>
              <a:rPr lang="en-US" sz="1200" dirty="0">
                <a:solidFill>
                  <a:schemeClr val="bg1"/>
                </a:solidFill>
              </a:rPr>
              <a:t>United States </a:t>
            </a:r>
            <a:br>
              <a:rPr lang="en-US" sz="1200" dirty="0">
                <a:solidFill>
                  <a:schemeClr val="bg1"/>
                </a:solidFill>
              </a:rPr>
            </a:br>
            <a:r>
              <a:rPr lang="en-US" sz="1200" dirty="0">
                <a:solidFill>
                  <a:schemeClr val="bg1"/>
                </a:solidFill>
              </a:rPr>
              <a:t>P Please consider the environment before printing.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Murray, Rachel S. (US - New York)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10:02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Seskevich</a:t>
            </a:r>
            <a:r>
              <a:rPr lang="en-US" sz="1200" dirty="0">
                <a:solidFill>
                  <a:schemeClr val="bg1"/>
                </a:solidFill>
              </a:rPr>
              <a:t>, Michael Richard (US - Boston); </a:t>
            </a:r>
            <a:r>
              <a:rPr lang="en-US" sz="1200" dirty="0" err="1">
                <a:solidFill>
                  <a:schemeClr val="bg1"/>
                </a:solidFill>
              </a:rPr>
              <a:t>Bhalla</a:t>
            </a:r>
            <a:r>
              <a:rPr lang="en-US" sz="1200" dirty="0">
                <a:solidFill>
                  <a:schemeClr val="bg1"/>
                </a:solidFill>
              </a:rPr>
              <a:t>, </a:t>
            </a:r>
            <a:r>
              <a:rPr lang="en-US" sz="1200" dirty="0" err="1">
                <a:solidFill>
                  <a:schemeClr val="bg1"/>
                </a:solidFill>
              </a:rPr>
              <a:t>Ankur</a:t>
            </a:r>
            <a:r>
              <a:rPr lang="en-US" sz="1200" dirty="0">
                <a:solidFill>
                  <a:schemeClr val="bg1"/>
                </a:solidFill>
              </a:rPr>
              <a:t> (US - McLean); Patel, </a:t>
            </a:r>
            <a:r>
              <a:rPr lang="en-US" sz="1200" dirty="0" err="1">
                <a:solidFill>
                  <a:schemeClr val="bg1"/>
                </a:solidFill>
              </a:rPr>
              <a:t>Rishi</a:t>
            </a:r>
            <a:r>
              <a:rPr lang="en-US" sz="1200" dirty="0">
                <a:solidFill>
                  <a:schemeClr val="bg1"/>
                </a:solidFill>
              </a:rPr>
              <a:t> </a:t>
            </a:r>
            <a:r>
              <a:rPr lang="en-US" sz="1200" dirty="0" err="1">
                <a:solidFill>
                  <a:schemeClr val="bg1"/>
                </a:solidFill>
              </a:rPr>
              <a:t>Narendra</a:t>
            </a:r>
            <a:r>
              <a:rPr lang="en-US" sz="1200" dirty="0">
                <a:solidFill>
                  <a:schemeClr val="bg1"/>
                </a:solidFill>
              </a:rPr>
              <a:t> (US - Charlotte); Southerland, Blair (US - Charlotte); Peters, Drew JAMES (US - Raleigh); Hicks, Aaron Ray (US - Cincinnati)</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Scroll all the way down.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Rachel Murray</a:t>
            </a:r>
            <a:r>
              <a:rPr lang="en-US" sz="1200" dirty="0">
                <a:solidFill>
                  <a:schemeClr val="bg1"/>
                </a:solidFill>
              </a:rPr>
              <a:t> |</a:t>
            </a:r>
            <a:r>
              <a:rPr lang="en-US" sz="1200" b="1" dirty="0">
                <a:solidFill>
                  <a:schemeClr val="bg1"/>
                </a:solidFill>
              </a:rPr>
              <a:t> Deloitte &amp; </a:t>
            </a:r>
            <a:r>
              <a:rPr lang="en-US" sz="1200" b="1" dirty="0" err="1">
                <a:solidFill>
                  <a:schemeClr val="bg1"/>
                </a:solidFill>
              </a:rPr>
              <a:t>Touche</a:t>
            </a:r>
            <a:r>
              <a:rPr lang="en-US" sz="1200" b="1" dirty="0">
                <a:solidFill>
                  <a:schemeClr val="bg1"/>
                </a:solidFill>
              </a:rPr>
              <a:t> LLP</a:t>
            </a:r>
            <a:r>
              <a:rPr lang="en-US" sz="1200" dirty="0">
                <a:solidFill>
                  <a:schemeClr val="bg1"/>
                </a:solidFill>
              </a:rPr>
              <a:t> </a:t>
            </a:r>
            <a:br>
              <a:rPr lang="en-US" sz="1200" dirty="0">
                <a:solidFill>
                  <a:schemeClr val="bg1"/>
                </a:solidFill>
              </a:rPr>
            </a:br>
            <a:r>
              <a:rPr lang="en-US" sz="1200" dirty="0">
                <a:solidFill>
                  <a:schemeClr val="bg1"/>
                </a:solidFill>
              </a:rPr>
              <a:t>Two World Financial Center | New York, NY 10281 | Deloitte: 212.436.7192 | Merrill: 212.449.5714 | Fax: 212.653.6589 | </a:t>
            </a:r>
            <a:r>
              <a:rPr lang="en-US" sz="1200" u="sng" dirty="0">
                <a:solidFill>
                  <a:schemeClr val="bg1"/>
                </a:solidFill>
                <a:hlinkClick r:id="rId40"/>
              </a:rPr>
              <a:t>racmurray@deloitte.com</a:t>
            </a:r>
            <a:r>
              <a:rPr lang="en-US" sz="1200" dirty="0">
                <a:solidFill>
                  <a:schemeClr val="bg1"/>
                </a:solidFill>
              </a:rPr>
              <a:t> </a:t>
            </a:r>
            <a:br>
              <a:rPr lang="en-US" sz="1200" dirty="0">
                <a:solidFill>
                  <a:schemeClr val="bg1"/>
                </a:solidFill>
              </a:rPr>
            </a:br>
            <a:r>
              <a:rPr lang="en-US" sz="1200" dirty="0">
                <a:solidFill>
                  <a:schemeClr val="bg1"/>
                </a:solidFill>
              </a:rPr>
              <a:t>P Please consider the environment before printing.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Torres, Daniel Jonathan (US - New York)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9:54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DiMaggio, </a:t>
            </a:r>
            <a:r>
              <a:rPr lang="en-US" sz="1200" dirty="0" err="1">
                <a:solidFill>
                  <a:schemeClr val="bg1"/>
                </a:solidFill>
              </a:rPr>
              <a:t>Benedetta</a:t>
            </a:r>
            <a:r>
              <a:rPr lang="en-US" sz="1200" dirty="0">
                <a:solidFill>
                  <a:schemeClr val="bg1"/>
                </a:solidFill>
              </a:rPr>
              <a:t> (US - New York); Davies, Adam (NYC) (US - New York); Murray, Rachel S. (US - New York); Simon, </a:t>
            </a:r>
            <a:r>
              <a:rPr lang="en-US" sz="1200" dirty="0" err="1">
                <a:solidFill>
                  <a:schemeClr val="bg1"/>
                </a:solidFill>
              </a:rPr>
              <a:t>Delfina</a:t>
            </a:r>
            <a:r>
              <a:rPr lang="en-US" sz="1200" dirty="0">
                <a:solidFill>
                  <a:schemeClr val="bg1"/>
                </a:solidFill>
              </a:rPr>
              <a:t> (US - New York); </a:t>
            </a:r>
            <a:r>
              <a:rPr lang="en-US" sz="1200" dirty="0" err="1">
                <a:solidFill>
                  <a:schemeClr val="bg1"/>
                </a:solidFill>
              </a:rPr>
              <a:t>Godevas</a:t>
            </a:r>
            <a:r>
              <a:rPr lang="en-US" sz="1200" dirty="0">
                <a:solidFill>
                  <a:schemeClr val="bg1"/>
                </a:solidFill>
              </a:rPr>
              <a:t>, </a:t>
            </a:r>
            <a:r>
              <a:rPr lang="en-US" sz="1200" dirty="0" err="1">
                <a:solidFill>
                  <a:schemeClr val="bg1"/>
                </a:solidFill>
              </a:rPr>
              <a:t>Ioannis</a:t>
            </a:r>
            <a:r>
              <a:rPr lang="en-US" sz="1200" dirty="0">
                <a:solidFill>
                  <a:schemeClr val="bg1"/>
                </a:solidFill>
              </a:rPr>
              <a:t> (US - New York); </a:t>
            </a:r>
            <a:r>
              <a:rPr lang="en-US" sz="1200" dirty="0" err="1">
                <a:solidFill>
                  <a:schemeClr val="bg1"/>
                </a:solidFill>
              </a:rPr>
              <a:t>Kolnick</a:t>
            </a:r>
            <a:r>
              <a:rPr lang="en-US" sz="1200" dirty="0">
                <a:solidFill>
                  <a:schemeClr val="bg1"/>
                </a:solidFill>
              </a:rPr>
              <a:t>, Shaun (US - New York); Gannon, Caitlin (US - New York); Galvez, </a:t>
            </a:r>
            <a:r>
              <a:rPr lang="en-US" sz="1200" dirty="0" err="1">
                <a:solidFill>
                  <a:schemeClr val="bg1"/>
                </a:solidFill>
              </a:rPr>
              <a:t>Maryrose</a:t>
            </a:r>
            <a:r>
              <a:rPr lang="en-US" sz="1200" dirty="0">
                <a:solidFill>
                  <a:schemeClr val="bg1"/>
                </a:solidFill>
              </a:rPr>
              <a:t> Lopez (US - New York); </a:t>
            </a:r>
            <a:r>
              <a:rPr lang="en-US" sz="1200" dirty="0" err="1">
                <a:solidFill>
                  <a:schemeClr val="bg1"/>
                </a:solidFill>
              </a:rPr>
              <a:t>Shvartsberg</a:t>
            </a:r>
            <a:r>
              <a:rPr lang="en-US" sz="1200" dirty="0">
                <a:solidFill>
                  <a:schemeClr val="bg1"/>
                </a:solidFill>
              </a:rPr>
              <a:t>, Julia (US - New York); Finnegan, Brian Patrick (US - New York); Ma, Shih-Ting (Maggie) (US - New York); </a:t>
            </a:r>
            <a:r>
              <a:rPr lang="en-US" sz="1200" dirty="0" err="1">
                <a:solidFill>
                  <a:schemeClr val="bg1"/>
                </a:solidFill>
              </a:rPr>
              <a:t>Marketakis</a:t>
            </a:r>
            <a:r>
              <a:rPr lang="en-US" sz="1200" dirty="0">
                <a:solidFill>
                  <a:schemeClr val="bg1"/>
                </a:solidFill>
              </a:rPr>
              <a:t>, Dolly V (US - New York); </a:t>
            </a:r>
            <a:r>
              <a:rPr lang="en-US" sz="1200" dirty="0" err="1">
                <a:solidFill>
                  <a:schemeClr val="bg1"/>
                </a:solidFill>
              </a:rPr>
              <a:t>Mcgann</a:t>
            </a:r>
            <a:r>
              <a:rPr lang="en-US" sz="1200" dirty="0">
                <a:solidFill>
                  <a:schemeClr val="bg1"/>
                </a:solidFill>
              </a:rPr>
              <a:t>, Sean Michael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To the first yrs…never ever do this!!! Great!!!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Daniel Torres</a:t>
            </a:r>
            <a:r>
              <a:rPr lang="en-US" sz="1200" dirty="0">
                <a:solidFill>
                  <a:schemeClr val="bg1"/>
                </a:solidFill>
              </a:rPr>
              <a:t> </a:t>
            </a:r>
            <a:br>
              <a:rPr lang="en-US" sz="1200" dirty="0">
                <a:solidFill>
                  <a:schemeClr val="bg1"/>
                </a:solidFill>
              </a:rPr>
            </a:br>
            <a:r>
              <a:rPr lang="en-US" sz="1200" dirty="0">
                <a:solidFill>
                  <a:schemeClr val="bg1"/>
                </a:solidFill>
              </a:rPr>
              <a:t>Deloitte &amp; </a:t>
            </a:r>
            <a:r>
              <a:rPr lang="en-US" sz="1200" dirty="0" err="1">
                <a:solidFill>
                  <a:schemeClr val="bg1"/>
                </a:solidFill>
              </a:rPr>
              <a:t>Touche</a:t>
            </a:r>
            <a:r>
              <a:rPr lang="en-US" sz="1200" dirty="0">
                <a:solidFill>
                  <a:schemeClr val="bg1"/>
                </a:solidFill>
              </a:rPr>
              <a:t> LLP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Tel:  (212) 436-4022 </a:t>
            </a:r>
            <a:br>
              <a:rPr lang="en-US" sz="1200" dirty="0">
                <a:solidFill>
                  <a:schemeClr val="bg1"/>
                </a:solidFill>
              </a:rPr>
            </a:br>
            <a:r>
              <a:rPr lang="en-US" sz="1200" dirty="0">
                <a:solidFill>
                  <a:schemeClr val="bg1"/>
                </a:solidFill>
              </a:rPr>
              <a:t>Fax: (212) 653-5207 </a:t>
            </a:r>
            <a:r>
              <a:rPr lang="en-US" sz="1200" u="sng" dirty="0">
                <a:solidFill>
                  <a:schemeClr val="bg1"/>
                </a:solidFill>
              </a:rPr>
              <a:t/>
            </a:r>
            <a:br>
              <a:rPr lang="en-US" sz="1200" u="sng" dirty="0">
                <a:solidFill>
                  <a:schemeClr val="bg1"/>
                </a:solidFill>
              </a:rPr>
            </a:br>
            <a:r>
              <a:rPr lang="en-US" sz="1200" u="sng" dirty="0">
                <a:solidFill>
                  <a:schemeClr val="bg1"/>
                </a:solidFill>
                <a:hlinkClick r:id="rId41"/>
              </a:rPr>
              <a:t>dantorres@deloitte.com</a:t>
            </a:r>
            <a:r>
              <a:rPr lang="en-US" sz="1200" dirty="0">
                <a:solidFill>
                  <a:schemeClr val="bg1"/>
                </a:solidFill>
              </a:rPr>
              <a:t> </a:t>
            </a:r>
            <a:r>
              <a:rPr lang="en-US" sz="1200" u="sng" dirty="0">
                <a:solidFill>
                  <a:schemeClr val="bg1"/>
                </a:solidFill>
              </a:rPr>
              <a:t/>
            </a:r>
            <a:br>
              <a:rPr lang="en-US" sz="1200" u="sng" dirty="0">
                <a:solidFill>
                  <a:schemeClr val="bg1"/>
                </a:solidFill>
              </a:rPr>
            </a:br>
            <a:r>
              <a:rPr lang="en-US" sz="1200" u="sng" dirty="0">
                <a:solidFill>
                  <a:schemeClr val="bg1"/>
                </a:solidFill>
                <a:hlinkClick r:id="rId3"/>
              </a:rPr>
              <a:t>www.deloitte.com</a:t>
            </a:r>
            <a:r>
              <a:rPr lang="en-US" sz="1200" dirty="0">
                <a:solidFill>
                  <a:schemeClr val="bg1"/>
                </a:solidFill>
              </a:rPr>
              <a:t>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2 World Financial Center </a:t>
            </a:r>
            <a:br>
              <a:rPr lang="en-US" sz="1200" dirty="0">
                <a:solidFill>
                  <a:schemeClr val="bg1"/>
                </a:solidFill>
              </a:rPr>
            </a:br>
            <a:r>
              <a:rPr lang="en-US" sz="1200" dirty="0">
                <a:solidFill>
                  <a:schemeClr val="bg1"/>
                </a:solidFill>
              </a:rPr>
              <a:t>New York, NY 10281 </a:t>
            </a:r>
            <a:br>
              <a:rPr lang="en-US" sz="1200" dirty="0">
                <a:solidFill>
                  <a:schemeClr val="bg1"/>
                </a:solidFill>
              </a:rPr>
            </a:br>
            <a:r>
              <a:rPr lang="en-US" sz="1200" dirty="0">
                <a:solidFill>
                  <a:schemeClr val="bg1"/>
                </a:solidFill>
              </a:rPr>
              <a:t>United States of America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Collura</a:t>
            </a:r>
            <a:r>
              <a:rPr lang="en-US" sz="1200" dirty="0">
                <a:solidFill>
                  <a:schemeClr val="bg1"/>
                </a:solidFill>
              </a:rPr>
              <a:t>, Stacey (US - Parsippany)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9:41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Arbia</a:t>
            </a:r>
            <a:r>
              <a:rPr lang="en-US" sz="1200" dirty="0">
                <a:solidFill>
                  <a:schemeClr val="bg1"/>
                </a:solidFill>
              </a:rPr>
              <a:t>, David (US - New York); Cox, Bernadette (US - Parsippany); Fulton, Dana (US - Parsippany); </a:t>
            </a:r>
            <a:r>
              <a:rPr lang="en-US" sz="1200" u="sng" dirty="0">
                <a:solidFill>
                  <a:schemeClr val="bg1"/>
                </a:solidFill>
                <a:hlinkClick r:id="rId42"/>
              </a:rPr>
              <a:t>STanenbaum@friedmanllp.com</a:t>
            </a:r>
            <a:r>
              <a:rPr lang="en-US" sz="1200" dirty="0">
                <a:solidFill>
                  <a:schemeClr val="bg1"/>
                </a:solidFill>
              </a:rPr>
              <a:t>; Lucas, </a:t>
            </a:r>
            <a:r>
              <a:rPr lang="en-US" sz="1200" dirty="0" err="1">
                <a:solidFill>
                  <a:schemeClr val="bg1"/>
                </a:solidFill>
              </a:rPr>
              <a:t>Blaise</a:t>
            </a:r>
            <a:r>
              <a:rPr lang="en-US" sz="1200" dirty="0">
                <a:solidFill>
                  <a:schemeClr val="bg1"/>
                </a:solidFill>
              </a:rPr>
              <a:t>; Gross, Jennifer (US - Parsippany); </a:t>
            </a:r>
            <a:r>
              <a:rPr lang="en-US" sz="1200" dirty="0" err="1">
                <a:solidFill>
                  <a:schemeClr val="bg1"/>
                </a:solidFill>
              </a:rPr>
              <a:t>Oster</a:t>
            </a:r>
            <a:r>
              <a:rPr lang="en-US" sz="1200" dirty="0">
                <a:solidFill>
                  <a:schemeClr val="bg1"/>
                </a:solidFill>
              </a:rPr>
              <a:t>, Rachel (US - New York); </a:t>
            </a:r>
            <a:r>
              <a:rPr lang="en-US" sz="1200" dirty="0" err="1">
                <a:solidFill>
                  <a:schemeClr val="bg1"/>
                </a:solidFill>
              </a:rPr>
              <a:t>Bruschi</a:t>
            </a:r>
            <a:r>
              <a:rPr lang="en-US" sz="1200" dirty="0">
                <a:solidFill>
                  <a:schemeClr val="bg1"/>
                </a:solidFill>
              </a:rPr>
              <a:t>, Kristen [CPCUS]; Poll, Stephanie (US - Parsippany); Carpenter, Harry (US - Parsippany); </a:t>
            </a:r>
            <a:r>
              <a:rPr lang="en-US" sz="1200" dirty="0" err="1">
                <a:solidFill>
                  <a:schemeClr val="bg1"/>
                </a:solidFill>
              </a:rPr>
              <a:t>Visweshwar</a:t>
            </a:r>
            <a:r>
              <a:rPr lang="en-US" sz="1200" dirty="0">
                <a:solidFill>
                  <a:schemeClr val="bg1"/>
                </a:solidFill>
              </a:rPr>
              <a:t>, </a:t>
            </a:r>
            <a:r>
              <a:rPr lang="en-US" sz="1200" dirty="0" err="1">
                <a:solidFill>
                  <a:schemeClr val="bg1"/>
                </a:solidFill>
              </a:rPr>
              <a:t>Nalini</a:t>
            </a:r>
            <a:r>
              <a:rPr lang="en-US" sz="1200" dirty="0">
                <a:solidFill>
                  <a:schemeClr val="bg1"/>
                </a:solidFill>
              </a:rPr>
              <a:t> </a:t>
            </a:r>
            <a:r>
              <a:rPr lang="en-US" sz="1200" dirty="0" err="1">
                <a:solidFill>
                  <a:schemeClr val="bg1"/>
                </a:solidFill>
              </a:rPr>
              <a:t>Lavanya</a:t>
            </a:r>
            <a:r>
              <a:rPr lang="en-US" sz="1200" dirty="0">
                <a:solidFill>
                  <a:schemeClr val="bg1"/>
                </a:solidFill>
              </a:rPr>
              <a:t> (US - New York); </a:t>
            </a:r>
            <a:r>
              <a:rPr lang="en-US" sz="1200" dirty="0" err="1">
                <a:solidFill>
                  <a:schemeClr val="bg1"/>
                </a:solidFill>
              </a:rPr>
              <a:t>Berardino</a:t>
            </a:r>
            <a:r>
              <a:rPr lang="en-US" sz="1200" dirty="0">
                <a:solidFill>
                  <a:schemeClr val="bg1"/>
                </a:solidFill>
              </a:rPr>
              <a:t>, Allison T (US - New York); </a:t>
            </a:r>
            <a:r>
              <a:rPr lang="en-US" sz="1200" dirty="0" err="1">
                <a:solidFill>
                  <a:schemeClr val="bg1"/>
                </a:solidFill>
              </a:rPr>
              <a:t>Fraschilla</a:t>
            </a:r>
            <a:r>
              <a:rPr lang="en-US" sz="1200" dirty="0">
                <a:solidFill>
                  <a:schemeClr val="bg1"/>
                </a:solidFill>
              </a:rPr>
              <a:t>, Jennifer (US - New York); Shaker, Jennifer (US - New York); Torres, Daniel Jonathan (US - New York); Gannon, Caitlin (US - New York); </a:t>
            </a:r>
            <a:r>
              <a:rPr lang="en-US" sz="1200" dirty="0" err="1">
                <a:solidFill>
                  <a:schemeClr val="bg1"/>
                </a:solidFill>
              </a:rPr>
              <a:t>Paladino</a:t>
            </a:r>
            <a:r>
              <a:rPr lang="en-US" sz="1200" dirty="0">
                <a:solidFill>
                  <a:schemeClr val="bg1"/>
                </a:solidFill>
              </a:rPr>
              <a:t>, Sarah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RE: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Or analogous to riding waves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Arbia</a:t>
            </a:r>
            <a:r>
              <a:rPr lang="en-US" sz="1200" dirty="0">
                <a:solidFill>
                  <a:schemeClr val="bg1"/>
                </a:solidFill>
              </a:rPr>
              <a:t>, David (US - New York)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9:39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Cox, Bernadette (US - Parsippany); Fulton, Dana (US - Parsippany); </a:t>
            </a:r>
            <a:r>
              <a:rPr lang="en-US" sz="1200" u="sng" dirty="0">
                <a:solidFill>
                  <a:schemeClr val="bg1"/>
                </a:solidFill>
                <a:hlinkClick r:id="rId42"/>
              </a:rPr>
              <a:t>STanenbaum@friedmanllp.com</a:t>
            </a:r>
            <a:r>
              <a:rPr lang="en-US" sz="1200" dirty="0">
                <a:solidFill>
                  <a:schemeClr val="bg1"/>
                </a:solidFill>
              </a:rPr>
              <a:t>; Lucas, </a:t>
            </a:r>
            <a:r>
              <a:rPr lang="en-US" sz="1200" dirty="0" err="1">
                <a:solidFill>
                  <a:schemeClr val="bg1"/>
                </a:solidFill>
              </a:rPr>
              <a:t>Blaise</a:t>
            </a:r>
            <a:r>
              <a:rPr lang="en-US" sz="1200" dirty="0">
                <a:solidFill>
                  <a:schemeClr val="bg1"/>
                </a:solidFill>
              </a:rPr>
              <a:t>; Gross, Jennifer (US - Parsippany); </a:t>
            </a:r>
            <a:r>
              <a:rPr lang="en-US" sz="1200" dirty="0" err="1">
                <a:solidFill>
                  <a:schemeClr val="bg1"/>
                </a:solidFill>
              </a:rPr>
              <a:t>Oster</a:t>
            </a:r>
            <a:r>
              <a:rPr lang="en-US" sz="1200" dirty="0">
                <a:solidFill>
                  <a:schemeClr val="bg1"/>
                </a:solidFill>
              </a:rPr>
              <a:t>, Rachel (US - New York); </a:t>
            </a:r>
            <a:r>
              <a:rPr lang="en-US" sz="1200" dirty="0" err="1">
                <a:solidFill>
                  <a:schemeClr val="bg1"/>
                </a:solidFill>
              </a:rPr>
              <a:t>Bruschi</a:t>
            </a:r>
            <a:r>
              <a:rPr lang="en-US" sz="1200" dirty="0">
                <a:solidFill>
                  <a:schemeClr val="bg1"/>
                </a:solidFill>
              </a:rPr>
              <a:t>, Kristen [CPCUS]; Poll, Stephanie (US - Parsippany); </a:t>
            </a:r>
            <a:r>
              <a:rPr lang="en-US" sz="1200" dirty="0" err="1">
                <a:solidFill>
                  <a:schemeClr val="bg1"/>
                </a:solidFill>
              </a:rPr>
              <a:t>Collura</a:t>
            </a:r>
            <a:r>
              <a:rPr lang="en-US" sz="1200" dirty="0">
                <a:solidFill>
                  <a:schemeClr val="bg1"/>
                </a:solidFill>
              </a:rPr>
              <a:t>, Stacey (US - Parsippany); Carpenter, Harry (US - Parsippany); </a:t>
            </a:r>
            <a:r>
              <a:rPr lang="en-US" sz="1200" dirty="0" err="1">
                <a:solidFill>
                  <a:schemeClr val="bg1"/>
                </a:solidFill>
              </a:rPr>
              <a:t>Visweshwar</a:t>
            </a:r>
            <a:r>
              <a:rPr lang="en-US" sz="1200" dirty="0">
                <a:solidFill>
                  <a:schemeClr val="bg1"/>
                </a:solidFill>
              </a:rPr>
              <a:t>, </a:t>
            </a:r>
            <a:r>
              <a:rPr lang="en-US" sz="1200" dirty="0" err="1">
                <a:solidFill>
                  <a:schemeClr val="bg1"/>
                </a:solidFill>
              </a:rPr>
              <a:t>Nalini</a:t>
            </a:r>
            <a:r>
              <a:rPr lang="en-US" sz="1200" dirty="0">
                <a:solidFill>
                  <a:schemeClr val="bg1"/>
                </a:solidFill>
              </a:rPr>
              <a:t> </a:t>
            </a:r>
            <a:r>
              <a:rPr lang="en-US" sz="1200" dirty="0" err="1">
                <a:solidFill>
                  <a:schemeClr val="bg1"/>
                </a:solidFill>
              </a:rPr>
              <a:t>Lavanya</a:t>
            </a:r>
            <a:r>
              <a:rPr lang="en-US" sz="1200" dirty="0">
                <a:solidFill>
                  <a:schemeClr val="bg1"/>
                </a:solidFill>
              </a:rPr>
              <a:t> (US - New York); </a:t>
            </a:r>
            <a:r>
              <a:rPr lang="en-US" sz="1200" dirty="0" err="1">
                <a:solidFill>
                  <a:schemeClr val="bg1"/>
                </a:solidFill>
              </a:rPr>
              <a:t>Berardino</a:t>
            </a:r>
            <a:r>
              <a:rPr lang="en-US" sz="1200" dirty="0">
                <a:solidFill>
                  <a:schemeClr val="bg1"/>
                </a:solidFill>
              </a:rPr>
              <a:t>, Allison T (US - New York); </a:t>
            </a:r>
            <a:r>
              <a:rPr lang="en-US" sz="1200" dirty="0" err="1">
                <a:solidFill>
                  <a:schemeClr val="bg1"/>
                </a:solidFill>
              </a:rPr>
              <a:t>Fraschilla</a:t>
            </a:r>
            <a:r>
              <a:rPr lang="en-US" sz="1200" dirty="0">
                <a:solidFill>
                  <a:schemeClr val="bg1"/>
                </a:solidFill>
              </a:rPr>
              <a:t>, Jennifer (US - New York); Shaker, Jennifer (US - New York); Torres, Daniel Jonathan (US - New York); Gannon, Caitlin (US - New York); </a:t>
            </a:r>
            <a:r>
              <a:rPr lang="en-US" sz="1200" dirty="0" err="1">
                <a:solidFill>
                  <a:schemeClr val="bg1"/>
                </a:solidFill>
              </a:rPr>
              <a:t>Paladino</a:t>
            </a:r>
            <a:r>
              <a:rPr lang="en-US" sz="1200" dirty="0">
                <a:solidFill>
                  <a:schemeClr val="bg1"/>
                </a:solidFill>
              </a:rPr>
              <a:t>, Sarah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Might as well keep on passing it along.  Eventually it will get to someone who knows him.  I've never thought of the information as "surging out of the projectors".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David J. </a:t>
            </a:r>
            <a:r>
              <a:rPr lang="en-US" sz="1200" b="1" dirty="0" err="1">
                <a:solidFill>
                  <a:schemeClr val="bg1"/>
                </a:solidFill>
              </a:rPr>
              <a:t>Arbia</a:t>
            </a:r>
            <a:r>
              <a:rPr lang="en-US" sz="1200" dirty="0">
                <a:solidFill>
                  <a:schemeClr val="bg1"/>
                </a:solidFill>
              </a:rPr>
              <a:t> </a:t>
            </a:r>
            <a:br>
              <a:rPr lang="en-US" sz="1200" dirty="0">
                <a:solidFill>
                  <a:schemeClr val="bg1"/>
                </a:solidFill>
              </a:rPr>
            </a:br>
            <a:r>
              <a:rPr lang="en-US" sz="1200" dirty="0">
                <a:solidFill>
                  <a:schemeClr val="bg1"/>
                </a:solidFill>
              </a:rPr>
              <a:t>Telephone:  (212) 436-2302 </a:t>
            </a:r>
            <a:br>
              <a:rPr lang="en-US" sz="1200" dirty="0">
                <a:solidFill>
                  <a:schemeClr val="bg1"/>
                </a:solidFill>
              </a:rPr>
            </a:br>
            <a:r>
              <a:rPr lang="en-US" sz="1200" dirty="0">
                <a:solidFill>
                  <a:schemeClr val="bg1"/>
                </a:solidFill>
              </a:rPr>
              <a:t>Fax: (212) 653-6225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Sultzer</a:t>
            </a:r>
            <a:r>
              <a:rPr lang="en-US" sz="1200" dirty="0">
                <a:solidFill>
                  <a:schemeClr val="bg1"/>
                </a:solidFill>
              </a:rPr>
              <a:t>, Kyle (US - New York)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9:32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Arbia</a:t>
            </a:r>
            <a:r>
              <a:rPr lang="en-US" sz="1200" dirty="0">
                <a:solidFill>
                  <a:schemeClr val="bg1"/>
                </a:solidFill>
              </a:rPr>
              <a:t>, David (US - New York); Chan, Irene C.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Hilarious…you have to admire his shout out to Freddy!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Banes, Daniel CLAY (US - New York)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9:27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Sultzer</a:t>
            </a:r>
            <a:r>
              <a:rPr lang="en-US" sz="1200" dirty="0">
                <a:solidFill>
                  <a:schemeClr val="bg1"/>
                </a:solidFill>
              </a:rPr>
              <a:t>, Kyle (US - New York); Maldonado, Amanda (US - New York); </a:t>
            </a:r>
            <a:r>
              <a:rPr lang="en-US" sz="1200" dirty="0" err="1">
                <a:solidFill>
                  <a:schemeClr val="bg1"/>
                </a:solidFill>
              </a:rPr>
              <a:t>Dange</a:t>
            </a:r>
            <a:r>
              <a:rPr lang="en-US" sz="1200" dirty="0">
                <a:solidFill>
                  <a:schemeClr val="bg1"/>
                </a:solidFill>
              </a:rPr>
              <a:t>, </a:t>
            </a:r>
            <a:r>
              <a:rPr lang="en-US" sz="1200" dirty="0" err="1">
                <a:solidFill>
                  <a:schemeClr val="bg1"/>
                </a:solidFill>
              </a:rPr>
              <a:t>Saylee</a:t>
            </a:r>
            <a:r>
              <a:rPr lang="en-US" sz="1200" dirty="0">
                <a:solidFill>
                  <a:schemeClr val="bg1"/>
                </a:solidFill>
              </a:rPr>
              <a:t>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Daniel C Banes</a:t>
            </a:r>
            <a:r>
              <a:rPr lang="en-US" sz="1200" dirty="0">
                <a:solidFill>
                  <a:schemeClr val="bg1"/>
                </a:solidFill>
              </a:rPr>
              <a:t> </a:t>
            </a:r>
            <a:br>
              <a:rPr lang="en-US" sz="1200" dirty="0">
                <a:solidFill>
                  <a:schemeClr val="bg1"/>
                </a:solidFill>
              </a:rPr>
            </a:br>
            <a:r>
              <a:rPr lang="en-US" sz="1200" dirty="0">
                <a:solidFill>
                  <a:schemeClr val="bg1"/>
                </a:solidFill>
              </a:rPr>
              <a:t>Audit Senior Assistant </a:t>
            </a:r>
            <a:br>
              <a:rPr lang="en-US" sz="1200" dirty="0">
                <a:solidFill>
                  <a:schemeClr val="bg1"/>
                </a:solidFill>
              </a:rPr>
            </a:br>
            <a:r>
              <a:rPr lang="en-US" sz="1200" dirty="0">
                <a:solidFill>
                  <a:schemeClr val="bg1"/>
                </a:solidFill>
              </a:rPr>
              <a:t>Deloitte &amp; </a:t>
            </a:r>
            <a:r>
              <a:rPr lang="en-US" sz="1200" dirty="0" err="1">
                <a:solidFill>
                  <a:schemeClr val="bg1"/>
                </a:solidFill>
              </a:rPr>
              <a:t>Touche</a:t>
            </a:r>
            <a:r>
              <a:rPr lang="en-US" sz="1200" dirty="0">
                <a:solidFill>
                  <a:schemeClr val="bg1"/>
                </a:solidFill>
              </a:rPr>
              <a:t> LLP </a:t>
            </a:r>
            <a:br>
              <a:rPr lang="en-US" sz="1200" dirty="0">
                <a:solidFill>
                  <a:schemeClr val="bg1"/>
                </a:solidFill>
              </a:rPr>
            </a:br>
            <a:r>
              <a:rPr lang="en-US" sz="1200" dirty="0">
                <a:solidFill>
                  <a:schemeClr val="bg1"/>
                </a:solidFill>
              </a:rPr>
              <a:t>Tel: 212-436-6044 </a:t>
            </a:r>
            <a:br>
              <a:rPr lang="en-US" sz="1200" dirty="0">
                <a:solidFill>
                  <a:schemeClr val="bg1"/>
                </a:solidFill>
              </a:rPr>
            </a:br>
            <a:r>
              <a:rPr lang="en-US" sz="1200" dirty="0">
                <a:solidFill>
                  <a:schemeClr val="bg1"/>
                </a:solidFill>
              </a:rPr>
              <a:t>Fax: 212-653-6422 </a:t>
            </a:r>
            <a:r>
              <a:rPr lang="en-US" sz="1200" u="sng" dirty="0">
                <a:solidFill>
                  <a:schemeClr val="bg1"/>
                </a:solidFill>
              </a:rPr>
              <a:t/>
            </a:r>
            <a:br>
              <a:rPr lang="en-US" sz="1200" u="sng" dirty="0">
                <a:solidFill>
                  <a:schemeClr val="bg1"/>
                </a:solidFill>
              </a:rPr>
            </a:br>
            <a:r>
              <a:rPr lang="en-US" sz="1200" u="sng" dirty="0">
                <a:solidFill>
                  <a:schemeClr val="bg1"/>
                </a:solidFill>
                <a:hlinkClick r:id="rId43"/>
              </a:rPr>
              <a:t>dabanes@deloitte.com</a:t>
            </a:r>
            <a:r>
              <a:rPr lang="en-US" sz="1200" dirty="0">
                <a:solidFill>
                  <a:schemeClr val="bg1"/>
                </a:solidFill>
              </a:rPr>
              <a:t> </a:t>
            </a:r>
            <a:r>
              <a:rPr lang="en-US" sz="1200" u="sng" dirty="0">
                <a:solidFill>
                  <a:schemeClr val="bg1"/>
                </a:solidFill>
              </a:rPr>
              <a:t/>
            </a:r>
            <a:br>
              <a:rPr lang="en-US" sz="1200" u="sng" dirty="0">
                <a:solidFill>
                  <a:schemeClr val="bg1"/>
                </a:solidFill>
              </a:rPr>
            </a:br>
            <a:r>
              <a:rPr lang="en-US" sz="1200" u="sng" dirty="0">
                <a:solidFill>
                  <a:schemeClr val="bg1"/>
                </a:solidFill>
                <a:hlinkClick r:id="rId3"/>
              </a:rPr>
              <a:t>www.deloitte.com</a:t>
            </a:r>
            <a:r>
              <a:rPr lang="en-US" sz="1200" dirty="0">
                <a:solidFill>
                  <a:schemeClr val="bg1"/>
                </a:solidFill>
              </a:rPr>
              <a:t> </a:t>
            </a:r>
            <a:br>
              <a:rPr lang="en-US" sz="1200" dirty="0">
                <a:solidFill>
                  <a:schemeClr val="bg1"/>
                </a:solidFill>
              </a:rPr>
            </a:br>
            <a:r>
              <a:rPr lang="en-US" sz="1200" dirty="0">
                <a:solidFill>
                  <a:schemeClr val="bg1"/>
                </a:solidFill>
              </a:rPr>
              <a:t>2 World Financial </a:t>
            </a:r>
            <a:r>
              <a:rPr lang="en-US" sz="1200" dirty="0" err="1">
                <a:solidFill>
                  <a:schemeClr val="bg1"/>
                </a:solidFill>
              </a:rPr>
              <a:t>Cntr</a:t>
            </a:r>
            <a:r>
              <a:rPr lang="en-US" sz="1200" dirty="0">
                <a:solidFill>
                  <a:schemeClr val="bg1"/>
                </a:solidFill>
              </a:rPr>
              <a:t> </a:t>
            </a:r>
            <a:br>
              <a:rPr lang="en-US" sz="1200" dirty="0">
                <a:solidFill>
                  <a:schemeClr val="bg1"/>
                </a:solidFill>
              </a:rPr>
            </a:br>
            <a:r>
              <a:rPr lang="en-US" sz="1200" dirty="0">
                <a:solidFill>
                  <a:schemeClr val="bg1"/>
                </a:solidFill>
              </a:rPr>
              <a:t>New York, NY 10281-1414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Haag, Brendan (US - New York)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9:21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Gosalia</a:t>
            </a:r>
            <a:r>
              <a:rPr lang="en-US" sz="1200" dirty="0">
                <a:solidFill>
                  <a:schemeClr val="bg1"/>
                </a:solidFill>
              </a:rPr>
              <a:t>, </a:t>
            </a:r>
            <a:r>
              <a:rPr lang="en-US" sz="1200" dirty="0" err="1">
                <a:solidFill>
                  <a:schemeClr val="bg1"/>
                </a:solidFill>
              </a:rPr>
              <a:t>Milee</a:t>
            </a:r>
            <a:r>
              <a:rPr lang="en-US" sz="1200" dirty="0">
                <a:solidFill>
                  <a:schemeClr val="bg1"/>
                </a:solidFill>
              </a:rPr>
              <a:t> (US - New York); Homan, Katie (US - New York); </a:t>
            </a:r>
            <a:r>
              <a:rPr lang="en-US" sz="1200" dirty="0" err="1">
                <a:solidFill>
                  <a:schemeClr val="bg1"/>
                </a:solidFill>
              </a:rPr>
              <a:t>Polcha</a:t>
            </a:r>
            <a:r>
              <a:rPr lang="en-US" sz="1200" dirty="0">
                <a:solidFill>
                  <a:schemeClr val="bg1"/>
                </a:solidFill>
              </a:rPr>
              <a:t>, Claire (US - New York); </a:t>
            </a:r>
            <a:r>
              <a:rPr lang="en-US" sz="1200" dirty="0" err="1">
                <a:solidFill>
                  <a:schemeClr val="bg1"/>
                </a:solidFill>
              </a:rPr>
              <a:t>Cataldo</a:t>
            </a:r>
            <a:r>
              <a:rPr lang="en-US" sz="1200" dirty="0">
                <a:solidFill>
                  <a:schemeClr val="bg1"/>
                </a:solidFill>
              </a:rPr>
              <a:t>, Christina MARIA (US - New York); </a:t>
            </a:r>
            <a:r>
              <a:rPr lang="en-US" sz="1200" dirty="0" err="1">
                <a:solidFill>
                  <a:schemeClr val="bg1"/>
                </a:solidFill>
              </a:rPr>
              <a:t>Gelley</a:t>
            </a:r>
            <a:r>
              <a:rPr lang="en-US" sz="1200" dirty="0">
                <a:solidFill>
                  <a:schemeClr val="bg1"/>
                </a:solidFill>
              </a:rPr>
              <a:t>, Scott Adam (US - New York); </a:t>
            </a:r>
            <a:r>
              <a:rPr lang="en-US" sz="1200" dirty="0" err="1">
                <a:solidFill>
                  <a:schemeClr val="bg1"/>
                </a:solidFill>
              </a:rPr>
              <a:t>Luft</a:t>
            </a:r>
            <a:r>
              <a:rPr lang="en-US" sz="1200" dirty="0">
                <a:solidFill>
                  <a:schemeClr val="bg1"/>
                </a:solidFill>
              </a:rPr>
              <a:t>, Nicole (US - New York); Block, Matthew (US - New York); Ben-</a:t>
            </a:r>
            <a:r>
              <a:rPr lang="en-US" sz="1200" dirty="0" err="1">
                <a:solidFill>
                  <a:schemeClr val="bg1"/>
                </a:solidFill>
              </a:rPr>
              <a:t>Shlomo</a:t>
            </a:r>
            <a:r>
              <a:rPr lang="en-US" sz="1200" dirty="0">
                <a:solidFill>
                  <a:schemeClr val="bg1"/>
                </a:solidFill>
              </a:rPr>
              <a:t>, </a:t>
            </a:r>
            <a:r>
              <a:rPr lang="en-US" sz="1200" dirty="0" err="1">
                <a:solidFill>
                  <a:schemeClr val="bg1"/>
                </a:solidFill>
              </a:rPr>
              <a:t>Aylon</a:t>
            </a:r>
            <a:r>
              <a:rPr lang="en-US" sz="1200" dirty="0">
                <a:solidFill>
                  <a:schemeClr val="bg1"/>
                </a:solidFill>
              </a:rPr>
              <a:t> (US - New York); </a:t>
            </a:r>
            <a:r>
              <a:rPr lang="en-US" sz="1200" dirty="0" err="1">
                <a:solidFill>
                  <a:schemeClr val="bg1"/>
                </a:solidFill>
              </a:rPr>
              <a:t>Villani</a:t>
            </a:r>
            <a:r>
              <a:rPr lang="en-US" sz="1200" dirty="0">
                <a:solidFill>
                  <a:schemeClr val="bg1"/>
                </a:solidFill>
              </a:rPr>
              <a:t>, Nicola (US - Parsippany); </a:t>
            </a:r>
            <a:r>
              <a:rPr lang="en-US" sz="1200" dirty="0" err="1">
                <a:solidFill>
                  <a:schemeClr val="bg1"/>
                </a:solidFill>
              </a:rPr>
              <a:t>Dacey</a:t>
            </a:r>
            <a:r>
              <a:rPr lang="en-US" sz="1200" dirty="0">
                <a:solidFill>
                  <a:schemeClr val="bg1"/>
                </a:solidFill>
              </a:rPr>
              <a:t>, Elizabeth ANNE (US - New York); Banes, Daniel CLAY (US - New York); Fox, Alexis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RE: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You </a:t>
            </a:r>
            <a:r>
              <a:rPr lang="en-US" sz="1200" dirty="0" err="1">
                <a:solidFill>
                  <a:schemeClr val="bg1"/>
                </a:solidFill>
              </a:rPr>
              <a:t>gotta</a:t>
            </a:r>
            <a:r>
              <a:rPr lang="en-US" sz="1200" dirty="0">
                <a:solidFill>
                  <a:schemeClr val="bg1"/>
                </a:solidFill>
              </a:rPr>
              <a:t> give that kids mad props for putting it out there, I'm sure he didn't expect all of the New York office to see it one day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Brendan R. Haag</a:t>
            </a:r>
            <a:r>
              <a:rPr lang="en-US" sz="1200" dirty="0">
                <a:solidFill>
                  <a:schemeClr val="bg1"/>
                </a:solidFill>
              </a:rPr>
              <a:t> </a:t>
            </a:r>
            <a:br>
              <a:rPr lang="en-US" sz="1200" dirty="0">
                <a:solidFill>
                  <a:schemeClr val="bg1"/>
                </a:solidFill>
              </a:rPr>
            </a:br>
            <a:r>
              <a:rPr lang="en-US" sz="1200" dirty="0">
                <a:solidFill>
                  <a:schemeClr val="bg1"/>
                </a:solidFill>
              </a:rPr>
              <a:t>Client: +1 212 449 5786 </a:t>
            </a:r>
            <a:br>
              <a:rPr lang="en-US" sz="1200" dirty="0">
                <a:solidFill>
                  <a:schemeClr val="bg1"/>
                </a:solidFill>
              </a:rPr>
            </a:br>
            <a:r>
              <a:rPr lang="en-US" sz="1200" dirty="0">
                <a:solidFill>
                  <a:schemeClr val="bg1"/>
                </a:solidFill>
              </a:rPr>
              <a:t>Tel: +1 212 436 7863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Gosalia</a:t>
            </a:r>
            <a:r>
              <a:rPr lang="en-US" sz="1200" dirty="0">
                <a:solidFill>
                  <a:schemeClr val="bg1"/>
                </a:solidFill>
              </a:rPr>
              <a:t>, </a:t>
            </a:r>
            <a:r>
              <a:rPr lang="en-US" sz="1200" dirty="0" err="1">
                <a:solidFill>
                  <a:schemeClr val="bg1"/>
                </a:solidFill>
              </a:rPr>
              <a:t>Milee</a:t>
            </a:r>
            <a:r>
              <a:rPr lang="en-US" sz="1200" dirty="0">
                <a:solidFill>
                  <a:schemeClr val="bg1"/>
                </a:solidFill>
              </a:rPr>
              <a:t> (US - New York)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9:14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Homan, Katie (US - New York); </a:t>
            </a:r>
            <a:r>
              <a:rPr lang="en-US" sz="1200" dirty="0" err="1">
                <a:solidFill>
                  <a:schemeClr val="bg1"/>
                </a:solidFill>
              </a:rPr>
              <a:t>Polcha</a:t>
            </a:r>
            <a:r>
              <a:rPr lang="en-US" sz="1200" dirty="0">
                <a:solidFill>
                  <a:schemeClr val="bg1"/>
                </a:solidFill>
              </a:rPr>
              <a:t>, Claire (US - New York); </a:t>
            </a:r>
            <a:r>
              <a:rPr lang="en-US" sz="1200" dirty="0" err="1">
                <a:solidFill>
                  <a:schemeClr val="bg1"/>
                </a:solidFill>
              </a:rPr>
              <a:t>Cataldo</a:t>
            </a:r>
            <a:r>
              <a:rPr lang="en-US" sz="1200" dirty="0">
                <a:solidFill>
                  <a:schemeClr val="bg1"/>
                </a:solidFill>
              </a:rPr>
              <a:t>, Christina MARIA (US - New York); </a:t>
            </a:r>
            <a:r>
              <a:rPr lang="en-US" sz="1200" dirty="0" err="1">
                <a:solidFill>
                  <a:schemeClr val="bg1"/>
                </a:solidFill>
              </a:rPr>
              <a:t>Gelley</a:t>
            </a:r>
            <a:r>
              <a:rPr lang="en-US" sz="1200" dirty="0">
                <a:solidFill>
                  <a:schemeClr val="bg1"/>
                </a:solidFill>
              </a:rPr>
              <a:t>, Scott Adam (US - New York); Haag, Brendan (US - New York); </a:t>
            </a:r>
            <a:r>
              <a:rPr lang="en-US" sz="1200" dirty="0" err="1">
                <a:solidFill>
                  <a:schemeClr val="bg1"/>
                </a:solidFill>
              </a:rPr>
              <a:t>Luft</a:t>
            </a:r>
            <a:r>
              <a:rPr lang="en-US" sz="1200" dirty="0">
                <a:solidFill>
                  <a:schemeClr val="bg1"/>
                </a:solidFill>
              </a:rPr>
              <a:t>, Nicole (US - New York); Block, Matthew (US - New York); Ben-</a:t>
            </a:r>
            <a:r>
              <a:rPr lang="en-US" sz="1200" dirty="0" err="1">
                <a:solidFill>
                  <a:schemeClr val="bg1"/>
                </a:solidFill>
              </a:rPr>
              <a:t>Shlomo</a:t>
            </a:r>
            <a:r>
              <a:rPr lang="en-US" sz="1200" dirty="0">
                <a:solidFill>
                  <a:schemeClr val="bg1"/>
                </a:solidFill>
              </a:rPr>
              <a:t>, </a:t>
            </a:r>
            <a:r>
              <a:rPr lang="en-US" sz="1200" dirty="0" err="1">
                <a:solidFill>
                  <a:schemeClr val="bg1"/>
                </a:solidFill>
              </a:rPr>
              <a:t>Aylon</a:t>
            </a:r>
            <a:r>
              <a:rPr lang="en-US" sz="1200" dirty="0">
                <a:solidFill>
                  <a:schemeClr val="bg1"/>
                </a:solidFill>
              </a:rPr>
              <a:t> (US - New York); </a:t>
            </a:r>
            <a:r>
              <a:rPr lang="en-US" sz="1200" dirty="0" err="1">
                <a:solidFill>
                  <a:schemeClr val="bg1"/>
                </a:solidFill>
              </a:rPr>
              <a:t>Villani</a:t>
            </a:r>
            <a:r>
              <a:rPr lang="en-US" sz="1200" dirty="0">
                <a:solidFill>
                  <a:schemeClr val="bg1"/>
                </a:solidFill>
              </a:rPr>
              <a:t>, Nicola (US - Parsippany); </a:t>
            </a:r>
            <a:r>
              <a:rPr lang="en-US" sz="1200" dirty="0" err="1">
                <a:solidFill>
                  <a:schemeClr val="bg1"/>
                </a:solidFill>
              </a:rPr>
              <a:t>Dacey</a:t>
            </a:r>
            <a:r>
              <a:rPr lang="en-US" sz="1200" dirty="0">
                <a:solidFill>
                  <a:schemeClr val="bg1"/>
                </a:solidFill>
              </a:rPr>
              <a:t>, Elizabeth ANNE (US - New York); Banes, Daniel CLAY (US - New York); Fox, Alexis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Mautz</a:t>
            </a:r>
            <a:r>
              <a:rPr lang="en-US" sz="1200" dirty="0">
                <a:solidFill>
                  <a:schemeClr val="bg1"/>
                </a:solidFill>
              </a:rPr>
              <a:t>, Rich (US - New York)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8:52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Gosalia</a:t>
            </a:r>
            <a:r>
              <a:rPr lang="en-US" sz="1200" dirty="0">
                <a:solidFill>
                  <a:schemeClr val="bg1"/>
                </a:solidFill>
              </a:rPr>
              <a:t>, </a:t>
            </a:r>
            <a:r>
              <a:rPr lang="en-US" sz="1200" dirty="0" err="1">
                <a:solidFill>
                  <a:schemeClr val="bg1"/>
                </a:solidFill>
              </a:rPr>
              <a:t>Milee</a:t>
            </a:r>
            <a:r>
              <a:rPr lang="en-US" sz="1200" dirty="0">
                <a:solidFill>
                  <a:schemeClr val="bg1"/>
                </a:solidFill>
              </a:rPr>
              <a:t> (US - New York); </a:t>
            </a:r>
            <a:r>
              <a:rPr lang="en-US" sz="1200" dirty="0" err="1">
                <a:solidFill>
                  <a:schemeClr val="bg1"/>
                </a:solidFill>
              </a:rPr>
              <a:t>Grushko</a:t>
            </a:r>
            <a:r>
              <a:rPr lang="en-US" sz="1200" dirty="0">
                <a:solidFill>
                  <a:schemeClr val="bg1"/>
                </a:solidFill>
              </a:rPr>
              <a:t>, </a:t>
            </a:r>
            <a:r>
              <a:rPr lang="en-US" sz="1200" dirty="0" err="1">
                <a:solidFill>
                  <a:schemeClr val="bg1"/>
                </a:solidFill>
              </a:rPr>
              <a:t>Dimitry</a:t>
            </a:r>
            <a:r>
              <a:rPr lang="en-US" sz="1200" dirty="0">
                <a:solidFill>
                  <a:schemeClr val="bg1"/>
                </a:solidFill>
              </a:rPr>
              <a:t>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Richard D. </a:t>
            </a:r>
            <a:r>
              <a:rPr lang="en-US" sz="1200" b="1" dirty="0" err="1">
                <a:solidFill>
                  <a:schemeClr val="bg1"/>
                </a:solidFill>
              </a:rPr>
              <a:t>Mautz</a:t>
            </a:r>
            <a:r>
              <a:rPr lang="en-US" sz="1200" b="1" dirty="0">
                <a:solidFill>
                  <a:schemeClr val="bg1"/>
                </a:solidFill>
              </a:rPr>
              <a:t> III</a:t>
            </a:r>
            <a:r>
              <a:rPr lang="en-US" sz="1200" dirty="0">
                <a:solidFill>
                  <a:schemeClr val="bg1"/>
                </a:solidFill>
              </a:rPr>
              <a:t> </a:t>
            </a:r>
            <a:br>
              <a:rPr lang="en-US" sz="1200" dirty="0">
                <a:solidFill>
                  <a:schemeClr val="bg1"/>
                </a:solidFill>
              </a:rPr>
            </a:br>
            <a:r>
              <a:rPr lang="en-US" sz="1200" dirty="0">
                <a:solidFill>
                  <a:schemeClr val="bg1"/>
                </a:solidFill>
              </a:rPr>
              <a:t>Audit Assistant </a:t>
            </a:r>
            <a:br>
              <a:rPr lang="en-US" sz="1200" dirty="0">
                <a:solidFill>
                  <a:schemeClr val="bg1"/>
                </a:solidFill>
              </a:rPr>
            </a:br>
            <a:r>
              <a:rPr lang="en-US" sz="1200" dirty="0">
                <a:solidFill>
                  <a:schemeClr val="bg1"/>
                </a:solidFill>
              </a:rPr>
              <a:t>Financial Services Industry</a:t>
            </a:r>
            <a:br>
              <a:rPr lang="en-US" sz="1200" dirty="0">
                <a:solidFill>
                  <a:schemeClr val="bg1"/>
                </a:solidFill>
              </a:rPr>
            </a:br>
            <a:r>
              <a:rPr lang="en-US" sz="1200" dirty="0">
                <a:solidFill>
                  <a:schemeClr val="bg1"/>
                </a:solidFill>
              </a:rPr>
              <a:t>Deloitte &amp; </a:t>
            </a:r>
            <a:r>
              <a:rPr lang="en-US" sz="1200" dirty="0" err="1">
                <a:solidFill>
                  <a:schemeClr val="bg1"/>
                </a:solidFill>
              </a:rPr>
              <a:t>Touche</a:t>
            </a:r>
            <a:r>
              <a:rPr lang="en-US" sz="1200" dirty="0">
                <a:solidFill>
                  <a:schemeClr val="bg1"/>
                </a:solidFill>
              </a:rPr>
              <a:t> LLP</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Direct: +1 646 563 0171 </a:t>
            </a:r>
            <a:br>
              <a:rPr lang="en-US" sz="1200" dirty="0">
                <a:solidFill>
                  <a:schemeClr val="bg1"/>
                </a:solidFill>
              </a:rPr>
            </a:br>
            <a:r>
              <a:rPr lang="en-US" sz="1200" dirty="0">
                <a:solidFill>
                  <a:schemeClr val="bg1"/>
                </a:solidFill>
              </a:rPr>
              <a:t>Fax: +1 516 918 8256</a:t>
            </a:r>
            <a:br>
              <a:rPr lang="en-US" sz="1200" dirty="0">
                <a:solidFill>
                  <a:schemeClr val="bg1"/>
                </a:solidFill>
              </a:rPr>
            </a:br>
            <a:r>
              <a:rPr lang="en-US" sz="1200" dirty="0">
                <a:solidFill>
                  <a:schemeClr val="bg1"/>
                </a:solidFill>
              </a:rPr>
              <a:t>Mobile: + 1 917 658 8155</a:t>
            </a:r>
            <a:r>
              <a:rPr lang="en-US" sz="1200" u="sng" dirty="0">
                <a:solidFill>
                  <a:schemeClr val="bg1"/>
                </a:solidFill>
              </a:rPr>
              <a:t/>
            </a:r>
            <a:br>
              <a:rPr lang="en-US" sz="1200" u="sng" dirty="0">
                <a:solidFill>
                  <a:schemeClr val="bg1"/>
                </a:solidFill>
              </a:rPr>
            </a:br>
            <a:r>
              <a:rPr lang="en-US" sz="1200" u="sng" dirty="0">
                <a:solidFill>
                  <a:schemeClr val="bg1"/>
                </a:solidFill>
                <a:hlinkClick r:id="rId44"/>
              </a:rPr>
              <a:t>rmautz@deloitte.com</a:t>
            </a:r>
            <a:r>
              <a:rPr lang="en-US" sz="1200" u="sng" dirty="0">
                <a:solidFill>
                  <a:schemeClr val="bg1"/>
                </a:solidFill>
              </a:rPr>
              <a:t/>
            </a:r>
            <a:br>
              <a:rPr lang="en-US" sz="1200" u="sng" dirty="0">
                <a:solidFill>
                  <a:schemeClr val="bg1"/>
                </a:solidFill>
              </a:rPr>
            </a:br>
            <a:r>
              <a:rPr lang="en-US" sz="1200" u="sng" dirty="0">
                <a:solidFill>
                  <a:schemeClr val="bg1"/>
                </a:solidFill>
                <a:hlinkClick r:id="rId3"/>
              </a:rPr>
              <a:t>www.deloitte.com</a:t>
            </a:r>
            <a:r>
              <a:rPr lang="en-US" sz="1200" dirty="0">
                <a:solidFill>
                  <a:schemeClr val="bg1"/>
                </a:solidFill>
              </a:rPr>
              <a:t> </a:t>
            </a:r>
            <a:br>
              <a:rPr lang="en-US" sz="1200" dirty="0">
                <a:solidFill>
                  <a:schemeClr val="bg1"/>
                </a:solidFill>
              </a:rPr>
            </a:br>
            <a:r>
              <a:rPr lang="en-US" sz="1200" dirty="0">
                <a:solidFill>
                  <a:schemeClr val="bg1"/>
                </a:solidFill>
              </a:rPr>
              <a:t/>
            </a:r>
            <a:br>
              <a:rPr lang="en-US" sz="1200" dirty="0">
                <a:solidFill>
                  <a:schemeClr val="bg1"/>
                </a:solidFill>
              </a:rPr>
            </a:br>
            <a:r>
              <a:rPr lang="en-US" sz="1200" dirty="0">
                <a:solidFill>
                  <a:schemeClr val="bg1"/>
                </a:solidFill>
              </a:rPr>
              <a:t>2 World Financial Center</a:t>
            </a:r>
            <a:br>
              <a:rPr lang="en-US" sz="1200" dirty="0">
                <a:solidFill>
                  <a:schemeClr val="bg1"/>
                </a:solidFill>
              </a:rPr>
            </a:br>
            <a:r>
              <a:rPr lang="en-US" sz="1200" dirty="0">
                <a:solidFill>
                  <a:schemeClr val="bg1"/>
                </a:solidFill>
              </a:rPr>
              <a:t>New York, NY 10281</a:t>
            </a:r>
            <a:br>
              <a:rPr lang="en-US" sz="1200" dirty="0">
                <a:solidFill>
                  <a:schemeClr val="bg1"/>
                </a:solidFill>
              </a:rPr>
            </a:br>
            <a:r>
              <a:rPr lang="en-US" sz="1200" dirty="0">
                <a:solidFill>
                  <a:schemeClr val="bg1"/>
                </a:solidFill>
              </a:rPr>
              <a:t>United States </a:t>
            </a:r>
            <a:br>
              <a:rPr lang="en-US" sz="1200" dirty="0">
                <a:solidFill>
                  <a:schemeClr val="bg1"/>
                </a:solidFill>
              </a:rPr>
            </a:br>
            <a:r>
              <a:rPr lang="en-US" sz="1200" dirty="0">
                <a:solidFill>
                  <a:schemeClr val="bg1"/>
                </a:solidFill>
              </a:rPr>
              <a:t>P Please consider the environment before printing.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McKeown</a:t>
            </a:r>
            <a:r>
              <a:rPr lang="en-US" sz="1200" dirty="0">
                <a:solidFill>
                  <a:schemeClr val="bg1"/>
                </a:solidFill>
              </a:rPr>
              <a:t>, Kevin (US - Charlotte)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8:43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Gorayeb</a:t>
            </a:r>
            <a:r>
              <a:rPr lang="en-US" sz="1200" dirty="0">
                <a:solidFill>
                  <a:schemeClr val="bg1"/>
                </a:solidFill>
              </a:rPr>
              <a:t>, </a:t>
            </a:r>
            <a:r>
              <a:rPr lang="en-US" sz="1200" dirty="0" err="1">
                <a:solidFill>
                  <a:schemeClr val="bg1"/>
                </a:solidFill>
              </a:rPr>
              <a:t>Danelle</a:t>
            </a:r>
            <a:r>
              <a:rPr lang="en-US" sz="1200" dirty="0">
                <a:solidFill>
                  <a:schemeClr val="bg1"/>
                </a:solidFill>
              </a:rPr>
              <a:t> Leanne (US - New York); </a:t>
            </a:r>
            <a:r>
              <a:rPr lang="en-US" sz="1200" dirty="0" err="1">
                <a:solidFill>
                  <a:schemeClr val="bg1"/>
                </a:solidFill>
              </a:rPr>
              <a:t>Mautz</a:t>
            </a:r>
            <a:r>
              <a:rPr lang="en-US" sz="1200" dirty="0">
                <a:solidFill>
                  <a:schemeClr val="bg1"/>
                </a:solidFill>
              </a:rPr>
              <a:t>, Rich (US - New York)</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Do either of you know this kid?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b="1" dirty="0" smtClean="0">
                <a:solidFill>
                  <a:schemeClr val="bg1"/>
                </a:solidFill>
              </a:rPr>
              <a:t>:</a:t>
            </a:r>
            <a:r>
              <a:rPr lang="en-US" sz="1200" dirty="0" smtClean="0">
                <a:solidFill>
                  <a:schemeClr val="bg1"/>
                </a:solidFill>
              </a:rPr>
              <a:t>. </a:t>
            </a:r>
            <a:r>
              <a:rPr lang="en-US" sz="1200" dirty="0">
                <a:solidFill>
                  <a:schemeClr val="bg1"/>
                </a:solidFill>
              </a:rPr>
              <a:t>(US - Charlotte)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Thursday, November 06, 2008 8:39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Walker, Tim (US - Charlotte); </a:t>
            </a:r>
            <a:r>
              <a:rPr lang="en-US" sz="1200" dirty="0" err="1">
                <a:solidFill>
                  <a:schemeClr val="bg1"/>
                </a:solidFill>
              </a:rPr>
              <a:t>McKeown</a:t>
            </a:r>
            <a:r>
              <a:rPr lang="en-US" sz="1200" dirty="0">
                <a:solidFill>
                  <a:schemeClr val="bg1"/>
                </a:solidFill>
              </a:rPr>
              <a:t>, Kevin (US - Charlotte); </a:t>
            </a:r>
            <a:r>
              <a:rPr lang="en-US" sz="1200" dirty="0" err="1">
                <a:solidFill>
                  <a:schemeClr val="bg1"/>
                </a:solidFill>
              </a:rPr>
              <a:t>McCallen</a:t>
            </a:r>
            <a:r>
              <a:rPr lang="en-US" sz="1200" dirty="0">
                <a:solidFill>
                  <a:schemeClr val="bg1"/>
                </a:solidFill>
              </a:rPr>
              <a:t>, Sean Griffith (US - Charlotte)</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2000" b="1" dirty="0" smtClean="0">
                <a:solidFill>
                  <a:schemeClr val="bg1"/>
                </a:solidFill>
              </a:rPr>
              <a:t>Let this be words of advice as you continue on during your first year.  DO NOT act like this DB.  Ever.  Especially not during this first year. </a:t>
            </a:r>
            <a:r>
              <a:rPr lang="en-US" sz="1200" dirty="0">
                <a:solidFill>
                  <a:schemeClr val="bg1"/>
                </a:solidFill>
              </a:rPr>
              <a:t/>
            </a:r>
            <a:br>
              <a:rPr lang="en-US" sz="1200" dirty="0">
                <a:solidFill>
                  <a:schemeClr val="bg1"/>
                </a:solidFill>
              </a:rPr>
            </a:br>
            <a:r>
              <a:rPr lang="en-US" sz="1200" dirty="0">
                <a:solidFill>
                  <a:schemeClr val="bg1"/>
                </a:solidFill>
              </a:rPr>
              <a:t/>
            </a:r>
            <a:br>
              <a:rPr lang="en-US" sz="1200" dirty="0">
                <a:solidFill>
                  <a:schemeClr val="bg1"/>
                </a:solidFill>
              </a:rPr>
            </a:b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Loomis, Emily Mae (US - Philadelphia)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Wednesday, November 05, 2008 4:14 PM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Cole, Adam (US - Philadelphia); </a:t>
            </a:r>
            <a:r>
              <a:rPr lang="en-US" sz="1200" dirty="0" err="1">
                <a:solidFill>
                  <a:schemeClr val="bg1"/>
                </a:solidFill>
              </a:rPr>
              <a:t>Earnshaw</a:t>
            </a:r>
            <a:r>
              <a:rPr lang="en-US" sz="1200" dirty="0">
                <a:solidFill>
                  <a:schemeClr val="bg1"/>
                </a:solidFill>
              </a:rPr>
              <a:t>, Timothy John (US - Philadelphia); Nick, Jeffrey Thomas (US - Philadelphia); Hall, William F. (US - Philadelphia); </a:t>
            </a:r>
            <a:r>
              <a:rPr lang="en-US" sz="1200" dirty="0" err="1">
                <a:solidFill>
                  <a:schemeClr val="bg1"/>
                </a:solidFill>
              </a:rPr>
              <a:t>Gracia</a:t>
            </a:r>
            <a:r>
              <a:rPr lang="en-US" sz="1200" dirty="0">
                <a:solidFill>
                  <a:schemeClr val="bg1"/>
                </a:solidFill>
              </a:rPr>
              <a:t>, Drew (US - Philadelphia)</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OMG.  This is hilarious.  Its am email from a first year to a partner in NY…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Ham, Arthur </a:t>
            </a:r>
            <a:r>
              <a:rPr lang="en-US" sz="1200" dirty="0" err="1">
                <a:solidFill>
                  <a:schemeClr val="bg1"/>
                </a:solidFill>
              </a:rPr>
              <a:t>Dongyoon</a:t>
            </a:r>
            <a:r>
              <a:rPr lang="en-US" sz="1200" dirty="0">
                <a:solidFill>
                  <a:schemeClr val="bg1"/>
                </a:solidFill>
              </a:rPr>
              <a:t> (US - Philadelphia)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Wednesday, November 05, 2008 4:12 PM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Loomis, Emily Mae (US - Philadelphia); </a:t>
            </a:r>
            <a:r>
              <a:rPr lang="en-US" sz="1200" dirty="0" err="1">
                <a:solidFill>
                  <a:schemeClr val="bg1"/>
                </a:solidFill>
              </a:rPr>
              <a:t>Berran</a:t>
            </a:r>
            <a:r>
              <a:rPr lang="en-US" sz="1200" dirty="0">
                <a:solidFill>
                  <a:schemeClr val="bg1"/>
                </a:solidFill>
              </a:rPr>
              <a:t>, Aileen (US - Philadelphia)</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Yun</a:t>
            </a:r>
            <a:r>
              <a:rPr lang="en-US" sz="1200" dirty="0">
                <a:solidFill>
                  <a:schemeClr val="bg1"/>
                </a:solidFill>
              </a:rPr>
              <a:t>, </a:t>
            </a:r>
            <a:r>
              <a:rPr lang="en-US" sz="1200" dirty="0" err="1">
                <a:solidFill>
                  <a:schemeClr val="bg1"/>
                </a:solidFill>
              </a:rPr>
              <a:t>Chinho</a:t>
            </a:r>
            <a:r>
              <a:rPr lang="en-US" sz="1200" dirty="0">
                <a:solidFill>
                  <a:schemeClr val="bg1"/>
                </a:solidFill>
              </a:rPr>
              <a:t> (US - Philadelphia)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Wednesday, November 05, 2008 10:33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Ham, Arthur </a:t>
            </a:r>
            <a:r>
              <a:rPr lang="en-US" sz="1200" dirty="0" err="1">
                <a:solidFill>
                  <a:schemeClr val="bg1"/>
                </a:solidFill>
              </a:rPr>
              <a:t>Dongyoon</a:t>
            </a:r>
            <a:r>
              <a:rPr lang="en-US" sz="1200" dirty="0">
                <a:solidFill>
                  <a:schemeClr val="bg1"/>
                </a:solidFill>
              </a:rPr>
              <a:t> (US - Philadelphia); Lee, Becky (US - Philadelphia); Ling, </a:t>
            </a:r>
            <a:r>
              <a:rPr lang="en-US" sz="1200" dirty="0" err="1">
                <a:solidFill>
                  <a:schemeClr val="bg1"/>
                </a:solidFill>
              </a:rPr>
              <a:t>Ching</a:t>
            </a:r>
            <a:r>
              <a:rPr lang="en-US" sz="1200" dirty="0">
                <a:solidFill>
                  <a:schemeClr val="bg1"/>
                </a:solidFill>
              </a:rPr>
              <a:t> (US - Philadelphia)</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First years these days….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Judge, Jenny (US - Philadelphia)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Wednesday, November 05, 2008 10:19 AM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Yun</a:t>
            </a:r>
            <a:r>
              <a:rPr lang="en-US" sz="1200" dirty="0">
                <a:solidFill>
                  <a:schemeClr val="bg1"/>
                </a:solidFill>
              </a:rPr>
              <a:t>, </a:t>
            </a:r>
            <a:r>
              <a:rPr lang="en-US" sz="1200" dirty="0" err="1">
                <a:solidFill>
                  <a:schemeClr val="bg1"/>
                </a:solidFill>
              </a:rPr>
              <a:t>Chinho</a:t>
            </a:r>
            <a:r>
              <a:rPr lang="en-US" sz="1200" dirty="0">
                <a:solidFill>
                  <a:schemeClr val="bg1"/>
                </a:solidFill>
              </a:rPr>
              <a:t> (US - Philadelphia)</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Kehrer</a:t>
            </a:r>
            <a:r>
              <a:rPr lang="en-US" sz="1200" dirty="0">
                <a:solidFill>
                  <a:schemeClr val="bg1"/>
                </a:solidFill>
              </a:rPr>
              <a:t>, Jennifer Christina (US - Stamford)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Monday, October 06, 2008 1:29 PM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Judge, Jenny (US - Philadelphia); Sean Mello</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I thought you guys might enjoy this. It is from a first year, to a partner, on the third day of work. Please notice how he spells </a:t>
            </a:r>
            <a:r>
              <a:rPr lang="en-US" sz="1200" dirty="0" err="1">
                <a:solidFill>
                  <a:schemeClr val="bg1"/>
                </a:solidFill>
              </a:rPr>
              <a:t>Touche</a:t>
            </a:r>
            <a:r>
              <a:rPr lang="en-US" sz="1200" dirty="0">
                <a:solidFill>
                  <a:schemeClr val="bg1"/>
                </a:solidFill>
              </a:rPr>
              <a:t> wrong in his signature.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Carpenter, Callie Lynn (US - Stamford)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Monday, October 06, 2008 1:24 PM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Kehrer</a:t>
            </a:r>
            <a:r>
              <a:rPr lang="en-US" sz="1200" dirty="0">
                <a:solidFill>
                  <a:schemeClr val="bg1"/>
                </a:solidFill>
              </a:rPr>
              <a:t>, Jennifer Christina (US - Stamford)</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FW: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br>
              <a:rPr lang="en-US" sz="1200" dirty="0">
                <a:solidFill>
                  <a:schemeClr val="bg1"/>
                </a:solidFill>
              </a:rPr>
            </a:br>
            <a:r>
              <a:rPr lang="en-US" sz="1200" dirty="0">
                <a:solidFill>
                  <a:schemeClr val="bg1"/>
                </a:solidFill>
              </a:rPr>
              <a:t> </a:t>
            </a:r>
            <a:r>
              <a:rPr lang="en-US" sz="1200" b="1" dirty="0">
                <a:solidFill>
                  <a:schemeClr val="bg1"/>
                </a:solidFill>
              </a:rPr>
              <a:t/>
            </a:r>
            <a:br>
              <a:rPr lang="en-US" sz="1200" b="1" dirty="0">
                <a:solidFill>
                  <a:schemeClr val="bg1"/>
                </a:solidFill>
              </a:rPr>
            </a:br>
            <a:r>
              <a:rPr lang="en-US" sz="1200" b="1" dirty="0">
                <a:solidFill>
                  <a:schemeClr val="bg1"/>
                </a:solidFill>
              </a:rPr>
              <a:t>From:</a:t>
            </a:r>
            <a:r>
              <a:rPr lang="en-US" sz="1200" dirty="0">
                <a:solidFill>
                  <a:schemeClr val="bg1"/>
                </a:solidFill>
              </a:rPr>
              <a:t> </a:t>
            </a:r>
            <a:r>
              <a:rPr lang="en-US" sz="1200" dirty="0" err="1">
                <a:solidFill>
                  <a:schemeClr val="bg1"/>
                </a:solidFill>
              </a:rPr>
              <a:t>Drach</a:t>
            </a:r>
            <a:r>
              <a:rPr lang="en-US" sz="1200" dirty="0">
                <a:solidFill>
                  <a:schemeClr val="bg1"/>
                </a:solidFill>
              </a:rPr>
              <a:t>, Kristin Elizabeth (US - New York) </a:t>
            </a:r>
            <a:r>
              <a:rPr lang="en-US" sz="1200" b="1" dirty="0">
                <a:solidFill>
                  <a:schemeClr val="bg1"/>
                </a:solidFill>
              </a:rPr>
              <a:t/>
            </a:r>
            <a:br>
              <a:rPr lang="en-US" sz="1200" b="1" dirty="0">
                <a:solidFill>
                  <a:schemeClr val="bg1"/>
                </a:solidFill>
              </a:rPr>
            </a:br>
            <a:r>
              <a:rPr lang="en-US" sz="1200" b="1" dirty="0">
                <a:solidFill>
                  <a:schemeClr val="bg1"/>
                </a:solidFill>
              </a:rPr>
              <a:t>Sent:</a:t>
            </a:r>
            <a:r>
              <a:rPr lang="en-US" sz="1200" dirty="0">
                <a:solidFill>
                  <a:schemeClr val="bg1"/>
                </a:solidFill>
              </a:rPr>
              <a:t> Tuesday, September 30, 2008 5:37 PM</a:t>
            </a:r>
            <a:r>
              <a:rPr lang="en-US" sz="1200" b="1" dirty="0">
                <a:solidFill>
                  <a:schemeClr val="bg1"/>
                </a:solidFill>
              </a:rPr>
              <a:t/>
            </a:r>
            <a:br>
              <a:rPr lang="en-US" sz="1200" b="1" dirty="0">
                <a:solidFill>
                  <a:schemeClr val="bg1"/>
                </a:solidFill>
              </a:rPr>
            </a:br>
            <a:r>
              <a:rPr lang="en-US" sz="1200" b="1" dirty="0">
                <a:solidFill>
                  <a:schemeClr val="bg1"/>
                </a:solidFill>
              </a:rPr>
              <a:t>To:</a:t>
            </a:r>
            <a:r>
              <a:rPr lang="en-US" sz="1200" dirty="0">
                <a:solidFill>
                  <a:schemeClr val="bg1"/>
                </a:solidFill>
              </a:rPr>
              <a:t> </a:t>
            </a:r>
            <a:r>
              <a:rPr lang="en-US" sz="1200" dirty="0" err="1">
                <a:solidFill>
                  <a:schemeClr val="bg1"/>
                </a:solidFill>
              </a:rPr>
              <a:t>Wyszkowski</a:t>
            </a:r>
            <a:r>
              <a:rPr lang="en-US" sz="1200" dirty="0">
                <a:solidFill>
                  <a:schemeClr val="bg1"/>
                </a:solidFill>
              </a:rPr>
              <a:t>, Tiffany Ann (US - Stamford); Carpenter, Callie Lynn (US - Stamford)</a:t>
            </a:r>
            <a:r>
              <a:rPr lang="en-US" sz="1200" b="1" dirty="0">
                <a:solidFill>
                  <a:schemeClr val="bg1"/>
                </a:solidFill>
              </a:rPr>
              <a:t/>
            </a:r>
            <a:br>
              <a:rPr lang="en-US" sz="1200" b="1" dirty="0">
                <a:solidFill>
                  <a:schemeClr val="bg1"/>
                </a:solidFill>
              </a:rPr>
            </a:br>
            <a:r>
              <a:rPr lang="en-US" sz="1200" b="1" dirty="0">
                <a:solidFill>
                  <a:schemeClr val="bg1"/>
                </a:solidFill>
              </a:rPr>
              <a:t>Subject:</a:t>
            </a:r>
            <a:r>
              <a:rPr lang="en-US" sz="1200" dirty="0">
                <a:solidFill>
                  <a:schemeClr val="bg1"/>
                </a:solidFill>
              </a:rPr>
              <a:t> </a:t>
            </a:r>
            <a:r>
              <a:rPr lang="en-US" sz="1200" dirty="0" err="1">
                <a:solidFill>
                  <a:schemeClr val="bg1"/>
                </a:solidFill>
              </a:rPr>
              <a:t>hahaha</a:t>
            </a:r>
            <a:r>
              <a:rPr lang="en-US" sz="1200" dirty="0">
                <a:solidFill>
                  <a:schemeClr val="bg1"/>
                </a:solidFill>
              </a:rPr>
              <a:t> </a:t>
            </a:r>
            <a:br>
              <a:rPr lang="en-US" sz="1200" dirty="0">
                <a:solidFill>
                  <a:schemeClr val="bg1"/>
                </a:solidFill>
              </a:rPr>
            </a:br>
            <a:r>
              <a:rPr lang="en-US" sz="1200" dirty="0">
                <a:solidFill>
                  <a:schemeClr val="bg1"/>
                </a:solidFill>
              </a:rPr>
              <a:t> </a:t>
            </a:r>
            <a:endParaRPr lang="en-US" sz="1200" dirty="0" smtClean="0">
              <a:solidFill>
                <a:schemeClr val="bg1"/>
              </a:solidFill>
            </a:endParaRPr>
          </a:p>
          <a:p>
            <a:endParaRPr lang="en-US" sz="1200" dirty="0">
              <a:solidFill>
                <a:schemeClr val="bg1"/>
              </a:solidFill>
            </a:endParaRPr>
          </a:p>
          <a:p>
            <a:endParaRPr lang="en-US" sz="1200" dirty="0" smtClean="0">
              <a:solidFill>
                <a:schemeClr val="bg1"/>
              </a:solidFill>
            </a:endParaRPr>
          </a:p>
          <a:p>
            <a:endParaRPr lang="en-US" sz="1200" dirty="0">
              <a:solidFill>
                <a:schemeClr val="bg1"/>
              </a:solidFill>
            </a:endParaRPr>
          </a:p>
          <a:p>
            <a:r>
              <a:rPr lang="en-US" sz="6000" dirty="0" smtClean="0">
                <a:solidFill>
                  <a:schemeClr val="bg1"/>
                </a:solidFill>
              </a:rPr>
              <a:t>END</a:t>
            </a:r>
            <a:endParaRPr lang="en-US" sz="60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9144000" cy="1219200"/>
          </a:xfrm>
          <a:prstGeom prst="rect">
            <a:avLst/>
          </a:prstGeom>
          <a:solidFill>
            <a:schemeClr val="bg1"/>
          </a:solidFill>
          <a:ln w="9525">
            <a:solidFill>
              <a:schemeClr val="bg1"/>
            </a:solidFill>
            <a:miter lim="800000"/>
            <a:headEnd/>
            <a:tailEnd/>
          </a:ln>
        </p:spPr>
        <p:txBody>
          <a:bodyPr anchor="ctr"/>
          <a:lstStyle/>
          <a:p>
            <a:pPr marL="514350" indent="-514350" algn="ctr"/>
            <a:r>
              <a:rPr lang="en-US" sz="3200" b="1" dirty="0" smtClean="0">
                <a:latin typeface="Palatino Linotype" pitchFamily="18" charset="0"/>
              </a:rPr>
              <a:t>Email Activity</a:t>
            </a:r>
          </a:p>
        </p:txBody>
      </p:sp>
      <p:sp>
        <p:nvSpPr>
          <p:cNvPr id="5" name="Rectangle 4"/>
          <p:cNvSpPr/>
          <p:nvPr/>
        </p:nvSpPr>
        <p:spPr>
          <a:xfrm>
            <a:off x="0" y="1219200"/>
            <a:ext cx="9144000" cy="5693866"/>
          </a:xfrm>
          <a:prstGeom prst="rect">
            <a:avLst/>
          </a:prstGeom>
        </p:spPr>
        <p:txBody>
          <a:bodyPr wrap="square">
            <a:spAutoFit/>
          </a:bodyPr>
          <a:lstStyle/>
          <a:p>
            <a:r>
              <a:rPr lang="en-US" sz="1100" b="1" dirty="0">
                <a:solidFill>
                  <a:schemeClr val="bg1"/>
                </a:solidFill>
                <a:latin typeface="Palatino Linotype" pitchFamily="18" charset="0"/>
              </a:rPr>
              <a:t>From:</a:t>
            </a:r>
            <a:r>
              <a:rPr lang="en-US" sz="1100" dirty="0">
                <a:solidFill>
                  <a:schemeClr val="bg1"/>
                </a:solidFill>
                <a:latin typeface="Palatino Linotype" pitchFamily="18" charset="0"/>
              </a:rPr>
              <a:t> </a:t>
            </a:r>
            <a:r>
              <a:rPr lang="en-US" sz="1100" b="1" dirty="0" smtClean="0">
                <a:solidFill>
                  <a:schemeClr val="bg1"/>
                </a:solidFill>
                <a:latin typeface="Palatino Linotype" pitchFamily="18" charset="0"/>
              </a:rPr>
              <a:t>JOHN SMITH </a:t>
            </a:r>
            <a:r>
              <a:rPr lang="en-US" sz="1100" dirty="0" smtClean="0">
                <a:solidFill>
                  <a:schemeClr val="bg1"/>
                </a:solidFill>
                <a:latin typeface="Palatino Linotype" pitchFamily="18" charset="0"/>
              </a:rPr>
              <a:t>(US </a:t>
            </a:r>
            <a:r>
              <a:rPr lang="en-US" sz="1100" dirty="0">
                <a:solidFill>
                  <a:schemeClr val="bg1"/>
                </a:solidFill>
                <a:latin typeface="Palatino Linotype" pitchFamily="18" charset="0"/>
              </a:rPr>
              <a:t>- New York) </a:t>
            </a:r>
            <a:endParaRPr lang="en-US" sz="1100" dirty="0" smtClean="0">
              <a:solidFill>
                <a:schemeClr val="bg1"/>
              </a:solidFill>
              <a:latin typeface="Palatino Linotype" pitchFamily="18" charset="0"/>
            </a:endParaRPr>
          </a:p>
          <a:p>
            <a:r>
              <a:rPr lang="en-US" sz="1100" b="1" dirty="0" smtClean="0">
                <a:solidFill>
                  <a:schemeClr val="bg1"/>
                </a:solidFill>
                <a:latin typeface="Palatino Linotype" pitchFamily="18" charset="0"/>
              </a:rPr>
              <a:t>Sent:</a:t>
            </a:r>
            <a:r>
              <a:rPr lang="en-US" sz="1100" dirty="0" smtClean="0">
                <a:solidFill>
                  <a:schemeClr val="bg1"/>
                </a:solidFill>
                <a:latin typeface="Palatino Linotype" pitchFamily="18" charset="0"/>
              </a:rPr>
              <a:t> Wednesday, September 17, 2008 3:54 PM</a:t>
            </a:r>
          </a:p>
          <a:p>
            <a:r>
              <a:rPr lang="en-US" sz="1100" b="1" dirty="0" smtClean="0">
                <a:solidFill>
                  <a:schemeClr val="bg1"/>
                </a:solidFill>
                <a:latin typeface="Palatino Linotype" pitchFamily="18" charset="0"/>
              </a:rPr>
              <a:t>To</a:t>
            </a:r>
            <a:r>
              <a:rPr lang="en-US" sz="1100" b="1" dirty="0">
                <a:solidFill>
                  <a:schemeClr val="bg1"/>
                </a:solidFill>
                <a:latin typeface="Palatino Linotype" pitchFamily="18" charset="0"/>
              </a:rPr>
              <a:t>:</a:t>
            </a:r>
            <a:r>
              <a:rPr lang="en-US" sz="1100" dirty="0">
                <a:solidFill>
                  <a:schemeClr val="bg1"/>
                </a:solidFill>
                <a:latin typeface="Palatino Linotype" pitchFamily="18" charset="0"/>
              </a:rPr>
              <a:t> </a:t>
            </a:r>
            <a:r>
              <a:rPr lang="en-US" sz="1100" b="1" dirty="0" smtClean="0">
                <a:solidFill>
                  <a:schemeClr val="bg1"/>
                </a:solidFill>
                <a:latin typeface="Palatino Linotype" pitchFamily="18" charset="0"/>
              </a:rPr>
              <a:t>JOHN SMITH</a:t>
            </a:r>
            <a:r>
              <a:rPr lang="en-US" sz="1100" dirty="0" smtClean="0">
                <a:solidFill>
                  <a:schemeClr val="bg1"/>
                </a:solidFill>
                <a:latin typeface="Palatino Linotype" pitchFamily="18" charset="0"/>
              </a:rPr>
              <a:t> </a:t>
            </a:r>
            <a:r>
              <a:rPr lang="en-US" sz="1100" dirty="0">
                <a:solidFill>
                  <a:schemeClr val="bg1"/>
                </a:solidFill>
                <a:latin typeface="Palatino Linotype" pitchFamily="18" charset="0"/>
              </a:rPr>
              <a:t>(US - New York)</a:t>
            </a:r>
          </a:p>
          <a:p>
            <a:r>
              <a:rPr lang="en-US" sz="1100" b="1" dirty="0">
                <a:solidFill>
                  <a:schemeClr val="bg1"/>
                </a:solidFill>
                <a:latin typeface="Palatino Linotype" pitchFamily="18" charset="0"/>
              </a:rPr>
              <a:t>Subject:</a:t>
            </a:r>
            <a:r>
              <a:rPr lang="en-US" sz="1100" dirty="0">
                <a:solidFill>
                  <a:schemeClr val="bg1"/>
                </a:solidFill>
                <a:latin typeface="Palatino Linotype" pitchFamily="18" charset="0"/>
              </a:rPr>
              <a:t> Draft to </a:t>
            </a:r>
            <a:r>
              <a:rPr lang="en-US" sz="1100" dirty="0" smtClean="0">
                <a:solidFill>
                  <a:schemeClr val="bg1"/>
                </a:solidFill>
                <a:latin typeface="Palatino Linotype" pitchFamily="18" charset="0"/>
              </a:rPr>
              <a:t>JOHN</a:t>
            </a:r>
            <a:endParaRPr lang="en-US" sz="1100" dirty="0">
              <a:solidFill>
                <a:schemeClr val="bg1"/>
              </a:solidFill>
              <a:latin typeface="Palatino Linotype" pitchFamily="18" charset="0"/>
            </a:endParaRPr>
          </a:p>
          <a:p>
            <a:r>
              <a:rPr lang="en-US" sz="1200" dirty="0">
                <a:solidFill>
                  <a:schemeClr val="bg1"/>
                </a:solidFill>
                <a:latin typeface="Palatino Linotype" pitchFamily="18" charset="0"/>
              </a:rPr>
              <a:t> </a:t>
            </a:r>
          </a:p>
          <a:p>
            <a:r>
              <a:rPr lang="en-US" sz="1200" dirty="0">
                <a:solidFill>
                  <a:schemeClr val="bg1"/>
                </a:solidFill>
                <a:latin typeface="Palatino Linotype" pitchFamily="18" charset="0"/>
              </a:rPr>
              <a:t>Hi </a:t>
            </a:r>
            <a:r>
              <a:rPr lang="en-US" sz="1200" b="1" dirty="0" smtClean="0">
                <a:solidFill>
                  <a:schemeClr val="bg1"/>
                </a:solidFill>
                <a:latin typeface="Palatino Linotype" pitchFamily="18" charset="0"/>
              </a:rPr>
              <a:t>JOHN</a:t>
            </a:r>
            <a:r>
              <a:rPr lang="en-US" sz="1200" dirty="0" smtClean="0">
                <a:solidFill>
                  <a:schemeClr val="bg1"/>
                </a:solidFill>
                <a:latin typeface="Palatino Linotype" pitchFamily="18" charset="0"/>
              </a:rPr>
              <a:t>, </a:t>
            </a:r>
            <a:endParaRPr lang="en-US" sz="1200" dirty="0">
              <a:solidFill>
                <a:schemeClr val="bg1"/>
              </a:solidFill>
              <a:latin typeface="Palatino Linotype" pitchFamily="18" charset="0"/>
            </a:endParaRPr>
          </a:p>
          <a:p>
            <a:r>
              <a:rPr lang="en-US" sz="1200" dirty="0">
                <a:solidFill>
                  <a:schemeClr val="bg1"/>
                </a:solidFill>
                <a:latin typeface="Palatino Linotype" pitchFamily="18" charset="0"/>
              </a:rPr>
              <a:t> </a:t>
            </a:r>
          </a:p>
          <a:p>
            <a:r>
              <a:rPr lang="en-US" sz="1200" dirty="0">
                <a:solidFill>
                  <a:schemeClr val="bg1"/>
                </a:solidFill>
                <a:latin typeface="Palatino Linotype" pitchFamily="18" charset="0"/>
              </a:rPr>
              <a:t>I hope this finds you well.  Having only started at Deloitte &amp; </a:t>
            </a:r>
            <a:r>
              <a:rPr lang="en-US" sz="1200" dirty="0" err="1">
                <a:solidFill>
                  <a:schemeClr val="bg1"/>
                </a:solidFill>
                <a:latin typeface="Palatino Linotype" pitchFamily="18" charset="0"/>
              </a:rPr>
              <a:t>Touche</a:t>
            </a:r>
            <a:r>
              <a:rPr lang="en-US" sz="1200" dirty="0">
                <a:solidFill>
                  <a:schemeClr val="bg1"/>
                </a:solidFill>
                <a:latin typeface="Palatino Linotype" pitchFamily="18" charset="0"/>
              </a:rPr>
              <a:t> LLP this week, I wanted to reach out to you before I left for National Training this Sunday.  Over past three days, waves of information have been surging out from projectors and screens, but your presentation this morning piqued my interests and has been akin to a surfboard.  Instead of swimming through the information, I am riding on top it. </a:t>
            </a:r>
          </a:p>
          <a:p>
            <a:r>
              <a:rPr lang="en-US" sz="1200" dirty="0">
                <a:solidFill>
                  <a:schemeClr val="bg1"/>
                </a:solidFill>
                <a:latin typeface="Palatino Linotype" pitchFamily="18" charset="0"/>
              </a:rPr>
              <a:t> </a:t>
            </a:r>
          </a:p>
          <a:p>
            <a:r>
              <a:rPr lang="en-US" sz="1200" dirty="0">
                <a:solidFill>
                  <a:schemeClr val="bg1"/>
                </a:solidFill>
                <a:latin typeface="Palatino Linotype" pitchFamily="18" charset="0"/>
              </a:rPr>
              <a:t>Your talk on the current credit crunch was reassuring and inspiring.  That is why I asked that critical question – to learn from a partner.  On the first day, Freddy Simon commented on this starting class, saying "you are entering the profession during </a:t>
            </a:r>
            <a:r>
              <a:rPr lang="en-US" sz="1200" i="1" dirty="0">
                <a:solidFill>
                  <a:schemeClr val="bg1"/>
                </a:solidFill>
                <a:latin typeface="Palatino Linotype" pitchFamily="18" charset="0"/>
              </a:rPr>
              <a:t>exciting</a:t>
            </a:r>
            <a:r>
              <a:rPr lang="en-US" sz="1200" dirty="0">
                <a:solidFill>
                  <a:schemeClr val="bg1"/>
                </a:solidFill>
                <a:latin typeface="Palatino Linotype" pitchFamily="18" charset="0"/>
              </a:rPr>
              <a:t> times."  While recent events are unfortunate, I am interested to the steps the profession, regulators, and industry will  take over the past few months; and ultimately, I aim to better serve my clients and Deloitte, armed with that first-hand knowledge.  To me this is "exciting." </a:t>
            </a:r>
          </a:p>
          <a:p>
            <a:r>
              <a:rPr lang="en-US" sz="1200" dirty="0">
                <a:solidFill>
                  <a:schemeClr val="bg1"/>
                </a:solidFill>
                <a:latin typeface="Palatino Linotype" pitchFamily="18" charset="0"/>
              </a:rPr>
              <a:t> </a:t>
            </a:r>
          </a:p>
          <a:p>
            <a:r>
              <a:rPr lang="en-US" sz="1200" dirty="0">
                <a:solidFill>
                  <a:schemeClr val="bg1"/>
                </a:solidFill>
                <a:latin typeface="Palatino Linotype" pitchFamily="18" charset="0"/>
              </a:rPr>
              <a:t>When I first interviewed with Deloitte.  One of my interviewers asked if I had some future goals in sight.  My reply was simple and straightforward, and more than likely, it is a common desire.  "I am here to become a partner.  To spend the next 20 years of my life here."  I am only 3 days into my career, but I hold true to that statement. </a:t>
            </a:r>
          </a:p>
          <a:p>
            <a:r>
              <a:rPr lang="en-US" sz="1200" dirty="0">
                <a:solidFill>
                  <a:schemeClr val="bg1"/>
                </a:solidFill>
                <a:latin typeface="Palatino Linotype" pitchFamily="18" charset="0"/>
              </a:rPr>
              <a:t> </a:t>
            </a:r>
          </a:p>
          <a:p>
            <a:r>
              <a:rPr lang="en-US" sz="1200" dirty="0">
                <a:solidFill>
                  <a:schemeClr val="bg1"/>
                </a:solidFill>
                <a:latin typeface="Palatino Linotype" pitchFamily="18" charset="0"/>
              </a:rPr>
              <a:t>Your candor, honesty, and knowledge impressed me.  If you ever have need of an enthusiastic Audit Assistant, I am more than willing to suit up, jump in, and catch a wave.  And if you are interested to know, I actually do surf.   </a:t>
            </a:r>
          </a:p>
          <a:p>
            <a:r>
              <a:rPr lang="en-US" sz="1200" dirty="0">
                <a:solidFill>
                  <a:schemeClr val="bg1"/>
                </a:solidFill>
                <a:latin typeface="Palatino Linotype" pitchFamily="18" charset="0"/>
              </a:rPr>
              <a:t> </a:t>
            </a:r>
          </a:p>
          <a:p>
            <a:r>
              <a:rPr lang="en-US" sz="1200" dirty="0">
                <a:solidFill>
                  <a:schemeClr val="bg1"/>
                </a:solidFill>
                <a:latin typeface="Palatino Linotype" pitchFamily="18" charset="0"/>
              </a:rPr>
              <a:t>Thank you once again and I look forward to hearing from you in the future. </a:t>
            </a:r>
          </a:p>
          <a:p>
            <a:r>
              <a:rPr lang="en-US" sz="1200" dirty="0">
                <a:solidFill>
                  <a:schemeClr val="bg1"/>
                </a:solidFill>
                <a:latin typeface="Palatino Linotype" pitchFamily="18" charset="0"/>
              </a:rPr>
              <a:t> </a:t>
            </a:r>
            <a:endParaRPr lang="en-US" sz="1200" dirty="0" smtClean="0">
              <a:solidFill>
                <a:schemeClr val="bg1"/>
              </a:solidFill>
              <a:latin typeface="Palatino Linotype" pitchFamily="18" charset="0"/>
            </a:endParaRPr>
          </a:p>
          <a:p>
            <a:r>
              <a:rPr lang="en-US" sz="1100" b="1" dirty="0" smtClean="0">
                <a:solidFill>
                  <a:schemeClr val="bg1"/>
                </a:solidFill>
                <a:latin typeface="Palatino Linotype" pitchFamily="18" charset="0"/>
              </a:rPr>
              <a:t>JOHN SMITH</a:t>
            </a:r>
            <a:endParaRPr lang="en-US" sz="1100" b="1" dirty="0">
              <a:solidFill>
                <a:schemeClr val="bg1"/>
              </a:solidFill>
              <a:latin typeface="Palatino Linotype" pitchFamily="18" charset="0"/>
            </a:endParaRPr>
          </a:p>
          <a:p>
            <a:r>
              <a:rPr lang="en-US" sz="1100" dirty="0" smtClean="0">
                <a:solidFill>
                  <a:schemeClr val="bg1"/>
                </a:solidFill>
                <a:latin typeface="Palatino Linotype" pitchFamily="18" charset="0"/>
              </a:rPr>
              <a:t>Audit </a:t>
            </a:r>
            <a:r>
              <a:rPr lang="en-US" sz="1100" dirty="0">
                <a:solidFill>
                  <a:schemeClr val="bg1"/>
                </a:solidFill>
                <a:latin typeface="Palatino Linotype" pitchFamily="18" charset="0"/>
              </a:rPr>
              <a:t>Assistant</a:t>
            </a:r>
          </a:p>
          <a:p>
            <a:r>
              <a:rPr lang="en-US" sz="1100" dirty="0">
                <a:solidFill>
                  <a:schemeClr val="bg1"/>
                </a:solidFill>
                <a:latin typeface="Palatino Linotype" pitchFamily="18" charset="0"/>
              </a:rPr>
              <a:t>AERS/Financial Services Industry</a:t>
            </a:r>
          </a:p>
          <a:p>
            <a:r>
              <a:rPr lang="en-US" sz="1100" dirty="0">
                <a:solidFill>
                  <a:schemeClr val="bg1"/>
                </a:solidFill>
                <a:latin typeface="Palatino Linotype" pitchFamily="18" charset="0"/>
              </a:rPr>
              <a:t>Deloitte &amp; Touch </a:t>
            </a:r>
            <a:r>
              <a:rPr lang="en-US" sz="1100" dirty="0" smtClean="0">
                <a:solidFill>
                  <a:schemeClr val="bg1"/>
                </a:solidFill>
                <a:latin typeface="Palatino Linotype" pitchFamily="18" charset="0"/>
              </a:rPr>
              <a:t>LLP</a:t>
            </a:r>
            <a:endParaRPr lang="en-US" sz="1000" dirty="0" smtClean="0">
              <a:solidFill>
                <a:schemeClr val="bg1"/>
              </a:solidFill>
              <a:latin typeface="Palatino Linotype"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048000"/>
            <a:ext cx="9144000" cy="830997"/>
          </a:xfrm>
          <a:prstGeom prst="rect">
            <a:avLst/>
          </a:prstGeom>
        </p:spPr>
        <p:txBody>
          <a:bodyPr wrap="square">
            <a:spAutoFit/>
          </a:bodyPr>
          <a:lstStyle/>
          <a:p>
            <a:pPr algn="ctr"/>
            <a:r>
              <a:rPr lang="en-US" sz="4800" dirty="0" smtClean="0">
                <a:latin typeface="Palatino Linotype" pitchFamily="18" charset="0"/>
              </a:rPr>
              <a:t>What’s wrong with this email?</a:t>
            </a:r>
          </a:p>
        </p:txBody>
      </p:sp>
      <p:sp>
        <p:nvSpPr>
          <p:cNvPr id="10" name="Rectangle 6"/>
          <p:cNvSpPr>
            <a:spLocks noChangeArrowheads="1"/>
          </p:cNvSpPr>
          <p:nvPr/>
        </p:nvSpPr>
        <p:spPr bwMode="auto">
          <a:xfrm>
            <a:off x="-228600" y="-152400"/>
            <a:ext cx="9601200" cy="1371600"/>
          </a:xfrm>
          <a:prstGeom prst="rect">
            <a:avLst/>
          </a:prstGeom>
          <a:solidFill>
            <a:schemeClr val="bg1"/>
          </a:solidFill>
          <a:ln w="12700">
            <a:solidFill>
              <a:schemeClr val="tx1"/>
            </a:solidFill>
            <a:miter lim="800000"/>
            <a:headEnd/>
            <a:tailEnd/>
          </a:ln>
        </p:spPr>
        <p:txBody>
          <a:bodyPr anchor="ctr"/>
          <a:lstStyle/>
          <a:p>
            <a:pPr marL="514350" indent="-514350" algn="ctr"/>
            <a:r>
              <a:rPr lang="en-US" sz="3200" b="1" dirty="0" smtClean="0">
                <a:latin typeface="Palatino Linotype" pitchFamily="18" charset="0"/>
              </a:rPr>
              <a:t>Email Activity</a:t>
            </a:r>
          </a:p>
        </p:txBody>
      </p:sp>
      <p:sp>
        <p:nvSpPr>
          <p:cNvPr id="11" name="Rectangle 6"/>
          <p:cNvSpPr>
            <a:spLocks noChangeArrowheads="1"/>
          </p:cNvSpPr>
          <p:nvPr/>
        </p:nvSpPr>
        <p:spPr bwMode="auto">
          <a:xfrm>
            <a:off x="-228600" y="6019800"/>
            <a:ext cx="9601200" cy="990600"/>
          </a:xfrm>
          <a:prstGeom prst="rect">
            <a:avLst/>
          </a:prstGeom>
          <a:solidFill>
            <a:schemeClr val="bg1"/>
          </a:solidFill>
          <a:ln w="12700">
            <a:solidFill>
              <a:schemeClr val="tx1"/>
            </a:solidFill>
            <a:miter lim="800000"/>
            <a:headEnd/>
            <a:tailEnd/>
          </a:ln>
        </p:spPr>
        <p:txBody>
          <a:bodyPr anchor="ctr"/>
          <a:lstStyle/>
          <a:p>
            <a:pPr marL="514350" indent="-514350" algn="ctr"/>
            <a:endParaRPr lang="en-US" sz="3200" b="1" dirty="0" smtClean="0">
              <a:solidFill>
                <a:schemeClr val="bg1"/>
              </a:solidFill>
              <a:latin typeface="Palatino Linotype" pitchFamily="18" charset="0"/>
            </a:endParaRPr>
          </a:p>
        </p:txBody>
      </p:sp>
      <p:pic>
        <p:nvPicPr>
          <p:cNvPr id="12" name="Picture 18"/>
          <p:cNvPicPr>
            <a:picLocks noChangeAspect="1" noChangeArrowheads="1"/>
          </p:cNvPicPr>
          <p:nvPr/>
        </p:nvPicPr>
        <p:blipFill>
          <a:blip r:embed="rId2" cstate="print"/>
          <a:srcRect/>
          <a:stretch>
            <a:fillRect/>
          </a:stretch>
        </p:blipFill>
        <p:spPr bwMode="auto">
          <a:xfrm>
            <a:off x="152400" y="6111240"/>
            <a:ext cx="1600200" cy="746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TotalTime>
  <Words>641</Words>
  <Application>Microsoft Office PowerPoint</Application>
  <PresentationFormat>On-screen Show (4:3)</PresentationFormat>
  <Paragraphs>300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Navigant Consulting,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Matt Anderson</dc:creator>
  <cp:lastModifiedBy>Matt Anderson</cp:lastModifiedBy>
  <cp:revision>73</cp:revision>
  <dcterms:created xsi:type="dcterms:W3CDTF">2009-04-18T05:28:35Z</dcterms:created>
  <dcterms:modified xsi:type="dcterms:W3CDTF">2009-04-22T05:27:57Z</dcterms:modified>
</cp:coreProperties>
</file>