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diagrams/colors11.xml" ContentType="application/vnd.openxmlformats-officedocument.drawingml.diagramColors+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diagrams/colors12.xml" ContentType="application/vnd.openxmlformats-officedocument.drawingml.diagramColors+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ppt/diagrams/data10.xml" ContentType="application/vnd.openxmlformats-officedocument.drawingml.diagramData+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notesSlides/notesSlide42.xml" ContentType="application/vnd.openxmlformats-officedocument.presentationml.notesSlide+xml"/>
  <Override PartName="/ppt/diagrams/colors9.xml" ContentType="application/vnd.openxmlformats-officedocument.drawingml.diagramColors+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drawing8.xml" ContentType="application/vnd.ms-office.drawingml.diagramDrawing+xml"/>
  <Override PartName="/ppt/diagrams/data3.xml" ContentType="application/vnd.openxmlformats-officedocument.drawingml.diagramData+xml"/>
  <Override PartName="/ppt/charts/chart4.xml" ContentType="application/vnd.openxmlformats-officedocument.drawingml.chart+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49.xml" ContentType="application/vnd.openxmlformats-officedocument.presentationml.slide+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diagrams/drawing9.xml" ContentType="application/vnd.ms-office.drawingml.diagramDrawing+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diagrams/drawing5.xml" ContentType="application/vnd.ms-office.drawingml.diagramDrawing+xml"/>
  <Override PartName="/ppt/diagrams/layout11.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colors10.xml" ContentType="application/vnd.openxmlformats-officedocument.drawingml.diagramColors+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Default Extension="jpeg" ContentType="image/jpeg"/>
  <Override PartName="/ppt/notesSlides/notesSlide3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diagrams/data9.xml" ContentType="application/vnd.openxmlformats-officedocument.drawingml.diagramData+xml"/>
  <Override PartName="/ppt/notesSlides/notesSlide62.xml" ContentType="application/vnd.openxmlformats-officedocument.presentationml.notes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notesSlides/notesSlide40.xml" ContentType="application/vnd.openxmlformats-officedocument.presentationml.notesSlide+xml"/>
  <Override PartName="/ppt/diagrams/quickStyle12.xml" ContentType="application/vnd.openxmlformats-officedocument.drawingml.diagramStyle+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charts/chart2.xml" ContentType="application/vnd.openxmlformats-officedocument.drawingml.chart+xml"/>
  <Override PartName="/ppt/diagrams/quickStyle6.xml" ContentType="application/vnd.openxmlformats-officedocument.drawingml.diagramStyle+xml"/>
  <Override PartName="/ppt/diagrams/layout12.xml" ContentType="application/vnd.openxmlformats-officedocument.drawingml.diagramLayout+xml"/>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67.xml" ContentType="application/vnd.openxmlformats-officedocument.presentationml.notesSlide+xml"/>
  <Override PartName="/ppt/slides/slide43.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drawing7.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1"/>
  </p:notesMasterIdLst>
  <p:sldIdLst>
    <p:sldId id="346" r:id="rId2"/>
    <p:sldId id="347" r:id="rId3"/>
    <p:sldId id="348" r:id="rId4"/>
    <p:sldId id="349" r:id="rId5"/>
    <p:sldId id="350" r:id="rId6"/>
    <p:sldId id="351" r:id="rId7"/>
    <p:sldId id="352" r:id="rId8"/>
    <p:sldId id="353" r:id="rId9"/>
    <p:sldId id="382" r:id="rId10"/>
    <p:sldId id="354" r:id="rId11"/>
    <p:sldId id="355" r:id="rId12"/>
    <p:sldId id="356" r:id="rId13"/>
    <p:sldId id="357" r:id="rId14"/>
    <p:sldId id="358" r:id="rId15"/>
    <p:sldId id="365" r:id="rId16"/>
    <p:sldId id="360" r:id="rId17"/>
    <p:sldId id="383" r:id="rId18"/>
    <p:sldId id="390" r:id="rId19"/>
    <p:sldId id="391" r:id="rId20"/>
    <p:sldId id="392" r:id="rId21"/>
    <p:sldId id="366" r:id="rId22"/>
    <p:sldId id="367" r:id="rId23"/>
    <p:sldId id="332" r:id="rId24"/>
    <p:sldId id="333" r:id="rId25"/>
    <p:sldId id="275" r:id="rId26"/>
    <p:sldId id="318" r:id="rId27"/>
    <p:sldId id="276" r:id="rId28"/>
    <p:sldId id="370" r:id="rId29"/>
    <p:sldId id="372" r:id="rId30"/>
    <p:sldId id="371" r:id="rId31"/>
    <p:sldId id="373" r:id="rId32"/>
    <p:sldId id="374" r:id="rId33"/>
    <p:sldId id="378" r:id="rId34"/>
    <p:sldId id="379" r:id="rId35"/>
    <p:sldId id="375" r:id="rId36"/>
    <p:sldId id="376" r:id="rId37"/>
    <p:sldId id="377" r:id="rId38"/>
    <p:sldId id="319" r:id="rId39"/>
    <p:sldId id="380" r:id="rId40"/>
    <p:sldId id="322" r:id="rId41"/>
    <p:sldId id="399" r:id="rId42"/>
    <p:sldId id="403" r:id="rId43"/>
    <p:sldId id="404" r:id="rId44"/>
    <p:sldId id="405" r:id="rId45"/>
    <p:sldId id="406" r:id="rId46"/>
    <p:sldId id="407" r:id="rId47"/>
    <p:sldId id="395" r:id="rId48"/>
    <p:sldId id="396" r:id="rId49"/>
    <p:sldId id="397" r:id="rId50"/>
    <p:sldId id="398" r:id="rId51"/>
    <p:sldId id="292" r:id="rId52"/>
    <p:sldId id="294" r:id="rId53"/>
    <p:sldId id="400" r:id="rId54"/>
    <p:sldId id="401" r:id="rId55"/>
    <p:sldId id="408" r:id="rId56"/>
    <p:sldId id="293" r:id="rId57"/>
    <p:sldId id="297" r:id="rId58"/>
    <p:sldId id="286" r:id="rId59"/>
    <p:sldId id="287" r:id="rId60"/>
    <p:sldId id="298" r:id="rId61"/>
    <p:sldId id="285" r:id="rId62"/>
    <p:sldId id="299" r:id="rId63"/>
    <p:sldId id="402" r:id="rId64"/>
    <p:sldId id="409" r:id="rId65"/>
    <p:sldId id="386" r:id="rId66"/>
    <p:sldId id="387" r:id="rId67"/>
    <p:sldId id="388" r:id="rId68"/>
    <p:sldId id="393" r:id="rId69"/>
    <p:sldId id="394"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6" autoAdjust="0"/>
    <p:restoredTop sz="94660"/>
  </p:normalViewPr>
  <p:slideViewPr>
    <p:cSldViewPr>
      <p:cViewPr varScale="1">
        <p:scale>
          <a:sx n="39" d="100"/>
          <a:sy n="39" d="100"/>
        </p:scale>
        <p:origin x="-81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81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Users\Connor%20Bogin\Documents\My%20Dropbox\IKEA%20Case\RHAPSODY\Ben's%20Reports_12_10_09\Smartphone%20Shipments%20in%20NA%20(Felicia%20Widjaja's%20conflicted%20copy%202009-12-16).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Connor%20Bogin\Documents\My%20Dropbox\IKEA%20Case\RHAPSODY\Ben's%20Reports_12_10_09\Smartphone%20Shipments%20in%20NA%20(Felicia%20Widjaja's%20conflicted%20copy%202009-12-16).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Connor%20Bogin\Documents\My%20Dropbox\IKEA%20Case\RHAPSODY\Ben's%20Reports_12_10_09\Data%20Usage%20US%20Mobile%20(Felicia%20Widjaja's%20conflicted%20copy%202009-12-16).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Connor%20Bogin\Documents\My%20Dropbox\IKEA%20Case\RHAPSODY\Ben's%20Reports_12_10_09\Main%20Reason%20to%20buy%20OS%20Smartphone%20-%20edited.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Felicia\Documents\My%20Dropbox\IKEA%20Case\RHAPSODY\Methods%20of%20Findings%20App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9.5014067486168668E-2"/>
          <c:y val="0.16847871493540828"/>
          <c:w val="0.6943258737394683"/>
          <c:h val="0.72148778699959804"/>
        </c:manualLayout>
      </c:layout>
      <c:lineChart>
        <c:grouping val="standard"/>
        <c:ser>
          <c:idx val="0"/>
          <c:order val="0"/>
          <c:tx>
            <c:strRef>
              <c:f>Sheet1!$A$4</c:f>
              <c:strCache>
                <c:ptCount val="1"/>
                <c:pt idx="0">
                  <c:v>RIM</c:v>
                </c:pt>
              </c:strCache>
            </c:strRef>
          </c:tx>
          <c:marker>
            <c:symbol val="none"/>
          </c:marker>
          <c:cat>
            <c:numRef>
              <c:f>Sheet1!$B$3:$H$3</c:f>
              <c:numCache>
                <c:formatCode>General</c:formatCode>
                <c:ptCount val="7"/>
                <c:pt idx="0">
                  <c:v>2008</c:v>
                </c:pt>
                <c:pt idx="1">
                  <c:v>2009</c:v>
                </c:pt>
                <c:pt idx="2">
                  <c:v>2010</c:v>
                </c:pt>
                <c:pt idx="3">
                  <c:v>2011</c:v>
                </c:pt>
                <c:pt idx="4">
                  <c:v>2012</c:v>
                </c:pt>
                <c:pt idx="5">
                  <c:v>2013</c:v>
                </c:pt>
                <c:pt idx="6">
                  <c:v>2014</c:v>
                </c:pt>
              </c:numCache>
            </c:numRef>
          </c:cat>
          <c:val>
            <c:numRef>
              <c:f>Sheet1!$B$4:$H$4</c:f>
              <c:numCache>
                <c:formatCode>General</c:formatCode>
                <c:ptCount val="7"/>
                <c:pt idx="0">
                  <c:v>18.5</c:v>
                </c:pt>
                <c:pt idx="1">
                  <c:v>20.2</c:v>
                </c:pt>
                <c:pt idx="2">
                  <c:v>23.6</c:v>
                </c:pt>
                <c:pt idx="3">
                  <c:v>27.1</c:v>
                </c:pt>
                <c:pt idx="4">
                  <c:v>31.6</c:v>
                </c:pt>
                <c:pt idx="5">
                  <c:v>38.300000000000004</c:v>
                </c:pt>
                <c:pt idx="6">
                  <c:v>42.1</c:v>
                </c:pt>
              </c:numCache>
            </c:numRef>
          </c:val>
        </c:ser>
        <c:ser>
          <c:idx val="1"/>
          <c:order val="1"/>
          <c:tx>
            <c:strRef>
              <c:f>Sheet1!$A$5</c:f>
              <c:strCache>
                <c:ptCount val="1"/>
                <c:pt idx="0">
                  <c:v>Android</c:v>
                </c:pt>
              </c:strCache>
            </c:strRef>
          </c:tx>
          <c:marker>
            <c:symbol val="none"/>
          </c:marker>
          <c:cat>
            <c:numRef>
              <c:f>Sheet1!$B$3:$H$3</c:f>
              <c:numCache>
                <c:formatCode>General</c:formatCode>
                <c:ptCount val="7"/>
                <c:pt idx="0">
                  <c:v>2008</c:v>
                </c:pt>
                <c:pt idx="1">
                  <c:v>2009</c:v>
                </c:pt>
                <c:pt idx="2">
                  <c:v>2010</c:v>
                </c:pt>
                <c:pt idx="3">
                  <c:v>2011</c:v>
                </c:pt>
                <c:pt idx="4">
                  <c:v>2012</c:v>
                </c:pt>
                <c:pt idx="5">
                  <c:v>2013</c:v>
                </c:pt>
                <c:pt idx="6">
                  <c:v>2014</c:v>
                </c:pt>
              </c:numCache>
            </c:numRef>
          </c:cat>
          <c:val>
            <c:numRef>
              <c:f>Sheet1!$B$5:$H$5</c:f>
              <c:numCache>
                <c:formatCode>General</c:formatCode>
                <c:ptCount val="7"/>
                <c:pt idx="0">
                  <c:v>1</c:v>
                </c:pt>
                <c:pt idx="1">
                  <c:v>2.2000000000000002</c:v>
                </c:pt>
                <c:pt idx="2">
                  <c:v>6</c:v>
                </c:pt>
                <c:pt idx="3">
                  <c:v>11</c:v>
                </c:pt>
                <c:pt idx="4">
                  <c:v>19.399999999999999</c:v>
                </c:pt>
                <c:pt idx="5">
                  <c:v>26.1</c:v>
                </c:pt>
                <c:pt idx="6">
                  <c:v>30.3</c:v>
                </c:pt>
              </c:numCache>
            </c:numRef>
          </c:val>
        </c:ser>
        <c:ser>
          <c:idx val="2"/>
          <c:order val="2"/>
          <c:tx>
            <c:strRef>
              <c:f>Sheet1!$A$6</c:f>
              <c:strCache>
                <c:ptCount val="1"/>
                <c:pt idx="0">
                  <c:v>Apple</c:v>
                </c:pt>
              </c:strCache>
            </c:strRef>
          </c:tx>
          <c:marker>
            <c:symbol val="none"/>
          </c:marker>
          <c:cat>
            <c:numRef>
              <c:f>Sheet1!$B$3:$H$3</c:f>
              <c:numCache>
                <c:formatCode>General</c:formatCode>
                <c:ptCount val="7"/>
                <c:pt idx="0">
                  <c:v>2008</c:v>
                </c:pt>
                <c:pt idx="1">
                  <c:v>2009</c:v>
                </c:pt>
                <c:pt idx="2">
                  <c:v>2010</c:v>
                </c:pt>
                <c:pt idx="3">
                  <c:v>2011</c:v>
                </c:pt>
                <c:pt idx="4">
                  <c:v>2012</c:v>
                </c:pt>
                <c:pt idx="5">
                  <c:v>2013</c:v>
                </c:pt>
                <c:pt idx="6">
                  <c:v>2014</c:v>
                </c:pt>
              </c:numCache>
            </c:numRef>
          </c:cat>
          <c:val>
            <c:numRef>
              <c:f>Sheet1!$B$6:$H$6</c:f>
              <c:numCache>
                <c:formatCode>General</c:formatCode>
                <c:ptCount val="7"/>
                <c:pt idx="0">
                  <c:v>5.5</c:v>
                </c:pt>
                <c:pt idx="1">
                  <c:v>10.1</c:v>
                </c:pt>
                <c:pt idx="2">
                  <c:v>12.1</c:v>
                </c:pt>
                <c:pt idx="3">
                  <c:v>17.100000000000001</c:v>
                </c:pt>
                <c:pt idx="4">
                  <c:v>21.6</c:v>
                </c:pt>
                <c:pt idx="5">
                  <c:v>25.6</c:v>
                </c:pt>
                <c:pt idx="6">
                  <c:v>29.6</c:v>
                </c:pt>
              </c:numCache>
            </c:numRef>
          </c:val>
        </c:ser>
        <c:ser>
          <c:idx val="3"/>
          <c:order val="3"/>
          <c:tx>
            <c:strRef>
              <c:f>Sheet1!$A$7</c:f>
              <c:strCache>
                <c:ptCount val="1"/>
                <c:pt idx="0">
                  <c:v>Windows Mobile</c:v>
                </c:pt>
              </c:strCache>
            </c:strRef>
          </c:tx>
          <c:marker>
            <c:symbol val="none"/>
          </c:marker>
          <c:cat>
            <c:numRef>
              <c:f>Sheet1!$B$3:$H$3</c:f>
              <c:numCache>
                <c:formatCode>General</c:formatCode>
                <c:ptCount val="7"/>
                <c:pt idx="0">
                  <c:v>2008</c:v>
                </c:pt>
                <c:pt idx="1">
                  <c:v>2009</c:v>
                </c:pt>
                <c:pt idx="2">
                  <c:v>2010</c:v>
                </c:pt>
                <c:pt idx="3">
                  <c:v>2011</c:v>
                </c:pt>
                <c:pt idx="4">
                  <c:v>2012</c:v>
                </c:pt>
                <c:pt idx="5">
                  <c:v>2013</c:v>
                </c:pt>
                <c:pt idx="6">
                  <c:v>2014</c:v>
                </c:pt>
              </c:numCache>
            </c:numRef>
          </c:cat>
          <c:val>
            <c:numRef>
              <c:f>Sheet1!$B$7:$H$7</c:f>
              <c:numCache>
                <c:formatCode>General</c:formatCode>
                <c:ptCount val="7"/>
                <c:pt idx="0">
                  <c:v>4.2</c:v>
                </c:pt>
                <c:pt idx="1">
                  <c:v>5.8</c:v>
                </c:pt>
                <c:pt idx="2">
                  <c:v>6.7</c:v>
                </c:pt>
                <c:pt idx="3">
                  <c:v>7.2</c:v>
                </c:pt>
                <c:pt idx="4">
                  <c:v>7.9</c:v>
                </c:pt>
                <c:pt idx="5">
                  <c:v>8.5</c:v>
                </c:pt>
                <c:pt idx="6">
                  <c:v>9.1</c:v>
                </c:pt>
              </c:numCache>
            </c:numRef>
          </c:val>
        </c:ser>
        <c:marker val="1"/>
        <c:axId val="59686272"/>
        <c:axId val="60167296"/>
      </c:lineChart>
      <c:catAx>
        <c:axId val="59686272"/>
        <c:scaling>
          <c:orientation val="minMax"/>
        </c:scaling>
        <c:axPos val="b"/>
        <c:numFmt formatCode="General" sourceLinked="1"/>
        <c:tickLblPos val="nextTo"/>
        <c:txPr>
          <a:bodyPr/>
          <a:lstStyle/>
          <a:p>
            <a:pPr>
              <a:defRPr sz="1400" b="1"/>
            </a:pPr>
            <a:endParaRPr lang="en-US"/>
          </a:p>
        </c:txPr>
        <c:crossAx val="60167296"/>
        <c:crosses val="autoZero"/>
        <c:auto val="1"/>
        <c:lblAlgn val="ctr"/>
        <c:lblOffset val="100"/>
      </c:catAx>
      <c:valAx>
        <c:axId val="60167296"/>
        <c:scaling>
          <c:orientation val="minMax"/>
        </c:scaling>
        <c:axPos val="l"/>
        <c:majorGridlines/>
        <c:title>
          <c:tx>
            <c:rich>
              <a:bodyPr rot="-5400000" vert="horz"/>
              <a:lstStyle/>
              <a:p>
                <a:pPr>
                  <a:defRPr sz="1600" b="0"/>
                </a:pPr>
                <a:r>
                  <a:rPr lang="en-US" sz="1600" b="0"/>
                  <a:t>(in</a:t>
                </a:r>
                <a:r>
                  <a:rPr lang="en-US" sz="1600" b="0" baseline="0"/>
                  <a:t> millions)</a:t>
                </a:r>
                <a:endParaRPr lang="en-US" sz="1600" b="0"/>
              </a:p>
            </c:rich>
          </c:tx>
          <c:layout/>
        </c:title>
        <c:numFmt formatCode="General" sourceLinked="1"/>
        <c:tickLblPos val="nextTo"/>
        <c:txPr>
          <a:bodyPr/>
          <a:lstStyle/>
          <a:p>
            <a:pPr>
              <a:defRPr sz="1600" b="1"/>
            </a:pPr>
            <a:endParaRPr lang="en-US"/>
          </a:p>
        </c:txPr>
        <c:crossAx val="59686272"/>
        <c:crosses val="autoZero"/>
        <c:crossBetween val="between"/>
      </c:valAx>
    </c:plotArea>
    <c:legend>
      <c:legendPos val="r"/>
      <c:layout>
        <c:manualLayout>
          <c:xMode val="edge"/>
          <c:yMode val="edge"/>
          <c:x val="0.7608164894336662"/>
          <c:y val="0.25537675972321688"/>
          <c:w val="0.23726618705036073"/>
          <c:h val="0.50646265807682944"/>
        </c:manualLayout>
      </c:layout>
      <c:txPr>
        <a:bodyPr/>
        <a:lstStyle/>
        <a:p>
          <a:pPr>
            <a:defRPr sz="1800" b="1"/>
          </a:pPr>
          <a:endParaRPr lang="en-US"/>
        </a:p>
      </c:txPr>
    </c:legend>
    <c:plotVisOnly val="1"/>
    <c:dispBlanksAs val="gap"/>
  </c:chart>
  <c:spPr>
    <a:solidFill>
      <a:schemeClr val="bg1"/>
    </a:solidFill>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1843285214348206"/>
          <c:y val="0.19480351414406533"/>
          <c:w val="0.69933092738407765"/>
          <c:h val="0.54195716321246756"/>
        </c:manualLayout>
      </c:layout>
      <c:lineChart>
        <c:grouping val="standard"/>
        <c:ser>
          <c:idx val="0"/>
          <c:order val="0"/>
          <c:tx>
            <c:strRef>
              <c:f>Sheet1!$A$26</c:f>
              <c:strCache>
                <c:ptCount val="1"/>
                <c:pt idx="0">
                  <c:v>RIM</c:v>
                </c:pt>
              </c:strCache>
            </c:strRef>
          </c:tx>
          <c:marker>
            <c:symbol val="none"/>
          </c:marker>
          <c:cat>
            <c:strRef>
              <c:f>Sheet1!$B$24:$G$25</c:f>
              <c:strCache>
                <c:ptCount val="6"/>
                <c:pt idx="0">
                  <c:v>2008-2009</c:v>
                </c:pt>
                <c:pt idx="1">
                  <c:v>2009-2010</c:v>
                </c:pt>
                <c:pt idx="2">
                  <c:v>2010-2011</c:v>
                </c:pt>
                <c:pt idx="3">
                  <c:v>2011-2012</c:v>
                </c:pt>
                <c:pt idx="4">
                  <c:v>2012-2013</c:v>
                </c:pt>
                <c:pt idx="5">
                  <c:v>2013-2014</c:v>
                </c:pt>
              </c:strCache>
            </c:strRef>
          </c:cat>
          <c:val>
            <c:numRef>
              <c:f>Sheet1!$B$26:$G$26</c:f>
              <c:numCache>
                <c:formatCode>0.00%</c:formatCode>
                <c:ptCount val="6"/>
                <c:pt idx="0">
                  <c:v>9.1891891891892036E-2</c:v>
                </c:pt>
                <c:pt idx="1">
                  <c:v>0.16831683168316849</c:v>
                </c:pt>
                <c:pt idx="2">
                  <c:v>0.14830508474576304</c:v>
                </c:pt>
                <c:pt idx="3">
                  <c:v>0.16605166051660514</c:v>
                </c:pt>
                <c:pt idx="4">
                  <c:v>0.21202531645569625</c:v>
                </c:pt>
                <c:pt idx="5">
                  <c:v>9.9216710182767676E-2</c:v>
                </c:pt>
              </c:numCache>
            </c:numRef>
          </c:val>
        </c:ser>
        <c:ser>
          <c:idx val="1"/>
          <c:order val="1"/>
          <c:tx>
            <c:strRef>
              <c:f>Sheet1!$A$27</c:f>
              <c:strCache>
                <c:ptCount val="1"/>
                <c:pt idx="0">
                  <c:v>Android</c:v>
                </c:pt>
              </c:strCache>
            </c:strRef>
          </c:tx>
          <c:marker>
            <c:symbol val="none"/>
          </c:marker>
          <c:cat>
            <c:strRef>
              <c:f>Sheet1!$B$24:$G$25</c:f>
              <c:strCache>
                <c:ptCount val="6"/>
                <c:pt idx="0">
                  <c:v>2008-2009</c:v>
                </c:pt>
                <c:pt idx="1">
                  <c:v>2009-2010</c:v>
                </c:pt>
                <c:pt idx="2">
                  <c:v>2010-2011</c:v>
                </c:pt>
                <c:pt idx="3">
                  <c:v>2011-2012</c:v>
                </c:pt>
                <c:pt idx="4">
                  <c:v>2012-2013</c:v>
                </c:pt>
                <c:pt idx="5">
                  <c:v>2013-2014</c:v>
                </c:pt>
              </c:strCache>
            </c:strRef>
          </c:cat>
          <c:val>
            <c:numRef>
              <c:f>Sheet1!$B$27:$G$27</c:f>
              <c:numCache>
                <c:formatCode>0.00%</c:formatCode>
                <c:ptCount val="6"/>
                <c:pt idx="0">
                  <c:v>1.2000000000000002</c:v>
                </c:pt>
                <c:pt idx="1">
                  <c:v>1.7272727272727271</c:v>
                </c:pt>
                <c:pt idx="2">
                  <c:v>0.8333333333333337</c:v>
                </c:pt>
                <c:pt idx="3">
                  <c:v>0.76363636363636345</c:v>
                </c:pt>
                <c:pt idx="4">
                  <c:v>0.34536082474226887</c:v>
                </c:pt>
                <c:pt idx="5">
                  <c:v>0.16091954022988508</c:v>
                </c:pt>
              </c:numCache>
            </c:numRef>
          </c:val>
        </c:ser>
        <c:ser>
          <c:idx val="2"/>
          <c:order val="2"/>
          <c:tx>
            <c:strRef>
              <c:f>Sheet1!$A$28</c:f>
              <c:strCache>
                <c:ptCount val="1"/>
                <c:pt idx="0">
                  <c:v>Apple</c:v>
                </c:pt>
              </c:strCache>
            </c:strRef>
          </c:tx>
          <c:marker>
            <c:symbol val="none"/>
          </c:marker>
          <c:cat>
            <c:strRef>
              <c:f>Sheet1!$B$24:$G$25</c:f>
              <c:strCache>
                <c:ptCount val="6"/>
                <c:pt idx="0">
                  <c:v>2008-2009</c:v>
                </c:pt>
                <c:pt idx="1">
                  <c:v>2009-2010</c:v>
                </c:pt>
                <c:pt idx="2">
                  <c:v>2010-2011</c:v>
                </c:pt>
                <c:pt idx="3">
                  <c:v>2011-2012</c:v>
                </c:pt>
                <c:pt idx="4">
                  <c:v>2012-2013</c:v>
                </c:pt>
                <c:pt idx="5">
                  <c:v>2013-2014</c:v>
                </c:pt>
              </c:strCache>
            </c:strRef>
          </c:cat>
          <c:val>
            <c:numRef>
              <c:f>Sheet1!$B$28:$G$28</c:f>
              <c:numCache>
                <c:formatCode>0.00%</c:formatCode>
                <c:ptCount val="6"/>
                <c:pt idx="0">
                  <c:v>0.83636363636363664</c:v>
                </c:pt>
                <c:pt idx="1">
                  <c:v>0.19801980198019822</c:v>
                </c:pt>
                <c:pt idx="2">
                  <c:v>0.41322314049586795</c:v>
                </c:pt>
                <c:pt idx="3">
                  <c:v>0.26315789473684231</c:v>
                </c:pt>
                <c:pt idx="4">
                  <c:v>0.18518518518518542</c:v>
                </c:pt>
                <c:pt idx="5">
                  <c:v>0.15625000000000025</c:v>
                </c:pt>
              </c:numCache>
            </c:numRef>
          </c:val>
        </c:ser>
        <c:ser>
          <c:idx val="3"/>
          <c:order val="3"/>
          <c:tx>
            <c:strRef>
              <c:f>Sheet1!$A$29</c:f>
              <c:strCache>
                <c:ptCount val="1"/>
                <c:pt idx="0">
                  <c:v>WinMo</c:v>
                </c:pt>
              </c:strCache>
            </c:strRef>
          </c:tx>
          <c:marker>
            <c:symbol val="none"/>
          </c:marker>
          <c:cat>
            <c:strRef>
              <c:f>Sheet1!$B$24:$G$25</c:f>
              <c:strCache>
                <c:ptCount val="6"/>
                <c:pt idx="0">
                  <c:v>2008-2009</c:v>
                </c:pt>
                <c:pt idx="1">
                  <c:v>2009-2010</c:v>
                </c:pt>
                <c:pt idx="2">
                  <c:v>2010-2011</c:v>
                </c:pt>
                <c:pt idx="3">
                  <c:v>2011-2012</c:v>
                </c:pt>
                <c:pt idx="4">
                  <c:v>2012-2013</c:v>
                </c:pt>
                <c:pt idx="5">
                  <c:v>2013-2014</c:v>
                </c:pt>
              </c:strCache>
            </c:strRef>
          </c:cat>
          <c:val>
            <c:numRef>
              <c:f>Sheet1!$B$29:$G$29</c:f>
              <c:numCache>
                <c:formatCode>0.00%</c:formatCode>
                <c:ptCount val="6"/>
                <c:pt idx="0">
                  <c:v>0.38095238095238176</c:v>
                </c:pt>
                <c:pt idx="1">
                  <c:v>0.15517241379310343</c:v>
                </c:pt>
                <c:pt idx="2">
                  <c:v>7.4626865671641784E-2</c:v>
                </c:pt>
                <c:pt idx="3">
                  <c:v>9.7222222222222363E-2</c:v>
                </c:pt>
                <c:pt idx="4">
                  <c:v>7.5949367088607556E-2</c:v>
                </c:pt>
                <c:pt idx="5">
                  <c:v>7.0588235294117632E-2</c:v>
                </c:pt>
              </c:numCache>
            </c:numRef>
          </c:val>
        </c:ser>
        <c:marker val="1"/>
        <c:axId val="60312960"/>
        <c:axId val="60322944"/>
      </c:lineChart>
      <c:catAx>
        <c:axId val="60312960"/>
        <c:scaling>
          <c:orientation val="minMax"/>
        </c:scaling>
        <c:axPos val="b"/>
        <c:numFmt formatCode="General" sourceLinked="1"/>
        <c:majorTickMark val="none"/>
        <c:tickLblPos val="nextTo"/>
        <c:txPr>
          <a:bodyPr rot="-2040000" vert="horz"/>
          <a:lstStyle/>
          <a:p>
            <a:pPr>
              <a:defRPr sz="1600" b="1"/>
            </a:pPr>
            <a:endParaRPr lang="en-US"/>
          </a:p>
        </c:txPr>
        <c:crossAx val="60322944"/>
        <c:crosses val="autoZero"/>
        <c:auto val="1"/>
        <c:lblAlgn val="ctr"/>
        <c:lblOffset val="100"/>
      </c:catAx>
      <c:valAx>
        <c:axId val="60322944"/>
        <c:scaling>
          <c:orientation val="minMax"/>
        </c:scaling>
        <c:axPos val="l"/>
        <c:majorGridlines/>
        <c:numFmt formatCode="0%" sourceLinked="0"/>
        <c:majorTickMark val="none"/>
        <c:tickLblPos val="nextTo"/>
        <c:txPr>
          <a:bodyPr/>
          <a:lstStyle/>
          <a:p>
            <a:pPr>
              <a:defRPr sz="1400" b="1"/>
            </a:pPr>
            <a:endParaRPr lang="en-US"/>
          </a:p>
        </c:txPr>
        <c:crossAx val="60312960"/>
        <c:crosses val="autoZero"/>
        <c:crossBetween val="between"/>
      </c:valAx>
    </c:plotArea>
    <c:legend>
      <c:legendPos val="r"/>
      <c:layout>
        <c:manualLayout>
          <c:xMode val="edge"/>
          <c:yMode val="edge"/>
          <c:x val="0.82270207543501561"/>
          <c:y val="0.32994244469441453"/>
          <c:w val="0.17390288713910829"/>
          <c:h val="0.33028154757105882"/>
        </c:manualLayout>
      </c:layout>
      <c:txPr>
        <a:bodyPr/>
        <a:lstStyle/>
        <a:p>
          <a:pPr>
            <a:defRPr sz="1800" b="1"/>
          </a:pPr>
          <a:endParaRPr lang="en-US"/>
        </a:p>
      </c:txPr>
    </c:legend>
    <c:plotVisOnly val="1"/>
    <c:dispBlanksAs val="gap"/>
  </c:chart>
  <c:spPr>
    <a:solidFill>
      <a:prstClr val="white"/>
    </a:solidFill>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2400" b="0" i="0" u="none" strike="noStrike" baseline="0">
                <a:solidFill>
                  <a:srgbClr val="000000"/>
                </a:solidFill>
                <a:latin typeface="Calibri"/>
                <a:ea typeface="Calibri"/>
                <a:cs typeface="Calibri"/>
              </a:defRPr>
            </a:pPr>
            <a:r>
              <a:rPr lang="en-US" sz="2400" b="1" dirty="0"/>
              <a:t>Data Feature Use</a:t>
            </a:r>
          </a:p>
        </c:rich>
      </c:tx>
      <c:layout/>
    </c:title>
    <c:plotArea>
      <c:layout>
        <c:manualLayout>
          <c:layoutTarget val="inner"/>
          <c:xMode val="edge"/>
          <c:yMode val="edge"/>
          <c:x val="0.11843285214348206"/>
          <c:y val="0.19480351414406533"/>
          <c:w val="0.65056846019247594"/>
          <c:h val="0.67797025371828912"/>
        </c:manualLayout>
      </c:layout>
      <c:barChart>
        <c:barDir val="col"/>
        <c:grouping val="clustered"/>
        <c:ser>
          <c:idx val="0"/>
          <c:order val="0"/>
          <c:tx>
            <c:strRef>
              <c:f>Sheet1!$A$4</c:f>
              <c:strCache>
                <c:ptCount val="1"/>
                <c:pt idx="0">
                  <c:v>All Android</c:v>
                </c:pt>
              </c:strCache>
            </c:strRef>
          </c:tx>
          <c:cat>
            <c:strRef>
              <c:f>Sheet1!$B$3:$D$3</c:f>
              <c:strCache>
                <c:ptCount val="3"/>
                <c:pt idx="0">
                  <c:v>Internet</c:v>
                </c:pt>
                <c:pt idx="1">
                  <c:v>Apps</c:v>
                </c:pt>
                <c:pt idx="2">
                  <c:v>Video</c:v>
                </c:pt>
              </c:strCache>
            </c:strRef>
          </c:cat>
          <c:val>
            <c:numRef>
              <c:f>Sheet1!$B$4:$D$4</c:f>
              <c:numCache>
                <c:formatCode>0%</c:formatCode>
                <c:ptCount val="3"/>
                <c:pt idx="0">
                  <c:v>0.92</c:v>
                </c:pt>
                <c:pt idx="1">
                  <c:v>0.76000000000000179</c:v>
                </c:pt>
                <c:pt idx="2">
                  <c:v>0.47000000000000008</c:v>
                </c:pt>
              </c:numCache>
            </c:numRef>
          </c:val>
        </c:ser>
        <c:ser>
          <c:idx val="1"/>
          <c:order val="1"/>
          <c:tx>
            <c:strRef>
              <c:f>Sheet1!$A$5</c:f>
              <c:strCache>
                <c:ptCount val="1"/>
                <c:pt idx="0">
                  <c:v>All iPhone</c:v>
                </c:pt>
              </c:strCache>
            </c:strRef>
          </c:tx>
          <c:cat>
            <c:strRef>
              <c:f>Sheet1!$B$3:$D$3</c:f>
              <c:strCache>
                <c:ptCount val="3"/>
                <c:pt idx="0">
                  <c:v>Internet</c:v>
                </c:pt>
                <c:pt idx="1">
                  <c:v>Apps</c:v>
                </c:pt>
                <c:pt idx="2">
                  <c:v>Video</c:v>
                </c:pt>
              </c:strCache>
            </c:strRef>
          </c:cat>
          <c:val>
            <c:numRef>
              <c:f>Sheet1!$B$5:$D$5</c:f>
              <c:numCache>
                <c:formatCode>0%</c:formatCode>
                <c:ptCount val="3"/>
                <c:pt idx="0">
                  <c:v>0.88</c:v>
                </c:pt>
                <c:pt idx="1">
                  <c:v>0.74000000000000155</c:v>
                </c:pt>
                <c:pt idx="2">
                  <c:v>0.4</c:v>
                </c:pt>
              </c:numCache>
            </c:numRef>
          </c:val>
        </c:ser>
        <c:ser>
          <c:idx val="2"/>
          <c:order val="2"/>
          <c:tx>
            <c:strRef>
              <c:f>Sheet1!$A$6</c:f>
              <c:strCache>
                <c:ptCount val="1"/>
                <c:pt idx="0">
                  <c:v>All smartphone</c:v>
                </c:pt>
              </c:strCache>
            </c:strRef>
          </c:tx>
          <c:cat>
            <c:strRef>
              <c:f>Sheet1!$B$3:$D$3</c:f>
              <c:strCache>
                <c:ptCount val="3"/>
                <c:pt idx="0">
                  <c:v>Internet</c:v>
                </c:pt>
                <c:pt idx="1">
                  <c:v>Apps</c:v>
                </c:pt>
                <c:pt idx="2">
                  <c:v>Video</c:v>
                </c:pt>
              </c:strCache>
            </c:strRef>
          </c:cat>
          <c:val>
            <c:numRef>
              <c:f>Sheet1!$B$6:$D$6</c:f>
              <c:numCache>
                <c:formatCode>0%</c:formatCode>
                <c:ptCount val="3"/>
                <c:pt idx="0">
                  <c:v>0.71000000000000063</c:v>
                </c:pt>
                <c:pt idx="1">
                  <c:v>0.48000000000000032</c:v>
                </c:pt>
                <c:pt idx="2">
                  <c:v>0.22</c:v>
                </c:pt>
              </c:numCache>
            </c:numRef>
          </c:val>
        </c:ser>
        <c:ser>
          <c:idx val="3"/>
          <c:order val="3"/>
          <c:tx>
            <c:strRef>
              <c:f>Sheet1!$A$7</c:f>
              <c:strCache>
                <c:ptCount val="1"/>
                <c:pt idx="0">
                  <c:v>All subscribers</c:v>
                </c:pt>
              </c:strCache>
            </c:strRef>
          </c:tx>
          <c:cat>
            <c:strRef>
              <c:f>Sheet1!$B$3:$D$3</c:f>
              <c:strCache>
                <c:ptCount val="3"/>
                <c:pt idx="0">
                  <c:v>Internet</c:v>
                </c:pt>
                <c:pt idx="1">
                  <c:v>Apps</c:v>
                </c:pt>
                <c:pt idx="2">
                  <c:v>Video</c:v>
                </c:pt>
              </c:strCache>
            </c:strRef>
          </c:cat>
          <c:val>
            <c:numRef>
              <c:f>Sheet1!$B$7:$D$7</c:f>
              <c:numCache>
                <c:formatCode>0%</c:formatCode>
                <c:ptCount val="3"/>
                <c:pt idx="0">
                  <c:v>0.22</c:v>
                </c:pt>
                <c:pt idx="1">
                  <c:v>0.12000000000000002</c:v>
                </c:pt>
                <c:pt idx="2">
                  <c:v>7.0000000000000021E-2</c:v>
                </c:pt>
              </c:numCache>
            </c:numRef>
          </c:val>
        </c:ser>
        <c:axId val="60434688"/>
        <c:axId val="60448768"/>
      </c:barChart>
      <c:catAx>
        <c:axId val="60434688"/>
        <c:scaling>
          <c:orientation val="minMax"/>
        </c:scaling>
        <c:axPos val="b"/>
        <c:numFmt formatCode="General" sourceLinked="1"/>
        <c:tickLblPos val="nextTo"/>
        <c:txPr>
          <a:bodyPr rot="0" vert="horz"/>
          <a:lstStyle/>
          <a:p>
            <a:pPr>
              <a:defRPr sz="1600" b="1" i="0" u="none" strike="noStrike" baseline="0">
                <a:solidFill>
                  <a:srgbClr val="000000"/>
                </a:solidFill>
                <a:latin typeface="Calibri"/>
                <a:ea typeface="Calibri"/>
                <a:cs typeface="Calibri"/>
              </a:defRPr>
            </a:pPr>
            <a:endParaRPr lang="en-US"/>
          </a:p>
        </c:txPr>
        <c:crossAx val="60448768"/>
        <c:crosses val="autoZero"/>
        <c:auto val="1"/>
        <c:lblAlgn val="ctr"/>
        <c:lblOffset val="100"/>
      </c:catAx>
      <c:valAx>
        <c:axId val="60448768"/>
        <c:scaling>
          <c:orientation val="minMax"/>
        </c:scaling>
        <c:axPos val="l"/>
        <c:majorGridlines/>
        <c:numFmt formatCode="0%" sourceLinked="1"/>
        <c:tickLblPos val="nextTo"/>
        <c:txPr>
          <a:bodyPr rot="0" vert="horz"/>
          <a:lstStyle/>
          <a:p>
            <a:pPr>
              <a:defRPr sz="1200" b="1" i="0" u="none" strike="noStrike" baseline="0">
                <a:solidFill>
                  <a:srgbClr val="000000"/>
                </a:solidFill>
                <a:latin typeface="Calibri"/>
                <a:ea typeface="Calibri"/>
                <a:cs typeface="Calibri"/>
              </a:defRPr>
            </a:pPr>
            <a:endParaRPr lang="en-US"/>
          </a:p>
        </c:txPr>
        <c:crossAx val="60434688"/>
        <c:crosses val="autoZero"/>
        <c:crossBetween val="between"/>
      </c:valAx>
    </c:plotArea>
    <c:legend>
      <c:legendPos val="r"/>
      <c:layout>
        <c:manualLayout>
          <c:xMode val="edge"/>
          <c:yMode val="edge"/>
          <c:x val="0.77733464566929333"/>
          <c:y val="0.40426691455234781"/>
          <c:w val="0.21988757655293142"/>
          <c:h val="0.3348687664042016"/>
        </c:manualLayout>
      </c:layout>
      <c:txPr>
        <a:bodyPr/>
        <a:lstStyle/>
        <a:p>
          <a:pPr>
            <a:defRPr sz="1400" b="1" i="0" u="none" strike="noStrike" baseline="0">
              <a:solidFill>
                <a:srgbClr val="000000"/>
              </a:solidFill>
              <a:latin typeface="Calibri"/>
              <a:ea typeface="Calibri"/>
              <a:cs typeface="Calibri"/>
            </a:defRPr>
          </a:pPr>
          <a:endParaRPr lang="en-US"/>
        </a:p>
      </c:txPr>
    </c:legend>
    <c:plotVisOnly val="1"/>
    <c:dispBlanksAs val="gap"/>
  </c:chart>
  <c:spPr>
    <a:solidFill>
      <a:schemeClr val="bg1"/>
    </a:solidFill>
  </c:spPr>
  <c:txPr>
    <a:bodyPr/>
    <a:lstStyle/>
    <a:p>
      <a:pPr>
        <a:defRPr sz="1000" b="0" i="0" u="none" strike="noStrike" baseline="0">
          <a:solidFill>
            <a:srgbClr val="000000"/>
          </a:solidFill>
          <a:latin typeface="Calibri"/>
          <a:ea typeface="Calibri"/>
          <a:cs typeface="Calibri"/>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800" b="0" i="0" u="none" strike="noStrike" baseline="0">
                <a:solidFill>
                  <a:srgbClr val="000000"/>
                </a:solidFill>
                <a:latin typeface="Calibri"/>
                <a:ea typeface="Calibri"/>
                <a:cs typeface="Calibri"/>
              </a:defRPr>
            </a:pPr>
            <a:r>
              <a:rPr lang="en-US" b="1" dirty="0"/>
              <a:t>Main Reasons to get a Smartphone</a:t>
            </a:r>
          </a:p>
        </c:rich>
      </c:tx>
      <c:layout/>
    </c:title>
    <c:plotArea>
      <c:layout>
        <c:manualLayout>
          <c:layoutTarget val="inner"/>
          <c:xMode val="edge"/>
          <c:yMode val="edge"/>
          <c:x val="0.10732174103237124"/>
          <c:y val="0.19480351414406533"/>
          <c:w val="0.72611015419947655"/>
          <c:h val="0.62146580635754056"/>
        </c:manualLayout>
      </c:layout>
      <c:barChart>
        <c:barDir val="col"/>
        <c:grouping val="clustered"/>
        <c:ser>
          <c:idx val="0"/>
          <c:order val="0"/>
          <c:tx>
            <c:strRef>
              <c:f>Sheet1!$B$3</c:f>
              <c:strCache>
                <c:ptCount val="1"/>
                <c:pt idx="0">
                  <c:v>Android</c:v>
                </c:pt>
              </c:strCache>
            </c:strRef>
          </c:tx>
          <c:cat>
            <c:strRef>
              <c:f>Sheet1!$A$4:$A$8</c:f>
              <c:strCache>
                <c:ptCount val="5"/>
                <c:pt idx="0">
                  <c:v>Browse the Web</c:v>
                </c:pt>
                <c:pt idx="1">
                  <c:v>Apps Availability</c:v>
                </c:pt>
                <c:pt idx="2">
                  <c:v>OS User Interface</c:v>
                </c:pt>
                <c:pt idx="3">
                  <c:v>E-mail</c:v>
                </c:pt>
                <c:pt idx="4">
                  <c:v>Calendar</c:v>
                </c:pt>
              </c:strCache>
            </c:strRef>
          </c:cat>
          <c:val>
            <c:numRef>
              <c:f>Sheet1!$B$4:$B$8</c:f>
              <c:numCache>
                <c:formatCode>0%</c:formatCode>
                <c:ptCount val="5"/>
                <c:pt idx="0">
                  <c:v>0.86000000000000065</c:v>
                </c:pt>
                <c:pt idx="1">
                  <c:v>0.62000000000000111</c:v>
                </c:pt>
                <c:pt idx="2">
                  <c:v>0.5</c:v>
                </c:pt>
                <c:pt idx="3">
                  <c:v>0.76000000000000123</c:v>
                </c:pt>
                <c:pt idx="4">
                  <c:v>0.47000000000000008</c:v>
                </c:pt>
              </c:numCache>
            </c:numRef>
          </c:val>
        </c:ser>
        <c:ser>
          <c:idx val="1"/>
          <c:order val="1"/>
          <c:tx>
            <c:strRef>
              <c:f>Sheet1!$C$3</c:f>
              <c:strCache>
                <c:ptCount val="1"/>
                <c:pt idx="0">
                  <c:v>iPhone</c:v>
                </c:pt>
              </c:strCache>
            </c:strRef>
          </c:tx>
          <c:cat>
            <c:strRef>
              <c:f>Sheet1!$A$4:$A$8</c:f>
              <c:strCache>
                <c:ptCount val="5"/>
                <c:pt idx="0">
                  <c:v>Browse the Web</c:v>
                </c:pt>
                <c:pt idx="1">
                  <c:v>Apps Availability</c:v>
                </c:pt>
                <c:pt idx="2">
                  <c:v>OS User Interface</c:v>
                </c:pt>
                <c:pt idx="3">
                  <c:v>E-mail</c:v>
                </c:pt>
                <c:pt idx="4">
                  <c:v>Calendar</c:v>
                </c:pt>
              </c:strCache>
            </c:strRef>
          </c:cat>
          <c:val>
            <c:numRef>
              <c:f>Sheet1!$C$4:$C$8</c:f>
              <c:numCache>
                <c:formatCode>0%</c:formatCode>
                <c:ptCount val="5"/>
                <c:pt idx="0">
                  <c:v>0.77000000000000124</c:v>
                </c:pt>
                <c:pt idx="1">
                  <c:v>0.65000000000000135</c:v>
                </c:pt>
                <c:pt idx="2">
                  <c:v>0.43000000000000038</c:v>
                </c:pt>
                <c:pt idx="3">
                  <c:v>0.75000000000000122</c:v>
                </c:pt>
                <c:pt idx="4">
                  <c:v>0.53</c:v>
                </c:pt>
              </c:numCache>
            </c:numRef>
          </c:val>
        </c:ser>
        <c:ser>
          <c:idx val="2"/>
          <c:order val="2"/>
          <c:tx>
            <c:strRef>
              <c:f>Sheet1!$D$3</c:f>
              <c:strCache>
                <c:ptCount val="1"/>
                <c:pt idx="0">
                  <c:v>Black-
Berry</c:v>
                </c:pt>
              </c:strCache>
            </c:strRef>
          </c:tx>
          <c:cat>
            <c:strRef>
              <c:f>Sheet1!$A$4:$A$8</c:f>
              <c:strCache>
                <c:ptCount val="5"/>
                <c:pt idx="0">
                  <c:v>Browse the Web</c:v>
                </c:pt>
                <c:pt idx="1">
                  <c:v>Apps Availability</c:v>
                </c:pt>
                <c:pt idx="2">
                  <c:v>OS User Interface</c:v>
                </c:pt>
                <c:pt idx="3">
                  <c:v>E-mail</c:v>
                </c:pt>
                <c:pt idx="4">
                  <c:v>Calendar</c:v>
                </c:pt>
              </c:strCache>
            </c:strRef>
          </c:cat>
          <c:val>
            <c:numRef>
              <c:f>Sheet1!$D$4:$D$8</c:f>
              <c:numCache>
                <c:formatCode>0%</c:formatCode>
                <c:ptCount val="5"/>
                <c:pt idx="0">
                  <c:v>0.59</c:v>
                </c:pt>
                <c:pt idx="1">
                  <c:v>0.30000000000000032</c:v>
                </c:pt>
                <c:pt idx="2">
                  <c:v>0.19</c:v>
                </c:pt>
                <c:pt idx="3">
                  <c:v>0.72000000000000064</c:v>
                </c:pt>
                <c:pt idx="4">
                  <c:v>0.44</c:v>
                </c:pt>
              </c:numCache>
            </c:numRef>
          </c:val>
        </c:ser>
        <c:axId val="60287616"/>
        <c:axId val="60490112"/>
      </c:barChart>
      <c:catAx>
        <c:axId val="60287616"/>
        <c:scaling>
          <c:orientation val="minMax"/>
        </c:scaling>
        <c:axPos val="b"/>
        <c:numFmt formatCode="General" sourceLinked="1"/>
        <c:tickLblPos val="nextTo"/>
        <c:txPr>
          <a:bodyPr rot="0" vert="horz"/>
          <a:lstStyle/>
          <a:p>
            <a:pPr>
              <a:defRPr sz="1400" b="1" i="0" u="none" strike="noStrike" baseline="0">
                <a:solidFill>
                  <a:srgbClr val="000000"/>
                </a:solidFill>
                <a:latin typeface="Calibri"/>
                <a:ea typeface="Calibri"/>
                <a:cs typeface="Calibri"/>
              </a:defRPr>
            </a:pPr>
            <a:endParaRPr lang="en-US"/>
          </a:p>
        </c:txPr>
        <c:crossAx val="60490112"/>
        <c:crosses val="autoZero"/>
        <c:auto val="1"/>
        <c:lblAlgn val="ctr"/>
        <c:lblOffset val="100"/>
      </c:catAx>
      <c:valAx>
        <c:axId val="60490112"/>
        <c:scaling>
          <c:orientation val="minMax"/>
        </c:scaling>
        <c:axPos val="l"/>
        <c:majorGridlines/>
        <c:numFmt formatCode="0%" sourceLinked="1"/>
        <c:tickLblPos val="nextTo"/>
        <c:txPr>
          <a:bodyPr rot="0" vert="horz"/>
          <a:lstStyle/>
          <a:p>
            <a:pPr>
              <a:defRPr sz="1200" b="1" i="0" u="none" strike="noStrike" baseline="0">
                <a:solidFill>
                  <a:srgbClr val="000000"/>
                </a:solidFill>
                <a:latin typeface="Calibri"/>
                <a:ea typeface="Calibri"/>
                <a:cs typeface="Calibri"/>
              </a:defRPr>
            </a:pPr>
            <a:endParaRPr lang="en-US"/>
          </a:p>
        </c:txPr>
        <c:crossAx val="60287616"/>
        <c:crosses val="autoZero"/>
        <c:crossBetween val="between"/>
      </c:valAx>
    </c:plotArea>
    <c:legend>
      <c:legendPos val="r"/>
      <c:layout>
        <c:manualLayout>
          <c:xMode val="edge"/>
          <c:yMode val="edge"/>
          <c:x val="0.8424253608923884"/>
          <c:y val="0.40250704773014484"/>
          <c:w val="0.14715797244094489"/>
          <c:h val="0.29058763487897382"/>
        </c:manualLayout>
      </c:layout>
      <c:txPr>
        <a:bodyPr/>
        <a:lstStyle/>
        <a:p>
          <a:pPr>
            <a:defRPr sz="1400" b="1" i="0" u="none" strike="noStrike" baseline="0">
              <a:solidFill>
                <a:srgbClr val="000000"/>
              </a:solidFill>
              <a:latin typeface="Calibri"/>
              <a:ea typeface="Calibri"/>
              <a:cs typeface="Calibri"/>
            </a:defRPr>
          </a:pPr>
          <a:endParaRPr lang="en-US"/>
        </a:p>
      </c:txPr>
    </c:legend>
    <c:plotVisOnly val="1"/>
    <c:dispBlanksAs val="gap"/>
  </c:chart>
  <c:spPr>
    <a:solidFill>
      <a:prstClr val="white"/>
    </a:solidFill>
  </c:spPr>
  <c:txPr>
    <a:bodyPr/>
    <a:lstStyle/>
    <a:p>
      <a:pPr>
        <a:defRPr sz="1000" b="0" i="0" u="none" strike="noStrike" baseline="0">
          <a:solidFill>
            <a:srgbClr val="000000"/>
          </a:solidFill>
          <a:latin typeface="Calibri"/>
          <a:ea typeface="Calibri"/>
          <a:cs typeface="Calibri"/>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Methods of Finding Apps</a:t>
            </a:r>
          </a:p>
        </c:rich>
      </c:tx>
      <c:layout/>
    </c:title>
    <c:plotArea>
      <c:layout>
        <c:manualLayout>
          <c:layoutTarget val="inner"/>
          <c:xMode val="edge"/>
          <c:yMode val="edge"/>
          <c:x val="6.7202243371467976E-2"/>
          <c:y val="0.15259884967209347"/>
          <c:w val="0.84102289966047972"/>
          <c:h val="0.60196249053773943"/>
        </c:manualLayout>
      </c:layout>
      <c:barChart>
        <c:barDir val="col"/>
        <c:grouping val="clustered"/>
        <c:ser>
          <c:idx val="0"/>
          <c:order val="0"/>
          <c:tx>
            <c:strRef>
              <c:f>Sheet1!$B$1</c:f>
              <c:strCache>
                <c:ptCount val="1"/>
                <c:pt idx="0">
                  <c:v>Android</c:v>
                </c:pt>
              </c:strCache>
            </c:strRef>
          </c:tx>
          <c:cat>
            <c:strRef>
              <c:f>Sheet1!$A$2:$A$8</c:f>
              <c:strCache>
                <c:ptCount val="7"/>
                <c:pt idx="0">
                  <c:v>Browsing through top Android Market/App Store rankings</c:v>
                </c:pt>
                <c:pt idx="1">
                  <c:v>Searching for a specific type of app</c:v>
                </c:pt>
                <c:pt idx="2">
                  <c:v>Word of mouth (recommendations from friends or colleagues)</c:v>
                </c:pt>
                <c:pt idx="3">
                  <c:v>Seeing ads while using other apps</c:v>
                </c:pt>
                <c:pt idx="4">
                  <c:v>News articles or blogs</c:v>
                </c:pt>
                <c:pt idx="5">
                  <c:v>A brand I know reaches out to me and introduces an app</c:v>
                </c:pt>
                <c:pt idx="6">
                  <c:v>Other</c:v>
                </c:pt>
              </c:strCache>
            </c:strRef>
          </c:cat>
          <c:val>
            <c:numRef>
              <c:f>Sheet1!$B$2:$B$8</c:f>
              <c:numCache>
                <c:formatCode>General</c:formatCode>
                <c:ptCount val="7"/>
                <c:pt idx="0">
                  <c:v>65</c:v>
                </c:pt>
                <c:pt idx="1">
                  <c:v>43</c:v>
                </c:pt>
                <c:pt idx="2">
                  <c:v>27</c:v>
                </c:pt>
                <c:pt idx="3">
                  <c:v>15</c:v>
                </c:pt>
                <c:pt idx="4">
                  <c:v>13</c:v>
                </c:pt>
                <c:pt idx="5">
                  <c:v>14</c:v>
                </c:pt>
                <c:pt idx="6">
                  <c:v>16</c:v>
                </c:pt>
              </c:numCache>
            </c:numRef>
          </c:val>
        </c:ser>
        <c:ser>
          <c:idx val="1"/>
          <c:order val="1"/>
          <c:tx>
            <c:strRef>
              <c:f>Sheet1!$C$1</c:f>
              <c:strCache>
                <c:ptCount val="1"/>
                <c:pt idx="0">
                  <c:v>iPhone </c:v>
                </c:pt>
              </c:strCache>
            </c:strRef>
          </c:tx>
          <c:cat>
            <c:strRef>
              <c:f>Sheet1!$A$2:$A$8</c:f>
              <c:strCache>
                <c:ptCount val="7"/>
                <c:pt idx="0">
                  <c:v>Browsing through top Android Market/App Store rankings</c:v>
                </c:pt>
                <c:pt idx="1">
                  <c:v>Searching for a specific type of app</c:v>
                </c:pt>
                <c:pt idx="2">
                  <c:v>Word of mouth (recommendations from friends or colleagues)</c:v>
                </c:pt>
                <c:pt idx="3">
                  <c:v>Seeing ads while using other apps</c:v>
                </c:pt>
                <c:pt idx="4">
                  <c:v>News articles or blogs</c:v>
                </c:pt>
                <c:pt idx="5">
                  <c:v>A brand I know reaches out to me and introduces an app</c:v>
                </c:pt>
                <c:pt idx="6">
                  <c:v>Other</c:v>
                </c:pt>
              </c:strCache>
            </c:strRef>
          </c:cat>
          <c:val>
            <c:numRef>
              <c:f>Sheet1!$C$2:$C$8</c:f>
              <c:numCache>
                <c:formatCode>General</c:formatCode>
                <c:ptCount val="7"/>
                <c:pt idx="0">
                  <c:v>59</c:v>
                </c:pt>
                <c:pt idx="1">
                  <c:v>56</c:v>
                </c:pt>
                <c:pt idx="2">
                  <c:v>38</c:v>
                </c:pt>
                <c:pt idx="3">
                  <c:v>25</c:v>
                </c:pt>
                <c:pt idx="4">
                  <c:v>20</c:v>
                </c:pt>
                <c:pt idx="5">
                  <c:v>15</c:v>
                </c:pt>
                <c:pt idx="6">
                  <c:v>17</c:v>
                </c:pt>
              </c:numCache>
            </c:numRef>
          </c:val>
        </c:ser>
        <c:ser>
          <c:idx val="2"/>
          <c:order val="2"/>
          <c:tx>
            <c:strRef>
              <c:f>Sheet1!$D$1</c:f>
              <c:strCache>
                <c:ptCount val="1"/>
                <c:pt idx="0">
                  <c:v>iPod Touch</c:v>
                </c:pt>
              </c:strCache>
            </c:strRef>
          </c:tx>
          <c:cat>
            <c:strRef>
              <c:f>Sheet1!$A$2:$A$8</c:f>
              <c:strCache>
                <c:ptCount val="7"/>
                <c:pt idx="0">
                  <c:v>Browsing through top Android Market/App Store rankings</c:v>
                </c:pt>
                <c:pt idx="1">
                  <c:v>Searching for a specific type of app</c:v>
                </c:pt>
                <c:pt idx="2">
                  <c:v>Word of mouth (recommendations from friends or colleagues)</c:v>
                </c:pt>
                <c:pt idx="3">
                  <c:v>Seeing ads while using other apps</c:v>
                </c:pt>
                <c:pt idx="4">
                  <c:v>News articles or blogs</c:v>
                </c:pt>
                <c:pt idx="5">
                  <c:v>A brand I know reaches out to me and introduces an app</c:v>
                </c:pt>
                <c:pt idx="6">
                  <c:v>Other</c:v>
                </c:pt>
              </c:strCache>
            </c:strRef>
          </c:cat>
          <c:val>
            <c:numRef>
              <c:f>Sheet1!$D$2:$D$8</c:f>
              <c:numCache>
                <c:formatCode>General</c:formatCode>
                <c:ptCount val="7"/>
                <c:pt idx="0">
                  <c:v>62</c:v>
                </c:pt>
                <c:pt idx="1">
                  <c:v>51</c:v>
                </c:pt>
                <c:pt idx="2">
                  <c:v>32</c:v>
                </c:pt>
                <c:pt idx="3">
                  <c:v>30</c:v>
                </c:pt>
                <c:pt idx="4">
                  <c:v>6</c:v>
                </c:pt>
                <c:pt idx="5">
                  <c:v>8</c:v>
                </c:pt>
                <c:pt idx="6">
                  <c:v>20</c:v>
                </c:pt>
              </c:numCache>
            </c:numRef>
          </c:val>
        </c:ser>
        <c:dLbls>
          <c:showVal val="1"/>
        </c:dLbls>
        <c:axId val="60395520"/>
        <c:axId val="60397056"/>
      </c:barChart>
      <c:catAx>
        <c:axId val="60395520"/>
        <c:scaling>
          <c:orientation val="minMax"/>
        </c:scaling>
        <c:axPos val="b"/>
        <c:majorTickMark val="none"/>
        <c:tickLblPos val="nextTo"/>
        <c:txPr>
          <a:bodyPr rot="0" anchor="ctr" anchorCtr="1"/>
          <a:lstStyle/>
          <a:p>
            <a:pPr>
              <a:defRPr sz="900" b="1"/>
            </a:pPr>
            <a:endParaRPr lang="en-US"/>
          </a:p>
        </c:txPr>
        <c:crossAx val="60397056"/>
        <c:crosses val="autoZero"/>
        <c:auto val="1"/>
        <c:lblAlgn val="ctr"/>
        <c:lblOffset val="100"/>
        <c:tickMarkSkip val="1"/>
      </c:catAx>
      <c:valAx>
        <c:axId val="60397056"/>
        <c:scaling>
          <c:orientation val="minMax"/>
        </c:scaling>
        <c:axPos val="l"/>
        <c:title>
          <c:tx>
            <c:rich>
              <a:bodyPr rot="-5400000" vert="horz"/>
              <a:lstStyle/>
              <a:p>
                <a:pPr>
                  <a:defRPr/>
                </a:pPr>
                <a:r>
                  <a:rPr lang="en-US"/>
                  <a:t>Percentage</a:t>
                </a:r>
                <a:r>
                  <a:rPr lang="en-US" baseline="0"/>
                  <a:t> of Respondents</a:t>
                </a:r>
                <a:endParaRPr lang="en-US"/>
              </a:p>
            </c:rich>
          </c:tx>
          <c:layout/>
        </c:title>
        <c:numFmt formatCode="General" sourceLinked="1"/>
        <c:majorTickMark val="none"/>
        <c:tickLblPos val="nextTo"/>
        <c:txPr>
          <a:bodyPr/>
          <a:lstStyle/>
          <a:p>
            <a:pPr>
              <a:defRPr b="1"/>
            </a:pPr>
            <a:endParaRPr lang="en-US"/>
          </a:p>
        </c:txPr>
        <c:crossAx val="60395520"/>
        <c:crosses val="autoZero"/>
        <c:crossBetween val="between"/>
      </c:valAx>
    </c:plotArea>
    <c:legend>
      <c:legendPos val="r"/>
      <c:layout>
        <c:manualLayout>
          <c:xMode val="edge"/>
          <c:yMode val="edge"/>
          <c:x val="0.888889663751675"/>
          <c:y val="0.32520434945631799"/>
          <c:w val="0.1014485017246121"/>
          <c:h val="0.19496402572319971"/>
        </c:manualLayout>
      </c:layout>
      <c:txPr>
        <a:bodyPr/>
        <a:lstStyle/>
        <a:p>
          <a:pPr>
            <a:defRPr b="1"/>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E702F0-3117-4B61-BF2C-8B69DE1CEBE6}"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F5D7989E-68B5-4AE1-926D-8D4E81A1036B}">
      <dgm:prSet phldrT="[Text]" custT="1"/>
      <dgm:spPr/>
      <dgm:t>
        <a:bodyPr/>
        <a:lstStyle/>
        <a:p>
          <a:r>
            <a:rPr lang="en-US" sz="2000" dirty="0" smtClean="0"/>
            <a:t>Develop a competitive matrix of mobile carriers and operating systems</a:t>
          </a:r>
          <a:endParaRPr lang="en-US" sz="2000" dirty="0"/>
        </a:p>
      </dgm:t>
    </dgm:pt>
    <dgm:pt modelId="{7EF4228C-F2DC-435F-A80F-7065C0BE855B}" type="parTrans" cxnId="{C4349E0B-50B8-4A36-9D0A-6CB14133E1B5}">
      <dgm:prSet/>
      <dgm:spPr/>
      <dgm:t>
        <a:bodyPr/>
        <a:lstStyle/>
        <a:p>
          <a:endParaRPr lang="en-US"/>
        </a:p>
      </dgm:t>
    </dgm:pt>
    <dgm:pt modelId="{478B01EB-4527-49E2-9B38-5668C060BAE3}" type="sibTrans" cxnId="{C4349E0B-50B8-4A36-9D0A-6CB14133E1B5}">
      <dgm:prSet/>
      <dgm:spPr/>
      <dgm:t>
        <a:bodyPr/>
        <a:lstStyle/>
        <a:p>
          <a:endParaRPr lang="en-US"/>
        </a:p>
      </dgm:t>
    </dgm:pt>
    <dgm:pt modelId="{9BBCFFD8-DEF8-401F-B557-1F9D02C2D52B}">
      <dgm:prSet phldrT="[Text]" custT="1"/>
      <dgm:spPr/>
      <dgm:t>
        <a:bodyPr/>
        <a:lstStyle/>
        <a:p>
          <a:r>
            <a:rPr lang="en-US" sz="2000" dirty="0" smtClean="0"/>
            <a:t>Analyze app trends and consumption profile</a:t>
          </a:r>
          <a:endParaRPr lang="en-US" sz="2000" dirty="0"/>
        </a:p>
      </dgm:t>
    </dgm:pt>
    <dgm:pt modelId="{F5FA6E65-124E-4FDC-AA9C-1D10051707D2}" type="parTrans" cxnId="{7EA5E775-D4EC-47D0-821B-5DCC884BB562}">
      <dgm:prSet/>
      <dgm:spPr/>
      <dgm:t>
        <a:bodyPr/>
        <a:lstStyle/>
        <a:p>
          <a:endParaRPr lang="en-US"/>
        </a:p>
      </dgm:t>
    </dgm:pt>
    <dgm:pt modelId="{8719FA28-B511-4F97-B3ED-6C7A7B72E284}" type="sibTrans" cxnId="{7EA5E775-D4EC-47D0-821B-5DCC884BB562}">
      <dgm:prSet/>
      <dgm:spPr/>
      <dgm:t>
        <a:bodyPr/>
        <a:lstStyle/>
        <a:p>
          <a:endParaRPr lang="en-US"/>
        </a:p>
      </dgm:t>
    </dgm:pt>
    <dgm:pt modelId="{F9B0A227-BC52-4668-96E9-7B55CBCDC649}">
      <dgm:prSet phldrT="[Text]" custT="1"/>
      <dgm:spPr/>
      <dgm:t>
        <a:bodyPr/>
        <a:lstStyle/>
        <a:p>
          <a:r>
            <a:rPr lang="en-US" sz="2000" dirty="0" smtClean="0"/>
            <a:t>Consider future forecasts in the mobile industry</a:t>
          </a:r>
          <a:endParaRPr lang="en-US" sz="2000" dirty="0"/>
        </a:p>
      </dgm:t>
    </dgm:pt>
    <dgm:pt modelId="{5151E997-6E49-4FC4-A28E-65C1FBBA7541}" type="parTrans" cxnId="{FE1F4032-F571-4F51-B2FC-123B97EB1701}">
      <dgm:prSet/>
      <dgm:spPr/>
      <dgm:t>
        <a:bodyPr/>
        <a:lstStyle/>
        <a:p>
          <a:endParaRPr lang="en-US"/>
        </a:p>
      </dgm:t>
    </dgm:pt>
    <dgm:pt modelId="{6CABC74A-03E4-4BD4-AE5B-D7B984C2A888}" type="sibTrans" cxnId="{FE1F4032-F571-4F51-B2FC-123B97EB1701}">
      <dgm:prSet/>
      <dgm:spPr/>
      <dgm:t>
        <a:bodyPr/>
        <a:lstStyle/>
        <a:p>
          <a:endParaRPr lang="en-US"/>
        </a:p>
      </dgm:t>
    </dgm:pt>
    <dgm:pt modelId="{A2D02442-3205-4E98-AC8D-8A320162121E}">
      <dgm:prSet phldrT="[Text]" custT="1"/>
      <dgm:spPr/>
      <dgm:t>
        <a:bodyPr/>
        <a:lstStyle/>
        <a:p>
          <a:r>
            <a:rPr lang="en-US" sz="2000" dirty="0" smtClean="0"/>
            <a:t>Propose feasible recommendations</a:t>
          </a:r>
          <a:endParaRPr lang="en-US" sz="2000" dirty="0"/>
        </a:p>
      </dgm:t>
    </dgm:pt>
    <dgm:pt modelId="{9FCC155E-028B-40ED-882B-5133D191B3CE}" type="parTrans" cxnId="{1C4C888A-F632-43CA-A789-65A50E1C47DA}">
      <dgm:prSet/>
      <dgm:spPr/>
      <dgm:t>
        <a:bodyPr/>
        <a:lstStyle/>
        <a:p>
          <a:endParaRPr lang="en-US"/>
        </a:p>
      </dgm:t>
    </dgm:pt>
    <dgm:pt modelId="{0E143B06-C72B-4DBF-825C-92BA739B04ED}" type="sibTrans" cxnId="{1C4C888A-F632-43CA-A789-65A50E1C47DA}">
      <dgm:prSet/>
      <dgm:spPr/>
      <dgm:t>
        <a:bodyPr/>
        <a:lstStyle/>
        <a:p>
          <a:endParaRPr lang="en-US"/>
        </a:p>
      </dgm:t>
    </dgm:pt>
    <dgm:pt modelId="{3C14FA04-18D8-455D-B3B2-0FA181A5B63B}" type="pres">
      <dgm:prSet presAssocID="{4DE702F0-3117-4B61-BF2C-8B69DE1CEBE6}" presName="linear" presStyleCnt="0">
        <dgm:presLayoutVars>
          <dgm:dir/>
          <dgm:animLvl val="lvl"/>
          <dgm:resizeHandles val="exact"/>
        </dgm:presLayoutVars>
      </dgm:prSet>
      <dgm:spPr/>
      <dgm:t>
        <a:bodyPr/>
        <a:lstStyle/>
        <a:p>
          <a:endParaRPr lang="en-US"/>
        </a:p>
      </dgm:t>
    </dgm:pt>
    <dgm:pt modelId="{D6C60277-EB2B-4767-98F6-94DAC65E83B3}" type="pres">
      <dgm:prSet presAssocID="{F5D7989E-68B5-4AE1-926D-8D4E81A1036B}" presName="parentLin" presStyleCnt="0"/>
      <dgm:spPr/>
    </dgm:pt>
    <dgm:pt modelId="{C89EEB9A-9206-42DD-92F0-71859FC4137F}" type="pres">
      <dgm:prSet presAssocID="{F5D7989E-68B5-4AE1-926D-8D4E81A1036B}" presName="parentLeftMargin" presStyleLbl="node1" presStyleIdx="0" presStyleCnt="4"/>
      <dgm:spPr/>
      <dgm:t>
        <a:bodyPr/>
        <a:lstStyle/>
        <a:p>
          <a:endParaRPr lang="en-US"/>
        </a:p>
      </dgm:t>
    </dgm:pt>
    <dgm:pt modelId="{B03EB57B-88A1-4BD6-8EB4-769244E94CAA}" type="pres">
      <dgm:prSet presAssocID="{F5D7989E-68B5-4AE1-926D-8D4E81A1036B}" presName="parentText" presStyleLbl="node1" presStyleIdx="0" presStyleCnt="4" custScaleX="128572" custScaleY="105287">
        <dgm:presLayoutVars>
          <dgm:chMax val="0"/>
          <dgm:bulletEnabled val="1"/>
        </dgm:presLayoutVars>
      </dgm:prSet>
      <dgm:spPr/>
      <dgm:t>
        <a:bodyPr/>
        <a:lstStyle/>
        <a:p>
          <a:endParaRPr lang="en-US"/>
        </a:p>
      </dgm:t>
    </dgm:pt>
    <dgm:pt modelId="{646DE27F-DE9B-4E94-A540-4335E63CB5B3}" type="pres">
      <dgm:prSet presAssocID="{F5D7989E-68B5-4AE1-926D-8D4E81A1036B}" presName="negativeSpace" presStyleCnt="0"/>
      <dgm:spPr/>
    </dgm:pt>
    <dgm:pt modelId="{4AF60077-B59F-4A8E-A952-7AAA27012F83}" type="pres">
      <dgm:prSet presAssocID="{F5D7989E-68B5-4AE1-926D-8D4E81A1036B}" presName="childText" presStyleLbl="conFgAcc1" presStyleIdx="0" presStyleCnt="4">
        <dgm:presLayoutVars>
          <dgm:bulletEnabled val="1"/>
        </dgm:presLayoutVars>
      </dgm:prSet>
      <dgm:spPr/>
    </dgm:pt>
    <dgm:pt modelId="{2AA9271D-BC36-43C4-8983-0297BE73658D}" type="pres">
      <dgm:prSet presAssocID="{478B01EB-4527-49E2-9B38-5668C060BAE3}" presName="spaceBetweenRectangles" presStyleCnt="0"/>
      <dgm:spPr/>
    </dgm:pt>
    <dgm:pt modelId="{12C3565E-8417-4848-956F-3B2712FBDE13}" type="pres">
      <dgm:prSet presAssocID="{9BBCFFD8-DEF8-401F-B557-1F9D02C2D52B}" presName="parentLin" presStyleCnt="0"/>
      <dgm:spPr/>
    </dgm:pt>
    <dgm:pt modelId="{E7EF8B67-2F2F-4FE5-B8E2-2F133DE157BC}" type="pres">
      <dgm:prSet presAssocID="{9BBCFFD8-DEF8-401F-B557-1F9D02C2D52B}" presName="parentLeftMargin" presStyleLbl="node1" presStyleIdx="0" presStyleCnt="4"/>
      <dgm:spPr/>
      <dgm:t>
        <a:bodyPr/>
        <a:lstStyle/>
        <a:p>
          <a:endParaRPr lang="en-US"/>
        </a:p>
      </dgm:t>
    </dgm:pt>
    <dgm:pt modelId="{B56B8630-4F17-40CC-B0AB-51355CD125F2}" type="pres">
      <dgm:prSet presAssocID="{9BBCFFD8-DEF8-401F-B557-1F9D02C2D52B}" presName="parentText" presStyleLbl="node1" presStyleIdx="1" presStyleCnt="4" custScaleX="128572" custScaleY="105287">
        <dgm:presLayoutVars>
          <dgm:chMax val="0"/>
          <dgm:bulletEnabled val="1"/>
        </dgm:presLayoutVars>
      </dgm:prSet>
      <dgm:spPr/>
      <dgm:t>
        <a:bodyPr/>
        <a:lstStyle/>
        <a:p>
          <a:endParaRPr lang="en-US"/>
        </a:p>
      </dgm:t>
    </dgm:pt>
    <dgm:pt modelId="{54D3C8E7-7721-469E-915A-FB22DFA93A8F}" type="pres">
      <dgm:prSet presAssocID="{9BBCFFD8-DEF8-401F-B557-1F9D02C2D52B}" presName="negativeSpace" presStyleCnt="0"/>
      <dgm:spPr/>
    </dgm:pt>
    <dgm:pt modelId="{0CB3E78F-0932-4138-9292-61BCE7922D25}" type="pres">
      <dgm:prSet presAssocID="{9BBCFFD8-DEF8-401F-B557-1F9D02C2D52B}" presName="childText" presStyleLbl="conFgAcc1" presStyleIdx="1" presStyleCnt="4">
        <dgm:presLayoutVars>
          <dgm:bulletEnabled val="1"/>
        </dgm:presLayoutVars>
      </dgm:prSet>
      <dgm:spPr/>
    </dgm:pt>
    <dgm:pt modelId="{6966AF02-1071-41D8-B593-D6BF086B882A}" type="pres">
      <dgm:prSet presAssocID="{8719FA28-B511-4F97-B3ED-6C7A7B72E284}" presName="spaceBetweenRectangles" presStyleCnt="0"/>
      <dgm:spPr/>
    </dgm:pt>
    <dgm:pt modelId="{AC7B49D2-350A-4CBF-AB7E-9443EC415EB4}" type="pres">
      <dgm:prSet presAssocID="{F9B0A227-BC52-4668-96E9-7B55CBCDC649}" presName="parentLin" presStyleCnt="0"/>
      <dgm:spPr/>
    </dgm:pt>
    <dgm:pt modelId="{AD6075D3-555B-4527-B380-892484222A6F}" type="pres">
      <dgm:prSet presAssocID="{F9B0A227-BC52-4668-96E9-7B55CBCDC649}" presName="parentLeftMargin" presStyleLbl="node1" presStyleIdx="1" presStyleCnt="4"/>
      <dgm:spPr/>
      <dgm:t>
        <a:bodyPr/>
        <a:lstStyle/>
        <a:p>
          <a:endParaRPr lang="en-US"/>
        </a:p>
      </dgm:t>
    </dgm:pt>
    <dgm:pt modelId="{BFBF0633-E3E3-4A92-AD6E-E08AFEF48D6B}" type="pres">
      <dgm:prSet presAssocID="{F9B0A227-BC52-4668-96E9-7B55CBCDC649}" presName="parentText" presStyleLbl="node1" presStyleIdx="2" presStyleCnt="4" custScaleX="128572" custScaleY="105287">
        <dgm:presLayoutVars>
          <dgm:chMax val="0"/>
          <dgm:bulletEnabled val="1"/>
        </dgm:presLayoutVars>
      </dgm:prSet>
      <dgm:spPr/>
      <dgm:t>
        <a:bodyPr/>
        <a:lstStyle/>
        <a:p>
          <a:endParaRPr lang="en-US"/>
        </a:p>
      </dgm:t>
    </dgm:pt>
    <dgm:pt modelId="{83FF7A66-86A7-4C5E-B081-70FE7E9D0469}" type="pres">
      <dgm:prSet presAssocID="{F9B0A227-BC52-4668-96E9-7B55CBCDC649}" presName="negativeSpace" presStyleCnt="0"/>
      <dgm:spPr/>
    </dgm:pt>
    <dgm:pt modelId="{4CAF7CA2-DDA7-4F4B-86BC-5DEC260D8747}" type="pres">
      <dgm:prSet presAssocID="{F9B0A227-BC52-4668-96E9-7B55CBCDC649}" presName="childText" presStyleLbl="conFgAcc1" presStyleIdx="2" presStyleCnt="4">
        <dgm:presLayoutVars>
          <dgm:bulletEnabled val="1"/>
        </dgm:presLayoutVars>
      </dgm:prSet>
      <dgm:spPr/>
    </dgm:pt>
    <dgm:pt modelId="{257DC597-360F-4040-B116-F7F2D3AD196A}" type="pres">
      <dgm:prSet presAssocID="{6CABC74A-03E4-4BD4-AE5B-D7B984C2A888}" presName="spaceBetweenRectangles" presStyleCnt="0"/>
      <dgm:spPr/>
    </dgm:pt>
    <dgm:pt modelId="{8DC9D26C-CBA2-479D-9BC5-549792729CC5}" type="pres">
      <dgm:prSet presAssocID="{A2D02442-3205-4E98-AC8D-8A320162121E}" presName="parentLin" presStyleCnt="0"/>
      <dgm:spPr/>
    </dgm:pt>
    <dgm:pt modelId="{BCC85FB9-0EF6-46F2-8A53-2ABEB915A381}" type="pres">
      <dgm:prSet presAssocID="{A2D02442-3205-4E98-AC8D-8A320162121E}" presName="parentLeftMargin" presStyleLbl="node1" presStyleIdx="2" presStyleCnt="4"/>
      <dgm:spPr/>
      <dgm:t>
        <a:bodyPr/>
        <a:lstStyle/>
        <a:p>
          <a:endParaRPr lang="en-US"/>
        </a:p>
      </dgm:t>
    </dgm:pt>
    <dgm:pt modelId="{DAADF176-B78A-45F4-96B5-BA570E225C55}" type="pres">
      <dgm:prSet presAssocID="{A2D02442-3205-4E98-AC8D-8A320162121E}" presName="parentText" presStyleLbl="node1" presStyleIdx="3" presStyleCnt="4" custScaleX="128571" custScaleY="91999">
        <dgm:presLayoutVars>
          <dgm:chMax val="0"/>
          <dgm:bulletEnabled val="1"/>
        </dgm:presLayoutVars>
      </dgm:prSet>
      <dgm:spPr/>
      <dgm:t>
        <a:bodyPr/>
        <a:lstStyle/>
        <a:p>
          <a:endParaRPr lang="en-US"/>
        </a:p>
      </dgm:t>
    </dgm:pt>
    <dgm:pt modelId="{CE150954-0F1B-44DD-A59A-5E08C3083F11}" type="pres">
      <dgm:prSet presAssocID="{A2D02442-3205-4E98-AC8D-8A320162121E}" presName="negativeSpace" presStyleCnt="0"/>
      <dgm:spPr/>
    </dgm:pt>
    <dgm:pt modelId="{24F81F51-10B6-4569-B632-FECD1BDE97A1}" type="pres">
      <dgm:prSet presAssocID="{A2D02442-3205-4E98-AC8D-8A320162121E}" presName="childText" presStyleLbl="conFgAcc1" presStyleIdx="3" presStyleCnt="4">
        <dgm:presLayoutVars>
          <dgm:bulletEnabled val="1"/>
        </dgm:presLayoutVars>
      </dgm:prSet>
      <dgm:spPr/>
    </dgm:pt>
  </dgm:ptLst>
  <dgm:cxnLst>
    <dgm:cxn modelId="{57D9517F-F217-47F4-A556-A970375EB0F2}" type="presOf" srcId="{A2D02442-3205-4E98-AC8D-8A320162121E}" destId="{DAADF176-B78A-45F4-96B5-BA570E225C55}" srcOrd="1" destOrd="0" presId="urn:microsoft.com/office/officeart/2005/8/layout/list1"/>
    <dgm:cxn modelId="{5DC68AD7-A660-4717-995B-8FE41DCAD046}" type="presOf" srcId="{F9B0A227-BC52-4668-96E9-7B55CBCDC649}" destId="{AD6075D3-555B-4527-B380-892484222A6F}" srcOrd="0" destOrd="0" presId="urn:microsoft.com/office/officeart/2005/8/layout/list1"/>
    <dgm:cxn modelId="{C4349E0B-50B8-4A36-9D0A-6CB14133E1B5}" srcId="{4DE702F0-3117-4B61-BF2C-8B69DE1CEBE6}" destId="{F5D7989E-68B5-4AE1-926D-8D4E81A1036B}" srcOrd="0" destOrd="0" parTransId="{7EF4228C-F2DC-435F-A80F-7065C0BE855B}" sibTransId="{478B01EB-4527-49E2-9B38-5668C060BAE3}"/>
    <dgm:cxn modelId="{9D028919-1E1A-41E9-BF8A-8D816923AB33}" type="presOf" srcId="{4DE702F0-3117-4B61-BF2C-8B69DE1CEBE6}" destId="{3C14FA04-18D8-455D-B3B2-0FA181A5B63B}" srcOrd="0" destOrd="0" presId="urn:microsoft.com/office/officeart/2005/8/layout/list1"/>
    <dgm:cxn modelId="{E6C3A5BB-88E3-477C-B092-B370DB67089F}" type="presOf" srcId="{F9B0A227-BC52-4668-96E9-7B55CBCDC649}" destId="{BFBF0633-E3E3-4A92-AD6E-E08AFEF48D6B}" srcOrd="1" destOrd="0" presId="urn:microsoft.com/office/officeart/2005/8/layout/list1"/>
    <dgm:cxn modelId="{E8C73A0B-2633-4F24-949C-BF4F2EA048CD}" type="presOf" srcId="{F5D7989E-68B5-4AE1-926D-8D4E81A1036B}" destId="{C89EEB9A-9206-42DD-92F0-71859FC4137F}" srcOrd="0" destOrd="0" presId="urn:microsoft.com/office/officeart/2005/8/layout/list1"/>
    <dgm:cxn modelId="{86175AFF-FD3F-4EBC-B692-521C57716970}" type="presOf" srcId="{9BBCFFD8-DEF8-401F-B557-1F9D02C2D52B}" destId="{E7EF8B67-2F2F-4FE5-B8E2-2F133DE157BC}" srcOrd="0" destOrd="0" presId="urn:microsoft.com/office/officeart/2005/8/layout/list1"/>
    <dgm:cxn modelId="{FE1F4032-F571-4F51-B2FC-123B97EB1701}" srcId="{4DE702F0-3117-4B61-BF2C-8B69DE1CEBE6}" destId="{F9B0A227-BC52-4668-96E9-7B55CBCDC649}" srcOrd="2" destOrd="0" parTransId="{5151E997-6E49-4FC4-A28E-65C1FBBA7541}" sibTransId="{6CABC74A-03E4-4BD4-AE5B-D7B984C2A888}"/>
    <dgm:cxn modelId="{9F465D05-4CF7-4B66-B008-1AE8E9603826}" type="presOf" srcId="{F5D7989E-68B5-4AE1-926D-8D4E81A1036B}" destId="{B03EB57B-88A1-4BD6-8EB4-769244E94CAA}" srcOrd="1" destOrd="0" presId="urn:microsoft.com/office/officeart/2005/8/layout/list1"/>
    <dgm:cxn modelId="{04E1BE4E-F874-4D8F-B19D-768E7A17B9E0}" type="presOf" srcId="{A2D02442-3205-4E98-AC8D-8A320162121E}" destId="{BCC85FB9-0EF6-46F2-8A53-2ABEB915A381}" srcOrd="0" destOrd="0" presId="urn:microsoft.com/office/officeart/2005/8/layout/list1"/>
    <dgm:cxn modelId="{7582B5A0-D257-4D61-87C8-BA49FD99481F}" type="presOf" srcId="{9BBCFFD8-DEF8-401F-B557-1F9D02C2D52B}" destId="{B56B8630-4F17-40CC-B0AB-51355CD125F2}" srcOrd="1" destOrd="0" presId="urn:microsoft.com/office/officeart/2005/8/layout/list1"/>
    <dgm:cxn modelId="{7EA5E775-D4EC-47D0-821B-5DCC884BB562}" srcId="{4DE702F0-3117-4B61-BF2C-8B69DE1CEBE6}" destId="{9BBCFFD8-DEF8-401F-B557-1F9D02C2D52B}" srcOrd="1" destOrd="0" parTransId="{F5FA6E65-124E-4FDC-AA9C-1D10051707D2}" sibTransId="{8719FA28-B511-4F97-B3ED-6C7A7B72E284}"/>
    <dgm:cxn modelId="{1C4C888A-F632-43CA-A789-65A50E1C47DA}" srcId="{4DE702F0-3117-4B61-BF2C-8B69DE1CEBE6}" destId="{A2D02442-3205-4E98-AC8D-8A320162121E}" srcOrd="3" destOrd="0" parTransId="{9FCC155E-028B-40ED-882B-5133D191B3CE}" sibTransId="{0E143B06-C72B-4DBF-825C-92BA739B04ED}"/>
    <dgm:cxn modelId="{3AC140E9-C82A-4DA4-94EB-D263540F0E56}" type="presParOf" srcId="{3C14FA04-18D8-455D-B3B2-0FA181A5B63B}" destId="{D6C60277-EB2B-4767-98F6-94DAC65E83B3}" srcOrd="0" destOrd="0" presId="urn:microsoft.com/office/officeart/2005/8/layout/list1"/>
    <dgm:cxn modelId="{0936FE3C-C1C5-432E-B416-AAAF68D904C7}" type="presParOf" srcId="{D6C60277-EB2B-4767-98F6-94DAC65E83B3}" destId="{C89EEB9A-9206-42DD-92F0-71859FC4137F}" srcOrd="0" destOrd="0" presId="urn:microsoft.com/office/officeart/2005/8/layout/list1"/>
    <dgm:cxn modelId="{568D9FEE-B62B-4805-AFD1-BFBEACCE7DCD}" type="presParOf" srcId="{D6C60277-EB2B-4767-98F6-94DAC65E83B3}" destId="{B03EB57B-88A1-4BD6-8EB4-769244E94CAA}" srcOrd="1" destOrd="0" presId="urn:microsoft.com/office/officeart/2005/8/layout/list1"/>
    <dgm:cxn modelId="{1549665F-820C-44C7-B211-2422142AD701}" type="presParOf" srcId="{3C14FA04-18D8-455D-B3B2-0FA181A5B63B}" destId="{646DE27F-DE9B-4E94-A540-4335E63CB5B3}" srcOrd="1" destOrd="0" presId="urn:microsoft.com/office/officeart/2005/8/layout/list1"/>
    <dgm:cxn modelId="{3CEA0E5C-DB9D-475C-A495-47436BADF187}" type="presParOf" srcId="{3C14FA04-18D8-455D-B3B2-0FA181A5B63B}" destId="{4AF60077-B59F-4A8E-A952-7AAA27012F83}" srcOrd="2" destOrd="0" presId="urn:microsoft.com/office/officeart/2005/8/layout/list1"/>
    <dgm:cxn modelId="{52F9D7CB-62C0-4622-A61A-225398C50747}" type="presParOf" srcId="{3C14FA04-18D8-455D-B3B2-0FA181A5B63B}" destId="{2AA9271D-BC36-43C4-8983-0297BE73658D}" srcOrd="3" destOrd="0" presId="urn:microsoft.com/office/officeart/2005/8/layout/list1"/>
    <dgm:cxn modelId="{454AE719-E162-4CFE-93C3-7E8D9112D8A2}" type="presParOf" srcId="{3C14FA04-18D8-455D-B3B2-0FA181A5B63B}" destId="{12C3565E-8417-4848-956F-3B2712FBDE13}" srcOrd="4" destOrd="0" presId="urn:microsoft.com/office/officeart/2005/8/layout/list1"/>
    <dgm:cxn modelId="{66D62333-B844-49F8-8DBA-FB94CF4C0DE4}" type="presParOf" srcId="{12C3565E-8417-4848-956F-3B2712FBDE13}" destId="{E7EF8B67-2F2F-4FE5-B8E2-2F133DE157BC}" srcOrd="0" destOrd="0" presId="urn:microsoft.com/office/officeart/2005/8/layout/list1"/>
    <dgm:cxn modelId="{D359C5DD-7BFA-4AFC-A7EB-3CAEE5001CEE}" type="presParOf" srcId="{12C3565E-8417-4848-956F-3B2712FBDE13}" destId="{B56B8630-4F17-40CC-B0AB-51355CD125F2}" srcOrd="1" destOrd="0" presId="urn:microsoft.com/office/officeart/2005/8/layout/list1"/>
    <dgm:cxn modelId="{FD0BA95D-1C90-47D1-93D5-ED7829690F97}" type="presParOf" srcId="{3C14FA04-18D8-455D-B3B2-0FA181A5B63B}" destId="{54D3C8E7-7721-469E-915A-FB22DFA93A8F}" srcOrd="5" destOrd="0" presId="urn:microsoft.com/office/officeart/2005/8/layout/list1"/>
    <dgm:cxn modelId="{F266D895-BFF5-4B71-9E8C-283E605FC71E}" type="presParOf" srcId="{3C14FA04-18D8-455D-B3B2-0FA181A5B63B}" destId="{0CB3E78F-0932-4138-9292-61BCE7922D25}" srcOrd="6" destOrd="0" presId="urn:microsoft.com/office/officeart/2005/8/layout/list1"/>
    <dgm:cxn modelId="{938A13DA-170C-4B67-A5B8-F895047EFA39}" type="presParOf" srcId="{3C14FA04-18D8-455D-B3B2-0FA181A5B63B}" destId="{6966AF02-1071-41D8-B593-D6BF086B882A}" srcOrd="7" destOrd="0" presId="urn:microsoft.com/office/officeart/2005/8/layout/list1"/>
    <dgm:cxn modelId="{F569071C-BFFB-4A74-B468-9F166E15D9DA}" type="presParOf" srcId="{3C14FA04-18D8-455D-B3B2-0FA181A5B63B}" destId="{AC7B49D2-350A-4CBF-AB7E-9443EC415EB4}" srcOrd="8" destOrd="0" presId="urn:microsoft.com/office/officeart/2005/8/layout/list1"/>
    <dgm:cxn modelId="{78A9622A-F088-4ED2-B402-94F445197764}" type="presParOf" srcId="{AC7B49D2-350A-4CBF-AB7E-9443EC415EB4}" destId="{AD6075D3-555B-4527-B380-892484222A6F}" srcOrd="0" destOrd="0" presId="urn:microsoft.com/office/officeart/2005/8/layout/list1"/>
    <dgm:cxn modelId="{8E2E4EEA-58E8-41EC-9DD5-26992C6AE7E9}" type="presParOf" srcId="{AC7B49D2-350A-4CBF-AB7E-9443EC415EB4}" destId="{BFBF0633-E3E3-4A92-AD6E-E08AFEF48D6B}" srcOrd="1" destOrd="0" presId="urn:microsoft.com/office/officeart/2005/8/layout/list1"/>
    <dgm:cxn modelId="{A2A6F2A4-8A3D-432F-9DD4-4CF53393295B}" type="presParOf" srcId="{3C14FA04-18D8-455D-B3B2-0FA181A5B63B}" destId="{83FF7A66-86A7-4C5E-B081-70FE7E9D0469}" srcOrd="9" destOrd="0" presId="urn:microsoft.com/office/officeart/2005/8/layout/list1"/>
    <dgm:cxn modelId="{227F7624-7E7C-4833-B6D4-586292257C39}" type="presParOf" srcId="{3C14FA04-18D8-455D-B3B2-0FA181A5B63B}" destId="{4CAF7CA2-DDA7-4F4B-86BC-5DEC260D8747}" srcOrd="10" destOrd="0" presId="urn:microsoft.com/office/officeart/2005/8/layout/list1"/>
    <dgm:cxn modelId="{61ADFD16-13A7-4F78-BC28-0C135E1432E0}" type="presParOf" srcId="{3C14FA04-18D8-455D-B3B2-0FA181A5B63B}" destId="{257DC597-360F-4040-B116-F7F2D3AD196A}" srcOrd="11" destOrd="0" presId="urn:microsoft.com/office/officeart/2005/8/layout/list1"/>
    <dgm:cxn modelId="{37DFE674-D0DC-4F3E-A3AF-1F7193970818}" type="presParOf" srcId="{3C14FA04-18D8-455D-B3B2-0FA181A5B63B}" destId="{8DC9D26C-CBA2-479D-9BC5-549792729CC5}" srcOrd="12" destOrd="0" presId="urn:microsoft.com/office/officeart/2005/8/layout/list1"/>
    <dgm:cxn modelId="{C7CAF88C-4EDF-4BDA-A47A-84C5426CB465}" type="presParOf" srcId="{8DC9D26C-CBA2-479D-9BC5-549792729CC5}" destId="{BCC85FB9-0EF6-46F2-8A53-2ABEB915A381}" srcOrd="0" destOrd="0" presId="urn:microsoft.com/office/officeart/2005/8/layout/list1"/>
    <dgm:cxn modelId="{B0AB617B-14C3-4397-A629-62C849D6DEA5}" type="presParOf" srcId="{8DC9D26C-CBA2-479D-9BC5-549792729CC5}" destId="{DAADF176-B78A-45F4-96B5-BA570E225C55}" srcOrd="1" destOrd="0" presId="urn:microsoft.com/office/officeart/2005/8/layout/list1"/>
    <dgm:cxn modelId="{70DC2365-1B56-4EFC-8BF9-AC14A7FFFE6D}" type="presParOf" srcId="{3C14FA04-18D8-455D-B3B2-0FA181A5B63B}" destId="{CE150954-0F1B-44DD-A59A-5E08C3083F11}" srcOrd="13" destOrd="0" presId="urn:microsoft.com/office/officeart/2005/8/layout/list1"/>
    <dgm:cxn modelId="{DBD9F57C-2D9B-4A42-8EBB-E94D8C8312B1}" type="presParOf" srcId="{3C14FA04-18D8-455D-B3B2-0FA181A5B63B}" destId="{24F81F51-10B6-4569-B632-FECD1BDE97A1}" srcOrd="14"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BE9C3E-E03A-4FFE-8633-501D9719557E}"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926F759-A1DA-4A00-88B3-51332AE70F9B}">
      <dgm:prSet phldrT="[Text]" custT="1"/>
      <dgm:spPr/>
      <dgm:t>
        <a:bodyPr/>
        <a:lstStyle/>
        <a:p>
          <a:r>
            <a:rPr lang="en-US" sz="1800" dirty="0" err="1" smtClean="0"/>
            <a:t>Shazam</a:t>
          </a:r>
          <a:r>
            <a:rPr lang="en-US" sz="1800" dirty="0" smtClean="0"/>
            <a:t>:  Complaints about adds, slow streaming speed</a:t>
          </a:r>
          <a:endParaRPr lang="en-US" sz="1800" dirty="0"/>
        </a:p>
      </dgm:t>
    </dgm:pt>
    <dgm:pt modelId="{A181B4DC-6538-4591-BB2D-1E2CFA9CD2D8}" type="parTrans" cxnId="{2C0614C0-9C9A-4C43-8013-35EB890B832D}">
      <dgm:prSet/>
      <dgm:spPr/>
      <dgm:t>
        <a:bodyPr/>
        <a:lstStyle/>
        <a:p>
          <a:endParaRPr lang="en-US"/>
        </a:p>
      </dgm:t>
    </dgm:pt>
    <dgm:pt modelId="{EAFE8FC2-3E72-4D16-AC19-7537376A2CE0}" type="sibTrans" cxnId="{2C0614C0-9C9A-4C43-8013-35EB890B832D}">
      <dgm:prSet/>
      <dgm:spPr/>
      <dgm:t>
        <a:bodyPr/>
        <a:lstStyle/>
        <a:p>
          <a:endParaRPr lang="en-US"/>
        </a:p>
      </dgm:t>
    </dgm:pt>
    <dgm:pt modelId="{D131AB37-8981-4A21-B624-A111115DC73E}">
      <dgm:prSet phldrT="[Text]" custT="1"/>
      <dgm:spPr/>
      <dgm:t>
        <a:bodyPr/>
        <a:lstStyle/>
        <a:p>
          <a:r>
            <a:rPr lang="en-US" sz="1800" dirty="0" err="1" smtClean="0"/>
            <a:t>Wunder</a:t>
          </a:r>
          <a:r>
            <a:rPr lang="en-US" sz="1800" dirty="0" smtClean="0"/>
            <a:t> Radio:  Software crashes, streaming problems</a:t>
          </a:r>
          <a:endParaRPr lang="en-US" sz="1800" dirty="0"/>
        </a:p>
      </dgm:t>
    </dgm:pt>
    <dgm:pt modelId="{11FF78C4-804C-4E9D-9721-4D04143E7B2B}" type="parTrans" cxnId="{7BF138E6-F035-47FE-8E86-F05F1FC0BECA}">
      <dgm:prSet/>
      <dgm:spPr/>
      <dgm:t>
        <a:bodyPr/>
        <a:lstStyle/>
        <a:p>
          <a:endParaRPr lang="en-US"/>
        </a:p>
      </dgm:t>
    </dgm:pt>
    <dgm:pt modelId="{2767729F-E06D-469E-8AF3-DCC6B3F58C0B}" type="sibTrans" cxnId="{7BF138E6-F035-47FE-8E86-F05F1FC0BECA}">
      <dgm:prSet/>
      <dgm:spPr/>
      <dgm:t>
        <a:bodyPr/>
        <a:lstStyle/>
        <a:p>
          <a:endParaRPr lang="en-US"/>
        </a:p>
      </dgm:t>
    </dgm:pt>
    <dgm:pt modelId="{7244EC17-2953-4297-B99C-965D55866E03}">
      <dgm:prSet phldrT="[Text]" custT="1"/>
      <dgm:spPr/>
      <dgm:t>
        <a:bodyPr/>
        <a:lstStyle/>
        <a:p>
          <a:r>
            <a:rPr lang="en-US" sz="1800" dirty="0" smtClean="0"/>
            <a:t>Pocket Tunes:  Generally successful, s</a:t>
          </a:r>
          <a:r>
            <a:rPr lang="en-US" sz="1800" dirty="0" smtClean="0">
              <a:latin typeface="Calibri" pitchFamily="84" charset="0"/>
            </a:rPr>
            <a:t>mall problems with Sirius connectivity</a:t>
          </a:r>
          <a:endParaRPr lang="en-US" sz="1800" dirty="0"/>
        </a:p>
      </dgm:t>
    </dgm:pt>
    <dgm:pt modelId="{AF7DEC6E-E400-45C2-9195-5B78538DEC65}" type="parTrans" cxnId="{E4DDD6CA-0D06-40F8-BF55-9F596D93CF45}">
      <dgm:prSet/>
      <dgm:spPr/>
      <dgm:t>
        <a:bodyPr/>
        <a:lstStyle/>
        <a:p>
          <a:endParaRPr lang="en-US"/>
        </a:p>
      </dgm:t>
    </dgm:pt>
    <dgm:pt modelId="{CCD5FCBA-36E4-4857-9D95-2E45DAD40036}" type="sibTrans" cxnId="{E4DDD6CA-0D06-40F8-BF55-9F596D93CF45}">
      <dgm:prSet/>
      <dgm:spPr/>
      <dgm:t>
        <a:bodyPr/>
        <a:lstStyle/>
        <a:p>
          <a:endParaRPr lang="en-US"/>
        </a:p>
      </dgm:t>
    </dgm:pt>
    <dgm:pt modelId="{A15862B2-7DD6-4BE9-A3C6-F869B61A22E9}" type="pres">
      <dgm:prSet presAssocID="{8CBE9C3E-E03A-4FFE-8633-501D9719557E}" presName="linear" presStyleCnt="0">
        <dgm:presLayoutVars>
          <dgm:animLvl val="lvl"/>
          <dgm:resizeHandles val="exact"/>
        </dgm:presLayoutVars>
      </dgm:prSet>
      <dgm:spPr/>
      <dgm:t>
        <a:bodyPr/>
        <a:lstStyle/>
        <a:p>
          <a:endParaRPr lang="en-US"/>
        </a:p>
      </dgm:t>
    </dgm:pt>
    <dgm:pt modelId="{A33AB168-489D-45FE-B893-6E72F7D4C3A3}" type="pres">
      <dgm:prSet presAssocID="{4926F759-A1DA-4A00-88B3-51332AE70F9B}" presName="parentText" presStyleLbl="node1" presStyleIdx="0" presStyleCnt="3" custScaleY="55570" custLinFactNeighborY="31231">
        <dgm:presLayoutVars>
          <dgm:chMax val="0"/>
          <dgm:bulletEnabled val="1"/>
        </dgm:presLayoutVars>
      </dgm:prSet>
      <dgm:spPr/>
      <dgm:t>
        <a:bodyPr/>
        <a:lstStyle/>
        <a:p>
          <a:endParaRPr lang="en-US"/>
        </a:p>
      </dgm:t>
    </dgm:pt>
    <dgm:pt modelId="{F6F5682C-240A-4B24-A03C-11490796B693}" type="pres">
      <dgm:prSet presAssocID="{EAFE8FC2-3E72-4D16-AC19-7537376A2CE0}" presName="spacer" presStyleCnt="0"/>
      <dgm:spPr/>
      <dgm:t>
        <a:bodyPr/>
        <a:lstStyle/>
        <a:p>
          <a:endParaRPr lang="en-US"/>
        </a:p>
      </dgm:t>
    </dgm:pt>
    <dgm:pt modelId="{BE3237DC-9F11-4D14-9EA7-70E40F09BCAA}" type="pres">
      <dgm:prSet presAssocID="{D131AB37-8981-4A21-B624-A111115DC73E}" presName="parentText" presStyleLbl="node1" presStyleIdx="1" presStyleCnt="3" custScaleY="55570" custLinFactNeighborY="-22923">
        <dgm:presLayoutVars>
          <dgm:chMax val="0"/>
          <dgm:bulletEnabled val="1"/>
        </dgm:presLayoutVars>
      </dgm:prSet>
      <dgm:spPr/>
      <dgm:t>
        <a:bodyPr/>
        <a:lstStyle/>
        <a:p>
          <a:endParaRPr lang="en-US"/>
        </a:p>
      </dgm:t>
    </dgm:pt>
    <dgm:pt modelId="{4DE4EF0F-BC1C-4C11-B712-07121027E054}" type="pres">
      <dgm:prSet presAssocID="{2767729F-E06D-469E-8AF3-DCC6B3F58C0B}" presName="spacer" presStyleCnt="0"/>
      <dgm:spPr/>
    </dgm:pt>
    <dgm:pt modelId="{BF2105B2-F65E-49CB-9066-B28253DCFA4E}" type="pres">
      <dgm:prSet presAssocID="{7244EC17-2953-4297-B99C-965D55866E03}" presName="parentText" presStyleLbl="node1" presStyleIdx="2" presStyleCnt="3" custScaleY="55570" custLinFactNeighborY="-76105">
        <dgm:presLayoutVars>
          <dgm:chMax val="0"/>
          <dgm:bulletEnabled val="1"/>
        </dgm:presLayoutVars>
      </dgm:prSet>
      <dgm:spPr/>
      <dgm:t>
        <a:bodyPr/>
        <a:lstStyle/>
        <a:p>
          <a:endParaRPr lang="en-US"/>
        </a:p>
      </dgm:t>
    </dgm:pt>
  </dgm:ptLst>
  <dgm:cxnLst>
    <dgm:cxn modelId="{7BF138E6-F035-47FE-8E86-F05F1FC0BECA}" srcId="{8CBE9C3E-E03A-4FFE-8633-501D9719557E}" destId="{D131AB37-8981-4A21-B624-A111115DC73E}" srcOrd="1" destOrd="0" parTransId="{11FF78C4-804C-4E9D-9721-4D04143E7B2B}" sibTransId="{2767729F-E06D-469E-8AF3-DCC6B3F58C0B}"/>
    <dgm:cxn modelId="{31FFAEE9-8682-4B88-B39F-42D0A2B9AF37}" type="presOf" srcId="{8CBE9C3E-E03A-4FFE-8633-501D9719557E}" destId="{A15862B2-7DD6-4BE9-A3C6-F869B61A22E9}" srcOrd="0" destOrd="0" presId="urn:microsoft.com/office/officeart/2005/8/layout/vList2"/>
    <dgm:cxn modelId="{48EF78C3-C4F4-4B29-B582-B31542C06C1B}" type="presOf" srcId="{4926F759-A1DA-4A00-88B3-51332AE70F9B}" destId="{A33AB168-489D-45FE-B893-6E72F7D4C3A3}" srcOrd="0" destOrd="0" presId="urn:microsoft.com/office/officeart/2005/8/layout/vList2"/>
    <dgm:cxn modelId="{CBE33A85-D075-4DA2-BDE6-2AA867288553}" type="presOf" srcId="{D131AB37-8981-4A21-B624-A111115DC73E}" destId="{BE3237DC-9F11-4D14-9EA7-70E40F09BCAA}" srcOrd="0" destOrd="0" presId="urn:microsoft.com/office/officeart/2005/8/layout/vList2"/>
    <dgm:cxn modelId="{30FF6E45-D8F9-45DD-8A26-E91C70118816}" type="presOf" srcId="{7244EC17-2953-4297-B99C-965D55866E03}" destId="{BF2105B2-F65E-49CB-9066-B28253DCFA4E}" srcOrd="0" destOrd="0" presId="urn:microsoft.com/office/officeart/2005/8/layout/vList2"/>
    <dgm:cxn modelId="{E4DDD6CA-0D06-40F8-BF55-9F596D93CF45}" srcId="{8CBE9C3E-E03A-4FFE-8633-501D9719557E}" destId="{7244EC17-2953-4297-B99C-965D55866E03}" srcOrd="2" destOrd="0" parTransId="{AF7DEC6E-E400-45C2-9195-5B78538DEC65}" sibTransId="{CCD5FCBA-36E4-4857-9D95-2E45DAD40036}"/>
    <dgm:cxn modelId="{2C0614C0-9C9A-4C43-8013-35EB890B832D}" srcId="{8CBE9C3E-E03A-4FFE-8633-501D9719557E}" destId="{4926F759-A1DA-4A00-88B3-51332AE70F9B}" srcOrd="0" destOrd="0" parTransId="{A181B4DC-6538-4591-BB2D-1E2CFA9CD2D8}" sibTransId="{EAFE8FC2-3E72-4D16-AC19-7537376A2CE0}"/>
    <dgm:cxn modelId="{A1F0F63F-10C7-4168-A93A-EF766D5769CA}" type="presParOf" srcId="{A15862B2-7DD6-4BE9-A3C6-F869B61A22E9}" destId="{A33AB168-489D-45FE-B893-6E72F7D4C3A3}" srcOrd="0" destOrd="0" presId="urn:microsoft.com/office/officeart/2005/8/layout/vList2"/>
    <dgm:cxn modelId="{F08953BB-0BD8-49A0-8FF5-00D2E0C8D805}" type="presParOf" srcId="{A15862B2-7DD6-4BE9-A3C6-F869B61A22E9}" destId="{F6F5682C-240A-4B24-A03C-11490796B693}" srcOrd="1" destOrd="0" presId="urn:microsoft.com/office/officeart/2005/8/layout/vList2"/>
    <dgm:cxn modelId="{6EA11F47-0CB1-46C3-8162-C55531563CD8}" type="presParOf" srcId="{A15862B2-7DD6-4BE9-A3C6-F869B61A22E9}" destId="{BE3237DC-9F11-4D14-9EA7-70E40F09BCAA}" srcOrd="2" destOrd="0" presId="urn:microsoft.com/office/officeart/2005/8/layout/vList2"/>
    <dgm:cxn modelId="{1551935F-77AA-4130-B386-135839E5F543}" type="presParOf" srcId="{A15862B2-7DD6-4BE9-A3C6-F869B61A22E9}" destId="{4DE4EF0F-BC1C-4C11-B712-07121027E054}" srcOrd="3" destOrd="0" presId="urn:microsoft.com/office/officeart/2005/8/layout/vList2"/>
    <dgm:cxn modelId="{1FB687F9-3A19-4507-A6AF-F83BCD54C75D}" type="presParOf" srcId="{A15862B2-7DD6-4BE9-A3C6-F869B61A22E9}" destId="{BF2105B2-F65E-49CB-9066-B28253DCFA4E}" srcOrd="4"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CBE9C3E-E03A-4FFE-8633-501D9719557E}"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926F759-A1DA-4A00-88B3-51332AE70F9B}">
      <dgm:prSet phldrT="[Text]" custT="1"/>
      <dgm:spPr/>
      <dgm:t>
        <a:bodyPr/>
        <a:lstStyle/>
        <a:p>
          <a:r>
            <a:rPr lang="en-US" sz="1800" dirty="0" smtClean="0"/>
            <a:t>Pandora:  </a:t>
          </a:r>
          <a:r>
            <a:rPr lang="en-US" sz="1800" dirty="0" smtClean="0">
              <a:latin typeface="Calibri" pitchFamily="84" charset="0"/>
            </a:rPr>
            <a:t>Personalized radio stations and access thousands of songs</a:t>
          </a:r>
          <a:endParaRPr lang="en-US" sz="1800" dirty="0"/>
        </a:p>
      </dgm:t>
    </dgm:pt>
    <dgm:pt modelId="{A181B4DC-6538-4591-BB2D-1E2CFA9CD2D8}" type="parTrans" cxnId="{2C0614C0-9C9A-4C43-8013-35EB890B832D}">
      <dgm:prSet/>
      <dgm:spPr/>
      <dgm:t>
        <a:bodyPr/>
        <a:lstStyle/>
        <a:p>
          <a:endParaRPr lang="en-US"/>
        </a:p>
      </dgm:t>
    </dgm:pt>
    <dgm:pt modelId="{EAFE8FC2-3E72-4D16-AC19-7537376A2CE0}" type="sibTrans" cxnId="{2C0614C0-9C9A-4C43-8013-35EB890B832D}">
      <dgm:prSet/>
      <dgm:spPr/>
      <dgm:t>
        <a:bodyPr/>
        <a:lstStyle/>
        <a:p>
          <a:endParaRPr lang="en-US"/>
        </a:p>
      </dgm:t>
    </dgm:pt>
    <dgm:pt modelId="{D131AB37-8981-4A21-B624-A111115DC73E}">
      <dgm:prSet phldrT="[Text]" custT="1"/>
      <dgm:spPr/>
      <dgm:t>
        <a:bodyPr/>
        <a:lstStyle/>
        <a:p>
          <a:r>
            <a:rPr lang="en-US" sz="1800" dirty="0" smtClean="0"/>
            <a:t>Slacker Radio:  </a:t>
          </a:r>
          <a:r>
            <a:rPr lang="en-US" sz="1800" dirty="0" smtClean="0">
              <a:latin typeface="Calibri" pitchFamily="84" charset="0"/>
            </a:rPr>
            <a:t>Creates stations based on genre, allows users to save stations</a:t>
          </a:r>
          <a:endParaRPr lang="en-US" sz="1800" dirty="0"/>
        </a:p>
      </dgm:t>
    </dgm:pt>
    <dgm:pt modelId="{11FF78C4-804C-4E9D-9721-4D04143E7B2B}" type="parTrans" cxnId="{7BF138E6-F035-47FE-8E86-F05F1FC0BECA}">
      <dgm:prSet/>
      <dgm:spPr/>
      <dgm:t>
        <a:bodyPr/>
        <a:lstStyle/>
        <a:p>
          <a:endParaRPr lang="en-US"/>
        </a:p>
      </dgm:t>
    </dgm:pt>
    <dgm:pt modelId="{2767729F-E06D-469E-8AF3-DCC6B3F58C0B}" type="sibTrans" cxnId="{7BF138E6-F035-47FE-8E86-F05F1FC0BECA}">
      <dgm:prSet/>
      <dgm:spPr/>
      <dgm:t>
        <a:bodyPr/>
        <a:lstStyle/>
        <a:p>
          <a:endParaRPr lang="en-US"/>
        </a:p>
      </dgm:t>
    </dgm:pt>
    <dgm:pt modelId="{7244EC17-2953-4297-B99C-965D55866E03}">
      <dgm:prSet phldrT="[Text]" custT="1"/>
      <dgm:spPr/>
      <dgm:t>
        <a:bodyPr/>
        <a:lstStyle/>
        <a:p>
          <a:r>
            <a:rPr lang="en-US" sz="1800" dirty="0" smtClean="0"/>
            <a:t>AOL Radio:  A</a:t>
          </a:r>
          <a:r>
            <a:rPr lang="en-US" sz="1800" dirty="0" smtClean="0">
              <a:latin typeface="Calibri" pitchFamily="84" charset="0"/>
            </a:rPr>
            <a:t>ccesses thousands of radio stations around the world and supplemented by an online music database</a:t>
          </a:r>
          <a:r>
            <a:rPr lang="en-US" sz="1800" dirty="0" smtClean="0"/>
            <a:t> </a:t>
          </a:r>
          <a:endParaRPr lang="en-US" sz="1800" dirty="0"/>
        </a:p>
      </dgm:t>
    </dgm:pt>
    <dgm:pt modelId="{AF7DEC6E-E400-45C2-9195-5B78538DEC65}" type="parTrans" cxnId="{E4DDD6CA-0D06-40F8-BF55-9F596D93CF45}">
      <dgm:prSet/>
      <dgm:spPr/>
      <dgm:t>
        <a:bodyPr/>
        <a:lstStyle/>
        <a:p>
          <a:endParaRPr lang="en-US"/>
        </a:p>
      </dgm:t>
    </dgm:pt>
    <dgm:pt modelId="{CCD5FCBA-36E4-4857-9D95-2E45DAD40036}" type="sibTrans" cxnId="{E4DDD6CA-0D06-40F8-BF55-9F596D93CF45}">
      <dgm:prSet/>
      <dgm:spPr/>
      <dgm:t>
        <a:bodyPr/>
        <a:lstStyle/>
        <a:p>
          <a:endParaRPr lang="en-US"/>
        </a:p>
      </dgm:t>
    </dgm:pt>
    <dgm:pt modelId="{F326A6EC-53F3-44FC-9DF1-FF6478C0EEE5}">
      <dgm:prSet phldrT="[Text]" custT="1"/>
      <dgm:spPr/>
      <dgm:t>
        <a:bodyPr/>
        <a:lstStyle/>
        <a:p>
          <a:r>
            <a:rPr lang="en-US" sz="1800" dirty="0" smtClean="0"/>
            <a:t>Last FM:  </a:t>
          </a:r>
          <a:r>
            <a:rPr lang="en-US" sz="1800" dirty="0" smtClean="0">
              <a:latin typeface="Calibri" pitchFamily="84" charset="0"/>
            </a:rPr>
            <a:t>Similar to Pandora, also has ability to look up individual</a:t>
          </a:r>
          <a:endParaRPr lang="en-US" sz="1800" dirty="0"/>
        </a:p>
      </dgm:t>
    </dgm:pt>
    <dgm:pt modelId="{8BA6FD93-8D79-4272-BC2D-FDDD11D64129}" type="parTrans" cxnId="{92378455-A99C-45FE-95DD-99218BE09555}">
      <dgm:prSet/>
      <dgm:spPr/>
      <dgm:t>
        <a:bodyPr/>
        <a:lstStyle/>
        <a:p>
          <a:endParaRPr lang="en-US"/>
        </a:p>
      </dgm:t>
    </dgm:pt>
    <dgm:pt modelId="{96DC27F5-B8F7-4858-8381-C0685BEC843F}" type="sibTrans" cxnId="{92378455-A99C-45FE-95DD-99218BE09555}">
      <dgm:prSet/>
      <dgm:spPr/>
      <dgm:t>
        <a:bodyPr/>
        <a:lstStyle/>
        <a:p>
          <a:endParaRPr lang="en-US"/>
        </a:p>
      </dgm:t>
    </dgm:pt>
    <dgm:pt modelId="{A15862B2-7DD6-4BE9-A3C6-F869B61A22E9}" type="pres">
      <dgm:prSet presAssocID="{8CBE9C3E-E03A-4FFE-8633-501D9719557E}" presName="linear" presStyleCnt="0">
        <dgm:presLayoutVars>
          <dgm:animLvl val="lvl"/>
          <dgm:resizeHandles val="exact"/>
        </dgm:presLayoutVars>
      </dgm:prSet>
      <dgm:spPr/>
      <dgm:t>
        <a:bodyPr/>
        <a:lstStyle/>
        <a:p>
          <a:endParaRPr lang="en-US"/>
        </a:p>
      </dgm:t>
    </dgm:pt>
    <dgm:pt modelId="{A33AB168-489D-45FE-B893-6E72F7D4C3A3}" type="pres">
      <dgm:prSet presAssocID="{4926F759-A1DA-4A00-88B3-51332AE70F9B}" presName="parentText" presStyleLbl="node1" presStyleIdx="0" presStyleCnt="4" custLinFactNeighborX="15789" custLinFactNeighborY="-7308">
        <dgm:presLayoutVars>
          <dgm:chMax val="0"/>
          <dgm:bulletEnabled val="1"/>
        </dgm:presLayoutVars>
      </dgm:prSet>
      <dgm:spPr/>
      <dgm:t>
        <a:bodyPr/>
        <a:lstStyle/>
        <a:p>
          <a:endParaRPr lang="en-US"/>
        </a:p>
      </dgm:t>
    </dgm:pt>
    <dgm:pt modelId="{F6F5682C-240A-4B24-A03C-11490796B693}" type="pres">
      <dgm:prSet presAssocID="{EAFE8FC2-3E72-4D16-AC19-7537376A2CE0}" presName="spacer" presStyleCnt="0"/>
      <dgm:spPr/>
      <dgm:t>
        <a:bodyPr/>
        <a:lstStyle/>
        <a:p>
          <a:endParaRPr lang="en-US"/>
        </a:p>
      </dgm:t>
    </dgm:pt>
    <dgm:pt modelId="{A8C76DCB-16B8-46D9-99BA-F10B0D466D92}" type="pres">
      <dgm:prSet presAssocID="{F326A6EC-53F3-44FC-9DF1-FF6478C0EEE5}" presName="parentText" presStyleLbl="node1" presStyleIdx="1" presStyleCnt="4" custLinFactNeighborY="-42123">
        <dgm:presLayoutVars>
          <dgm:chMax val="0"/>
          <dgm:bulletEnabled val="1"/>
        </dgm:presLayoutVars>
      </dgm:prSet>
      <dgm:spPr/>
      <dgm:t>
        <a:bodyPr/>
        <a:lstStyle/>
        <a:p>
          <a:endParaRPr lang="en-US"/>
        </a:p>
      </dgm:t>
    </dgm:pt>
    <dgm:pt modelId="{5935F5E5-D986-4999-9889-8771F0391E35}" type="pres">
      <dgm:prSet presAssocID="{96DC27F5-B8F7-4858-8381-C0685BEC843F}" presName="spacer" presStyleCnt="0"/>
      <dgm:spPr/>
    </dgm:pt>
    <dgm:pt modelId="{BE3237DC-9F11-4D14-9EA7-70E40F09BCAA}" type="pres">
      <dgm:prSet presAssocID="{D131AB37-8981-4A21-B624-A111115DC73E}" presName="parentText" presStyleLbl="node1" presStyleIdx="2" presStyleCnt="4" custLinFactNeighborY="-82266">
        <dgm:presLayoutVars>
          <dgm:chMax val="0"/>
          <dgm:bulletEnabled val="1"/>
        </dgm:presLayoutVars>
      </dgm:prSet>
      <dgm:spPr/>
      <dgm:t>
        <a:bodyPr/>
        <a:lstStyle/>
        <a:p>
          <a:endParaRPr lang="en-US"/>
        </a:p>
      </dgm:t>
    </dgm:pt>
    <dgm:pt modelId="{B1488AFF-BE6F-46D1-BE8F-CA4B2986181F}" type="pres">
      <dgm:prSet presAssocID="{2767729F-E06D-469E-8AF3-DCC6B3F58C0B}" presName="spacer" presStyleCnt="0"/>
      <dgm:spPr/>
    </dgm:pt>
    <dgm:pt modelId="{BF2105B2-F65E-49CB-9066-B28253DCFA4E}" type="pres">
      <dgm:prSet presAssocID="{7244EC17-2953-4297-B99C-965D55866E03}" presName="parentText" presStyleLbl="node1" presStyleIdx="3" presStyleCnt="4" custLinFactY="-3447" custLinFactNeighborY="-100000">
        <dgm:presLayoutVars>
          <dgm:chMax val="0"/>
          <dgm:bulletEnabled val="1"/>
        </dgm:presLayoutVars>
      </dgm:prSet>
      <dgm:spPr/>
      <dgm:t>
        <a:bodyPr/>
        <a:lstStyle/>
        <a:p>
          <a:endParaRPr lang="en-US"/>
        </a:p>
      </dgm:t>
    </dgm:pt>
  </dgm:ptLst>
  <dgm:cxnLst>
    <dgm:cxn modelId="{7BF138E6-F035-47FE-8E86-F05F1FC0BECA}" srcId="{8CBE9C3E-E03A-4FFE-8633-501D9719557E}" destId="{D131AB37-8981-4A21-B624-A111115DC73E}" srcOrd="2" destOrd="0" parTransId="{11FF78C4-804C-4E9D-9721-4D04143E7B2B}" sibTransId="{2767729F-E06D-469E-8AF3-DCC6B3F58C0B}"/>
    <dgm:cxn modelId="{5BCBC41B-2154-44F0-82D1-76AFE0F1A815}" type="presOf" srcId="{7244EC17-2953-4297-B99C-965D55866E03}" destId="{BF2105B2-F65E-49CB-9066-B28253DCFA4E}" srcOrd="0" destOrd="0" presId="urn:microsoft.com/office/officeart/2005/8/layout/vList2"/>
    <dgm:cxn modelId="{3E4DAE0E-CDFA-44C4-9EB6-A9493DD83927}" type="presOf" srcId="{8CBE9C3E-E03A-4FFE-8633-501D9719557E}" destId="{A15862B2-7DD6-4BE9-A3C6-F869B61A22E9}" srcOrd="0" destOrd="0" presId="urn:microsoft.com/office/officeart/2005/8/layout/vList2"/>
    <dgm:cxn modelId="{B3A94AD9-001D-4AC2-BFAB-A5ACC9AFF34D}" type="presOf" srcId="{4926F759-A1DA-4A00-88B3-51332AE70F9B}" destId="{A33AB168-489D-45FE-B893-6E72F7D4C3A3}" srcOrd="0" destOrd="0" presId="urn:microsoft.com/office/officeart/2005/8/layout/vList2"/>
    <dgm:cxn modelId="{AB415013-4B48-4B18-A2A1-B7719A002DCA}" type="presOf" srcId="{F326A6EC-53F3-44FC-9DF1-FF6478C0EEE5}" destId="{A8C76DCB-16B8-46D9-99BA-F10B0D466D92}" srcOrd="0" destOrd="0" presId="urn:microsoft.com/office/officeart/2005/8/layout/vList2"/>
    <dgm:cxn modelId="{0E7C37AE-37AC-4218-BDE7-1851FD1A09B0}" type="presOf" srcId="{D131AB37-8981-4A21-B624-A111115DC73E}" destId="{BE3237DC-9F11-4D14-9EA7-70E40F09BCAA}" srcOrd="0" destOrd="0" presId="urn:microsoft.com/office/officeart/2005/8/layout/vList2"/>
    <dgm:cxn modelId="{92378455-A99C-45FE-95DD-99218BE09555}" srcId="{8CBE9C3E-E03A-4FFE-8633-501D9719557E}" destId="{F326A6EC-53F3-44FC-9DF1-FF6478C0EEE5}" srcOrd="1" destOrd="0" parTransId="{8BA6FD93-8D79-4272-BC2D-FDDD11D64129}" sibTransId="{96DC27F5-B8F7-4858-8381-C0685BEC843F}"/>
    <dgm:cxn modelId="{E4DDD6CA-0D06-40F8-BF55-9F596D93CF45}" srcId="{8CBE9C3E-E03A-4FFE-8633-501D9719557E}" destId="{7244EC17-2953-4297-B99C-965D55866E03}" srcOrd="3" destOrd="0" parTransId="{AF7DEC6E-E400-45C2-9195-5B78538DEC65}" sibTransId="{CCD5FCBA-36E4-4857-9D95-2E45DAD40036}"/>
    <dgm:cxn modelId="{2C0614C0-9C9A-4C43-8013-35EB890B832D}" srcId="{8CBE9C3E-E03A-4FFE-8633-501D9719557E}" destId="{4926F759-A1DA-4A00-88B3-51332AE70F9B}" srcOrd="0" destOrd="0" parTransId="{A181B4DC-6538-4591-BB2D-1E2CFA9CD2D8}" sibTransId="{EAFE8FC2-3E72-4D16-AC19-7537376A2CE0}"/>
    <dgm:cxn modelId="{A3C415E3-C263-4BE5-87E8-41225F2C0582}" type="presParOf" srcId="{A15862B2-7DD6-4BE9-A3C6-F869B61A22E9}" destId="{A33AB168-489D-45FE-B893-6E72F7D4C3A3}" srcOrd="0" destOrd="0" presId="urn:microsoft.com/office/officeart/2005/8/layout/vList2"/>
    <dgm:cxn modelId="{DD4D1E56-9CDA-4705-BB33-0A4971DB0F63}" type="presParOf" srcId="{A15862B2-7DD6-4BE9-A3C6-F869B61A22E9}" destId="{F6F5682C-240A-4B24-A03C-11490796B693}" srcOrd="1" destOrd="0" presId="urn:microsoft.com/office/officeart/2005/8/layout/vList2"/>
    <dgm:cxn modelId="{19D722FC-E435-4DD0-8293-4E7AAD8DCFFC}" type="presParOf" srcId="{A15862B2-7DD6-4BE9-A3C6-F869B61A22E9}" destId="{A8C76DCB-16B8-46D9-99BA-F10B0D466D92}" srcOrd="2" destOrd="0" presId="urn:microsoft.com/office/officeart/2005/8/layout/vList2"/>
    <dgm:cxn modelId="{FADD67C7-76D4-49C2-8A84-2BBBC7B5578F}" type="presParOf" srcId="{A15862B2-7DD6-4BE9-A3C6-F869B61A22E9}" destId="{5935F5E5-D986-4999-9889-8771F0391E35}" srcOrd="3" destOrd="0" presId="urn:microsoft.com/office/officeart/2005/8/layout/vList2"/>
    <dgm:cxn modelId="{A62EFE80-2435-492A-9846-108F0C2A80AE}" type="presParOf" srcId="{A15862B2-7DD6-4BE9-A3C6-F869B61A22E9}" destId="{BE3237DC-9F11-4D14-9EA7-70E40F09BCAA}" srcOrd="4" destOrd="0" presId="urn:microsoft.com/office/officeart/2005/8/layout/vList2"/>
    <dgm:cxn modelId="{1746451B-2FE9-46E4-B48F-5A6060A3FC81}" type="presParOf" srcId="{A15862B2-7DD6-4BE9-A3C6-F869B61A22E9}" destId="{B1488AFF-BE6F-46D1-BE8F-CA4B2986181F}" srcOrd="5" destOrd="0" presId="urn:microsoft.com/office/officeart/2005/8/layout/vList2"/>
    <dgm:cxn modelId="{4084352D-6814-402A-8F0F-346935A4500E}" type="presParOf" srcId="{A15862B2-7DD6-4BE9-A3C6-F869B61A22E9}" destId="{BF2105B2-F65E-49CB-9066-B28253DCFA4E}" srcOrd="6"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CBE9C3E-E03A-4FFE-8633-501D9719557E}"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926F759-A1DA-4A00-88B3-51332AE70F9B}">
      <dgm:prSet phldrT="[Text]" custT="1"/>
      <dgm:spPr/>
      <dgm:t>
        <a:bodyPr/>
        <a:lstStyle/>
        <a:p>
          <a:r>
            <a:rPr lang="en-US" sz="1800" dirty="0" smtClean="0"/>
            <a:t>Pandora:  </a:t>
          </a:r>
          <a:r>
            <a:rPr lang="en-US" sz="1800" dirty="0" smtClean="0">
              <a:latin typeface="Calibri" pitchFamily="84" charset="0"/>
            </a:rPr>
            <a:t>Significant overlap/repeats and an inability to listen to specific tracks</a:t>
          </a:r>
          <a:endParaRPr lang="en-US" sz="1800" dirty="0"/>
        </a:p>
      </dgm:t>
    </dgm:pt>
    <dgm:pt modelId="{A181B4DC-6538-4591-BB2D-1E2CFA9CD2D8}" type="parTrans" cxnId="{2C0614C0-9C9A-4C43-8013-35EB890B832D}">
      <dgm:prSet/>
      <dgm:spPr/>
      <dgm:t>
        <a:bodyPr/>
        <a:lstStyle/>
        <a:p>
          <a:endParaRPr lang="en-US"/>
        </a:p>
      </dgm:t>
    </dgm:pt>
    <dgm:pt modelId="{EAFE8FC2-3E72-4D16-AC19-7537376A2CE0}" type="sibTrans" cxnId="{2C0614C0-9C9A-4C43-8013-35EB890B832D}">
      <dgm:prSet/>
      <dgm:spPr/>
      <dgm:t>
        <a:bodyPr/>
        <a:lstStyle/>
        <a:p>
          <a:endParaRPr lang="en-US"/>
        </a:p>
      </dgm:t>
    </dgm:pt>
    <dgm:pt modelId="{D131AB37-8981-4A21-B624-A111115DC73E}">
      <dgm:prSet phldrT="[Text]" custT="1"/>
      <dgm:spPr/>
      <dgm:t>
        <a:bodyPr/>
        <a:lstStyle/>
        <a:p>
          <a:r>
            <a:rPr lang="en-US" sz="1800" dirty="0" smtClean="0"/>
            <a:t>Slacker Radio:  </a:t>
          </a:r>
          <a:r>
            <a:rPr lang="en-US" sz="1800" dirty="0" smtClean="0">
              <a:latin typeface="Calibri" pitchFamily="84" charset="0"/>
            </a:rPr>
            <a:t>Doesn’t save settings upon exit and doesn’t play while minimized (</a:t>
          </a:r>
          <a:r>
            <a:rPr lang="en-US" sz="1800" dirty="0" err="1" smtClean="0">
              <a:latin typeface="Calibri" pitchFamily="84" charset="0"/>
            </a:rPr>
            <a:t>iPhone</a:t>
          </a:r>
          <a:r>
            <a:rPr lang="en-US" sz="1800" dirty="0" smtClean="0">
              <a:latin typeface="Calibri" pitchFamily="84" charset="0"/>
            </a:rPr>
            <a:t>)</a:t>
          </a:r>
          <a:endParaRPr lang="en-US" sz="1800" dirty="0"/>
        </a:p>
      </dgm:t>
    </dgm:pt>
    <dgm:pt modelId="{11FF78C4-804C-4E9D-9721-4D04143E7B2B}" type="parTrans" cxnId="{7BF138E6-F035-47FE-8E86-F05F1FC0BECA}">
      <dgm:prSet/>
      <dgm:spPr/>
      <dgm:t>
        <a:bodyPr/>
        <a:lstStyle/>
        <a:p>
          <a:endParaRPr lang="en-US"/>
        </a:p>
      </dgm:t>
    </dgm:pt>
    <dgm:pt modelId="{2767729F-E06D-469E-8AF3-DCC6B3F58C0B}" type="sibTrans" cxnId="{7BF138E6-F035-47FE-8E86-F05F1FC0BECA}">
      <dgm:prSet/>
      <dgm:spPr/>
      <dgm:t>
        <a:bodyPr/>
        <a:lstStyle/>
        <a:p>
          <a:endParaRPr lang="en-US"/>
        </a:p>
      </dgm:t>
    </dgm:pt>
    <dgm:pt modelId="{7244EC17-2953-4297-B99C-965D55866E03}">
      <dgm:prSet phldrT="[Text]" custT="1"/>
      <dgm:spPr/>
      <dgm:t>
        <a:bodyPr/>
        <a:lstStyle/>
        <a:p>
          <a:r>
            <a:rPr lang="en-US" sz="1800" dirty="0" smtClean="0"/>
            <a:t>AOL Radio:  </a:t>
          </a:r>
          <a:r>
            <a:rPr lang="en-US" sz="1800" dirty="0" smtClean="0">
              <a:latin typeface="Calibri" pitchFamily="84" charset="0"/>
            </a:rPr>
            <a:t>Only Mobile on </a:t>
          </a:r>
          <a:r>
            <a:rPr lang="en-US" sz="1800" dirty="0" err="1" smtClean="0">
              <a:latin typeface="Calibri" pitchFamily="84" charset="0"/>
            </a:rPr>
            <a:t>iPhones</a:t>
          </a:r>
          <a:r>
            <a:rPr lang="en-US" sz="1800" dirty="0" smtClean="0">
              <a:latin typeface="Calibri" pitchFamily="84" charset="0"/>
            </a:rPr>
            <a:t>/iPods and cannot locate specific songs</a:t>
          </a:r>
          <a:endParaRPr lang="en-US" sz="1800" dirty="0"/>
        </a:p>
      </dgm:t>
    </dgm:pt>
    <dgm:pt modelId="{AF7DEC6E-E400-45C2-9195-5B78538DEC65}" type="parTrans" cxnId="{E4DDD6CA-0D06-40F8-BF55-9F596D93CF45}">
      <dgm:prSet/>
      <dgm:spPr/>
      <dgm:t>
        <a:bodyPr/>
        <a:lstStyle/>
        <a:p>
          <a:endParaRPr lang="en-US"/>
        </a:p>
      </dgm:t>
    </dgm:pt>
    <dgm:pt modelId="{CCD5FCBA-36E4-4857-9D95-2E45DAD40036}" type="sibTrans" cxnId="{E4DDD6CA-0D06-40F8-BF55-9F596D93CF45}">
      <dgm:prSet/>
      <dgm:spPr/>
      <dgm:t>
        <a:bodyPr/>
        <a:lstStyle/>
        <a:p>
          <a:endParaRPr lang="en-US"/>
        </a:p>
      </dgm:t>
    </dgm:pt>
    <dgm:pt modelId="{F326A6EC-53F3-44FC-9DF1-FF6478C0EEE5}">
      <dgm:prSet phldrT="[Text]" custT="1"/>
      <dgm:spPr/>
      <dgm:t>
        <a:bodyPr/>
        <a:lstStyle/>
        <a:p>
          <a:r>
            <a:rPr lang="en-US" sz="1800" dirty="0" smtClean="0"/>
            <a:t>Last FM:  </a:t>
          </a:r>
          <a:r>
            <a:rPr lang="en-US" sz="1800" dirty="0" smtClean="0">
              <a:latin typeface="Calibri" pitchFamily="84" charset="0"/>
            </a:rPr>
            <a:t>Individual songs are </a:t>
          </a:r>
          <a:r>
            <a:rPr lang="en-US" sz="1800" dirty="0" err="1" smtClean="0">
              <a:latin typeface="Calibri" pitchFamily="84" charset="0"/>
            </a:rPr>
            <a:t>Youtube</a:t>
          </a:r>
          <a:r>
            <a:rPr lang="en-US" sz="1800" dirty="0" smtClean="0">
              <a:latin typeface="Calibri" pitchFamily="84" charset="0"/>
            </a:rPr>
            <a:t> links and must pay to save favorite songs</a:t>
          </a:r>
          <a:endParaRPr lang="en-US" sz="1800" dirty="0"/>
        </a:p>
      </dgm:t>
    </dgm:pt>
    <dgm:pt modelId="{8BA6FD93-8D79-4272-BC2D-FDDD11D64129}" type="parTrans" cxnId="{92378455-A99C-45FE-95DD-99218BE09555}">
      <dgm:prSet/>
      <dgm:spPr/>
      <dgm:t>
        <a:bodyPr/>
        <a:lstStyle/>
        <a:p>
          <a:endParaRPr lang="en-US"/>
        </a:p>
      </dgm:t>
    </dgm:pt>
    <dgm:pt modelId="{96DC27F5-B8F7-4858-8381-C0685BEC843F}" type="sibTrans" cxnId="{92378455-A99C-45FE-95DD-99218BE09555}">
      <dgm:prSet/>
      <dgm:spPr/>
      <dgm:t>
        <a:bodyPr/>
        <a:lstStyle/>
        <a:p>
          <a:endParaRPr lang="en-US"/>
        </a:p>
      </dgm:t>
    </dgm:pt>
    <dgm:pt modelId="{A15862B2-7DD6-4BE9-A3C6-F869B61A22E9}" type="pres">
      <dgm:prSet presAssocID="{8CBE9C3E-E03A-4FFE-8633-501D9719557E}" presName="linear" presStyleCnt="0">
        <dgm:presLayoutVars>
          <dgm:animLvl val="lvl"/>
          <dgm:resizeHandles val="exact"/>
        </dgm:presLayoutVars>
      </dgm:prSet>
      <dgm:spPr/>
      <dgm:t>
        <a:bodyPr/>
        <a:lstStyle/>
        <a:p>
          <a:endParaRPr lang="en-US"/>
        </a:p>
      </dgm:t>
    </dgm:pt>
    <dgm:pt modelId="{A33AB168-489D-45FE-B893-6E72F7D4C3A3}" type="pres">
      <dgm:prSet presAssocID="{4926F759-A1DA-4A00-88B3-51332AE70F9B}" presName="parentText" presStyleLbl="node1" presStyleIdx="0" presStyleCnt="4" custLinFactNeighborX="15789" custLinFactNeighborY="-7308">
        <dgm:presLayoutVars>
          <dgm:chMax val="0"/>
          <dgm:bulletEnabled val="1"/>
        </dgm:presLayoutVars>
      </dgm:prSet>
      <dgm:spPr/>
      <dgm:t>
        <a:bodyPr/>
        <a:lstStyle/>
        <a:p>
          <a:endParaRPr lang="en-US"/>
        </a:p>
      </dgm:t>
    </dgm:pt>
    <dgm:pt modelId="{F6F5682C-240A-4B24-A03C-11490796B693}" type="pres">
      <dgm:prSet presAssocID="{EAFE8FC2-3E72-4D16-AC19-7537376A2CE0}" presName="spacer" presStyleCnt="0"/>
      <dgm:spPr/>
      <dgm:t>
        <a:bodyPr/>
        <a:lstStyle/>
        <a:p>
          <a:endParaRPr lang="en-US"/>
        </a:p>
      </dgm:t>
    </dgm:pt>
    <dgm:pt modelId="{A8C76DCB-16B8-46D9-99BA-F10B0D466D92}" type="pres">
      <dgm:prSet presAssocID="{F326A6EC-53F3-44FC-9DF1-FF6478C0EEE5}" presName="parentText" presStyleLbl="node1" presStyleIdx="1" presStyleCnt="4" custLinFactNeighborY="-42124">
        <dgm:presLayoutVars>
          <dgm:chMax val="0"/>
          <dgm:bulletEnabled val="1"/>
        </dgm:presLayoutVars>
      </dgm:prSet>
      <dgm:spPr/>
      <dgm:t>
        <a:bodyPr/>
        <a:lstStyle/>
        <a:p>
          <a:endParaRPr lang="en-US"/>
        </a:p>
      </dgm:t>
    </dgm:pt>
    <dgm:pt modelId="{5935F5E5-D986-4999-9889-8771F0391E35}" type="pres">
      <dgm:prSet presAssocID="{96DC27F5-B8F7-4858-8381-C0685BEC843F}" presName="spacer" presStyleCnt="0"/>
      <dgm:spPr/>
    </dgm:pt>
    <dgm:pt modelId="{BE3237DC-9F11-4D14-9EA7-70E40F09BCAA}" type="pres">
      <dgm:prSet presAssocID="{D131AB37-8981-4A21-B624-A111115DC73E}" presName="parentText" presStyleLbl="node1" presStyleIdx="2" presStyleCnt="4" custLinFactNeighborY="-82266">
        <dgm:presLayoutVars>
          <dgm:chMax val="0"/>
          <dgm:bulletEnabled val="1"/>
        </dgm:presLayoutVars>
      </dgm:prSet>
      <dgm:spPr/>
      <dgm:t>
        <a:bodyPr/>
        <a:lstStyle/>
        <a:p>
          <a:endParaRPr lang="en-US"/>
        </a:p>
      </dgm:t>
    </dgm:pt>
    <dgm:pt modelId="{AA4D350E-EA6A-4B58-9BF2-4C87D7A629EA}" type="pres">
      <dgm:prSet presAssocID="{2767729F-E06D-469E-8AF3-DCC6B3F58C0B}" presName="spacer" presStyleCnt="0"/>
      <dgm:spPr/>
    </dgm:pt>
    <dgm:pt modelId="{BF2105B2-F65E-49CB-9066-B28253DCFA4E}" type="pres">
      <dgm:prSet presAssocID="{7244EC17-2953-4297-B99C-965D55866E03}" presName="parentText" presStyleLbl="node1" presStyleIdx="3" presStyleCnt="4" custLinFactY="-3447" custLinFactNeighborY="-100000">
        <dgm:presLayoutVars>
          <dgm:chMax val="0"/>
          <dgm:bulletEnabled val="1"/>
        </dgm:presLayoutVars>
      </dgm:prSet>
      <dgm:spPr/>
      <dgm:t>
        <a:bodyPr/>
        <a:lstStyle/>
        <a:p>
          <a:endParaRPr lang="en-US"/>
        </a:p>
      </dgm:t>
    </dgm:pt>
  </dgm:ptLst>
  <dgm:cxnLst>
    <dgm:cxn modelId="{7BF138E6-F035-47FE-8E86-F05F1FC0BECA}" srcId="{8CBE9C3E-E03A-4FFE-8633-501D9719557E}" destId="{D131AB37-8981-4A21-B624-A111115DC73E}" srcOrd="2" destOrd="0" parTransId="{11FF78C4-804C-4E9D-9721-4D04143E7B2B}" sibTransId="{2767729F-E06D-469E-8AF3-DCC6B3F58C0B}"/>
    <dgm:cxn modelId="{4FA57879-9922-45BF-9C4D-D672C46316C4}" type="presOf" srcId="{D131AB37-8981-4A21-B624-A111115DC73E}" destId="{BE3237DC-9F11-4D14-9EA7-70E40F09BCAA}" srcOrd="0" destOrd="0" presId="urn:microsoft.com/office/officeart/2005/8/layout/vList2"/>
    <dgm:cxn modelId="{9FD049C9-C0E2-4B19-8D77-C715292D6443}" type="presOf" srcId="{F326A6EC-53F3-44FC-9DF1-FF6478C0EEE5}" destId="{A8C76DCB-16B8-46D9-99BA-F10B0D466D92}" srcOrd="0" destOrd="0" presId="urn:microsoft.com/office/officeart/2005/8/layout/vList2"/>
    <dgm:cxn modelId="{826C59BD-1400-455C-8DB1-09AEC9743152}" type="presOf" srcId="{7244EC17-2953-4297-B99C-965D55866E03}" destId="{BF2105B2-F65E-49CB-9066-B28253DCFA4E}" srcOrd="0" destOrd="0" presId="urn:microsoft.com/office/officeart/2005/8/layout/vList2"/>
    <dgm:cxn modelId="{7304CBDE-17C2-4F5B-8951-62A3DC02F26B}" type="presOf" srcId="{8CBE9C3E-E03A-4FFE-8633-501D9719557E}" destId="{A15862B2-7DD6-4BE9-A3C6-F869B61A22E9}" srcOrd="0" destOrd="0" presId="urn:microsoft.com/office/officeart/2005/8/layout/vList2"/>
    <dgm:cxn modelId="{92378455-A99C-45FE-95DD-99218BE09555}" srcId="{8CBE9C3E-E03A-4FFE-8633-501D9719557E}" destId="{F326A6EC-53F3-44FC-9DF1-FF6478C0EEE5}" srcOrd="1" destOrd="0" parTransId="{8BA6FD93-8D79-4272-BC2D-FDDD11D64129}" sibTransId="{96DC27F5-B8F7-4858-8381-C0685BEC843F}"/>
    <dgm:cxn modelId="{E4DDD6CA-0D06-40F8-BF55-9F596D93CF45}" srcId="{8CBE9C3E-E03A-4FFE-8633-501D9719557E}" destId="{7244EC17-2953-4297-B99C-965D55866E03}" srcOrd="3" destOrd="0" parTransId="{AF7DEC6E-E400-45C2-9195-5B78538DEC65}" sibTransId="{CCD5FCBA-36E4-4857-9D95-2E45DAD40036}"/>
    <dgm:cxn modelId="{12D5F2CA-583B-44C9-ABD3-14D530D5B309}" type="presOf" srcId="{4926F759-A1DA-4A00-88B3-51332AE70F9B}" destId="{A33AB168-489D-45FE-B893-6E72F7D4C3A3}" srcOrd="0" destOrd="0" presId="urn:microsoft.com/office/officeart/2005/8/layout/vList2"/>
    <dgm:cxn modelId="{2C0614C0-9C9A-4C43-8013-35EB890B832D}" srcId="{8CBE9C3E-E03A-4FFE-8633-501D9719557E}" destId="{4926F759-A1DA-4A00-88B3-51332AE70F9B}" srcOrd="0" destOrd="0" parTransId="{A181B4DC-6538-4591-BB2D-1E2CFA9CD2D8}" sibTransId="{EAFE8FC2-3E72-4D16-AC19-7537376A2CE0}"/>
    <dgm:cxn modelId="{65E2B3CA-E788-4089-80BC-21162F2C4C34}" type="presParOf" srcId="{A15862B2-7DD6-4BE9-A3C6-F869B61A22E9}" destId="{A33AB168-489D-45FE-B893-6E72F7D4C3A3}" srcOrd="0" destOrd="0" presId="urn:microsoft.com/office/officeart/2005/8/layout/vList2"/>
    <dgm:cxn modelId="{ADD4EA41-AEA3-46DF-9469-26223E52EF65}" type="presParOf" srcId="{A15862B2-7DD6-4BE9-A3C6-F869B61A22E9}" destId="{F6F5682C-240A-4B24-A03C-11490796B693}" srcOrd="1" destOrd="0" presId="urn:microsoft.com/office/officeart/2005/8/layout/vList2"/>
    <dgm:cxn modelId="{7DBE6ABC-4A04-4E44-8C35-781514CFD62E}" type="presParOf" srcId="{A15862B2-7DD6-4BE9-A3C6-F869B61A22E9}" destId="{A8C76DCB-16B8-46D9-99BA-F10B0D466D92}" srcOrd="2" destOrd="0" presId="urn:microsoft.com/office/officeart/2005/8/layout/vList2"/>
    <dgm:cxn modelId="{ED54D451-9659-4592-8271-E7402CBF50E4}" type="presParOf" srcId="{A15862B2-7DD6-4BE9-A3C6-F869B61A22E9}" destId="{5935F5E5-D986-4999-9889-8771F0391E35}" srcOrd="3" destOrd="0" presId="urn:microsoft.com/office/officeart/2005/8/layout/vList2"/>
    <dgm:cxn modelId="{C8B4DBDB-21B5-4B2B-B7F5-75F1F4A5429C}" type="presParOf" srcId="{A15862B2-7DD6-4BE9-A3C6-F869B61A22E9}" destId="{BE3237DC-9F11-4D14-9EA7-70E40F09BCAA}" srcOrd="4" destOrd="0" presId="urn:microsoft.com/office/officeart/2005/8/layout/vList2"/>
    <dgm:cxn modelId="{1499DA41-EAEF-4033-931F-1A6882C57373}" type="presParOf" srcId="{A15862B2-7DD6-4BE9-A3C6-F869B61A22E9}" destId="{AA4D350E-EA6A-4B58-9BF2-4C87D7A629EA}" srcOrd="5" destOrd="0" presId="urn:microsoft.com/office/officeart/2005/8/layout/vList2"/>
    <dgm:cxn modelId="{FC9AA94A-ECDB-4975-B37E-71B3E1E4D12F}" type="presParOf" srcId="{A15862B2-7DD6-4BE9-A3C6-F869B61A22E9}" destId="{BF2105B2-F65E-49CB-9066-B28253DCFA4E}" srcOrd="6"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7727AE-9CA5-4290-AD2C-88B87F8D82ED}" type="doc">
      <dgm:prSet loTypeId="urn:microsoft.com/office/officeart/2005/8/layout/hList3" loCatId="list" qsTypeId="urn:microsoft.com/office/officeart/2005/8/quickstyle/3d1" qsCatId="3D" csTypeId="urn:microsoft.com/office/officeart/2005/8/colors/accent1_2" csCatId="accent1" phldr="1"/>
      <dgm:spPr/>
      <dgm:t>
        <a:bodyPr/>
        <a:lstStyle/>
        <a:p>
          <a:endParaRPr lang="en-US"/>
        </a:p>
      </dgm:t>
    </dgm:pt>
    <dgm:pt modelId="{6133C10B-4A2A-4442-AC66-FBC04C68C058}">
      <dgm:prSet phldrT="[Text]" custT="1"/>
      <dgm:spPr/>
      <dgm:t>
        <a:bodyPr anchor="t" anchorCtr="0"/>
        <a:lstStyle/>
        <a:p>
          <a:endParaRPr lang="en-US" sz="2900" dirty="0"/>
        </a:p>
      </dgm:t>
    </dgm:pt>
    <dgm:pt modelId="{24F4440E-D92C-4032-8459-EBF4EAE4AE7D}" type="parTrans" cxnId="{95ABAB9E-1DA4-469E-A951-137911BC5706}">
      <dgm:prSet/>
      <dgm:spPr/>
      <dgm:t>
        <a:bodyPr/>
        <a:lstStyle/>
        <a:p>
          <a:endParaRPr lang="en-US"/>
        </a:p>
      </dgm:t>
    </dgm:pt>
    <dgm:pt modelId="{85F814F1-AAA0-4DB8-A810-5C4E98089C16}" type="sibTrans" cxnId="{95ABAB9E-1DA4-469E-A951-137911BC5706}">
      <dgm:prSet/>
      <dgm:spPr/>
      <dgm:t>
        <a:bodyPr/>
        <a:lstStyle/>
        <a:p>
          <a:endParaRPr lang="en-US"/>
        </a:p>
      </dgm:t>
    </dgm:pt>
    <dgm:pt modelId="{FA558CB1-4E9D-47A4-90D2-DFB79FBE7B19}">
      <dgm:prSet phldrT="[Text]" custT="1"/>
      <dgm:spPr/>
      <dgm:t>
        <a:bodyPr anchor="t" anchorCtr="0"/>
        <a:lstStyle/>
        <a:p>
          <a:endParaRPr lang="en-US" sz="2900" dirty="0"/>
        </a:p>
      </dgm:t>
    </dgm:pt>
    <dgm:pt modelId="{9752109C-FD39-4FCD-9772-8CFD3BF4D8A5}" type="parTrans" cxnId="{4500A55F-97C2-4D76-AEA8-E3C748FA8F67}">
      <dgm:prSet/>
      <dgm:spPr/>
      <dgm:t>
        <a:bodyPr/>
        <a:lstStyle/>
        <a:p>
          <a:endParaRPr lang="en-US"/>
        </a:p>
      </dgm:t>
    </dgm:pt>
    <dgm:pt modelId="{720402AA-5619-4F9A-9F66-475CDC62DE06}" type="sibTrans" cxnId="{4500A55F-97C2-4D76-AEA8-E3C748FA8F67}">
      <dgm:prSet/>
      <dgm:spPr/>
      <dgm:t>
        <a:bodyPr/>
        <a:lstStyle/>
        <a:p>
          <a:endParaRPr lang="en-US"/>
        </a:p>
      </dgm:t>
    </dgm:pt>
    <dgm:pt modelId="{38CC9634-6071-4813-87F5-C52CCA1E0C0A}">
      <dgm:prSet custT="1"/>
      <dgm:spPr/>
      <dgm:t>
        <a:bodyPr anchor="t" anchorCtr="0"/>
        <a:lstStyle/>
        <a:p>
          <a:endParaRPr lang="en-US" sz="2900" dirty="0"/>
        </a:p>
      </dgm:t>
    </dgm:pt>
    <dgm:pt modelId="{9448A48A-92AB-4E6E-AA3E-D444207EA882}" type="parTrans" cxnId="{B3AD3577-5B1E-44D3-A255-E3EE08FE75BD}">
      <dgm:prSet/>
      <dgm:spPr/>
      <dgm:t>
        <a:bodyPr/>
        <a:lstStyle/>
        <a:p>
          <a:endParaRPr lang="en-US"/>
        </a:p>
      </dgm:t>
    </dgm:pt>
    <dgm:pt modelId="{8DD17DBA-8817-4161-BA34-4346FD15C7F7}" type="sibTrans" cxnId="{B3AD3577-5B1E-44D3-A255-E3EE08FE75BD}">
      <dgm:prSet/>
      <dgm:spPr/>
      <dgm:t>
        <a:bodyPr/>
        <a:lstStyle/>
        <a:p>
          <a:endParaRPr lang="en-US"/>
        </a:p>
      </dgm:t>
    </dgm:pt>
    <dgm:pt modelId="{79B0FF0B-E41B-4D96-B9D2-532A7AAFFA00}">
      <dgm:prSet phldrT="[Text]" custT="1"/>
      <dgm:spPr/>
      <dgm:t>
        <a:bodyPr anchor="t" anchorCtr="0"/>
        <a:lstStyle/>
        <a:p>
          <a:endParaRPr lang="en-US" sz="2700" dirty="0"/>
        </a:p>
      </dgm:t>
    </dgm:pt>
    <dgm:pt modelId="{D9CD6BD1-13B9-4C31-9F62-5C96128323C2}" type="parTrans" cxnId="{59C992C7-BE05-41F2-AF1F-EB5CFED0AC1C}">
      <dgm:prSet/>
      <dgm:spPr/>
      <dgm:t>
        <a:bodyPr/>
        <a:lstStyle/>
        <a:p>
          <a:endParaRPr lang="en-US"/>
        </a:p>
      </dgm:t>
    </dgm:pt>
    <dgm:pt modelId="{0D27A8CE-9425-435D-B0CD-92A47E825498}" type="sibTrans" cxnId="{59C992C7-BE05-41F2-AF1F-EB5CFED0AC1C}">
      <dgm:prSet/>
      <dgm:spPr/>
      <dgm:t>
        <a:bodyPr/>
        <a:lstStyle/>
        <a:p>
          <a:endParaRPr lang="en-US"/>
        </a:p>
      </dgm:t>
    </dgm:pt>
    <dgm:pt modelId="{FC789184-9D25-407D-8D09-83F272C2FE0B}">
      <dgm:prSet phldrT="[Text]" custT="1"/>
      <dgm:spPr>
        <a:solidFill>
          <a:schemeClr val="tx2"/>
        </a:solidFill>
      </dgm:spPr>
      <dgm:t>
        <a:bodyPr/>
        <a:lstStyle/>
        <a:p>
          <a:r>
            <a:rPr lang="en-US" sz="4400" dirty="0" smtClean="0"/>
            <a:t>Carriers</a:t>
          </a:r>
          <a:endParaRPr lang="en-US" sz="4400" dirty="0"/>
        </a:p>
      </dgm:t>
    </dgm:pt>
    <dgm:pt modelId="{EB34995E-32F4-4C7D-A06F-A75BFF4BD349}" type="sibTrans" cxnId="{41475499-577F-4322-9DDE-534BC8C05FC1}">
      <dgm:prSet/>
      <dgm:spPr/>
      <dgm:t>
        <a:bodyPr/>
        <a:lstStyle/>
        <a:p>
          <a:endParaRPr lang="en-US"/>
        </a:p>
      </dgm:t>
    </dgm:pt>
    <dgm:pt modelId="{261A6020-871E-4D18-ACE8-09B2A89EA9A1}" type="parTrans" cxnId="{41475499-577F-4322-9DDE-534BC8C05FC1}">
      <dgm:prSet/>
      <dgm:spPr/>
      <dgm:t>
        <a:bodyPr/>
        <a:lstStyle/>
        <a:p>
          <a:endParaRPr lang="en-US"/>
        </a:p>
      </dgm:t>
    </dgm:pt>
    <dgm:pt modelId="{5BEB04C7-BDF0-401B-9665-C21FC2F72C16}" type="pres">
      <dgm:prSet presAssocID="{6B7727AE-9CA5-4290-AD2C-88B87F8D82ED}" presName="composite" presStyleCnt="0">
        <dgm:presLayoutVars>
          <dgm:chMax val="1"/>
          <dgm:dir/>
          <dgm:resizeHandles val="exact"/>
        </dgm:presLayoutVars>
      </dgm:prSet>
      <dgm:spPr/>
      <dgm:t>
        <a:bodyPr/>
        <a:lstStyle/>
        <a:p>
          <a:endParaRPr lang="en-US"/>
        </a:p>
      </dgm:t>
    </dgm:pt>
    <dgm:pt modelId="{EDA82D99-B141-4CC8-BBA1-FBE098F54ABA}" type="pres">
      <dgm:prSet presAssocID="{FC789184-9D25-407D-8D09-83F272C2FE0B}" presName="roof" presStyleLbl="dkBgShp" presStyleIdx="0" presStyleCnt="2" custLinFactNeighborY="-31447"/>
      <dgm:spPr/>
      <dgm:t>
        <a:bodyPr/>
        <a:lstStyle/>
        <a:p>
          <a:endParaRPr lang="en-US"/>
        </a:p>
      </dgm:t>
    </dgm:pt>
    <dgm:pt modelId="{07764480-62F0-47B4-84AB-5158470BD75F}" type="pres">
      <dgm:prSet presAssocID="{FC789184-9D25-407D-8D09-83F272C2FE0B}" presName="pillars" presStyleCnt="0"/>
      <dgm:spPr/>
      <dgm:t>
        <a:bodyPr/>
        <a:lstStyle/>
        <a:p>
          <a:endParaRPr lang="en-US"/>
        </a:p>
      </dgm:t>
    </dgm:pt>
    <dgm:pt modelId="{8044B82E-B2CE-4DFC-ACE0-6B95C6C57276}" type="pres">
      <dgm:prSet presAssocID="{FC789184-9D25-407D-8D09-83F272C2FE0B}" presName="pillar1" presStyleLbl="node1" presStyleIdx="0" presStyleCnt="4">
        <dgm:presLayoutVars>
          <dgm:bulletEnabled val="1"/>
        </dgm:presLayoutVars>
      </dgm:prSet>
      <dgm:spPr/>
      <dgm:t>
        <a:bodyPr/>
        <a:lstStyle/>
        <a:p>
          <a:endParaRPr lang="en-US"/>
        </a:p>
      </dgm:t>
    </dgm:pt>
    <dgm:pt modelId="{DA545CC9-1561-4BDE-890E-9BD5855EE059}" type="pres">
      <dgm:prSet presAssocID="{38CC9634-6071-4813-87F5-C52CCA1E0C0A}" presName="pillarX" presStyleLbl="node1" presStyleIdx="1" presStyleCnt="4">
        <dgm:presLayoutVars>
          <dgm:bulletEnabled val="1"/>
        </dgm:presLayoutVars>
      </dgm:prSet>
      <dgm:spPr/>
      <dgm:t>
        <a:bodyPr/>
        <a:lstStyle/>
        <a:p>
          <a:endParaRPr lang="en-US"/>
        </a:p>
      </dgm:t>
    </dgm:pt>
    <dgm:pt modelId="{F1F3C56D-F1B7-4916-955C-A5054F3A636E}" type="pres">
      <dgm:prSet presAssocID="{FA558CB1-4E9D-47A4-90D2-DFB79FBE7B19}" presName="pillarX" presStyleLbl="node1" presStyleIdx="2" presStyleCnt="4">
        <dgm:presLayoutVars>
          <dgm:bulletEnabled val="1"/>
        </dgm:presLayoutVars>
      </dgm:prSet>
      <dgm:spPr/>
      <dgm:t>
        <a:bodyPr/>
        <a:lstStyle/>
        <a:p>
          <a:endParaRPr lang="en-US"/>
        </a:p>
      </dgm:t>
    </dgm:pt>
    <dgm:pt modelId="{85603AEE-B16A-4B04-8AA7-4028C79887DA}" type="pres">
      <dgm:prSet presAssocID="{79B0FF0B-E41B-4D96-B9D2-532A7AAFFA00}" presName="pillarX" presStyleLbl="node1" presStyleIdx="3" presStyleCnt="4">
        <dgm:presLayoutVars>
          <dgm:bulletEnabled val="1"/>
        </dgm:presLayoutVars>
      </dgm:prSet>
      <dgm:spPr/>
      <dgm:t>
        <a:bodyPr/>
        <a:lstStyle/>
        <a:p>
          <a:endParaRPr lang="en-US"/>
        </a:p>
      </dgm:t>
    </dgm:pt>
    <dgm:pt modelId="{C4EF9245-D708-428A-AB1B-0FB6E2E1805B}" type="pres">
      <dgm:prSet presAssocID="{FC789184-9D25-407D-8D09-83F272C2FE0B}" presName="base" presStyleLbl="dkBgShp" presStyleIdx="1" presStyleCnt="2"/>
      <dgm:spPr>
        <a:solidFill>
          <a:schemeClr val="tx2"/>
        </a:solidFill>
      </dgm:spPr>
      <dgm:t>
        <a:bodyPr/>
        <a:lstStyle/>
        <a:p>
          <a:endParaRPr lang="en-US"/>
        </a:p>
      </dgm:t>
    </dgm:pt>
  </dgm:ptLst>
  <dgm:cxnLst>
    <dgm:cxn modelId="{95ABAB9E-1DA4-469E-A951-137911BC5706}" srcId="{FC789184-9D25-407D-8D09-83F272C2FE0B}" destId="{6133C10B-4A2A-4442-AC66-FBC04C68C058}" srcOrd="0" destOrd="0" parTransId="{24F4440E-D92C-4032-8459-EBF4EAE4AE7D}" sibTransId="{85F814F1-AAA0-4DB8-A810-5C4E98089C16}"/>
    <dgm:cxn modelId="{2941A1F2-7F05-47DE-B5D0-77F72FE7F176}" type="presOf" srcId="{38CC9634-6071-4813-87F5-C52CCA1E0C0A}" destId="{DA545CC9-1561-4BDE-890E-9BD5855EE059}" srcOrd="0" destOrd="0" presId="urn:microsoft.com/office/officeart/2005/8/layout/hList3"/>
    <dgm:cxn modelId="{03E00A11-8640-462E-92AA-AD2C08A10750}" type="presOf" srcId="{FC789184-9D25-407D-8D09-83F272C2FE0B}" destId="{EDA82D99-B141-4CC8-BBA1-FBE098F54ABA}" srcOrd="0" destOrd="0" presId="urn:microsoft.com/office/officeart/2005/8/layout/hList3"/>
    <dgm:cxn modelId="{2481C7E2-CE15-4127-90F7-00D3C13860EE}" type="presOf" srcId="{6133C10B-4A2A-4442-AC66-FBC04C68C058}" destId="{8044B82E-B2CE-4DFC-ACE0-6B95C6C57276}" srcOrd="0" destOrd="0" presId="urn:microsoft.com/office/officeart/2005/8/layout/hList3"/>
    <dgm:cxn modelId="{4500A55F-97C2-4D76-AEA8-E3C748FA8F67}" srcId="{FC789184-9D25-407D-8D09-83F272C2FE0B}" destId="{FA558CB1-4E9D-47A4-90D2-DFB79FBE7B19}" srcOrd="2" destOrd="0" parTransId="{9752109C-FD39-4FCD-9772-8CFD3BF4D8A5}" sibTransId="{720402AA-5619-4F9A-9F66-475CDC62DE06}"/>
    <dgm:cxn modelId="{BBD907C0-5870-4507-95CF-23B3876CC9D0}" type="presOf" srcId="{FA558CB1-4E9D-47A4-90D2-DFB79FBE7B19}" destId="{F1F3C56D-F1B7-4916-955C-A5054F3A636E}" srcOrd="0" destOrd="0" presId="urn:microsoft.com/office/officeart/2005/8/layout/hList3"/>
    <dgm:cxn modelId="{41475499-577F-4322-9DDE-534BC8C05FC1}" srcId="{6B7727AE-9CA5-4290-AD2C-88B87F8D82ED}" destId="{FC789184-9D25-407D-8D09-83F272C2FE0B}" srcOrd="0" destOrd="0" parTransId="{261A6020-871E-4D18-ACE8-09B2A89EA9A1}" sibTransId="{EB34995E-32F4-4C7D-A06F-A75BFF4BD349}"/>
    <dgm:cxn modelId="{D09BAE33-3B3C-460C-92BE-5BE6437BC808}" type="presOf" srcId="{6B7727AE-9CA5-4290-AD2C-88B87F8D82ED}" destId="{5BEB04C7-BDF0-401B-9665-C21FC2F72C16}" srcOrd="0" destOrd="0" presId="urn:microsoft.com/office/officeart/2005/8/layout/hList3"/>
    <dgm:cxn modelId="{5A2DCEDE-D888-41A1-A6EE-CB64252A021A}" type="presOf" srcId="{79B0FF0B-E41B-4D96-B9D2-532A7AAFFA00}" destId="{85603AEE-B16A-4B04-8AA7-4028C79887DA}" srcOrd="0" destOrd="0" presId="urn:microsoft.com/office/officeart/2005/8/layout/hList3"/>
    <dgm:cxn modelId="{59C992C7-BE05-41F2-AF1F-EB5CFED0AC1C}" srcId="{FC789184-9D25-407D-8D09-83F272C2FE0B}" destId="{79B0FF0B-E41B-4D96-B9D2-532A7AAFFA00}" srcOrd="3" destOrd="0" parTransId="{D9CD6BD1-13B9-4C31-9F62-5C96128323C2}" sibTransId="{0D27A8CE-9425-435D-B0CD-92A47E825498}"/>
    <dgm:cxn modelId="{B3AD3577-5B1E-44D3-A255-E3EE08FE75BD}" srcId="{FC789184-9D25-407D-8D09-83F272C2FE0B}" destId="{38CC9634-6071-4813-87F5-C52CCA1E0C0A}" srcOrd="1" destOrd="0" parTransId="{9448A48A-92AB-4E6E-AA3E-D444207EA882}" sibTransId="{8DD17DBA-8817-4161-BA34-4346FD15C7F7}"/>
    <dgm:cxn modelId="{7A315F36-714C-4642-9C0B-240C7E37B1F4}" type="presParOf" srcId="{5BEB04C7-BDF0-401B-9665-C21FC2F72C16}" destId="{EDA82D99-B141-4CC8-BBA1-FBE098F54ABA}" srcOrd="0" destOrd="0" presId="urn:microsoft.com/office/officeart/2005/8/layout/hList3"/>
    <dgm:cxn modelId="{C0DB53A0-DA7F-4463-9CEF-EB27BB336C4F}" type="presParOf" srcId="{5BEB04C7-BDF0-401B-9665-C21FC2F72C16}" destId="{07764480-62F0-47B4-84AB-5158470BD75F}" srcOrd="1" destOrd="0" presId="urn:microsoft.com/office/officeart/2005/8/layout/hList3"/>
    <dgm:cxn modelId="{CFABEF86-6184-4ADF-819B-0142369013B4}" type="presParOf" srcId="{07764480-62F0-47B4-84AB-5158470BD75F}" destId="{8044B82E-B2CE-4DFC-ACE0-6B95C6C57276}" srcOrd="0" destOrd="0" presId="urn:microsoft.com/office/officeart/2005/8/layout/hList3"/>
    <dgm:cxn modelId="{3A7C799A-FDD3-43D0-81F9-811167132FE2}" type="presParOf" srcId="{07764480-62F0-47B4-84AB-5158470BD75F}" destId="{DA545CC9-1561-4BDE-890E-9BD5855EE059}" srcOrd="1" destOrd="0" presId="urn:microsoft.com/office/officeart/2005/8/layout/hList3"/>
    <dgm:cxn modelId="{CA662320-9BAB-47AB-997D-385C63DA54A7}" type="presParOf" srcId="{07764480-62F0-47B4-84AB-5158470BD75F}" destId="{F1F3C56D-F1B7-4916-955C-A5054F3A636E}" srcOrd="2" destOrd="0" presId="urn:microsoft.com/office/officeart/2005/8/layout/hList3"/>
    <dgm:cxn modelId="{4320AA7D-344C-4CE4-86F7-7B4107444A13}" type="presParOf" srcId="{07764480-62F0-47B4-84AB-5158470BD75F}" destId="{85603AEE-B16A-4B04-8AA7-4028C79887DA}" srcOrd="3" destOrd="0" presId="urn:microsoft.com/office/officeart/2005/8/layout/hList3"/>
    <dgm:cxn modelId="{142D49F3-F4F0-4A8F-9354-8138CEDC7880}" type="presParOf" srcId="{5BEB04C7-BDF0-401B-9665-C21FC2F72C16}" destId="{C4EF9245-D708-428A-AB1B-0FB6E2E1805B}" srcOrd="2" destOrd="0" presId="urn:microsoft.com/office/officeart/2005/8/layout/hList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7727AE-9CA5-4290-AD2C-88B87F8D82ED}" type="doc">
      <dgm:prSet loTypeId="urn:microsoft.com/office/officeart/2005/8/layout/hList3" loCatId="list" qsTypeId="urn:microsoft.com/office/officeart/2005/8/quickstyle/3d1" qsCatId="3D" csTypeId="urn:microsoft.com/office/officeart/2005/8/colors/accent1_2" csCatId="accent1" phldr="1"/>
      <dgm:spPr/>
      <dgm:t>
        <a:bodyPr/>
        <a:lstStyle/>
        <a:p>
          <a:endParaRPr lang="en-US"/>
        </a:p>
      </dgm:t>
    </dgm:pt>
    <dgm:pt modelId="{FC789184-9D25-407D-8D09-83F272C2FE0B}">
      <dgm:prSet phldrT="[Text]" custT="1"/>
      <dgm:spPr>
        <a:solidFill>
          <a:schemeClr val="tx2"/>
        </a:solidFill>
      </dgm:spPr>
      <dgm:t>
        <a:bodyPr/>
        <a:lstStyle/>
        <a:p>
          <a:r>
            <a:rPr lang="en-US" sz="4400" dirty="0" smtClean="0"/>
            <a:t>Operating Systems</a:t>
          </a:r>
          <a:endParaRPr lang="en-US" sz="4400" dirty="0"/>
        </a:p>
      </dgm:t>
    </dgm:pt>
    <dgm:pt modelId="{261A6020-871E-4D18-ACE8-09B2A89EA9A1}" type="parTrans" cxnId="{41475499-577F-4322-9DDE-534BC8C05FC1}">
      <dgm:prSet/>
      <dgm:spPr/>
      <dgm:t>
        <a:bodyPr/>
        <a:lstStyle/>
        <a:p>
          <a:endParaRPr lang="en-US"/>
        </a:p>
      </dgm:t>
    </dgm:pt>
    <dgm:pt modelId="{EB34995E-32F4-4C7D-A06F-A75BFF4BD349}" type="sibTrans" cxnId="{41475499-577F-4322-9DDE-534BC8C05FC1}">
      <dgm:prSet/>
      <dgm:spPr/>
      <dgm:t>
        <a:bodyPr/>
        <a:lstStyle/>
        <a:p>
          <a:endParaRPr lang="en-US"/>
        </a:p>
      </dgm:t>
    </dgm:pt>
    <dgm:pt modelId="{6133C10B-4A2A-4442-AC66-FBC04C68C058}">
      <dgm:prSet phldrT="[Text]" custT="1"/>
      <dgm:spPr/>
      <dgm:t>
        <a:bodyPr anchor="t" anchorCtr="0"/>
        <a:lstStyle/>
        <a:p>
          <a:endParaRPr lang="en-US" sz="2900" dirty="0"/>
        </a:p>
      </dgm:t>
    </dgm:pt>
    <dgm:pt modelId="{24F4440E-D92C-4032-8459-EBF4EAE4AE7D}" type="parTrans" cxnId="{95ABAB9E-1DA4-469E-A951-137911BC5706}">
      <dgm:prSet/>
      <dgm:spPr/>
      <dgm:t>
        <a:bodyPr/>
        <a:lstStyle/>
        <a:p>
          <a:endParaRPr lang="en-US"/>
        </a:p>
      </dgm:t>
    </dgm:pt>
    <dgm:pt modelId="{85F814F1-AAA0-4DB8-A810-5C4E98089C16}" type="sibTrans" cxnId="{95ABAB9E-1DA4-469E-A951-137911BC5706}">
      <dgm:prSet/>
      <dgm:spPr/>
      <dgm:t>
        <a:bodyPr/>
        <a:lstStyle/>
        <a:p>
          <a:endParaRPr lang="en-US"/>
        </a:p>
      </dgm:t>
    </dgm:pt>
    <dgm:pt modelId="{FA558CB1-4E9D-47A4-90D2-DFB79FBE7B19}">
      <dgm:prSet phldrT="[Text]" custT="1"/>
      <dgm:spPr/>
      <dgm:t>
        <a:bodyPr anchor="t" anchorCtr="0"/>
        <a:lstStyle/>
        <a:p>
          <a:endParaRPr lang="en-US" sz="2900" dirty="0"/>
        </a:p>
      </dgm:t>
    </dgm:pt>
    <dgm:pt modelId="{9752109C-FD39-4FCD-9772-8CFD3BF4D8A5}" type="parTrans" cxnId="{4500A55F-97C2-4D76-AEA8-E3C748FA8F67}">
      <dgm:prSet/>
      <dgm:spPr/>
      <dgm:t>
        <a:bodyPr/>
        <a:lstStyle/>
        <a:p>
          <a:endParaRPr lang="en-US"/>
        </a:p>
      </dgm:t>
    </dgm:pt>
    <dgm:pt modelId="{720402AA-5619-4F9A-9F66-475CDC62DE06}" type="sibTrans" cxnId="{4500A55F-97C2-4D76-AEA8-E3C748FA8F67}">
      <dgm:prSet/>
      <dgm:spPr/>
      <dgm:t>
        <a:bodyPr/>
        <a:lstStyle/>
        <a:p>
          <a:endParaRPr lang="en-US"/>
        </a:p>
      </dgm:t>
    </dgm:pt>
    <dgm:pt modelId="{38CC9634-6071-4813-87F5-C52CCA1E0C0A}">
      <dgm:prSet custT="1"/>
      <dgm:spPr/>
      <dgm:t>
        <a:bodyPr anchor="t" anchorCtr="0"/>
        <a:lstStyle/>
        <a:p>
          <a:endParaRPr lang="en-US" sz="2900" dirty="0"/>
        </a:p>
      </dgm:t>
    </dgm:pt>
    <dgm:pt modelId="{9448A48A-92AB-4E6E-AA3E-D444207EA882}" type="parTrans" cxnId="{B3AD3577-5B1E-44D3-A255-E3EE08FE75BD}">
      <dgm:prSet/>
      <dgm:spPr/>
      <dgm:t>
        <a:bodyPr/>
        <a:lstStyle/>
        <a:p>
          <a:endParaRPr lang="en-US"/>
        </a:p>
      </dgm:t>
    </dgm:pt>
    <dgm:pt modelId="{8DD17DBA-8817-4161-BA34-4346FD15C7F7}" type="sibTrans" cxnId="{B3AD3577-5B1E-44D3-A255-E3EE08FE75BD}">
      <dgm:prSet/>
      <dgm:spPr/>
      <dgm:t>
        <a:bodyPr/>
        <a:lstStyle/>
        <a:p>
          <a:endParaRPr lang="en-US"/>
        </a:p>
      </dgm:t>
    </dgm:pt>
    <dgm:pt modelId="{79B0FF0B-E41B-4D96-B9D2-532A7AAFFA00}">
      <dgm:prSet phldrT="[Text]" custT="1"/>
      <dgm:spPr/>
      <dgm:t>
        <a:bodyPr anchor="t" anchorCtr="0"/>
        <a:lstStyle/>
        <a:p>
          <a:endParaRPr lang="en-US" sz="2700" dirty="0"/>
        </a:p>
      </dgm:t>
    </dgm:pt>
    <dgm:pt modelId="{D9CD6BD1-13B9-4C31-9F62-5C96128323C2}" type="parTrans" cxnId="{59C992C7-BE05-41F2-AF1F-EB5CFED0AC1C}">
      <dgm:prSet/>
      <dgm:spPr/>
      <dgm:t>
        <a:bodyPr/>
        <a:lstStyle/>
        <a:p>
          <a:endParaRPr lang="en-US"/>
        </a:p>
      </dgm:t>
    </dgm:pt>
    <dgm:pt modelId="{0D27A8CE-9425-435D-B0CD-92A47E825498}" type="sibTrans" cxnId="{59C992C7-BE05-41F2-AF1F-EB5CFED0AC1C}">
      <dgm:prSet/>
      <dgm:spPr/>
      <dgm:t>
        <a:bodyPr/>
        <a:lstStyle/>
        <a:p>
          <a:endParaRPr lang="en-US"/>
        </a:p>
      </dgm:t>
    </dgm:pt>
    <dgm:pt modelId="{5BEB04C7-BDF0-401B-9665-C21FC2F72C16}" type="pres">
      <dgm:prSet presAssocID="{6B7727AE-9CA5-4290-AD2C-88B87F8D82ED}" presName="composite" presStyleCnt="0">
        <dgm:presLayoutVars>
          <dgm:chMax val="1"/>
          <dgm:dir/>
          <dgm:resizeHandles val="exact"/>
        </dgm:presLayoutVars>
      </dgm:prSet>
      <dgm:spPr/>
      <dgm:t>
        <a:bodyPr/>
        <a:lstStyle/>
        <a:p>
          <a:endParaRPr lang="en-US"/>
        </a:p>
      </dgm:t>
    </dgm:pt>
    <dgm:pt modelId="{EDA82D99-B141-4CC8-BBA1-FBE098F54ABA}" type="pres">
      <dgm:prSet presAssocID="{FC789184-9D25-407D-8D09-83F272C2FE0B}" presName="roof" presStyleLbl="dkBgShp" presStyleIdx="0" presStyleCnt="2" custLinFactNeighborX="3643" custLinFactNeighborY="6918"/>
      <dgm:spPr/>
      <dgm:t>
        <a:bodyPr/>
        <a:lstStyle/>
        <a:p>
          <a:endParaRPr lang="en-US"/>
        </a:p>
      </dgm:t>
    </dgm:pt>
    <dgm:pt modelId="{07764480-62F0-47B4-84AB-5158470BD75F}" type="pres">
      <dgm:prSet presAssocID="{FC789184-9D25-407D-8D09-83F272C2FE0B}" presName="pillars" presStyleCnt="0"/>
      <dgm:spPr/>
      <dgm:t>
        <a:bodyPr/>
        <a:lstStyle/>
        <a:p>
          <a:endParaRPr lang="en-US"/>
        </a:p>
      </dgm:t>
    </dgm:pt>
    <dgm:pt modelId="{8044B82E-B2CE-4DFC-ACE0-6B95C6C57276}" type="pres">
      <dgm:prSet presAssocID="{FC789184-9D25-407D-8D09-83F272C2FE0B}" presName="pillar1" presStyleLbl="node1" presStyleIdx="0" presStyleCnt="4">
        <dgm:presLayoutVars>
          <dgm:bulletEnabled val="1"/>
        </dgm:presLayoutVars>
      </dgm:prSet>
      <dgm:spPr/>
      <dgm:t>
        <a:bodyPr/>
        <a:lstStyle/>
        <a:p>
          <a:endParaRPr lang="en-US"/>
        </a:p>
      </dgm:t>
    </dgm:pt>
    <dgm:pt modelId="{DA545CC9-1561-4BDE-890E-9BD5855EE059}" type="pres">
      <dgm:prSet presAssocID="{38CC9634-6071-4813-87F5-C52CCA1E0C0A}" presName="pillarX" presStyleLbl="node1" presStyleIdx="1" presStyleCnt="4">
        <dgm:presLayoutVars>
          <dgm:bulletEnabled val="1"/>
        </dgm:presLayoutVars>
      </dgm:prSet>
      <dgm:spPr/>
      <dgm:t>
        <a:bodyPr/>
        <a:lstStyle/>
        <a:p>
          <a:endParaRPr lang="en-US"/>
        </a:p>
      </dgm:t>
    </dgm:pt>
    <dgm:pt modelId="{F1F3C56D-F1B7-4916-955C-A5054F3A636E}" type="pres">
      <dgm:prSet presAssocID="{FA558CB1-4E9D-47A4-90D2-DFB79FBE7B19}" presName="pillarX" presStyleLbl="node1" presStyleIdx="2" presStyleCnt="4">
        <dgm:presLayoutVars>
          <dgm:bulletEnabled val="1"/>
        </dgm:presLayoutVars>
      </dgm:prSet>
      <dgm:spPr/>
      <dgm:t>
        <a:bodyPr/>
        <a:lstStyle/>
        <a:p>
          <a:endParaRPr lang="en-US"/>
        </a:p>
      </dgm:t>
    </dgm:pt>
    <dgm:pt modelId="{85603AEE-B16A-4B04-8AA7-4028C79887DA}" type="pres">
      <dgm:prSet presAssocID="{79B0FF0B-E41B-4D96-B9D2-532A7AAFFA00}" presName="pillarX" presStyleLbl="node1" presStyleIdx="3" presStyleCnt="4">
        <dgm:presLayoutVars>
          <dgm:bulletEnabled val="1"/>
        </dgm:presLayoutVars>
      </dgm:prSet>
      <dgm:spPr/>
      <dgm:t>
        <a:bodyPr/>
        <a:lstStyle/>
        <a:p>
          <a:endParaRPr lang="en-US"/>
        </a:p>
      </dgm:t>
    </dgm:pt>
    <dgm:pt modelId="{C4EF9245-D708-428A-AB1B-0FB6E2E1805B}" type="pres">
      <dgm:prSet presAssocID="{FC789184-9D25-407D-8D09-83F272C2FE0B}" presName="base" presStyleLbl="dkBgShp" presStyleIdx="1" presStyleCnt="2"/>
      <dgm:spPr>
        <a:solidFill>
          <a:schemeClr val="tx2"/>
        </a:solidFill>
      </dgm:spPr>
      <dgm:t>
        <a:bodyPr/>
        <a:lstStyle/>
        <a:p>
          <a:endParaRPr lang="en-US"/>
        </a:p>
      </dgm:t>
    </dgm:pt>
  </dgm:ptLst>
  <dgm:cxnLst>
    <dgm:cxn modelId="{95ABAB9E-1DA4-469E-A951-137911BC5706}" srcId="{FC789184-9D25-407D-8D09-83F272C2FE0B}" destId="{6133C10B-4A2A-4442-AC66-FBC04C68C058}" srcOrd="0" destOrd="0" parTransId="{24F4440E-D92C-4032-8459-EBF4EAE4AE7D}" sibTransId="{85F814F1-AAA0-4DB8-A810-5C4E98089C16}"/>
    <dgm:cxn modelId="{5C1B986B-9C11-4CF3-95F2-4ED6A4CB5514}" type="presOf" srcId="{6133C10B-4A2A-4442-AC66-FBC04C68C058}" destId="{8044B82E-B2CE-4DFC-ACE0-6B95C6C57276}" srcOrd="0" destOrd="0" presId="urn:microsoft.com/office/officeart/2005/8/layout/hList3"/>
    <dgm:cxn modelId="{8C644D43-B1F1-4C7A-B372-6F7310D56571}" type="presOf" srcId="{6B7727AE-9CA5-4290-AD2C-88B87F8D82ED}" destId="{5BEB04C7-BDF0-401B-9665-C21FC2F72C16}" srcOrd="0" destOrd="0" presId="urn:microsoft.com/office/officeart/2005/8/layout/hList3"/>
    <dgm:cxn modelId="{B51907C1-E4C8-4C62-88FC-89CF0287766C}" type="presOf" srcId="{FC789184-9D25-407D-8D09-83F272C2FE0B}" destId="{EDA82D99-B141-4CC8-BBA1-FBE098F54ABA}" srcOrd="0" destOrd="0" presId="urn:microsoft.com/office/officeart/2005/8/layout/hList3"/>
    <dgm:cxn modelId="{2B2137A3-08BA-440A-AF23-4B396EC54608}" type="presOf" srcId="{FA558CB1-4E9D-47A4-90D2-DFB79FBE7B19}" destId="{F1F3C56D-F1B7-4916-955C-A5054F3A636E}" srcOrd="0" destOrd="0" presId="urn:microsoft.com/office/officeart/2005/8/layout/hList3"/>
    <dgm:cxn modelId="{4500A55F-97C2-4D76-AEA8-E3C748FA8F67}" srcId="{FC789184-9D25-407D-8D09-83F272C2FE0B}" destId="{FA558CB1-4E9D-47A4-90D2-DFB79FBE7B19}" srcOrd="2" destOrd="0" parTransId="{9752109C-FD39-4FCD-9772-8CFD3BF4D8A5}" sibTransId="{720402AA-5619-4F9A-9F66-475CDC62DE06}"/>
    <dgm:cxn modelId="{41475499-577F-4322-9DDE-534BC8C05FC1}" srcId="{6B7727AE-9CA5-4290-AD2C-88B87F8D82ED}" destId="{FC789184-9D25-407D-8D09-83F272C2FE0B}" srcOrd="0" destOrd="0" parTransId="{261A6020-871E-4D18-ACE8-09B2A89EA9A1}" sibTransId="{EB34995E-32F4-4C7D-A06F-A75BFF4BD349}"/>
    <dgm:cxn modelId="{59C992C7-BE05-41F2-AF1F-EB5CFED0AC1C}" srcId="{FC789184-9D25-407D-8D09-83F272C2FE0B}" destId="{79B0FF0B-E41B-4D96-B9D2-532A7AAFFA00}" srcOrd="3" destOrd="0" parTransId="{D9CD6BD1-13B9-4C31-9F62-5C96128323C2}" sibTransId="{0D27A8CE-9425-435D-B0CD-92A47E825498}"/>
    <dgm:cxn modelId="{C6E1D77B-5529-469E-873A-8C5BD7929125}" type="presOf" srcId="{79B0FF0B-E41B-4D96-B9D2-532A7AAFFA00}" destId="{85603AEE-B16A-4B04-8AA7-4028C79887DA}" srcOrd="0" destOrd="0" presId="urn:microsoft.com/office/officeart/2005/8/layout/hList3"/>
    <dgm:cxn modelId="{B3AD3577-5B1E-44D3-A255-E3EE08FE75BD}" srcId="{FC789184-9D25-407D-8D09-83F272C2FE0B}" destId="{38CC9634-6071-4813-87F5-C52CCA1E0C0A}" srcOrd="1" destOrd="0" parTransId="{9448A48A-92AB-4E6E-AA3E-D444207EA882}" sibTransId="{8DD17DBA-8817-4161-BA34-4346FD15C7F7}"/>
    <dgm:cxn modelId="{E2CB60C7-E152-446A-A3F6-DD0E1CACED6F}" type="presOf" srcId="{38CC9634-6071-4813-87F5-C52CCA1E0C0A}" destId="{DA545CC9-1561-4BDE-890E-9BD5855EE059}" srcOrd="0" destOrd="0" presId="urn:microsoft.com/office/officeart/2005/8/layout/hList3"/>
    <dgm:cxn modelId="{206F9651-2DC4-4819-8255-6CA724E3000B}" type="presParOf" srcId="{5BEB04C7-BDF0-401B-9665-C21FC2F72C16}" destId="{EDA82D99-B141-4CC8-BBA1-FBE098F54ABA}" srcOrd="0" destOrd="0" presId="urn:microsoft.com/office/officeart/2005/8/layout/hList3"/>
    <dgm:cxn modelId="{C95346D0-0F55-42AB-82F8-E1AB5FCA2AA1}" type="presParOf" srcId="{5BEB04C7-BDF0-401B-9665-C21FC2F72C16}" destId="{07764480-62F0-47B4-84AB-5158470BD75F}" srcOrd="1" destOrd="0" presId="urn:microsoft.com/office/officeart/2005/8/layout/hList3"/>
    <dgm:cxn modelId="{93F0EAEC-F18A-45B9-A820-EC15D0563C36}" type="presParOf" srcId="{07764480-62F0-47B4-84AB-5158470BD75F}" destId="{8044B82E-B2CE-4DFC-ACE0-6B95C6C57276}" srcOrd="0" destOrd="0" presId="urn:microsoft.com/office/officeart/2005/8/layout/hList3"/>
    <dgm:cxn modelId="{E0DB64A7-0A27-4ED6-8073-30ED76831110}" type="presParOf" srcId="{07764480-62F0-47B4-84AB-5158470BD75F}" destId="{DA545CC9-1561-4BDE-890E-9BD5855EE059}" srcOrd="1" destOrd="0" presId="urn:microsoft.com/office/officeart/2005/8/layout/hList3"/>
    <dgm:cxn modelId="{378E228E-3AA0-443F-B989-AE7FD4B0B12E}" type="presParOf" srcId="{07764480-62F0-47B4-84AB-5158470BD75F}" destId="{F1F3C56D-F1B7-4916-955C-A5054F3A636E}" srcOrd="2" destOrd="0" presId="urn:microsoft.com/office/officeart/2005/8/layout/hList3"/>
    <dgm:cxn modelId="{7B24343E-C955-4F21-920B-324CA2AFD8D0}" type="presParOf" srcId="{07764480-62F0-47B4-84AB-5158470BD75F}" destId="{85603AEE-B16A-4B04-8AA7-4028C79887DA}" srcOrd="3" destOrd="0" presId="urn:microsoft.com/office/officeart/2005/8/layout/hList3"/>
    <dgm:cxn modelId="{8EDB6DC5-D280-4FE0-B4CF-164A169044B7}" type="presParOf" srcId="{5BEB04C7-BDF0-401B-9665-C21FC2F72C16}" destId="{C4EF9245-D708-428A-AB1B-0FB6E2E1805B}" srcOrd="2" destOrd="0" presId="urn:microsoft.com/office/officeart/2005/8/layout/hList3"/>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BE9C3E-E03A-4FFE-8633-501D9719557E}"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926F759-A1DA-4A00-88B3-51332AE70F9B}">
      <dgm:prSet phldrT="[Text]" custT="1"/>
      <dgm:spPr/>
      <dgm:t>
        <a:bodyPr/>
        <a:lstStyle/>
        <a:p>
          <a:r>
            <a:rPr lang="en-US" sz="2400" dirty="0" err="1" smtClean="0"/>
            <a:t>iPhone</a:t>
          </a:r>
          <a:r>
            <a:rPr lang="en-US" sz="2400" dirty="0" smtClean="0"/>
            <a:t> tops consumer satisfaction survey</a:t>
          </a:r>
          <a:endParaRPr lang="en-US" sz="2400" dirty="0"/>
        </a:p>
      </dgm:t>
    </dgm:pt>
    <dgm:pt modelId="{A181B4DC-6538-4591-BB2D-1E2CFA9CD2D8}" type="parTrans" cxnId="{2C0614C0-9C9A-4C43-8013-35EB890B832D}">
      <dgm:prSet/>
      <dgm:spPr/>
      <dgm:t>
        <a:bodyPr/>
        <a:lstStyle/>
        <a:p>
          <a:endParaRPr lang="en-US"/>
        </a:p>
      </dgm:t>
    </dgm:pt>
    <dgm:pt modelId="{EAFE8FC2-3E72-4D16-AC19-7537376A2CE0}" type="sibTrans" cxnId="{2C0614C0-9C9A-4C43-8013-35EB890B832D}">
      <dgm:prSet/>
      <dgm:spPr/>
      <dgm:t>
        <a:bodyPr/>
        <a:lstStyle/>
        <a:p>
          <a:endParaRPr lang="en-US"/>
        </a:p>
      </dgm:t>
    </dgm:pt>
    <dgm:pt modelId="{D131AB37-8981-4A21-B624-A111115DC73E}">
      <dgm:prSet phldrT="[Text]" custT="1"/>
      <dgm:spPr/>
      <dgm:t>
        <a:bodyPr/>
        <a:lstStyle/>
        <a:p>
          <a:r>
            <a:rPr lang="en-US" sz="2400" dirty="0" smtClean="0"/>
            <a:t>Android is a close second</a:t>
          </a:r>
          <a:endParaRPr lang="en-US" sz="2400" dirty="0"/>
        </a:p>
      </dgm:t>
    </dgm:pt>
    <dgm:pt modelId="{11FF78C4-804C-4E9D-9721-4D04143E7B2B}" type="parTrans" cxnId="{7BF138E6-F035-47FE-8E86-F05F1FC0BECA}">
      <dgm:prSet/>
      <dgm:spPr/>
      <dgm:t>
        <a:bodyPr/>
        <a:lstStyle/>
        <a:p>
          <a:endParaRPr lang="en-US"/>
        </a:p>
      </dgm:t>
    </dgm:pt>
    <dgm:pt modelId="{2767729F-E06D-469E-8AF3-DCC6B3F58C0B}" type="sibTrans" cxnId="{7BF138E6-F035-47FE-8E86-F05F1FC0BECA}">
      <dgm:prSet/>
      <dgm:spPr/>
      <dgm:t>
        <a:bodyPr/>
        <a:lstStyle/>
        <a:p>
          <a:endParaRPr lang="en-US"/>
        </a:p>
      </dgm:t>
    </dgm:pt>
    <dgm:pt modelId="{8A606AB0-FC84-405C-BEC0-8180A8BDE327}">
      <dgm:prSet phldrT="[Text]" custT="1"/>
      <dgm:spPr/>
      <dgm:t>
        <a:bodyPr/>
        <a:lstStyle/>
        <a:p>
          <a:r>
            <a:rPr lang="en-US" sz="2000" dirty="0" smtClean="0"/>
            <a:t>Lacks the customer-oriented functions to rival Android/</a:t>
          </a:r>
          <a:r>
            <a:rPr lang="en-US" sz="2000" dirty="0" err="1" smtClean="0"/>
            <a:t>iPhone</a:t>
          </a:r>
          <a:endParaRPr lang="en-US" sz="2000" dirty="0"/>
        </a:p>
      </dgm:t>
    </dgm:pt>
    <dgm:pt modelId="{B3E3DC46-1728-4E0C-8147-0111D2566FBE}" type="parTrans" cxnId="{EC23D9CB-8465-47D5-A5FA-C78DC4035009}">
      <dgm:prSet/>
      <dgm:spPr/>
      <dgm:t>
        <a:bodyPr/>
        <a:lstStyle/>
        <a:p>
          <a:endParaRPr lang="en-US"/>
        </a:p>
      </dgm:t>
    </dgm:pt>
    <dgm:pt modelId="{7AB724F3-722F-4462-8903-B59FB1769CB4}" type="sibTrans" cxnId="{EC23D9CB-8465-47D5-A5FA-C78DC4035009}">
      <dgm:prSet/>
      <dgm:spPr/>
      <dgm:t>
        <a:bodyPr/>
        <a:lstStyle/>
        <a:p>
          <a:endParaRPr lang="en-US"/>
        </a:p>
      </dgm:t>
    </dgm:pt>
    <dgm:pt modelId="{7244EC17-2953-4297-B99C-965D55866E03}">
      <dgm:prSet phldrT="[Text]" custT="1"/>
      <dgm:spPr/>
      <dgm:t>
        <a:bodyPr/>
        <a:lstStyle/>
        <a:p>
          <a:r>
            <a:rPr lang="en-US" sz="2400" dirty="0" smtClean="0"/>
            <a:t>Windows Mobile and </a:t>
          </a:r>
          <a:r>
            <a:rPr lang="en-US" sz="2400" dirty="0" err="1" smtClean="0"/>
            <a:t>Symbian</a:t>
          </a:r>
          <a:r>
            <a:rPr lang="en-US" sz="2400" dirty="0" smtClean="0"/>
            <a:t> still run on majority of </a:t>
          </a:r>
          <a:r>
            <a:rPr lang="en-US" sz="2400" dirty="0" err="1" smtClean="0"/>
            <a:t>smartphones</a:t>
          </a:r>
          <a:endParaRPr lang="en-US" sz="2400" dirty="0"/>
        </a:p>
      </dgm:t>
    </dgm:pt>
    <dgm:pt modelId="{AF7DEC6E-E400-45C2-9195-5B78538DEC65}" type="parTrans" cxnId="{E4DDD6CA-0D06-40F8-BF55-9F596D93CF45}">
      <dgm:prSet/>
      <dgm:spPr/>
      <dgm:t>
        <a:bodyPr/>
        <a:lstStyle/>
        <a:p>
          <a:endParaRPr lang="en-US"/>
        </a:p>
      </dgm:t>
    </dgm:pt>
    <dgm:pt modelId="{CCD5FCBA-36E4-4857-9D95-2E45DAD40036}" type="sibTrans" cxnId="{E4DDD6CA-0D06-40F8-BF55-9F596D93CF45}">
      <dgm:prSet/>
      <dgm:spPr/>
      <dgm:t>
        <a:bodyPr/>
        <a:lstStyle/>
        <a:p>
          <a:endParaRPr lang="en-US"/>
        </a:p>
      </dgm:t>
    </dgm:pt>
    <dgm:pt modelId="{79DCCE7E-DF50-469F-89F4-B6B7515E8F6B}">
      <dgm:prSet phldrT="[Text]" custT="1"/>
      <dgm:spPr/>
      <dgm:t>
        <a:bodyPr/>
        <a:lstStyle/>
        <a:p>
          <a:r>
            <a:rPr lang="en-US" sz="2000" dirty="0" smtClean="0"/>
            <a:t>More app downloads</a:t>
          </a:r>
          <a:endParaRPr lang="en-US" sz="2000" dirty="0"/>
        </a:p>
      </dgm:t>
    </dgm:pt>
    <dgm:pt modelId="{C6FE946D-EBAE-432B-8DD7-F32CC3E1C490}" type="parTrans" cxnId="{BC458721-0B57-499D-847C-72DDD1626614}">
      <dgm:prSet/>
      <dgm:spPr/>
      <dgm:t>
        <a:bodyPr/>
        <a:lstStyle/>
        <a:p>
          <a:endParaRPr lang="en-US"/>
        </a:p>
      </dgm:t>
    </dgm:pt>
    <dgm:pt modelId="{77E220EB-E852-48D7-A5A8-EE383C53E7A4}" type="sibTrans" cxnId="{BC458721-0B57-499D-847C-72DDD1626614}">
      <dgm:prSet/>
      <dgm:spPr/>
      <dgm:t>
        <a:bodyPr/>
        <a:lstStyle/>
        <a:p>
          <a:endParaRPr lang="en-US"/>
        </a:p>
      </dgm:t>
    </dgm:pt>
    <dgm:pt modelId="{88283749-703E-460C-B1D7-3F9639189651}">
      <dgm:prSet phldrT="[Text]" custT="1"/>
      <dgm:spPr/>
      <dgm:t>
        <a:bodyPr/>
        <a:lstStyle/>
        <a:p>
          <a:r>
            <a:rPr lang="en-US" sz="2000" dirty="0" smtClean="0"/>
            <a:t>More hardware issues</a:t>
          </a:r>
          <a:endParaRPr lang="en-US" sz="2000" dirty="0"/>
        </a:p>
      </dgm:t>
    </dgm:pt>
    <dgm:pt modelId="{12BB16A9-1D0C-4DCD-BAF6-9572832C036D}" type="parTrans" cxnId="{696009AF-A24E-40C6-A3D5-C9D3423D1731}">
      <dgm:prSet/>
      <dgm:spPr/>
      <dgm:t>
        <a:bodyPr/>
        <a:lstStyle/>
        <a:p>
          <a:endParaRPr lang="en-US"/>
        </a:p>
      </dgm:t>
    </dgm:pt>
    <dgm:pt modelId="{EEAD7AFA-3973-46D6-A4F1-8956F64AB47D}" type="sibTrans" cxnId="{696009AF-A24E-40C6-A3D5-C9D3423D1731}">
      <dgm:prSet/>
      <dgm:spPr/>
      <dgm:t>
        <a:bodyPr/>
        <a:lstStyle/>
        <a:p>
          <a:endParaRPr lang="en-US"/>
        </a:p>
      </dgm:t>
    </dgm:pt>
    <dgm:pt modelId="{A15862B2-7DD6-4BE9-A3C6-F869B61A22E9}" type="pres">
      <dgm:prSet presAssocID="{8CBE9C3E-E03A-4FFE-8633-501D9719557E}" presName="linear" presStyleCnt="0">
        <dgm:presLayoutVars>
          <dgm:animLvl val="lvl"/>
          <dgm:resizeHandles val="exact"/>
        </dgm:presLayoutVars>
      </dgm:prSet>
      <dgm:spPr/>
      <dgm:t>
        <a:bodyPr/>
        <a:lstStyle/>
        <a:p>
          <a:endParaRPr lang="en-US"/>
        </a:p>
      </dgm:t>
    </dgm:pt>
    <dgm:pt modelId="{A33AB168-489D-45FE-B893-6E72F7D4C3A3}" type="pres">
      <dgm:prSet presAssocID="{4926F759-A1DA-4A00-88B3-51332AE70F9B}" presName="parentText" presStyleLbl="node1" presStyleIdx="0" presStyleCnt="3">
        <dgm:presLayoutVars>
          <dgm:chMax val="0"/>
          <dgm:bulletEnabled val="1"/>
        </dgm:presLayoutVars>
      </dgm:prSet>
      <dgm:spPr/>
      <dgm:t>
        <a:bodyPr/>
        <a:lstStyle/>
        <a:p>
          <a:endParaRPr lang="en-US"/>
        </a:p>
      </dgm:t>
    </dgm:pt>
    <dgm:pt modelId="{F6F5682C-240A-4B24-A03C-11490796B693}" type="pres">
      <dgm:prSet presAssocID="{EAFE8FC2-3E72-4D16-AC19-7537376A2CE0}" presName="spacer" presStyleCnt="0"/>
      <dgm:spPr/>
      <dgm:t>
        <a:bodyPr/>
        <a:lstStyle/>
        <a:p>
          <a:endParaRPr lang="en-US"/>
        </a:p>
      </dgm:t>
    </dgm:pt>
    <dgm:pt modelId="{BE3237DC-9F11-4D14-9EA7-70E40F09BCAA}" type="pres">
      <dgm:prSet presAssocID="{D131AB37-8981-4A21-B624-A111115DC73E}" presName="parentText" presStyleLbl="node1" presStyleIdx="1" presStyleCnt="3">
        <dgm:presLayoutVars>
          <dgm:chMax val="0"/>
          <dgm:bulletEnabled val="1"/>
        </dgm:presLayoutVars>
      </dgm:prSet>
      <dgm:spPr/>
      <dgm:t>
        <a:bodyPr/>
        <a:lstStyle/>
        <a:p>
          <a:endParaRPr lang="en-US"/>
        </a:p>
      </dgm:t>
    </dgm:pt>
    <dgm:pt modelId="{D44CD576-678D-4785-A786-F867FA0D314E}" type="pres">
      <dgm:prSet presAssocID="{D131AB37-8981-4A21-B624-A111115DC73E}" presName="childText" presStyleLbl="revTx" presStyleIdx="0" presStyleCnt="2">
        <dgm:presLayoutVars>
          <dgm:bulletEnabled val="1"/>
        </dgm:presLayoutVars>
      </dgm:prSet>
      <dgm:spPr/>
      <dgm:t>
        <a:bodyPr/>
        <a:lstStyle/>
        <a:p>
          <a:endParaRPr lang="en-US"/>
        </a:p>
      </dgm:t>
    </dgm:pt>
    <dgm:pt modelId="{BF2105B2-F65E-49CB-9066-B28253DCFA4E}" type="pres">
      <dgm:prSet presAssocID="{7244EC17-2953-4297-B99C-965D55866E03}" presName="parentText" presStyleLbl="node1" presStyleIdx="2" presStyleCnt="3">
        <dgm:presLayoutVars>
          <dgm:chMax val="0"/>
          <dgm:bulletEnabled val="1"/>
        </dgm:presLayoutVars>
      </dgm:prSet>
      <dgm:spPr/>
      <dgm:t>
        <a:bodyPr/>
        <a:lstStyle/>
        <a:p>
          <a:endParaRPr lang="en-US"/>
        </a:p>
      </dgm:t>
    </dgm:pt>
    <dgm:pt modelId="{F828E927-EAE5-4567-9E6D-E47F351D9A81}" type="pres">
      <dgm:prSet presAssocID="{7244EC17-2953-4297-B99C-965D55866E03}" presName="childText" presStyleLbl="revTx" presStyleIdx="1" presStyleCnt="2">
        <dgm:presLayoutVars>
          <dgm:bulletEnabled val="1"/>
        </dgm:presLayoutVars>
      </dgm:prSet>
      <dgm:spPr/>
      <dgm:t>
        <a:bodyPr/>
        <a:lstStyle/>
        <a:p>
          <a:endParaRPr lang="en-US"/>
        </a:p>
      </dgm:t>
    </dgm:pt>
  </dgm:ptLst>
  <dgm:cxnLst>
    <dgm:cxn modelId="{7BF138E6-F035-47FE-8E86-F05F1FC0BECA}" srcId="{8CBE9C3E-E03A-4FFE-8633-501D9719557E}" destId="{D131AB37-8981-4A21-B624-A111115DC73E}" srcOrd="1" destOrd="0" parTransId="{11FF78C4-804C-4E9D-9721-4D04143E7B2B}" sibTransId="{2767729F-E06D-469E-8AF3-DCC6B3F58C0B}"/>
    <dgm:cxn modelId="{9FE97409-AB37-48C1-9FC0-9C587C156DA4}" type="presOf" srcId="{88283749-703E-460C-B1D7-3F9639189651}" destId="{D44CD576-678D-4785-A786-F867FA0D314E}" srcOrd="0" destOrd="1" presId="urn:microsoft.com/office/officeart/2005/8/layout/vList2"/>
    <dgm:cxn modelId="{711CC308-CE9C-4D14-9E3A-68F74A4D3D85}" type="presOf" srcId="{4926F759-A1DA-4A00-88B3-51332AE70F9B}" destId="{A33AB168-489D-45FE-B893-6E72F7D4C3A3}" srcOrd="0" destOrd="0" presId="urn:microsoft.com/office/officeart/2005/8/layout/vList2"/>
    <dgm:cxn modelId="{85422919-FFE5-48B5-9467-B10C26F25170}" type="presOf" srcId="{79DCCE7E-DF50-469F-89F4-B6B7515E8F6B}" destId="{D44CD576-678D-4785-A786-F867FA0D314E}" srcOrd="0" destOrd="0" presId="urn:microsoft.com/office/officeart/2005/8/layout/vList2"/>
    <dgm:cxn modelId="{696009AF-A24E-40C6-A3D5-C9D3423D1731}" srcId="{D131AB37-8981-4A21-B624-A111115DC73E}" destId="{88283749-703E-460C-B1D7-3F9639189651}" srcOrd="1" destOrd="0" parTransId="{12BB16A9-1D0C-4DCD-BAF6-9572832C036D}" sibTransId="{EEAD7AFA-3973-46D6-A4F1-8956F64AB47D}"/>
    <dgm:cxn modelId="{1B469855-B4A0-4750-86E5-78999F8D9134}" type="presOf" srcId="{8A606AB0-FC84-405C-BEC0-8180A8BDE327}" destId="{F828E927-EAE5-4567-9E6D-E47F351D9A81}" srcOrd="0" destOrd="0" presId="urn:microsoft.com/office/officeart/2005/8/layout/vList2"/>
    <dgm:cxn modelId="{44209685-DE39-42E0-B9E2-789FE5DEBD7D}" type="presOf" srcId="{D131AB37-8981-4A21-B624-A111115DC73E}" destId="{BE3237DC-9F11-4D14-9EA7-70E40F09BCAA}" srcOrd="0" destOrd="0" presId="urn:microsoft.com/office/officeart/2005/8/layout/vList2"/>
    <dgm:cxn modelId="{D1DC16D8-EC59-437E-A625-8BE70968C27A}" type="presOf" srcId="{8CBE9C3E-E03A-4FFE-8633-501D9719557E}" destId="{A15862B2-7DD6-4BE9-A3C6-F869B61A22E9}" srcOrd="0" destOrd="0" presId="urn:microsoft.com/office/officeart/2005/8/layout/vList2"/>
    <dgm:cxn modelId="{BC458721-0B57-499D-847C-72DDD1626614}" srcId="{D131AB37-8981-4A21-B624-A111115DC73E}" destId="{79DCCE7E-DF50-469F-89F4-B6B7515E8F6B}" srcOrd="0" destOrd="0" parTransId="{C6FE946D-EBAE-432B-8DD7-F32CC3E1C490}" sibTransId="{77E220EB-E852-48D7-A5A8-EE383C53E7A4}"/>
    <dgm:cxn modelId="{E4DDD6CA-0D06-40F8-BF55-9F596D93CF45}" srcId="{8CBE9C3E-E03A-4FFE-8633-501D9719557E}" destId="{7244EC17-2953-4297-B99C-965D55866E03}" srcOrd="2" destOrd="0" parTransId="{AF7DEC6E-E400-45C2-9195-5B78538DEC65}" sibTransId="{CCD5FCBA-36E4-4857-9D95-2E45DAD40036}"/>
    <dgm:cxn modelId="{EC23D9CB-8465-47D5-A5FA-C78DC4035009}" srcId="{7244EC17-2953-4297-B99C-965D55866E03}" destId="{8A606AB0-FC84-405C-BEC0-8180A8BDE327}" srcOrd="0" destOrd="0" parTransId="{B3E3DC46-1728-4E0C-8147-0111D2566FBE}" sibTransId="{7AB724F3-722F-4462-8903-B59FB1769CB4}"/>
    <dgm:cxn modelId="{3CD0BD09-D2E6-47D9-87A6-EE706F9C9F95}" type="presOf" srcId="{7244EC17-2953-4297-B99C-965D55866E03}" destId="{BF2105B2-F65E-49CB-9066-B28253DCFA4E}" srcOrd="0" destOrd="0" presId="urn:microsoft.com/office/officeart/2005/8/layout/vList2"/>
    <dgm:cxn modelId="{2C0614C0-9C9A-4C43-8013-35EB890B832D}" srcId="{8CBE9C3E-E03A-4FFE-8633-501D9719557E}" destId="{4926F759-A1DA-4A00-88B3-51332AE70F9B}" srcOrd="0" destOrd="0" parTransId="{A181B4DC-6538-4591-BB2D-1E2CFA9CD2D8}" sibTransId="{EAFE8FC2-3E72-4D16-AC19-7537376A2CE0}"/>
    <dgm:cxn modelId="{4191F185-63A0-4C26-9AB2-24A38F9F8E61}" type="presParOf" srcId="{A15862B2-7DD6-4BE9-A3C6-F869B61A22E9}" destId="{A33AB168-489D-45FE-B893-6E72F7D4C3A3}" srcOrd="0" destOrd="0" presId="urn:microsoft.com/office/officeart/2005/8/layout/vList2"/>
    <dgm:cxn modelId="{70DABCD0-FE90-4DFF-BDED-4946735BE4BB}" type="presParOf" srcId="{A15862B2-7DD6-4BE9-A3C6-F869B61A22E9}" destId="{F6F5682C-240A-4B24-A03C-11490796B693}" srcOrd="1" destOrd="0" presId="urn:microsoft.com/office/officeart/2005/8/layout/vList2"/>
    <dgm:cxn modelId="{FF0384D8-CF3B-4913-A265-EFCAC35B04E2}" type="presParOf" srcId="{A15862B2-7DD6-4BE9-A3C6-F869B61A22E9}" destId="{BE3237DC-9F11-4D14-9EA7-70E40F09BCAA}" srcOrd="2" destOrd="0" presId="urn:microsoft.com/office/officeart/2005/8/layout/vList2"/>
    <dgm:cxn modelId="{1624382F-4A0A-4AAD-899E-905EF143FC2A}" type="presParOf" srcId="{A15862B2-7DD6-4BE9-A3C6-F869B61A22E9}" destId="{D44CD576-678D-4785-A786-F867FA0D314E}" srcOrd="3" destOrd="0" presId="urn:microsoft.com/office/officeart/2005/8/layout/vList2"/>
    <dgm:cxn modelId="{EAE1F9DD-66C8-4766-A9FE-E1137A9207DA}" type="presParOf" srcId="{A15862B2-7DD6-4BE9-A3C6-F869B61A22E9}" destId="{BF2105B2-F65E-49CB-9066-B28253DCFA4E}" srcOrd="4" destOrd="0" presId="urn:microsoft.com/office/officeart/2005/8/layout/vList2"/>
    <dgm:cxn modelId="{91AA6B1F-D22D-4D6D-B248-F2627ABF7EF9}" type="presParOf" srcId="{A15862B2-7DD6-4BE9-A3C6-F869B61A22E9}" destId="{F828E927-EAE5-4567-9E6D-E47F351D9A81}" srcOrd="5" destOrd="0" presId="urn:microsoft.com/office/officeart/2005/8/layout/vList2"/>
  </dgm:cxnLst>
  <dgm:bg>
    <a:solidFill>
      <a:schemeClr val="tx2">
        <a:lumMod val="40000"/>
        <a:lumOff val="60000"/>
      </a:schemeClr>
    </a:solidFill>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F65BD7-0429-4F8C-833F-C2B2B3B78EA9}" type="doc">
      <dgm:prSet loTypeId="urn:microsoft.com/office/officeart/2005/8/layout/vProcess5" loCatId="process" qsTypeId="urn:microsoft.com/office/officeart/2005/8/quickstyle/3d1" qsCatId="3D" csTypeId="urn:microsoft.com/office/officeart/2005/8/colors/accent1_2" csCatId="accent1" phldr="1"/>
      <dgm:spPr/>
      <dgm:t>
        <a:bodyPr/>
        <a:lstStyle/>
        <a:p>
          <a:endParaRPr lang="en-US"/>
        </a:p>
      </dgm:t>
    </dgm:pt>
    <dgm:pt modelId="{8772471F-7E62-495F-809D-42B378BD76A0}">
      <dgm:prSet phldrT="[Text]" custT="1"/>
      <dgm:spPr/>
      <dgm:t>
        <a:bodyPr/>
        <a:lstStyle/>
        <a:p>
          <a:r>
            <a:rPr lang="en-US" sz="1900" dirty="0" smtClean="0"/>
            <a:t>Gradual transition from carrier based app stores to carrier portals within the OS app stores</a:t>
          </a:r>
          <a:endParaRPr lang="en-US" sz="1900" dirty="0"/>
        </a:p>
      </dgm:t>
    </dgm:pt>
    <dgm:pt modelId="{818F4095-B0B5-4986-8CB9-4093FB718A9C}" type="parTrans" cxnId="{788B6982-43D8-4A2B-B805-DC1B220BABCD}">
      <dgm:prSet/>
      <dgm:spPr/>
      <dgm:t>
        <a:bodyPr/>
        <a:lstStyle/>
        <a:p>
          <a:endParaRPr lang="en-US" sz="1900"/>
        </a:p>
      </dgm:t>
    </dgm:pt>
    <dgm:pt modelId="{9A2EB889-F479-4D0C-A090-2F05EF9BCAE2}" type="sibTrans" cxnId="{788B6982-43D8-4A2B-B805-DC1B220BABCD}">
      <dgm:prSet custT="1"/>
      <dgm:spPr>
        <a:noFill/>
        <a:ln>
          <a:noFill/>
        </a:ln>
      </dgm:spPr>
      <dgm:t>
        <a:bodyPr/>
        <a:lstStyle/>
        <a:p>
          <a:endParaRPr lang="en-US" sz="1900"/>
        </a:p>
      </dgm:t>
    </dgm:pt>
    <dgm:pt modelId="{249B1C83-F86F-4814-AA96-F7A1CEE40028}">
      <dgm:prSet phldrT="[Text]" custT="1"/>
      <dgm:spPr/>
      <dgm:t>
        <a:bodyPr/>
        <a:lstStyle/>
        <a:p>
          <a:r>
            <a:rPr lang="en-US" sz="1900" dirty="0" smtClean="0"/>
            <a:t>Industry composed of lots of small companies </a:t>
          </a:r>
          <a:endParaRPr lang="en-US" sz="1900" dirty="0"/>
        </a:p>
      </dgm:t>
    </dgm:pt>
    <dgm:pt modelId="{794A4EB4-0796-41D6-951C-56EE6B460622}" type="parTrans" cxnId="{CE4C7EE1-D32A-4B32-B414-88B96DC1C59D}">
      <dgm:prSet/>
      <dgm:spPr/>
      <dgm:t>
        <a:bodyPr/>
        <a:lstStyle/>
        <a:p>
          <a:endParaRPr lang="en-US" sz="1900"/>
        </a:p>
      </dgm:t>
    </dgm:pt>
    <dgm:pt modelId="{C402A5B4-2875-459A-836B-D26545A8A7C2}" type="sibTrans" cxnId="{CE4C7EE1-D32A-4B32-B414-88B96DC1C59D}">
      <dgm:prSet custT="1"/>
      <dgm:spPr/>
      <dgm:t>
        <a:bodyPr/>
        <a:lstStyle/>
        <a:p>
          <a:endParaRPr lang="en-US" sz="1900"/>
        </a:p>
      </dgm:t>
    </dgm:pt>
    <dgm:pt modelId="{51C61F3E-27A3-44A5-8253-8E80A7596FA4}">
      <dgm:prSet phldrT="[Text]" custT="1"/>
      <dgm:spPr/>
      <dgm:t>
        <a:bodyPr/>
        <a:lstStyle/>
        <a:p>
          <a:r>
            <a:rPr lang="en-US" sz="1900" dirty="0" smtClean="0"/>
            <a:t>Real can leverage its position as a large company with more resources</a:t>
          </a:r>
        </a:p>
      </dgm:t>
    </dgm:pt>
    <dgm:pt modelId="{F8DEBAD5-B1CF-4708-A1F4-A5672AE93FFD}" type="parTrans" cxnId="{BC5CEAEB-7257-48BD-B619-4211D9D0416C}">
      <dgm:prSet/>
      <dgm:spPr/>
      <dgm:t>
        <a:bodyPr/>
        <a:lstStyle/>
        <a:p>
          <a:endParaRPr lang="en-US" sz="1900"/>
        </a:p>
      </dgm:t>
    </dgm:pt>
    <dgm:pt modelId="{44878ED4-F9D4-4D2F-945A-FF8BAE1C8F57}" type="sibTrans" cxnId="{BC5CEAEB-7257-48BD-B619-4211D9D0416C}">
      <dgm:prSet/>
      <dgm:spPr/>
      <dgm:t>
        <a:bodyPr/>
        <a:lstStyle/>
        <a:p>
          <a:endParaRPr lang="en-US" sz="1900"/>
        </a:p>
      </dgm:t>
    </dgm:pt>
    <dgm:pt modelId="{9B27644A-685A-4AD4-86B8-7FD62DF3BE95}" type="pres">
      <dgm:prSet presAssocID="{A3F65BD7-0429-4F8C-833F-C2B2B3B78EA9}" presName="outerComposite" presStyleCnt="0">
        <dgm:presLayoutVars>
          <dgm:chMax val="5"/>
          <dgm:dir/>
          <dgm:resizeHandles val="exact"/>
        </dgm:presLayoutVars>
      </dgm:prSet>
      <dgm:spPr/>
      <dgm:t>
        <a:bodyPr/>
        <a:lstStyle/>
        <a:p>
          <a:endParaRPr lang="en-US"/>
        </a:p>
      </dgm:t>
    </dgm:pt>
    <dgm:pt modelId="{97A9735E-FC7C-49AF-AD4C-7368B5AF0411}" type="pres">
      <dgm:prSet presAssocID="{A3F65BD7-0429-4F8C-833F-C2B2B3B78EA9}" presName="dummyMaxCanvas" presStyleCnt="0">
        <dgm:presLayoutVars/>
      </dgm:prSet>
      <dgm:spPr/>
    </dgm:pt>
    <dgm:pt modelId="{B9F72407-3DA4-41CD-92C0-10A41320A6DC}" type="pres">
      <dgm:prSet presAssocID="{A3F65BD7-0429-4F8C-833F-C2B2B3B78EA9}" presName="ThreeNodes_1" presStyleLbl="node1" presStyleIdx="0" presStyleCnt="3" custLinFactNeighborX="8480" custLinFactNeighborY="2165">
        <dgm:presLayoutVars>
          <dgm:bulletEnabled val="1"/>
        </dgm:presLayoutVars>
      </dgm:prSet>
      <dgm:spPr/>
      <dgm:t>
        <a:bodyPr/>
        <a:lstStyle/>
        <a:p>
          <a:endParaRPr lang="en-US"/>
        </a:p>
      </dgm:t>
    </dgm:pt>
    <dgm:pt modelId="{75234B06-C506-413E-97D9-69918A2BA6DD}" type="pres">
      <dgm:prSet presAssocID="{A3F65BD7-0429-4F8C-833F-C2B2B3B78EA9}" presName="ThreeNodes_2" presStyleLbl="node1" presStyleIdx="1" presStyleCnt="3">
        <dgm:presLayoutVars>
          <dgm:bulletEnabled val="1"/>
        </dgm:presLayoutVars>
      </dgm:prSet>
      <dgm:spPr/>
      <dgm:t>
        <a:bodyPr/>
        <a:lstStyle/>
        <a:p>
          <a:endParaRPr lang="en-US"/>
        </a:p>
      </dgm:t>
    </dgm:pt>
    <dgm:pt modelId="{E752A0DA-08AE-4219-A256-3B162BE66F28}" type="pres">
      <dgm:prSet presAssocID="{A3F65BD7-0429-4F8C-833F-C2B2B3B78EA9}" presName="ThreeNodes_3" presStyleLbl="node1" presStyleIdx="2" presStyleCnt="3" custScaleX="87777" custLinFactNeighborX="-2368" custLinFactNeighborY="2597">
        <dgm:presLayoutVars>
          <dgm:bulletEnabled val="1"/>
        </dgm:presLayoutVars>
      </dgm:prSet>
      <dgm:spPr/>
      <dgm:t>
        <a:bodyPr/>
        <a:lstStyle/>
        <a:p>
          <a:endParaRPr lang="en-US"/>
        </a:p>
      </dgm:t>
    </dgm:pt>
    <dgm:pt modelId="{5DD5D176-701A-4A6B-8C8B-40FED7C5F8B4}" type="pres">
      <dgm:prSet presAssocID="{A3F65BD7-0429-4F8C-833F-C2B2B3B78EA9}" presName="ThreeConn_1-2" presStyleLbl="fgAccFollowNode1" presStyleIdx="0" presStyleCnt="2" custLinFactNeighborX="-44356" custLinFactNeighborY="-83367">
        <dgm:presLayoutVars>
          <dgm:bulletEnabled val="1"/>
        </dgm:presLayoutVars>
      </dgm:prSet>
      <dgm:spPr/>
      <dgm:t>
        <a:bodyPr/>
        <a:lstStyle/>
        <a:p>
          <a:endParaRPr lang="en-US"/>
        </a:p>
      </dgm:t>
    </dgm:pt>
    <dgm:pt modelId="{914FE57D-0CB5-401B-B04C-7211792FB3BA}" type="pres">
      <dgm:prSet presAssocID="{A3F65BD7-0429-4F8C-833F-C2B2B3B78EA9}" presName="ThreeConn_2-3" presStyleLbl="fgAccFollowNode1" presStyleIdx="1" presStyleCnt="2">
        <dgm:presLayoutVars>
          <dgm:bulletEnabled val="1"/>
        </dgm:presLayoutVars>
      </dgm:prSet>
      <dgm:spPr/>
      <dgm:t>
        <a:bodyPr/>
        <a:lstStyle/>
        <a:p>
          <a:endParaRPr lang="en-US"/>
        </a:p>
      </dgm:t>
    </dgm:pt>
    <dgm:pt modelId="{E5CA6746-3C9A-4CBE-ACEA-7F48B257BA58}" type="pres">
      <dgm:prSet presAssocID="{A3F65BD7-0429-4F8C-833F-C2B2B3B78EA9}" presName="ThreeNodes_1_text" presStyleLbl="node1" presStyleIdx="2" presStyleCnt="3">
        <dgm:presLayoutVars>
          <dgm:bulletEnabled val="1"/>
        </dgm:presLayoutVars>
      </dgm:prSet>
      <dgm:spPr/>
      <dgm:t>
        <a:bodyPr/>
        <a:lstStyle/>
        <a:p>
          <a:endParaRPr lang="en-US"/>
        </a:p>
      </dgm:t>
    </dgm:pt>
    <dgm:pt modelId="{389F2672-A2B2-4A5A-9C5E-2C9E12EBA3AD}" type="pres">
      <dgm:prSet presAssocID="{A3F65BD7-0429-4F8C-833F-C2B2B3B78EA9}" presName="ThreeNodes_2_text" presStyleLbl="node1" presStyleIdx="2" presStyleCnt="3">
        <dgm:presLayoutVars>
          <dgm:bulletEnabled val="1"/>
        </dgm:presLayoutVars>
      </dgm:prSet>
      <dgm:spPr/>
      <dgm:t>
        <a:bodyPr/>
        <a:lstStyle/>
        <a:p>
          <a:endParaRPr lang="en-US"/>
        </a:p>
      </dgm:t>
    </dgm:pt>
    <dgm:pt modelId="{5BC2B9B0-CC3B-4538-BD59-92DF706EFA3A}" type="pres">
      <dgm:prSet presAssocID="{A3F65BD7-0429-4F8C-833F-C2B2B3B78EA9}" presName="ThreeNodes_3_text" presStyleLbl="node1" presStyleIdx="2" presStyleCnt="3">
        <dgm:presLayoutVars>
          <dgm:bulletEnabled val="1"/>
        </dgm:presLayoutVars>
      </dgm:prSet>
      <dgm:spPr/>
      <dgm:t>
        <a:bodyPr/>
        <a:lstStyle/>
        <a:p>
          <a:endParaRPr lang="en-US"/>
        </a:p>
      </dgm:t>
    </dgm:pt>
  </dgm:ptLst>
  <dgm:cxnLst>
    <dgm:cxn modelId="{2336A607-097D-4AD3-B882-FF3B43EE9004}" type="presOf" srcId="{51C61F3E-27A3-44A5-8253-8E80A7596FA4}" destId="{E752A0DA-08AE-4219-A256-3B162BE66F28}" srcOrd="0" destOrd="0" presId="urn:microsoft.com/office/officeart/2005/8/layout/vProcess5"/>
    <dgm:cxn modelId="{18353B84-AB80-49C4-A1F7-DE5D5EE11668}" type="presOf" srcId="{51C61F3E-27A3-44A5-8253-8E80A7596FA4}" destId="{5BC2B9B0-CC3B-4538-BD59-92DF706EFA3A}" srcOrd="1" destOrd="0" presId="urn:microsoft.com/office/officeart/2005/8/layout/vProcess5"/>
    <dgm:cxn modelId="{64E457EF-E4B0-47AC-A5D7-5CDA8CF04451}" type="presOf" srcId="{9A2EB889-F479-4D0C-A090-2F05EF9BCAE2}" destId="{5DD5D176-701A-4A6B-8C8B-40FED7C5F8B4}" srcOrd="0" destOrd="0" presId="urn:microsoft.com/office/officeart/2005/8/layout/vProcess5"/>
    <dgm:cxn modelId="{CCE80ED7-711C-4085-A0D0-B214631D9AAF}" type="presOf" srcId="{C402A5B4-2875-459A-836B-D26545A8A7C2}" destId="{914FE57D-0CB5-401B-B04C-7211792FB3BA}" srcOrd="0" destOrd="0" presId="urn:microsoft.com/office/officeart/2005/8/layout/vProcess5"/>
    <dgm:cxn modelId="{BC5CEAEB-7257-48BD-B619-4211D9D0416C}" srcId="{A3F65BD7-0429-4F8C-833F-C2B2B3B78EA9}" destId="{51C61F3E-27A3-44A5-8253-8E80A7596FA4}" srcOrd="2" destOrd="0" parTransId="{F8DEBAD5-B1CF-4708-A1F4-A5672AE93FFD}" sibTransId="{44878ED4-F9D4-4D2F-945A-FF8BAE1C8F57}"/>
    <dgm:cxn modelId="{61642E39-4D62-4E4A-988F-9A91824F7B8E}" type="presOf" srcId="{8772471F-7E62-495F-809D-42B378BD76A0}" destId="{B9F72407-3DA4-41CD-92C0-10A41320A6DC}" srcOrd="0" destOrd="0" presId="urn:microsoft.com/office/officeart/2005/8/layout/vProcess5"/>
    <dgm:cxn modelId="{860EA506-7EC1-4446-8AA7-3C73D5EFBE6A}" type="presOf" srcId="{A3F65BD7-0429-4F8C-833F-C2B2B3B78EA9}" destId="{9B27644A-685A-4AD4-86B8-7FD62DF3BE95}" srcOrd="0" destOrd="0" presId="urn:microsoft.com/office/officeart/2005/8/layout/vProcess5"/>
    <dgm:cxn modelId="{788B6982-43D8-4A2B-B805-DC1B220BABCD}" srcId="{A3F65BD7-0429-4F8C-833F-C2B2B3B78EA9}" destId="{8772471F-7E62-495F-809D-42B378BD76A0}" srcOrd="0" destOrd="0" parTransId="{818F4095-B0B5-4986-8CB9-4093FB718A9C}" sibTransId="{9A2EB889-F479-4D0C-A090-2F05EF9BCAE2}"/>
    <dgm:cxn modelId="{86728F8D-BF74-41D0-8F53-3502D78145BD}" type="presOf" srcId="{249B1C83-F86F-4814-AA96-F7A1CEE40028}" destId="{389F2672-A2B2-4A5A-9C5E-2C9E12EBA3AD}" srcOrd="1" destOrd="0" presId="urn:microsoft.com/office/officeart/2005/8/layout/vProcess5"/>
    <dgm:cxn modelId="{CE4C7EE1-D32A-4B32-B414-88B96DC1C59D}" srcId="{A3F65BD7-0429-4F8C-833F-C2B2B3B78EA9}" destId="{249B1C83-F86F-4814-AA96-F7A1CEE40028}" srcOrd="1" destOrd="0" parTransId="{794A4EB4-0796-41D6-951C-56EE6B460622}" sibTransId="{C402A5B4-2875-459A-836B-D26545A8A7C2}"/>
    <dgm:cxn modelId="{C4AEEF24-7AB7-4D0A-9B8C-BB206AD78A71}" type="presOf" srcId="{249B1C83-F86F-4814-AA96-F7A1CEE40028}" destId="{75234B06-C506-413E-97D9-69918A2BA6DD}" srcOrd="0" destOrd="0" presId="urn:microsoft.com/office/officeart/2005/8/layout/vProcess5"/>
    <dgm:cxn modelId="{A8BF58AD-C177-4EE5-AE90-CDCD65606357}" type="presOf" srcId="{8772471F-7E62-495F-809D-42B378BD76A0}" destId="{E5CA6746-3C9A-4CBE-ACEA-7F48B257BA58}" srcOrd="1" destOrd="0" presId="urn:microsoft.com/office/officeart/2005/8/layout/vProcess5"/>
    <dgm:cxn modelId="{F0FE2EAB-833D-4378-AE95-B2E8C24525D9}" type="presParOf" srcId="{9B27644A-685A-4AD4-86B8-7FD62DF3BE95}" destId="{97A9735E-FC7C-49AF-AD4C-7368B5AF0411}" srcOrd="0" destOrd="0" presId="urn:microsoft.com/office/officeart/2005/8/layout/vProcess5"/>
    <dgm:cxn modelId="{61EA5E0D-6B77-4B32-A783-B6DCE2BC683C}" type="presParOf" srcId="{9B27644A-685A-4AD4-86B8-7FD62DF3BE95}" destId="{B9F72407-3DA4-41CD-92C0-10A41320A6DC}" srcOrd="1" destOrd="0" presId="urn:microsoft.com/office/officeart/2005/8/layout/vProcess5"/>
    <dgm:cxn modelId="{32C40E10-BC97-4BA3-AF93-43721ADB4599}" type="presParOf" srcId="{9B27644A-685A-4AD4-86B8-7FD62DF3BE95}" destId="{75234B06-C506-413E-97D9-69918A2BA6DD}" srcOrd="2" destOrd="0" presId="urn:microsoft.com/office/officeart/2005/8/layout/vProcess5"/>
    <dgm:cxn modelId="{0B8EBC33-2E0C-420A-8363-5C5FE681A19C}" type="presParOf" srcId="{9B27644A-685A-4AD4-86B8-7FD62DF3BE95}" destId="{E752A0DA-08AE-4219-A256-3B162BE66F28}" srcOrd="3" destOrd="0" presId="urn:microsoft.com/office/officeart/2005/8/layout/vProcess5"/>
    <dgm:cxn modelId="{C5CF31CF-DD35-4ECB-A6E6-02DA65D0E308}" type="presParOf" srcId="{9B27644A-685A-4AD4-86B8-7FD62DF3BE95}" destId="{5DD5D176-701A-4A6B-8C8B-40FED7C5F8B4}" srcOrd="4" destOrd="0" presId="urn:microsoft.com/office/officeart/2005/8/layout/vProcess5"/>
    <dgm:cxn modelId="{40BE91C2-CD17-404C-856C-DDBA11036D61}" type="presParOf" srcId="{9B27644A-685A-4AD4-86B8-7FD62DF3BE95}" destId="{914FE57D-0CB5-401B-B04C-7211792FB3BA}" srcOrd="5" destOrd="0" presId="urn:microsoft.com/office/officeart/2005/8/layout/vProcess5"/>
    <dgm:cxn modelId="{91731A3E-D323-42AE-BED2-937E67579C91}" type="presParOf" srcId="{9B27644A-685A-4AD4-86B8-7FD62DF3BE95}" destId="{E5CA6746-3C9A-4CBE-ACEA-7F48B257BA58}" srcOrd="6" destOrd="0" presId="urn:microsoft.com/office/officeart/2005/8/layout/vProcess5"/>
    <dgm:cxn modelId="{0A0EE71B-0BB4-4F47-82D1-8B14D598A45B}" type="presParOf" srcId="{9B27644A-685A-4AD4-86B8-7FD62DF3BE95}" destId="{389F2672-A2B2-4A5A-9C5E-2C9E12EBA3AD}" srcOrd="7" destOrd="0" presId="urn:microsoft.com/office/officeart/2005/8/layout/vProcess5"/>
    <dgm:cxn modelId="{C7A691D2-0D2E-488A-98CB-930988210E6A}" type="presParOf" srcId="{9B27644A-685A-4AD4-86B8-7FD62DF3BE95}" destId="{5BC2B9B0-CC3B-4538-BD59-92DF706EFA3A}" srcOrd="8" destOrd="0" presId="urn:microsoft.com/office/officeart/2005/8/layout/vProcess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C5E649-B8A2-4C63-B7A7-BF436EC65736}"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US"/>
        </a:p>
      </dgm:t>
    </dgm:pt>
    <dgm:pt modelId="{9CA36F19-8285-4595-AB2A-9782C709D226}">
      <dgm:prSet phldrT="[Text]"/>
      <dgm:spPr/>
      <dgm:t>
        <a:bodyPr/>
        <a:lstStyle/>
        <a:p>
          <a:r>
            <a:rPr lang="en-US" dirty="0" smtClean="0"/>
            <a:t>Carriers</a:t>
          </a:r>
          <a:endParaRPr lang="en-US" dirty="0"/>
        </a:p>
      </dgm:t>
    </dgm:pt>
    <dgm:pt modelId="{C46D633A-10D8-442A-BF5E-DA023C5B2DE0}" type="parTrans" cxnId="{DF999B63-E8EC-4DEF-99EA-360FC33DF032}">
      <dgm:prSet/>
      <dgm:spPr/>
      <dgm:t>
        <a:bodyPr/>
        <a:lstStyle/>
        <a:p>
          <a:endParaRPr lang="en-US"/>
        </a:p>
      </dgm:t>
    </dgm:pt>
    <dgm:pt modelId="{12EB44A8-9B84-4C3F-BB8F-EC480C93684A}" type="sibTrans" cxnId="{DF999B63-E8EC-4DEF-99EA-360FC33DF032}">
      <dgm:prSet/>
      <dgm:spPr/>
      <dgm:t>
        <a:bodyPr/>
        <a:lstStyle/>
        <a:p>
          <a:endParaRPr lang="en-US"/>
        </a:p>
      </dgm:t>
    </dgm:pt>
    <dgm:pt modelId="{2B6DB44A-93B1-43B1-9B3E-A35C85860309}">
      <dgm:prSet phldrT="[Text]"/>
      <dgm:spPr/>
      <dgm:t>
        <a:bodyPr/>
        <a:lstStyle/>
        <a:p>
          <a:r>
            <a:rPr lang="en-US" dirty="0" smtClean="0"/>
            <a:t>OS’s</a:t>
          </a:r>
          <a:endParaRPr lang="en-US" dirty="0"/>
        </a:p>
      </dgm:t>
    </dgm:pt>
    <dgm:pt modelId="{DA4A2844-94DB-4B66-8964-DDE63AB47073}" type="parTrans" cxnId="{754195F4-8FA8-4C62-ABC9-8C785447D201}">
      <dgm:prSet/>
      <dgm:spPr/>
      <dgm:t>
        <a:bodyPr/>
        <a:lstStyle/>
        <a:p>
          <a:endParaRPr lang="en-US"/>
        </a:p>
      </dgm:t>
    </dgm:pt>
    <dgm:pt modelId="{7F2743CF-1D5D-4EDB-B05C-8017C94D9AA8}" type="sibTrans" cxnId="{754195F4-8FA8-4C62-ABC9-8C785447D201}">
      <dgm:prSet/>
      <dgm:spPr/>
      <dgm:t>
        <a:bodyPr/>
        <a:lstStyle/>
        <a:p>
          <a:endParaRPr lang="en-US"/>
        </a:p>
      </dgm:t>
    </dgm:pt>
    <dgm:pt modelId="{2479F5BF-0B28-40C9-A612-DF6E889EA13A}">
      <dgm:prSet phldrT="[Text]"/>
      <dgm:spPr/>
      <dgm:t>
        <a:bodyPr/>
        <a:lstStyle/>
        <a:p>
          <a:r>
            <a:rPr lang="en-US" dirty="0" smtClean="0"/>
            <a:t>BlackBerry</a:t>
          </a:r>
          <a:endParaRPr lang="en-US" dirty="0"/>
        </a:p>
      </dgm:t>
    </dgm:pt>
    <dgm:pt modelId="{75FBDBC5-8593-4597-B7D9-08159437FDC8}" type="parTrans" cxnId="{A9EA4760-1231-411E-BD61-3D8F16F752BE}">
      <dgm:prSet/>
      <dgm:spPr/>
      <dgm:t>
        <a:bodyPr/>
        <a:lstStyle/>
        <a:p>
          <a:endParaRPr lang="en-US"/>
        </a:p>
      </dgm:t>
    </dgm:pt>
    <dgm:pt modelId="{03B4BD3B-F423-43C7-9EFF-D6C2E70274EF}" type="sibTrans" cxnId="{A9EA4760-1231-411E-BD61-3D8F16F752BE}">
      <dgm:prSet/>
      <dgm:spPr/>
      <dgm:t>
        <a:bodyPr/>
        <a:lstStyle/>
        <a:p>
          <a:endParaRPr lang="en-US"/>
        </a:p>
      </dgm:t>
    </dgm:pt>
    <dgm:pt modelId="{2B6DC8E5-5D1B-4803-B041-21E046E9FF58}">
      <dgm:prSet phldrT="[Text]"/>
      <dgm:spPr/>
      <dgm:t>
        <a:bodyPr/>
        <a:lstStyle/>
        <a:p>
          <a:r>
            <a:rPr lang="en-US" dirty="0" err="1" smtClean="0"/>
            <a:t>iPhone</a:t>
          </a:r>
          <a:endParaRPr lang="en-US" dirty="0"/>
        </a:p>
      </dgm:t>
    </dgm:pt>
    <dgm:pt modelId="{86FDE32A-82EA-484E-BA60-FFE1AB8328FD}" type="parTrans" cxnId="{D0B3B7C1-096A-4418-8E94-784A3B13E825}">
      <dgm:prSet/>
      <dgm:spPr/>
      <dgm:t>
        <a:bodyPr/>
        <a:lstStyle/>
        <a:p>
          <a:endParaRPr lang="en-US"/>
        </a:p>
      </dgm:t>
    </dgm:pt>
    <dgm:pt modelId="{92BE48BE-8FE6-4828-9201-FB40BC8F8966}" type="sibTrans" cxnId="{D0B3B7C1-096A-4418-8E94-784A3B13E825}">
      <dgm:prSet/>
      <dgm:spPr/>
      <dgm:t>
        <a:bodyPr/>
        <a:lstStyle/>
        <a:p>
          <a:endParaRPr lang="en-US"/>
        </a:p>
      </dgm:t>
    </dgm:pt>
    <dgm:pt modelId="{E1258A76-759F-4E89-BF80-7B13A250CCD7}">
      <dgm:prSet phldrT="[Text]"/>
      <dgm:spPr/>
      <dgm:t>
        <a:bodyPr/>
        <a:lstStyle/>
        <a:p>
          <a:r>
            <a:rPr lang="en-US" dirty="0" smtClean="0"/>
            <a:t>Android</a:t>
          </a:r>
          <a:endParaRPr lang="en-US" dirty="0"/>
        </a:p>
      </dgm:t>
    </dgm:pt>
    <dgm:pt modelId="{8D02CCC4-5834-4CD4-A1F6-DDC3AC036C6E}" type="parTrans" cxnId="{3CBE2E34-08C9-408F-92DA-BBCC0D65BCA8}">
      <dgm:prSet/>
      <dgm:spPr/>
      <dgm:t>
        <a:bodyPr/>
        <a:lstStyle/>
        <a:p>
          <a:endParaRPr lang="en-US"/>
        </a:p>
      </dgm:t>
    </dgm:pt>
    <dgm:pt modelId="{3C2A95F2-3355-41D6-9917-D5C24E70AB73}" type="sibTrans" cxnId="{3CBE2E34-08C9-408F-92DA-BBCC0D65BCA8}">
      <dgm:prSet/>
      <dgm:spPr/>
      <dgm:t>
        <a:bodyPr/>
        <a:lstStyle/>
        <a:p>
          <a:endParaRPr lang="en-US"/>
        </a:p>
      </dgm:t>
    </dgm:pt>
    <dgm:pt modelId="{ED1B05E7-73DE-4531-8171-3B8E838B76AD}">
      <dgm:prSet phldrT="[Text]"/>
      <dgm:spPr/>
      <dgm:t>
        <a:bodyPr/>
        <a:lstStyle/>
        <a:p>
          <a:r>
            <a:rPr lang="en-US" dirty="0" smtClean="0"/>
            <a:t>AT&amp;T</a:t>
          </a:r>
          <a:endParaRPr lang="en-US" dirty="0"/>
        </a:p>
      </dgm:t>
    </dgm:pt>
    <dgm:pt modelId="{3FE12E0C-D3F0-47E0-9ABF-E349CFC984AF}" type="parTrans" cxnId="{4C1C9DB0-F583-407D-B0CB-01AB0B094AF9}">
      <dgm:prSet/>
      <dgm:spPr/>
      <dgm:t>
        <a:bodyPr/>
        <a:lstStyle/>
        <a:p>
          <a:endParaRPr lang="en-US"/>
        </a:p>
      </dgm:t>
    </dgm:pt>
    <dgm:pt modelId="{7EA9B8F9-186F-4DAC-BAF3-C31B1677F597}" type="sibTrans" cxnId="{4C1C9DB0-F583-407D-B0CB-01AB0B094AF9}">
      <dgm:prSet/>
      <dgm:spPr/>
      <dgm:t>
        <a:bodyPr/>
        <a:lstStyle/>
        <a:p>
          <a:endParaRPr lang="en-US"/>
        </a:p>
      </dgm:t>
    </dgm:pt>
    <dgm:pt modelId="{B752C13C-8E0D-4487-9C38-FCF7A02D9E57}">
      <dgm:prSet phldrT="[Text]"/>
      <dgm:spPr/>
      <dgm:t>
        <a:bodyPr/>
        <a:lstStyle/>
        <a:p>
          <a:r>
            <a:rPr lang="en-US" dirty="0" smtClean="0"/>
            <a:t>Verizon</a:t>
          </a:r>
          <a:endParaRPr lang="en-US" dirty="0"/>
        </a:p>
      </dgm:t>
    </dgm:pt>
    <dgm:pt modelId="{D309E271-C92B-4541-86BB-4DFFB924FDBC}" type="parTrans" cxnId="{48ACFB3B-1942-452E-9958-5F61B577A71B}">
      <dgm:prSet/>
      <dgm:spPr/>
      <dgm:t>
        <a:bodyPr/>
        <a:lstStyle/>
        <a:p>
          <a:endParaRPr lang="en-US"/>
        </a:p>
      </dgm:t>
    </dgm:pt>
    <dgm:pt modelId="{F7081D14-C923-4F7B-BA47-C8E4F7DE1744}" type="sibTrans" cxnId="{48ACFB3B-1942-452E-9958-5F61B577A71B}">
      <dgm:prSet/>
      <dgm:spPr/>
      <dgm:t>
        <a:bodyPr/>
        <a:lstStyle/>
        <a:p>
          <a:endParaRPr lang="en-US"/>
        </a:p>
      </dgm:t>
    </dgm:pt>
    <dgm:pt modelId="{5D0535A0-9464-49AB-8868-D9171F85D7B3}" type="pres">
      <dgm:prSet presAssocID="{A0C5E649-B8A2-4C63-B7A7-BF436EC65736}" presName="Name0" presStyleCnt="0">
        <dgm:presLayoutVars>
          <dgm:dir/>
          <dgm:animLvl val="lvl"/>
          <dgm:resizeHandles val="exact"/>
        </dgm:presLayoutVars>
      </dgm:prSet>
      <dgm:spPr/>
      <dgm:t>
        <a:bodyPr/>
        <a:lstStyle/>
        <a:p>
          <a:endParaRPr lang="en-US"/>
        </a:p>
      </dgm:t>
    </dgm:pt>
    <dgm:pt modelId="{637FDA89-40E4-4C9A-BD2F-34A34773A703}" type="pres">
      <dgm:prSet presAssocID="{9CA36F19-8285-4595-AB2A-9782C709D226}" presName="linNode" presStyleCnt="0"/>
      <dgm:spPr/>
    </dgm:pt>
    <dgm:pt modelId="{678BE9B7-C8A1-4DA3-BFE9-C82FDF63137C}" type="pres">
      <dgm:prSet presAssocID="{9CA36F19-8285-4595-AB2A-9782C709D226}" presName="parentText" presStyleLbl="node1" presStyleIdx="0" presStyleCnt="2">
        <dgm:presLayoutVars>
          <dgm:chMax val="1"/>
          <dgm:bulletEnabled val="1"/>
        </dgm:presLayoutVars>
      </dgm:prSet>
      <dgm:spPr/>
      <dgm:t>
        <a:bodyPr/>
        <a:lstStyle/>
        <a:p>
          <a:endParaRPr lang="en-US"/>
        </a:p>
      </dgm:t>
    </dgm:pt>
    <dgm:pt modelId="{B27EC57B-339A-4EAA-A941-F94706E4FEE8}" type="pres">
      <dgm:prSet presAssocID="{9CA36F19-8285-4595-AB2A-9782C709D226}" presName="descendantText" presStyleLbl="alignAccFollowNode1" presStyleIdx="0" presStyleCnt="2">
        <dgm:presLayoutVars>
          <dgm:bulletEnabled val="1"/>
        </dgm:presLayoutVars>
      </dgm:prSet>
      <dgm:spPr/>
      <dgm:t>
        <a:bodyPr/>
        <a:lstStyle/>
        <a:p>
          <a:endParaRPr lang="en-US"/>
        </a:p>
      </dgm:t>
    </dgm:pt>
    <dgm:pt modelId="{6D87EA23-DC91-4548-9F1E-34CBAAC72664}" type="pres">
      <dgm:prSet presAssocID="{12EB44A8-9B84-4C3F-BB8F-EC480C93684A}" presName="sp" presStyleCnt="0"/>
      <dgm:spPr/>
    </dgm:pt>
    <dgm:pt modelId="{35D150DF-315D-46F2-BACA-7747556155A1}" type="pres">
      <dgm:prSet presAssocID="{2B6DB44A-93B1-43B1-9B3E-A35C85860309}" presName="linNode" presStyleCnt="0"/>
      <dgm:spPr/>
    </dgm:pt>
    <dgm:pt modelId="{D2B0252A-9619-4E4A-B2AB-0F747F521CDE}" type="pres">
      <dgm:prSet presAssocID="{2B6DB44A-93B1-43B1-9B3E-A35C85860309}" presName="parentText" presStyleLbl="node1" presStyleIdx="1" presStyleCnt="2">
        <dgm:presLayoutVars>
          <dgm:chMax val="1"/>
          <dgm:bulletEnabled val="1"/>
        </dgm:presLayoutVars>
      </dgm:prSet>
      <dgm:spPr/>
      <dgm:t>
        <a:bodyPr/>
        <a:lstStyle/>
        <a:p>
          <a:endParaRPr lang="en-US"/>
        </a:p>
      </dgm:t>
    </dgm:pt>
    <dgm:pt modelId="{6C26E43D-ED1E-48AA-AE3C-1BF4942E15AD}" type="pres">
      <dgm:prSet presAssocID="{2B6DB44A-93B1-43B1-9B3E-A35C85860309}" presName="descendantText" presStyleLbl="alignAccFollowNode1" presStyleIdx="1" presStyleCnt="2">
        <dgm:presLayoutVars>
          <dgm:bulletEnabled val="1"/>
        </dgm:presLayoutVars>
      </dgm:prSet>
      <dgm:spPr/>
      <dgm:t>
        <a:bodyPr/>
        <a:lstStyle/>
        <a:p>
          <a:endParaRPr lang="en-US"/>
        </a:p>
      </dgm:t>
    </dgm:pt>
  </dgm:ptLst>
  <dgm:cxnLst>
    <dgm:cxn modelId="{8DCB0F1A-2517-404A-A0E6-47F04584DD40}" type="presOf" srcId="{9CA36F19-8285-4595-AB2A-9782C709D226}" destId="{678BE9B7-C8A1-4DA3-BFE9-C82FDF63137C}" srcOrd="0" destOrd="0" presId="urn:microsoft.com/office/officeart/2005/8/layout/vList5"/>
    <dgm:cxn modelId="{CBF453AB-1AE6-44E7-8512-C41094F93256}" type="presOf" srcId="{E1258A76-759F-4E89-BF80-7B13A250CCD7}" destId="{6C26E43D-ED1E-48AA-AE3C-1BF4942E15AD}" srcOrd="0" destOrd="2" presId="urn:microsoft.com/office/officeart/2005/8/layout/vList5"/>
    <dgm:cxn modelId="{3CBE2E34-08C9-408F-92DA-BBCC0D65BCA8}" srcId="{2B6DB44A-93B1-43B1-9B3E-A35C85860309}" destId="{E1258A76-759F-4E89-BF80-7B13A250CCD7}" srcOrd="2" destOrd="0" parTransId="{8D02CCC4-5834-4CD4-A1F6-DDC3AC036C6E}" sibTransId="{3C2A95F2-3355-41D6-9917-D5C24E70AB73}"/>
    <dgm:cxn modelId="{EC3D7236-145E-43AA-98F9-DA6F3699C289}" type="presOf" srcId="{B752C13C-8E0D-4487-9C38-FCF7A02D9E57}" destId="{B27EC57B-339A-4EAA-A941-F94706E4FEE8}" srcOrd="0" destOrd="1" presId="urn:microsoft.com/office/officeart/2005/8/layout/vList5"/>
    <dgm:cxn modelId="{48ACFB3B-1942-452E-9958-5F61B577A71B}" srcId="{9CA36F19-8285-4595-AB2A-9782C709D226}" destId="{B752C13C-8E0D-4487-9C38-FCF7A02D9E57}" srcOrd="1" destOrd="0" parTransId="{D309E271-C92B-4541-86BB-4DFFB924FDBC}" sibTransId="{F7081D14-C923-4F7B-BA47-C8E4F7DE1744}"/>
    <dgm:cxn modelId="{DF999B63-E8EC-4DEF-99EA-360FC33DF032}" srcId="{A0C5E649-B8A2-4C63-B7A7-BF436EC65736}" destId="{9CA36F19-8285-4595-AB2A-9782C709D226}" srcOrd="0" destOrd="0" parTransId="{C46D633A-10D8-442A-BF5E-DA023C5B2DE0}" sibTransId="{12EB44A8-9B84-4C3F-BB8F-EC480C93684A}"/>
    <dgm:cxn modelId="{238FFC7C-9DAD-4397-B94E-1FC1510470C6}" type="presOf" srcId="{ED1B05E7-73DE-4531-8171-3B8E838B76AD}" destId="{B27EC57B-339A-4EAA-A941-F94706E4FEE8}" srcOrd="0" destOrd="0" presId="urn:microsoft.com/office/officeart/2005/8/layout/vList5"/>
    <dgm:cxn modelId="{4C1C9DB0-F583-407D-B0CB-01AB0B094AF9}" srcId="{9CA36F19-8285-4595-AB2A-9782C709D226}" destId="{ED1B05E7-73DE-4531-8171-3B8E838B76AD}" srcOrd="0" destOrd="0" parTransId="{3FE12E0C-D3F0-47E0-9ABF-E349CFC984AF}" sibTransId="{7EA9B8F9-186F-4DAC-BAF3-C31B1677F597}"/>
    <dgm:cxn modelId="{7BC9544D-9276-450B-AA24-705125643DE7}" type="presOf" srcId="{A0C5E649-B8A2-4C63-B7A7-BF436EC65736}" destId="{5D0535A0-9464-49AB-8868-D9171F85D7B3}" srcOrd="0" destOrd="0" presId="urn:microsoft.com/office/officeart/2005/8/layout/vList5"/>
    <dgm:cxn modelId="{DA1A2286-BF0C-45F6-B7F2-4EAD6824E86E}" type="presOf" srcId="{2B6DC8E5-5D1B-4803-B041-21E046E9FF58}" destId="{6C26E43D-ED1E-48AA-AE3C-1BF4942E15AD}" srcOrd="0" destOrd="1" presId="urn:microsoft.com/office/officeart/2005/8/layout/vList5"/>
    <dgm:cxn modelId="{A9EA4760-1231-411E-BD61-3D8F16F752BE}" srcId="{2B6DB44A-93B1-43B1-9B3E-A35C85860309}" destId="{2479F5BF-0B28-40C9-A612-DF6E889EA13A}" srcOrd="0" destOrd="0" parTransId="{75FBDBC5-8593-4597-B7D9-08159437FDC8}" sibTransId="{03B4BD3B-F423-43C7-9EFF-D6C2E70274EF}"/>
    <dgm:cxn modelId="{D0B3B7C1-096A-4418-8E94-784A3B13E825}" srcId="{2B6DB44A-93B1-43B1-9B3E-A35C85860309}" destId="{2B6DC8E5-5D1B-4803-B041-21E046E9FF58}" srcOrd="1" destOrd="0" parTransId="{86FDE32A-82EA-484E-BA60-FFE1AB8328FD}" sibTransId="{92BE48BE-8FE6-4828-9201-FB40BC8F8966}"/>
    <dgm:cxn modelId="{99C8B701-1380-4651-A117-7A6B28D9802B}" type="presOf" srcId="{2479F5BF-0B28-40C9-A612-DF6E889EA13A}" destId="{6C26E43D-ED1E-48AA-AE3C-1BF4942E15AD}" srcOrd="0" destOrd="0" presId="urn:microsoft.com/office/officeart/2005/8/layout/vList5"/>
    <dgm:cxn modelId="{754195F4-8FA8-4C62-ABC9-8C785447D201}" srcId="{A0C5E649-B8A2-4C63-B7A7-BF436EC65736}" destId="{2B6DB44A-93B1-43B1-9B3E-A35C85860309}" srcOrd="1" destOrd="0" parTransId="{DA4A2844-94DB-4B66-8964-DDE63AB47073}" sibTransId="{7F2743CF-1D5D-4EDB-B05C-8017C94D9AA8}"/>
    <dgm:cxn modelId="{834D3FF7-7E06-4D0C-B89A-71D42D3BF7D6}" type="presOf" srcId="{2B6DB44A-93B1-43B1-9B3E-A35C85860309}" destId="{D2B0252A-9619-4E4A-B2AB-0F747F521CDE}" srcOrd="0" destOrd="0" presId="urn:microsoft.com/office/officeart/2005/8/layout/vList5"/>
    <dgm:cxn modelId="{887B0BF1-5B0E-4B2A-894A-8E5A8FDFD47B}" type="presParOf" srcId="{5D0535A0-9464-49AB-8868-D9171F85D7B3}" destId="{637FDA89-40E4-4C9A-BD2F-34A34773A703}" srcOrd="0" destOrd="0" presId="urn:microsoft.com/office/officeart/2005/8/layout/vList5"/>
    <dgm:cxn modelId="{FB87A440-8A4A-42DA-A575-F85663655F90}" type="presParOf" srcId="{637FDA89-40E4-4C9A-BD2F-34A34773A703}" destId="{678BE9B7-C8A1-4DA3-BFE9-C82FDF63137C}" srcOrd="0" destOrd="0" presId="urn:microsoft.com/office/officeart/2005/8/layout/vList5"/>
    <dgm:cxn modelId="{B9AE6F22-92EC-409F-B33A-DA0D8D134F22}" type="presParOf" srcId="{637FDA89-40E4-4C9A-BD2F-34A34773A703}" destId="{B27EC57B-339A-4EAA-A941-F94706E4FEE8}" srcOrd="1" destOrd="0" presId="urn:microsoft.com/office/officeart/2005/8/layout/vList5"/>
    <dgm:cxn modelId="{95449BC5-5E55-4CED-A636-83BC818A03A8}" type="presParOf" srcId="{5D0535A0-9464-49AB-8868-D9171F85D7B3}" destId="{6D87EA23-DC91-4548-9F1E-34CBAAC72664}" srcOrd="1" destOrd="0" presId="urn:microsoft.com/office/officeart/2005/8/layout/vList5"/>
    <dgm:cxn modelId="{B28B242B-AE24-468E-877D-CFDD1FE2A3AA}" type="presParOf" srcId="{5D0535A0-9464-49AB-8868-D9171F85D7B3}" destId="{35D150DF-315D-46F2-BACA-7747556155A1}" srcOrd="2" destOrd="0" presId="urn:microsoft.com/office/officeart/2005/8/layout/vList5"/>
    <dgm:cxn modelId="{2FA8EB06-5F50-421A-9CED-3E0EC4ED6856}" type="presParOf" srcId="{35D150DF-315D-46F2-BACA-7747556155A1}" destId="{D2B0252A-9619-4E4A-B2AB-0F747F521CDE}" srcOrd="0" destOrd="0" presId="urn:microsoft.com/office/officeart/2005/8/layout/vList5"/>
    <dgm:cxn modelId="{A10727D1-496E-4EF1-9911-9C1A0A6962F9}" type="presParOf" srcId="{35D150DF-315D-46F2-BACA-7747556155A1}" destId="{6C26E43D-ED1E-48AA-AE3C-1BF4942E15AD}"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737C97-A1AB-4310-AB8F-2456D49800B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37B3A9-26F1-4A4C-A052-DC7078B31137}">
      <dgm:prSet phldrT="[Text]" custT="1"/>
      <dgm:spPr/>
      <dgm:t>
        <a:bodyPr/>
        <a:lstStyle/>
        <a:p>
          <a:r>
            <a:rPr lang="en-US" sz="2400" dirty="0" smtClean="0"/>
            <a:t>Make an early push for Android development</a:t>
          </a:r>
          <a:endParaRPr lang="en-US" sz="2400" dirty="0"/>
        </a:p>
      </dgm:t>
    </dgm:pt>
    <dgm:pt modelId="{BE6CBC05-D8C3-4D37-BCAA-8A99F0784619}" type="parTrans" cxnId="{A688F130-3985-41DE-9FD8-CD2D3B31858D}">
      <dgm:prSet/>
      <dgm:spPr/>
      <dgm:t>
        <a:bodyPr/>
        <a:lstStyle/>
        <a:p>
          <a:endParaRPr lang="en-US"/>
        </a:p>
      </dgm:t>
    </dgm:pt>
    <dgm:pt modelId="{F31D8DF2-846D-463C-8918-C7706AEC5A10}" type="sibTrans" cxnId="{A688F130-3985-41DE-9FD8-CD2D3B31858D}">
      <dgm:prSet/>
      <dgm:spPr/>
      <dgm:t>
        <a:bodyPr/>
        <a:lstStyle/>
        <a:p>
          <a:endParaRPr lang="en-US"/>
        </a:p>
      </dgm:t>
    </dgm:pt>
    <dgm:pt modelId="{3B6B6797-B43B-4FCE-8D5B-BACCDE5EBFA2}">
      <dgm:prSet phldrT="[Text]" custT="1"/>
      <dgm:spPr/>
      <dgm:t>
        <a:bodyPr/>
        <a:lstStyle/>
        <a:p>
          <a:r>
            <a:rPr lang="en-US" sz="2400" dirty="0" smtClean="0"/>
            <a:t>Continue efforts on </a:t>
          </a:r>
          <a:r>
            <a:rPr lang="en-US" sz="2400" dirty="0" err="1" smtClean="0"/>
            <a:t>iPhone</a:t>
          </a:r>
          <a:r>
            <a:rPr lang="en-US" sz="2400" dirty="0" smtClean="0"/>
            <a:t> app</a:t>
          </a:r>
          <a:endParaRPr lang="en-US" sz="2400" dirty="0"/>
        </a:p>
      </dgm:t>
    </dgm:pt>
    <dgm:pt modelId="{15392FB5-267E-4479-97DB-D41E15400806}" type="parTrans" cxnId="{906124F2-A629-487A-8AAC-D67BC18BC7E8}">
      <dgm:prSet/>
      <dgm:spPr/>
      <dgm:t>
        <a:bodyPr/>
        <a:lstStyle/>
        <a:p>
          <a:endParaRPr lang="en-US"/>
        </a:p>
      </dgm:t>
    </dgm:pt>
    <dgm:pt modelId="{B87F248D-4513-464A-95A3-739480ECCAEA}" type="sibTrans" cxnId="{906124F2-A629-487A-8AAC-D67BC18BC7E8}">
      <dgm:prSet/>
      <dgm:spPr/>
      <dgm:t>
        <a:bodyPr/>
        <a:lstStyle/>
        <a:p>
          <a:endParaRPr lang="en-US"/>
        </a:p>
      </dgm:t>
    </dgm:pt>
    <dgm:pt modelId="{A1EDC107-5A7C-4DE6-B685-2D2F38143D65}">
      <dgm:prSet phldrT="[Text]" custT="1"/>
      <dgm:spPr/>
      <dgm:t>
        <a:bodyPr/>
        <a:lstStyle/>
        <a:p>
          <a:r>
            <a:rPr lang="en-US" sz="2400" dirty="0" smtClean="0"/>
            <a:t>Capture a slice of BlackBerry’s huge customer base </a:t>
          </a:r>
          <a:endParaRPr lang="en-US" sz="2400" dirty="0"/>
        </a:p>
      </dgm:t>
    </dgm:pt>
    <dgm:pt modelId="{3D51ADEA-3AF8-44A8-829E-320504AFE5BC}" type="parTrans" cxnId="{703E5BD9-2739-4F0F-860D-32ABDF27821C}">
      <dgm:prSet/>
      <dgm:spPr/>
      <dgm:t>
        <a:bodyPr/>
        <a:lstStyle/>
        <a:p>
          <a:endParaRPr lang="en-US"/>
        </a:p>
      </dgm:t>
    </dgm:pt>
    <dgm:pt modelId="{8C060A56-B05F-4FE3-B6C2-D68E823FABD9}" type="sibTrans" cxnId="{703E5BD9-2739-4F0F-860D-32ABDF27821C}">
      <dgm:prSet/>
      <dgm:spPr/>
      <dgm:t>
        <a:bodyPr/>
        <a:lstStyle/>
        <a:p>
          <a:endParaRPr lang="en-US"/>
        </a:p>
      </dgm:t>
    </dgm:pt>
    <dgm:pt modelId="{3446CFA1-EE80-4346-A7F6-33BFFC6F075F}">
      <dgm:prSet phldrT="[Text]" custT="1"/>
      <dgm:spPr>
        <a:solidFill>
          <a:schemeClr val="tx2">
            <a:lumMod val="40000"/>
            <a:lumOff val="60000"/>
          </a:schemeClr>
        </a:solidFill>
      </dgm:spPr>
      <dgm:t>
        <a:bodyPr/>
        <a:lstStyle/>
        <a:p>
          <a:r>
            <a:rPr lang="en-US" sz="2000" dirty="0" smtClean="0"/>
            <a:t>Keep an eye for partnership with Verizon</a:t>
          </a:r>
          <a:endParaRPr lang="en-US" sz="2000" dirty="0"/>
        </a:p>
      </dgm:t>
    </dgm:pt>
    <dgm:pt modelId="{4E521D98-F60C-4A88-ADDB-FAB5DF34EFE9}" type="parTrans" cxnId="{CB4A7E96-1E18-487C-9528-B71258BA33EE}">
      <dgm:prSet/>
      <dgm:spPr/>
      <dgm:t>
        <a:bodyPr/>
        <a:lstStyle/>
        <a:p>
          <a:endParaRPr lang="en-US"/>
        </a:p>
      </dgm:t>
    </dgm:pt>
    <dgm:pt modelId="{58AE4A5A-9B20-498F-A93C-54274993CA25}" type="sibTrans" cxnId="{CB4A7E96-1E18-487C-9528-B71258BA33EE}">
      <dgm:prSet/>
      <dgm:spPr/>
      <dgm:t>
        <a:bodyPr/>
        <a:lstStyle/>
        <a:p>
          <a:endParaRPr lang="en-US"/>
        </a:p>
      </dgm:t>
    </dgm:pt>
    <dgm:pt modelId="{67BF2759-B6B0-4FD7-88E3-B5A270669A19}">
      <dgm:prSet phldrT="[Text]" custT="1"/>
      <dgm:spPr/>
      <dgm:t>
        <a:bodyPr/>
        <a:lstStyle/>
        <a:p>
          <a:r>
            <a:rPr lang="en-US" sz="2400" dirty="0" smtClean="0"/>
            <a:t>Focus on Verizon as a carrier</a:t>
          </a:r>
          <a:endParaRPr lang="en-US" sz="2400" dirty="0"/>
        </a:p>
      </dgm:t>
    </dgm:pt>
    <dgm:pt modelId="{3A94B7CE-4FC4-4698-A193-BC20722428E7}" type="parTrans" cxnId="{269DF784-09ED-4830-939A-76978B502F82}">
      <dgm:prSet/>
      <dgm:spPr/>
      <dgm:t>
        <a:bodyPr/>
        <a:lstStyle/>
        <a:p>
          <a:endParaRPr lang="en-US"/>
        </a:p>
      </dgm:t>
    </dgm:pt>
    <dgm:pt modelId="{251A39A6-8B2E-4B4D-BEE5-E80364A947A6}" type="sibTrans" cxnId="{269DF784-09ED-4830-939A-76978B502F82}">
      <dgm:prSet/>
      <dgm:spPr/>
      <dgm:t>
        <a:bodyPr/>
        <a:lstStyle/>
        <a:p>
          <a:endParaRPr lang="en-US"/>
        </a:p>
      </dgm:t>
    </dgm:pt>
    <dgm:pt modelId="{0853BC56-8F65-4A26-B03C-A780237E9F05}" type="pres">
      <dgm:prSet presAssocID="{72737C97-A1AB-4310-AB8F-2456D49800B3}" presName="linear" presStyleCnt="0">
        <dgm:presLayoutVars>
          <dgm:animLvl val="lvl"/>
          <dgm:resizeHandles val="exact"/>
        </dgm:presLayoutVars>
      </dgm:prSet>
      <dgm:spPr/>
      <dgm:t>
        <a:bodyPr/>
        <a:lstStyle/>
        <a:p>
          <a:endParaRPr lang="en-US"/>
        </a:p>
      </dgm:t>
    </dgm:pt>
    <dgm:pt modelId="{EB513B8B-AA9E-4501-8AB8-36AF866128C9}" type="pres">
      <dgm:prSet presAssocID="{FC37B3A9-26F1-4A4C-A052-DC7078B31137}" presName="parentText" presStyleLbl="node1" presStyleIdx="0" presStyleCnt="4" custScaleX="94286" custLinFactY="-4720" custLinFactNeighborX="476" custLinFactNeighborY="-100000">
        <dgm:presLayoutVars>
          <dgm:chMax val="0"/>
          <dgm:bulletEnabled val="1"/>
        </dgm:presLayoutVars>
      </dgm:prSet>
      <dgm:spPr/>
      <dgm:t>
        <a:bodyPr/>
        <a:lstStyle/>
        <a:p>
          <a:endParaRPr lang="en-US"/>
        </a:p>
      </dgm:t>
    </dgm:pt>
    <dgm:pt modelId="{C9C4E3E9-5445-420A-A7CB-0FE7DEE831A4}" type="pres">
      <dgm:prSet presAssocID="{F31D8DF2-846D-463C-8918-C7706AEC5A10}" presName="spacer" presStyleCnt="0"/>
      <dgm:spPr/>
    </dgm:pt>
    <dgm:pt modelId="{A945576E-5D97-45B9-B3E1-8B5D3304DC59}" type="pres">
      <dgm:prSet presAssocID="{3B6B6797-B43B-4FCE-8D5B-BACCDE5EBFA2}" presName="parentText" presStyleLbl="node1" presStyleIdx="1" presStyleCnt="4" custScaleX="94286" custLinFactNeighborY="-17210">
        <dgm:presLayoutVars>
          <dgm:chMax val="0"/>
          <dgm:bulletEnabled val="1"/>
        </dgm:presLayoutVars>
      </dgm:prSet>
      <dgm:spPr/>
      <dgm:t>
        <a:bodyPr/>
        <a:lstStyle/>
        <a:p>
          <a:endParaRPr lang="en-US"/>
        </a:p>
      </dgm:t>
    </dgm:pt>
    <dgm:pt modelId="{60D880B3-7659-4BEB-BC84-48A45F68A6ED}" type="pres">
      <dgm:prSet presAssocID="{3B6B6797-B43B-4FCE-8D5B-BACCDE5EBFA2}" presName="childText" presStyleLbl="revTx" presStyleIdx="0" presStyleCnt="1" custScaleX="94286" custLinFactNeighborX="476" custLinFactNeighborY="-28354">
        <dgm:presLayoutVars>
          <dgm:bulletEnabled val="1"/>
        </dgm:presLayoutVars>
      </dgm:prSet>
      <dgm:spPr/>
      <dgm:t>
        <a:bodyPr/>
        <a:lstStyle/>
        <a:p>
          <a:endParaRPr lang="en-US"/>
        </a:p>
      </dgm:t>
    </dgm:pt>
    <dgm:pt modelId="{6A30E175-1A8E-4089-A04F-50C0C06D0B42}" type="pres">
      <dgm:prSet presAssocID="{A1EDC107-5A7C-4DE6-B685-2D2F38143D65}" presName="parentText" presStyleLbl="node1" presStyleIdx="2" presStyleCnt="4" custScaleX="94286" custLinFactY="-4902" custLinFactNeighborY="-100000">
        <dgm:presLayoutVars>
          <dgm:chMax val="0"/>
          <dgm:bulletEnabled val="1"/>
        </dgm:presLayoutVars>
      </dgm:prSet>
      <dgm:spPr/>
      <dgm:t>
        <a:bodyPr/>
        <a:lstStyle/>
        <a:p>
          <a:endParaRPr lang="en-US"/>
        </a:p>
      </dgm:t>
    </dgm:pt>
    <dgm:pt modelId="{CB9A15A2-D6C8-4CC4-8617-9C9196E2451E}" type="pres">
      <dgm:prSet presAssocID="{8C060A56-B05F-4FE3-B6C2-D68E823FABD9}" presName="spacer" presStyleCnt="0"/>
      <dgm:spPr/>
    </dgm:pt>
    <dgm:pt modelId="{3E7B915C-6918-422C-9280-12317F5A034B}" type="pres">
      <dgm:prSet presAssocID="{67BF2759-B6B0-4FD7-88E3-B5A270669A19}" presName="parentText" presStyleLbl="node1" presStyleIdx="3" presStyleCnt="4" custScaleX="94286" custLinFactY="-12538" custLinFactNeighborY="-100000">
        <dgm:presLayoutVars>
          <dgm:chMax val="0"/>
          <dgm:bulletEnabled val="1"/>
        </dgm:presLayoutVars>
      </dgm:prSet>
      <dgm:spPr/>
      <dgm:t>
        <a:bodyPr/>
        <a:lstStyle/>
        <a:p>
          <a:endParaRPr lang="en-US"/>
        </a:p>
      </dgm:t>
    </dgm:pt>
  </dgm:ptLst>
  <dgm:cxnLst>
    <dgm:cxn modelId="{269DF784-09ED-4830-939A-76978B502F82}" srcId="{72737C97-A1AB-4310-AB8F-2456D49800B3}" destId="{67BF2759-B6B0-4FD7-88E3-B5A270669A19}" srcOrd="3" destOrd="0" parTransId="{3A94B7CE-4FC4-4698-A193-BC20722428E7}" sibTransId="{251A39A6-8B2E-4B4D-BEE5-E80364A947A6}"/>
    <dgm:cxn modelId="{11DE4FB5-1089-469E-92A0-5C4D2D679B3D}" type="presOf" srcId="{3B6B6797-B43B-4FCE-8D5B-BACCDE5EBFA2}" destId="{A945576E-5D97-45B9-B3E1-8B5D3304DC59}" srcOrd="0" destOrd="0" presId="urn:microsoft.com/office/officeart/2005/8/layout/vList2"/>
    <dgm:cxn modelId="{703E5BD9-2739-4F0F-860D-32ABDF27821C}" srcId="{72737C97-A1AB-4310-AB8F-2456D49800B3}" destId="{A1EDC107-5A7C-4DE6-B685-2D2F38143D65}" srcOrd="2" destOrd="0" parTransId="{3D51ADEA-3AF8-44A8-829E-320504AFE5BC}" sibTransId="{8C060A56-B05F-4FE3-B6C2-D68E823FABD9}"/>
    <dgm:cxn modelId="{906124F2-A629-487A-8AAC-D67BC18BC7E8}" srcId="{72737C97-A1AB-4310-AB8F-2456D49800B3}" destId="{3B6B6797-B43B-4FCE-8D5B-BACCDE5EBFA2}" srcOrd="1" destOrd="0" parTransId="{15392FB5-267E-4479-97DB-D41E15400806}" sibTransId="{B87F248D-4513-464A-95A3-739480ECCAEA}"/>
    <dgm:cxn modelId="{CB4A7E96-1E18-487C-9528-B71258BA33EE}" srcId="{3B6B6797-B43B-4FCE-8D5B-BACCDE5EBFA2}" destId="{3446CFA1-EE80-4346-A7F6-33BFFC6F075F}" srcOrd="0" destOrd="0" parTransId="{4E521D98-F60C-4A88-ADDB-FAB5DF34EFE9}" sibTransId="{58AE4A5A-9B20-498F-A93C-54274993CA25}"/>
    <dgm:cxn modelId="{584425AE-95FE-4880-9532-C38BB2F4D007}" type="presOf" srcId="{72737C97-A1AB-4310-AB8F-2456D49800B3}" destId="{0853BC56-8F65-4A26-B03C-A780237E9F05}" srcOrd="0" destOrd="0" presId="urn:microsoft.com/office/officeart/2005/8/layout/vList2"/>
    <dgm:cxn modelId="{B647BFCF-B36D-42F9-97DA-6EBFA0C14D10}" type="presOf" srcId="{A1EDC107-5A7C-4DE6-B685-2D2F38143D65}" destId="{6A30E175-1A8E-4089-A04F-50C0C06D0B42}" srcOrd="0" destOrd="0" presId="urn:microsoft.com/office/officeart/2005/8/layout/vList2"/>
    <dgm:cxn modelId="{3DE0E298-EF06-422F-9A17-DDD23012523E}" type="presOf" srcId="{FC37B3A9-26F1-4A4C-A052-DC7078B31137}" destId="{EB513B8B-AA9E-4501-8AB8-36AF866128C9}" srcOrd="0" destOrd="0" presId="urn:microsoft.com/office/officeart/2005/8/layout/vList2"/>
    <dgm:cxn modelId="{97CD2CEC-62F0-414F-8F83-5041B2627B5A}" type="presOf" srcId="{67BF2759-B6B0-4FD7-88E3-B5A270669A19}" destId="{3E7B915C-6918-422C-9280-12317F5A034B}" srcOrd="0" destOrd="0" presId="urn:microsoft.com/office/officeart/2005/8/layout/vList2"/>
    <dgm:cxn modelId="{160F317C-4726-4668-953F-FA60A7FCD328}" type="presOf" srcId="{3446CFA1-EE80-4346-A7F6-33BFFC6F075F}" destId="{60D880B3-7659-4BEB-BC84-48A45F68A6ED}" srcOrd="0" destOrd="0" presId="urn:microsoft.com/office/officeart/2005/8/layout/vList2"/>
    <dgm:cxn modelId="{A688F130-3985-41DE-9FD8-CD2D3B31858D}" srcId="{72737C97-A1AB-4310-AB8F-2456D49800B3}" destId="{FC37B3A9-26F1-4A4C-A052-DC7078B31137}" srcOrd="0" destOrd="0" parTransId="{BE6CBC05-D8C3-4D37-BCAA-8A99F0784619}" sibTransId="{F31D8DF2-846D-463C-8918-C7706AEC5A10}"/>
    <dgm:cxn modelId="{E5F49743-510E-4F69-847B-A760B723D4E3}" type="presParOf" srcId="{0853BC56-8F65-4A26-B03C-A780237E9F05}" destId="{EB513B8B-AA9E-4501-8AB8-36AF866128C9}" srcOrd="0" destOrd="0" presId="urn:microsoft.com/office/officeart/2005/8/layout/vList2"/>
    <dgm:cxn modelId="{F94F4881-03C8-4D72-B914-F226F92E9F40}" type="presParOf" srcId="{0853BC56-8F65-4A26-B03C-A780237E9F05}" destId="{C9C4E3E9-5445-420A-A7CB-0FE7DEE831A4}" srcOrd="1" destOrd="0" presId="urn:microsoft.com/office/officeart/2005/8/layout/vList2"/>
    <dgm:cxn modelId="{94C4379F-BBAB-4B86-999A-AEB171CDC915}" type="presParOf" srcId="{0853BC56-8F65-4A26-B03C-A780237E9F05}" destId="{A945576E-5D97-45B9-B3E1-8B5D3304DC59}" srcOrd="2" destOrd="0" presId="urn:microsoft.com/office/officeart/2005/8/layout/vList2"/>
    <dgm:cxn modelId="{0A69D957-9E8C-470F-B88A-2644F4F6713D}" type="presParOf" srcId="{0853BC56-8F65-4A26-B03C-A780237E9F05}" destId="{60D880B3-7659-4BEB-BC84-48A45F68A6ED}" srcOrd="3" destOrd="0" presId="urn:microsoft.com/office/officeart/2005/8/layout/vList2"/>
    <dgm:cxn modelId="{A2A94701-C947-41DD-8393-AFBBE01137E4}" type="presParOf" srcId="{0853BC56-8F65-4A26-B03C-A780237E9F05}" destId="{6A30E175-1A8E-4089-A04F-50C0C06D0B42}" srcOrd="4" destOrd="0" presId="urn:microsoft.com/office/officeart/2005/8/layout/vList2"/>
    <dgm:cxn modelId="{CE896B9C-7923-4490-B481-45364E968D30}" type="presParOf" srcId="{0853BC56-8F65-4A26-B03C-A780237E9F05}" destId="{CB9A15A2-D6C8-4CC4-8617-9C9196E2451E}" srcOrd="5" destOrd="0" presId="urn:microsoft.com/office/officeart/2005/8/layout/vList2"/>
    <dgm:cxn modelId="{85873457-158F-4A64-B4D0-CF918C97EC66}" type="presParOf" srcId="{0853BC56-8F65-4A26-B03C-A780237E9F05}" destId="{3E7B915C-6918-422C-9280-12317F5A034B}" srcOrd="6"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3DEA85-DA09-4ECD-987A-B0C1AE54C5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7F58F79-FA34-414B-BB4B-138BC904489E}">
      <dgm:prSet/>
      <dgm:spPr>
        <a:scene3d>
          <a:camera prst="orthographicFront"/>
          <a:lightRig rig="threePt" dir="t"/>
        </a:scene3d>
        <a:sp3d>
          <a:bevelT/>
        </a:sp3d>
      </dgm:spPr>
      <dgm:t>
        <a:bodyPr/>
        <a:lstStyle/>
        <a:p>
          <a:pPr rtl="0"/>
          <a:r>
            <a:rPr kumimoji="0" lang="en-US"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Get featured</a:t>
          </a:r>
          <a:r>
            <a:rPr kumimoji="0" lang="en-US" b="0" i="0" u="none" strike="noStrike" cap="none" normalizeH="0" dirty="0" smtClean="0">
              <a:ln>
                <a:noFill/>
              </a:ln>
              <a:solidFill>
                <a:schemeClr val="bg1"/>
              </a:solidFill>
              <a:effectLst/>
              <a:latin typeface="Times New Roman" pitchFamily="18" charset="0"/>
              <a:ea typeface="Calibri" pitchFamily="34" charset="0"/>
              <a:cs typeface="Times New Roman" pitchFamily="18" charset="0"/>
            </a:rPr>
            <a:t> as much as possible</a:t>
          </a:r>
          <a:endParaRPr kumimoji="0" lang="en-US" b="0" i="0" u="none" strike="noStrike" cap="none" normalizeH="0" baseline="0" dirty="0" smtClean="0">
            <a:ln>
              <a:noFill/>
            </a:ln>
            <a:solidFill>
              <a:schemeClr val="bg1"/>
            </a:solidFill>
            <a:effectLst/>
            <a:latin typeface="Arial" pitchFamily="34" charset="0"/>
            <a:cs typeface="Arial" pitchFamily="34" charset="0"/>
          </a:endParaRPr>
        </a:p>
      </dgm:t>
    </dgm:pt>
    <dgm:pt modelId="{B894BCAC-ECF5-4396-A16F-B463F1D7D90D}" type="parTrans" cxnId="{F41DF1EF-C84F-487D-8E5A-79DE2D1B1DEC}">
      <dgm:prSet/>
      <dgm:spPr/>
      <dgm:t>
        <a:bodyPr/>
        <a:lstStyle/>
        <a:p>
          <a:endParaRPr lang="en-US"/>
        </a:p>
      </dgm:t>
    </dgm:pt>
    <dgm:pt modelId="{AA5DE599-0492-4DAF-8699-CCEE1D3FDC09}" type="sibTrans" cxnId="{F41DF1EF-C84F-487D-8E5A-79DE2D1B1DEC}">
      <dgm:prSet/>
      <dgm:spPr/>
      <dgm:t>
        <a:bodyPr/>
        <a:lstStyle/>
        <a:p>
          <a:endParaRPr lang="en-US"/>
        </a:p>
      </dgm:t>
    </dgm:pt>
    <dgm:pt modelId="{BB9D8828-7126-45D8-A4D7-9D9F7F107339}">
      <dgm:prSet/>
      <dgm:spPr>
        <a:scene3d>
          <a:camera prst="orthographicFront"/>
          <a:lightRig rig="threePt" dir="t"/>
        </a:scene3d>
        <a:sp3d>
          <a:bevelT/>
        </a:sp3d>
      </dgm:spPr>
      <dgm:t>
        <a:bodyPr/>
        <a:lstStyle/>
        <a:p>
          <a:pPr rtl="0"/>
          <a:r>
            <a:rPr kumimoji="0" lang="en-US"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Change the app download experience to be more exciting and explanatory from the get go</a:t>
          </a:r>
          <a:endParaRPr kumimoji="0" lang="en-US" b="0" i="0" u="none" strike="noStrike" cap="none" normalizeH="0" baseline="0" dirty="0" smtClean="0">
            <a:ln>
              <a:noFill/>
            </a:ln>
            <a:solidFill>
              <a:schemeClr val="bg1"/>
            </a:solidFill>
            <a:effectLst/>
            <a:latin typeface="Arial" pitchFamily="34" charset="0"/>
            <a:cs typeface="Arial" pitchFamily="34" charset="0"/>
          </a:endParaRPr>
        </a:p>
      </dgm:t>
    </dgm:pt>
    <dgm:pt modelId="{6AAD4F63-EC8D-45A5-A256-BAABA438E6FF}" type="parTrans" cxnId="{0D0B8FB2-B8C5-4396-B149-5CDD283A24FC}">
      <dgm:prSet/>
      <dgm:spPr/>
      <dgm:t>
        <a:bodyPr/>
        <a:lstStyle/>
        <a:p>
          <a:endParaRPr lang="en-US"/>
        </a:p>
      </dgm:t>
    </dgm:pt>
    <dgm:pt modelId="{68E012F7-1180-4DE5-AE48-671026523B10}" type="sibTrans" cxnId="{0D0B8FB2-B8C5-4396-B149-5CDD283A24FC}">
      <dgm:prSet/>
      <dgm:spPr/>
      <dgm:t>
        <a:bodyPr/>
        <a:lstStyle/>
        <a:p>
          <a:endParaRPr lang="en-US"/>
        </a:p>
      </dgm:t>
    </dgm:pt>
    <dgm:pt modelId="{89CAE26E-7E6B-4A47-B78B-33B92C96B528}">
      <dgm:prSet custT="1"/>
      <dgm:spPr>
        <a:solidFill>
          <a:schemeClr val="accent1">
            <a:lumMod val="40000"/>
            <a:lumOff val="60000"/>
          </a:schemeClr>
        </a:solidFill>
        <a:scene3d>
          <a:camera prst="orthographicFront"/>
          <a:lightRig rig="threePt" dir="t"/>
        </a:scene3d>
        <a:sp3d>
          <a:bevelT/>
        </a:sp3d>
      </dgm:spPr>
      <dgm:t>
        <a:bodyPr/>
        <a:lstStyle/>
        <a:p>
          <a:pPr rtl="0"/>
          <a:r>
            <a:rPr kumimoji="0" lang="en-US" sz="1400" b="0" i="0" u="none" strike="noStrike" cap="none" normalizeH="0" baseline="0" dirty="0" smtClean="0">
              <a:ln>
                <a:noFill/>
              </a:ln>
              <a:solidFill>
                <a:schemeClr val="tx1"/>
              </a:solidFill>
              <a:effectLst/>
              <a:latin typeface="+mn-lt"/>
              <a:ea typeface="Calibri" pitchFamily="34" charset="0"/>
              <a:cs typeface="Times New Roman" pitchFamily="18" charset="0"/>
            </a:rPr>
            <a:t>Longer time trial</a:t>
          </a:r>
          <a:endParaRPr kumimoji="0" lang="en-US" sz="1400" b="0" i="0" u="none" strike="noStrike" cap="none" normalizeH="0" baseline="0" dirty="0" smtClean="0">
            <a:ln>
              <a:noFill/>
            </a:ln>
            <a:solidFill>
              <a:schemeClr val="tx1"/>
            </a:solidFill>
            <a:effectLst/>
            <a:latin typeface="+mn-lt"/>
            <a:cs typeface="Arial" pitchFamily="34" charset="0"/>
          </a:endParaRPr>
        </a:p>
      </dgm:t>
    </dgm:pt>
    <dgm:pt modelId="{F689202C-A6C6-40D7-A174-C39C2B65E75C}" type="parTrans" cxnId="{6B652370-4D4C-4A67-B54E-741FC2A24F34}">
      <dgm:prSet/>
      <dgm:spPr/>
      <dgm:t>
        <a:bodyPr/>
        <a:lstStyle/>
        <a:p>
          <a:endParaRPr lang="en-US"/>
        </a:p>
      </dgm:t>
    </dgm:pt>
    <dgm:pt modelId="{D7345D42-EF5F-46F4-995E-B02F3CEA4A35}" type="sibTrans" cxnId="{6B652370-4D4C-4A67-B54E-741FC2A24F34}">
      <dgm:prSet/>
      <dgm:spPr/>
      <dgm:t>
        <a:bodyPr/>
        <a:lstStyle/>
        <a:p>
          <a:endParaRPr lang="en-US"/>
        </a:p>
      </dgm:t>
    </dgm:pt>
    <dgm:pt modelId="{8AC989D1-130A-451E-B7B2-B357B05CD727}">
      <dgm:prSet/>
      <dgm:spPr>
        <a:scene3d>
          <a:camera prst="orthographicFront"/>
          <a:lightRig rig="threePt" dir="t"/>
        </a:scene3d>
        <a:sp3d>
          <a:bevelT/>
        </a:sp3d>
      </dgm:spPr>
      <dgm:t>
        <a:bodyPr/>
        <a:lstStyle/>
        <a:p>
          <a:pPr rtl="0"/>
          <a:r>
            <a:rPr kumimoji="0" lang="en-US"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Emphasize that Rhapsody gives</a:t>
          </a:r>
          <a:r>
            <a:rPr kumimoji="0" lang="en-US" b="0" i="0" u="none" strike="noStrike" cap="none" normalizeH="0" dirty="0" smtClean="0">
              <a:ln>
                <a:noFill/>
              </a:ln>
              <a:solidFill>
                <a:schemeClr val="bg1"/>
              </a:solidFill>
              <a:effectLst/>
              <a:latin typeface="Times New Roman" pitchFamily="18" charset="0"/>
              <a:ea typeface="Calibri" pitchFamily="34" charset="0"/>
              <a:cs typeface="Times New Roman" pitchFamily="18" charset="0"/>
            </a:rPr>
            <a:t> the user a </a:t>
          </a:r>
          <a:r>
            <a:rPr lang="en-US" dirty="0" smtClean="0">
              <a:solidFill>
                <a:schemeClr val="bg1"/>
              </a:solidFill>
              <a:latin typeface="Times New Roman" pitchFamily="18" charset="0"/>
              <a:ea typeface="Calibri" pitchFamily="34" charset="0"/>
              <a:cs typeface="Times New Roman" pitchFamily="18" charset="0"/>
            </a:rPr>
            <a:t>m</a:t>
          </a:r>
          <a:r>
            <a:rPr kumimoji="0" lang="en-US"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arket that it is easy and LEGAL</a:t>
          </a:r>
          <a:endParaRPr kumimoji="0" lang="en-US" b="0" i="0" u="none" strike="noStrike" cap="none" normalizeH="0" baseline="0" dirty="0" smtClean="0">
            <a:ln>
              <a:noFill/>
            </a:ln>
            <a:solidFill>
              <a:schemeClr val="bg1"/>
            </a:solidFill>
            <a:effectLst/>
            <a:latin typeface="Arial" pitchFamily="34" charset="0"/>
            <a:cs typeface="Arial" pitchFamily="34" charset="0"/>
          </a:endParaRPr>
        </a:p>
      </dgm:t>
    </dgm:pt>
    <dgm:pt modelId="{C1B4064E-B36D-4EAC-8BC8-FB45DA776304}" type="parTrans" cxnId="{394E6FFC-DAA4-443C-83EF-96E1E525B7F9}">
      <dgm:prSet/>
      <dgm:spPr/>
      <dgm:t>
        <a:bodyPr/>
        <a:lstStyle/>
        <a:p>
          <a:endParaRPr lang="en-US"/>
        </a:p>
      </dgm:t>
    </dgm:pt>
    <dgm:pt modelId="{C5F42B6F-34FD-40B5-8CB2-487B718C24E6}" type="sibTrans" cxnId="{394E6FFC-DAA4-443C-83EF-96E1E525B7F9}">
      <dgm:prSet/>
      <dgm:spPr/>
      <dgm:t>
        <a:bodyPr/>
        <a:lstStyle/>
        <a:p>
          <a:endParaRPr lang="en-US"/>
        </a:p>
      </dgm:t>
    </dgm:pt>
    <dgm:pt modelId="{61E63AE3-0DE8-4568-9DA4-B0FBB0B9DF28}">
      <dgm:prSet/>
      <dgm:spPr>
        <a:scene3d>
          <a:camera prst="orthographicFront"/>
          <a:lightRig rig="threePt" dir="t"/>
        </a:scene3d>
        <a:sp3d>
          <a:bevelT/>
        </a:sp3d>
      </dgm:spPr>
      <dgm:t>
        <a:bodyPr/>
        <a:lstStyle/>
        <a:p>
          <a:pPr rtl="0"/>
          <a:r>
            <a:rPr kumimoji="0" lang="en-US"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Users experience an application purchase surge when first getting their new device.  </a:t>
          </a:r>
          <a:endParaRPr kumimoji="0" lang="en-US" b="0" i="0" u="none" strike="noStrike" cap="none" normalizeH="0" baseline="0" dirty="0" smtClean="0">
            <a:ln>
              <a:noFill/>
            </a:ln>
            <a:solidFill>
              <a:schemeClr val="bg1"/>
            </a:solidFill>
            <a:effectLst/>
            <a:latin typeface="Arial" pitchFamily="34" charset="0"/>
            <a:cs typeface="Arial" pitchFamily="34" charset="0"/>
          </a:endParaRPr>
        </a:p>
      </dgm:t>
    </dgm:pt>
    <dgm:pt modelId="{F453DB6D-6061-49B9-9E59-FB4E6416F7A7}" type="parTrans" cxnId="{37127CA2-A4DB-499A-A2A2-FB3A5BFADD15}">
      <dgm:prSet/>
      <dgm:spPr/>
      <dgm:t>
        <a:bodyPr/>
        <a:lstStyle/>
        <a:p>
          <a:endParaRPr lang="en-US"/>
        </a:p>
      </dgm:t>
    </dgm:pt>
    <dgm:pt modelId="{98742FE9-9257-4CC7-8F8A-A3ED4A650744}" type="sibTrans" cxnId="{37127CA2-A4DB-499A-A2A2-FB3A5BFADD15}">
      <dgm:prSet/>
      <dgm:spPr/>
      <dgm:t>
        <a:bodyPr/>
        <a:lstStyle/>
        <a:p>
          <a:endParaRPr lang="en-US"/>
        </a:p>
      </dgm:t>
    </dgm:pt>
    <dgm:pt modelId="{0BDA5D1B-F067-4CF8-8300-2F1525B7116D}">
      <dgm:prSet custT="1"/>
      <dgm:spPr>
        <a:solidFill>
          <a:schemeClr val="accent1">
            <a:lumMod val="40000"/>
            <a:lumOff val="60000"/>
          </a:schemeClr>
        </a:solidFill>
        <a:scene3d>
          <a:camera prst="orthographicFront"/>
          <a:lightRig rig="threePt" dir="t"/>
        </a:scene3d>
        <a:sp3d>
          <a:bevelT/>
        </a:sp3d>
      </dgm:spPr>
      <dgm:t>
        <a:bodyPr/>
        <a:lstStyle/>
        <a:p>
          <a:pPr rtl="0"/>
          <a:r>
            <a:rPr kumimoji="0" lang="en-US" sz="1400" b="0" i="0" u="none" strike="noStrike" cap="none" normalizeH="0" baseline="0" dirty="0" smtClean="0">
              <a:ln>
                <a:noFill/>
              </a:ln>
              <a:solidFill>
                <a:schemeClr val="tx1"/>
              </a:solidFill>
              <a:effectLst/>
              <a:latin typeface="+mn-lt"/>
              <a:ea typeface="Calibri" pitchFamily="34" charset="0"/>
              <a:cs typeface="Times New Roman" pitchFamily="18" charset="0"/>
            </a:rPr>
            <a:t>Lump purchasing “I have already spent $250, I can spend $15 more”</a:t>
          </a:r>
          <a:endParaRPr kumimoji="0" lang="en-US" sz="1400" b="0" i="0" u="none" strike="noStrike" cap="none" normalizeH="0" baseline="0" dirty="0" smtClean="0">
            <a:ln>
              <a:noFill/>
            </a:ln>
            <a:solidFill>
              <a:schemeClr val="tx1"/>
            </a:solidFill>
            <a:effectLst/>
            <a:latin typeface="+mn-lt"/>
            <a:cs typeface="Arial" pitchFamily="34" charset="0"/>
          </a:endParaRPr>
        </a:p>
      </dgm:t>
    </dgm:pt>
    <dgm:pt modelId="{4290975B-D767-4B3B-9F38-7FFBB25DB0EB}" type="parTrans" cxnId="{0E6F7C3B-F724-4380-A18D-C94F3DDECE7B}">
      <dgm:prSet/>
      <dgm:spPr/>
      <dgm:t>
        <a:bodyPr/>
        <a:lstStyle/>
        <a:p>
          <a:endParaRPr lang="en-US"/>
        </a:p>
      </dgm:t>
    </dgm:pt>
    <dgm:pt modelId="{4E2A1474-9D5E-4593-9015-CF72F7D23551}" type="sibTrans" cxnId="{0E6F7C3B-F724-4380-A18D-C94F3DDECE7B}">
      <dgm:prSet/>
      <dgm:spPr/>
      <dgm:t>
        <a:bodyPr/>
        <a:lstStyle/>
        <a:p>
          <a:endParaRPr lang="en-US"/>
        </a:p>
      </dgm:t>
    </dgm:pt>
    <dgm:pt modelId="{9ABA174B-F485-44BF-AE83-6E15436ECE70}">
      <dgm:prSet custT="1"/>
      <dgm:spPr>
        <a:solidFill>
          <a:schemeClr val="accent1">
            <a:lumMod val="40000"/>
            <a:lumOff val="60000"/>
          </a:schemeClr>
        </a:solidFill>
        <a:scene3d>
          <a:camera prst="orthographicFront"/>
          <a:lightRig rig="threePt" dir="t"/>
        </a:scene3d>
        <a:sp3d>
          <a:bevelT/>
        </a:sp3d>
      </dgm:spPr>
      <dgm:t>
        <a:bodyPr/>
        <a:lstStyle/>
        <a:p>
          <a:pPr rtl="0"/>
          <a:r>
            <a:rPr kumimoji="0" lang="en-US" sz="1400" b="0" i="0" u="none" strike="noStrike" cap="none" normalizeH="0" baseline="0" dirty="0" smtClean="0">
              <a:ln>
                <a:noFill/>
              </a:ln>
              <a:solidFill>
                <a:schemeClr val="tx1"/>
              </a:solidFill>
              <a:effectLst/>
              <a:latin typeface="+mn-lt"/>
              <a:ea typeface="Calibri" pitchFamily="34" charset="0"/>
              <a:cs typeface="Times New Roman" pitchFamily="18" charset="0"/>
            </a:rPr>
            <a:t>If Rhapsody came preinstalled on a device, that could jumpstart things</a:t>
          </a:r>
          <a:endParaRPr kumimoji="0" lang="en-US" sz="1400" b="0" i="0" u="none" strike="noStrike" cap="none" normalizeH="0" baseline="0" dirty="0" smtClean="0">
            <a:ln>
              <a:noFill/>
            </a:ln>
            <a:solidFill>
              <a:schemeClr val="tx1"/>
            </a:solidFill>
            <a:effectLst/>
            <a:latin typeface="+mn-lt"/>
            <a:cs typeface="Arial" pitchFamily="34" charset="0"/>
          </a:endParaRPr>
        </a:p>
      </dgm:t>
    </dgm:pt>
    <dgm:pt modelId="{66E486F6-702A-45EA-81F6-6C1A45D733C1}" type="parTrans" cxnId="{F60F3E79-7475-4825-95D4-5884635840EA}">
      <dgm:prSet/>
      <dgm:spPr/>
      <dgm:t>
        <a:bodyPr/>
        <a:lstStyle/>
        <a:p>
          <a:endParaRPr lang="en-US"/>
        </a:p>
      </dgm:t>
    </dgm:pt>
    <dgm:pt modelId="{95F7399E-AA47-4D5B-9155-E09394C0E4F8}" type="sibTrans" cxnId="{F60F3E79-7475-4825-95D4-5884635840EA}">
      <dgm:prSet/>
      <dgm:spPr/>
      <dgm:t>
        <a:bodyPr/>
        <a:lstStyle/>
        <a:p>
          <a:endParaRPr lang="en-US"/>
        </a:p>
      </dgm:t>
    </dgm:pt>
    <dgm:pt modelId="{63CF998B-BCA4-4DF8-8B04-FB629682D5DE}">
      <dgm:prSet/>
      <dgm:spPr>
        <a:scene3d>
          <a:camera prst="orthographicFront"/>
          <a:lightRig rig="threePt" dir="t"/>
        </a:scene3d>
        <a:sp3d>
          <a:bevelT/>
        </a:sp3d>
      </dgm:spPr>
      <dgm:t>
        <a:bodyPr/>
        <a:lstStyle/>
        <a:p>
          <a:pPr rtl="0"/>
          <a:r>
            <a:rPr kumimoji="0" lang="en-US"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Rhapsody is a hard word to spell.  Add in misspelling searches with OS app stores</a:t>
          </a:r>
          <a:endParaRPr kumimoji="0" lang="en-US" b="0" i="0" u="none" strike="noStrike" cap="none" normalizeH="0" baseline="0" dirty="0" smtClean="0">
            <a:ln>
              <a:noFill/>
            </a:ln>
            <a:solidFill>
              <a:schemeClr val="bg1"/>
            </a:solidFill>
            <a:effectLst/>
            <a:latin typeface="Arial" pitchFamily="34" charset="0"/>
            <a:cs typeface="Arial" pitchFamily="34" charset="0"/>
          </a:endParaRPr>
        </a:p>
      </dgm:t>
    </dgm:pt>
    <dgm:pt modelId="{D7156AA6-F23B-457D-8915-C785C007BC38}" type="parTrans" cxnId="{402B784A-A4DA-40D9-AE0F-6C7CB0CFF174}">
      <dgm:prSet/>
      <dgm:spPr/>
      <dgm:t>
        <a:bodyPr/>
        <a:lstStyle/>
        <a:p>
          <a:endParaRPr lang="en-US"/>
        </a:p>
      </dgm:t>
    </dgm:pt>
    <dgm:pt modelId="{DAC1CDBD-1D66-41C6-B2BB-0CA85C0CA404}" type="sibTrans" cxnId="{402B784A-A4DA-40D9-AE0F-6C7CB0CFF174}">
      <dgm:prSet/>
      <dgm:spPr/>
      <dgm:t>
        <a:bodyPr/>
        <a:lstStyle/>
        <a:p>
          <a:endParaRPr lang="en-US"/>
        </a:p>
      </dgm:t>
    </dgm:pt>
    <dgm:pt modelId="{A0927C47-F159-447E-AE73-00901864CD78}">
      <dgm:prSet/>
      <dgm:spPr>
        <a:scene3d>
          <a:camera prst="orthographicFront"/>
          <a:lightRig rig="threePt" dir="t"/>
        </a:scene3d>
        <a:sp3d>
          <a:bevelT/>
        </a:sp3d>
      </dgm:spPr>
      <dgm:t>
        <a:bodyPr/>
        <a:lstStyle/>
        <a:p>
          <a:pPr rtl="0"/>
          <a:r>
            <a:rPr kumimoji="0" lang="en-US"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iPod</a:t>
          </a:r>
          <a:r>
            <a:rPr kumimoji="0" lang="en-US" b="0" i="0" u="none" strike="noStrike" cap="none" normalizeH="0" baseline="0" dirty="0" smtClean="0">
              <a:ln>
                <a:noFill/>
              </a:ln>
              <a:solidFill>
                <a:schemeClr val="bg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s success with iTunes has decreased Rhapsody</a:t>
          </a:r>
          <a:r>
            <a:rPr kumimoji="0" lang="en-US" b="0" i="0" u="none" strike="noStrike" cap="none" normalizeH="0" baseline="0" dirty="0" smtClean="0">
              <a:ln>
                <a:noFill/>
              </a:ln>
              <a:solidFill>
                <a:schemeClr val="bg1"/>
              </a:solidFill>
              <a:effectLst/>
              <a:latin typeface="Calibri"/>
              <a:ea typeface="Calibri" pitchFamily="34" charset="0"/>
              <a:cs typeface="Times New Roman" pitchFamily="18" charset="0"/>
            </a:rPr>
            <a:t>’</a:t>
          </a:r>
          <a:r>
            <a:rPr kumimoji="0" lang="en-US"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s success specifically with the </a:t>
          </a:r>
          <a:r>
            <a:rPr kumimoji="0" lang="en-US" b="0" i="0" u="none" strike="noStrike" cap="none" normalizeH="0" baseline="0" dirty="0" err="1" smtClean="0">
              <a:ln>
                <a:noFill/>
              </a:ln>
              <a:solidFill>
                <a:schemeClr val="bg1"/>
              </a:solidFill>
              <a:effectLst/>
              <a:latin typeface="Times New Roman" pitchFamily="18" charset="0"/>
              <a:ea typeface="Calibri" pitchFamily="34" charset="0"/>
              <a:cs typeface="Times New Roman" pitchFamily="18" charset="0"/>
            </a:rPr>
            <a:t>iPhone</a:t>
          </a:r>
          <a:endParaRPr kumimoji="0" lang="en-US" b="0" i="0" u="none" strike="noStrike" cap="none" normalizeH="0" baseline="0" dirty="0" smtClean="0">
            <a:ln>
              <a:noFill/>
            </a:ln>
            <a:solidFill>
              <a:schemeClr val="bg1"/>
            </a:solidFill>
            <a:effectLst/>
            <a:latin typeface="Arial" pitchFamily="34" charset="0"/>
            <a:cs typeface="Arial" pitchFamily="34" charset="0"/>
          </a:endParaRPr>
        </a:p>
      </dgm:t>
    </dgm:pt>
    <dgm:pt modelId="{16E90F52-ABC7-4AC1-A19D-D2A90899627B}" type="parTrans" cxnId="{E7BCBA9D-F7E5-452F-98EC-28E40A9AB87E}">
      <dgm:prSet/>
      <dgm:spPr/>
      <dgm:t>
        <a:bodyPr/>
        <a:lstStyle/>
        <a:p>
          <a:endParaRPr lang="en-US"/>
        </a:p>
      </dgm:t>
    </dgm:pt>
    <dgm:pt modelId="{B07DDE65-A423-4F7D-80A7-08E604623239}" type="sibTrans" cxnId="{E7BCBA9D-F7E5-452F-98EC-28E40A9AB87E}">
      <dgm:prSet/>
      <dgm:spPr/>
      <dgm:t>
        <a:bodyPr/>
        <a:lstStyle/>
        <a:p>
          <a:endParaRPr lang="en-US"/>
        </a:p>
      </dgm:t>
    </dgm:pt>
    <dgm:pt modelId="{88B8B72B-23A1-484F-B67F-FB90B8DF2A00}">
      <dgm:prSet custT="1"/>
      <dgm:spPr>
        <a:solidFill>
          <a:schemeClr val="accent1">
            <a:lumMod val="40000"/>
            <a:lumOff val="60000"/>
          </a:schemeClr>
        </a:solidFill>
        <a:scene3d>
          <a:camera prst="orthographicFront"/>
          <a:lightRig rig="threePt" dir="t"/>
        </a:scene3d>
        <a:sp3d>
          <a:bevelT/>
        </a:sp3d>
      </dgm:spPr>
      <dgm:t>
        <a:bodyPr/>
        <a:lstStyle/>
        <a:p>
          <a:pPr rtl="0"/>
          <a:r>
            <a:rPr kumimoji="0" lang="en-US" sz="1400" b="0" i="0" u="none" strike="noStrike" cap="none" normalizeH="0" baseline="0" dirty="0" smtClean="0">
              <a:ln>
                <a:noFill/>
              </a:ln>
              <a:solidFill>
                <a:schemeClr val="tx1"/>
              </a:solidFill>
              <a:effectLst/>
              <a:latin typeface="+mn-lt"/>
              <a:ea typeface="Calibri" pitchFamily="34" charset="0"/>
              <a:cs typeface="Times New Roman" pitchFamily="18" charset="0"/>
            </a:rPr>
            <a:t>New devices without Apple brand and iTunes will provide new opportunities</a:t>
          </a:r>
          <a:endParaRPr kumimoji="0" lang="en-US" sz="1400" b="0" i="0" u="none" strike="noStrike" cap="none" normalizeH="0" baseline="0" dirty="0" smtClean="0">
            <a:ln>
              <a:noFill/>
            </a:ln>
            <a:solidFill>
              <a:schemeClr val="tx1"/>
            </a:solidFill>
            <a:effectLst/>
            <a:latin typeface="+mn-lt"/>
            <a:cs typeface="Arial" pitchFamily="34" charset="0"/>
          </a:endParaRPr>
        </a:p>
      </dgm:t>
    </dgm:pt>
    <dgm:pt modelId="{A38C1889-73AC-4638-9C7A-B8C2408B3A78}" type="parTrans" cxnId="{3A099AA4-A5B9-4204-BEFA-289D13427C1C}">
      <dgm:prSet/>
      <dgm:spPr/>
      <dgm:t>
        <a:bodyPr/>
        <a:lstStyle/>
        <a:p>
          <a:endParaRPr lang="en-US"/>
        </a:p>
      </dgm:t>
    </dgm:pt>
    <dgm:pt modelId="{7F2D67DE-4485-40E5-929A-343618496B29}" type="sibTrans" cxnId="{3A099AA4-A5B9-4204-BEFA-289D13427C1C}">
      <dgm:prSet/>
      <dgm:spPr/>
      <dgm:t>
        <a:bodyPr/>
        <a:lstStyle/>
        <a:p>
          <a:endParaRPr lang="en-US"/>
        </a:p>
      </dgm:t>
    </dgm:pt>
    <dgm:pt modelId="{A6F9B5C6-CEA5-414D-8E20-E234A04DA933}">
      <dgm:prSet phldrT="[Text]"/>
      <dgm:spPr>
        <a:scene3d>
          <a:camera prst="orthographicFront"/>
          <a:lightRig rig="threePt" dir="t"/>
        </a:scene3d>
        <a:sp3d>
          <a:bevelT/>
        </a:sp3d>
      </dgm:spPr>
      <dgm:t>
        <a:bodyPr/>
        <a:lstStyle/>
        <a:p>
          <a:pPr rtl="0"/>
          <a:r>
            <a:rPr kumimoji="0" lang="en-US" b="0" i="0" u="none" strike="noStrike" cap="none" normalizeH="0" baseline="0" dirty="0" smtClean="0">
              <a:ln>
                <a:noFill/>
              </a:ln>
              <a:solidFill>
                <a:schemeClr val="bg1"/>
              </a:solidFill>
              <a:effectLst/>
              <a:latin typeface="Times New Roman" pitchFamily="18" charset="0"/>
              <a:ea typeface="Calibri" pitchFamily="34" charset="0"/>
              <a:cs typeface="Times New Roman" pitchFamily="18" charset="0"/>
            </a:rPr>
            <a:t>Emphasize easy cancellation, to those weary about subscription.  </a:t>
          </a:r>
          <a:endParaRPr lang="en-US" dirty="0">
            <a:solidFill>
              <a:schemeClr val="bg1"/>
            </a:solidFill>
          </a:endParaRPr>
        </a:p>
      </dgm:t>
    </dgm:pt>
    <dgm:pt modelId="{ABF69802-7BF4-4397-BCAE-EEF2252C5FAC}" type="parTrans" cxnId="{F5109F2C-FAAA-4937-BAAB-1CB02F9B7541}">
      <dgm:prSet/>
      <dgm:spPr/>
      <dgm:t>
        <a:bodyPr/>
        <a:lstStyle/>
        <a:p>
          <a:endParaRPr lang="en-US"/>
        </a:p>
      </dgm:t>
    </dgm:pt>
    <dgm:pt modelId="{EC365D45-6DB9-4943-8BE8-BCCC509BA65E}" type="sibTrans" cxnId="{F5109F2C-FAAA-4937-BAAB-1CB02F9B7541}">
      <dgm:prSet/>
      <dgm:spPr/>
      <dgm:t>
        <a:bodyPr/>
        <a:lstStyle/>
        <a:p>
          <a:endParaRPr lang="en-US"/>
        </a:p>
      </dgm:t>
    </dgm:pt>
    <dgm:pt modelId="{2617F0BE-CED0-4DCF-A9BF-B6F38DC6AAA8}">
      <dgm:prSet custT="1"/>
      <dgm:spPr>
        <a:solidFill>
          <a:schemeClr val="accent1">
            <a:lumMod val="40000"/>
            <a:lumOff val="60000"/>
          </a:schemeClr>
        </a:solidFill>
        <a:scene3d>
          <a:camera prst="orthographicFront"/>
          <a:lightRig rig="threePt" dir="t"/>
        </a:scene3d>
        <a:sp3d>
          <a:bevelT/>
        </a:sp3d>
      </dgm:spPr>
      <dgm:t>
        <a:bodyPr/>
        <a:lstStyle/>
        <a:p>
          <a:pPr rtl="0"/>
          <a:r>
            <a:rPr kumimoji="0" lang="en-US" sz="1400" b="0" i="0" u="none" strike="noStrike" cap="none" normalizeH="0" baseline="0" dirty="0" smtClean="0">
              <a:ln>
                <a:noFill/>
              </a:ln>
              <a:solidFill>
                <a:schemeClr val="tx1"/>
              </a:solidFill>
              <a:effectLst/>
              <a:latin typeface="+mn-lt"/>
              <a:cs typeface="Arial" pitchFamily="34" charset="0"/>
            </a:rPr>
            <a:t>Three Minute Tour</a:t>
          </a:r>
        </a:p>
      </dgm:t>
    </dgm:pt>
    <dgm:pt modelId="{5E7697B0-EA59-44D3-AE3D-ED60783EB0EE}" type="parTrans" cxnId="{23387BC3-0CD6-4925-ADEF-5C14EBFBB9EF}">
      <dgm:prSet/>
      <dgm:spPr/>
      <dgm:t>
        <a:bodyPr/>
        <a:lstStyle/>
        <a:p>
          <a:endParaRPr lang="en-US"/>
        </a:p>
      </dgm:t>
    </dgm:pt>
    <dgm:pt modelId="{8B4C8378-EB82-49D5-B088-5F3A60CA1516}" type="sibTrans" cxnId="{23387BC3-0CD6-4925-ADEF-5C14EBFBB9EF}">
      <dgm:prSet/>
      <dgm:spPr/>
      <dgm:t>
        <a:bodyPr/>
        <a:lstStyle/>
        <a:p>
          <a:endParaRPr lang="en-US"/>
        </a:p>
      </dgm:t>
    </dgm:pt>
    <dgm:pt modelId="{557EF987-71AC-4355-B019-4779285B40CF}" type="pres">
      <dgm:prSet presAssocID="{CE3DEA85-DA09-4ECD-987A-B0C1AE54C5D5}" presName="linear" presStyleCnt="0">
        <dgm:presLayoutVars>
          <dgm:animLvl val="lvl"/>
          <dgm:resizeHandles val="exact"/>
        </dgm:presLayoutVars>
      </dgm:prSet>
      <dgm:spPr/>
      <dgm:t>
        <a:bodyPr/>
        <a:lstStyle/>
        <a:p>
          <a:endParaRPr lang="en-US"/>
        </a:p>
      </dgm:t>
    </dgm:pt>
    <dgm:pt modelId="{45E38F82-611C-4EB2-856C-B1DB916CBD46}" type="pres">
      <dgm:prSet presAssocID="{A6F9B5C6-CEA5-414D-8E20-E234A04DA933}" presName="parentText" presStyleLbl="node1" presStyleIdx="0" presStyleCnt="7">
        <dgm:presLayoutVars>
          <dgm:chMax val="0"/>
          <dgm:bulletEnabled val="1"/>
        </dgm:presLayoutVars>
      </dgm:prSet>
      <dgm:spPr/>
      <dgm:t>
        <a:bodyPr/>
        <a:lstStyle/>
        <a:p>
          <a:endParaRPr lang="en-US"/>
        </a:p>
      </dgm:t>
    </dgm:pt>
    <dgm:pt modelId="{DD1CF5CB-512F-42E2-A73E-2254FA6D39E8}" type="pres">
      <dgm:prSet presAssocID="{EC365D45-6DB9-4943-8BE8-BCCC509BA65E}" presName="spacer" presStyleCnt="0"/>
      <dgm:spPr>
        <a:scene3d>
          <a:camera prst="orthographicFront"/>
          <a:lightRig rig="threePt" dir="t"/>
        </a:scene3d>
        <a:sp3d>
          <a:bevelT/>
        </a:sp3d>
      </dgm:spPr>
    </dgm:pt>
    <dgm:pt modelId="{19D5B510-7623-4AA4-91F8-BBA22F21FC03}" type="pres">
      <dgm:prSet presAssocID="{F7F58F79-FA34-414B-BB4B-138BC904489E}" presName="parentText" presStyleLbl="node1" presStyleIdx="1" presStyleCnt="7">
        <dgm:presLayoutVars>
          <dgm:chMax val="0"/>
          <dgm:bulletEnabled val="1"/>
        </dgm:presLayoutVars>
      </dgm:prSet>
      <dgm:spPr/>
      <dgm:t>
        <a:bodyPr/>
        <a:lstStyle/>
        <a:p>
          <a:endParaRPr lang="en-US"/>
        </a:p>
      </dgm:t>
    </dgm:pt>
    <dgm:pt modelId="{67287734-6EE2-4C16-BE5A-3EB7CA757D7D}" type="pres">
      <dgm:prSet presAssocID="{AA5DE599-0492-4DAF-8699-CCEE1D3FDC09}" presName="spacer" presStyleCnt="0"/>
      <dgm:spPr>
        <a:scene3d>
          <a:camera prst="orthographicFront"/>
          <a:lightRig rig="threePt" dir="t"/>
        </a:scene3d>
        <a:sp3d>
          <a:bevelT/>
        </a:sp3d>
      </dgm:spPr>
    </dgm:pt>
    <dgm:pt modelId="{A86F6A1F-A175-45FD-B922-08C86C0A45AC}" type="pres">
      <dgm:prSet presAssocID="{BB9D8828-7126-45D8-A4D7-9D9F7F107339}" presName="parentText" presStyleLbl="node1" presStyleIdx="2" presStyleCnt="7">
        <dgm:presLayoutVars>
          <dgm:chMax val="0"/>
          <dgm:bulletEnabled val="1"/>
        </dgm:presLayoutVars>
      </dgm:prSet>
      <dgm:spPr/>
      <dgm:t>
        <a:bodyPr/>
        <a:lstStyle/>
        <a:p>
          <a:endParaRPr lang="en-US"/>
        </a:p>
      </dgm:t>
    </dgm:pt>
    <dgm:pt modelId="{0C052A05-20F3-4C52-94CF-6C94F9D12DC1}" type="pres">
      <dgm:prSet presAssocID="{BB9D8828-7126-45D8-A4D7-9D9F7F107339}" presName="childText" presStyleLbl="revTx" presStyleIdx="0" presStyleCnt="3">
        <dgm:presLayoutVars>
          <dgm:bulletEnabled val="1"/>
        </dgm:presLayoutVars>
      </dgm:prSet>
      <dgm:spPr/>
      <dgm:t>
        <a:bodyPr/>
        <a:lstStyle/>
        <a:p>
          <a:endParaRPr lang="en-US"/>
        </a:p>
      </dgm:t>
    </dgm:pt>
    <dgm:pt modelId="{6EFB98A6-FAEB-480C-ADAB-C272ED96669B}" type="pres">
      <dgm:prSet presAssocID="{8AC989D1-130A-451E-B7B2-B357B05CD727}" presName="parentText" presStyleLbl="node1" presStyleIdx="3" presStyleCnt="7">
        <dgm:presLayoutVars>
          <dgm:chMax val="0"/>
          <dgm:bulletEnabled val="1"/>
        </dgm:presLayoutVars>
      </dgm:prSet>
      <dgm:spPr/>
      <dgm:t>
        <a:bodyPr/>
        <a:lstStyle/>
        <a:p>
          <a:endParaRPr lang="en-US"/>
        </a:p>
      </dgm:t>
    </dgm:pt>
    <dgm:pt modelId="{8CC64BE5-E4C5-4804-88CA-3D7A15F6D25D}" type="pres">
      <dgm:prSet presAssocID="{C5F42B6F-34FD-40B5-8CB2-487B718C24E6}" presName="spacer" presStyleCnt="0"/>
      <dgm:spPr>
        <a:scene3d>
          <a:camera prst="orthographicFront"/>
          <a:lightRig rig="threePt" dir="t"/>
        </a:scene3d>
        <a:sp3d>
          <a:bevelT/>
        </a:sp3d>
      </dgm:spPr>
    </dgm:pt>
    <dgm:pt modelId="{BBF8E5D8-E200-474A-8676-86502B1977C1}" type="pres">
      <dgm:prSet presAssocID="{61E63AE3-0DE8-4568-9DA4-B0FBB0B9DF28}" presName="parentText" presStyleLbl="node1" presStyleIdx="4" presStyleCnt="7">
        <dgm:presLayoutVars>
          <dgm:chMax val="0"/>
          <dgm:bulletEnabled val="1"/>
        </dgm:presLayoutVars>
      </dgm:prSet>
      <dgm:spPr/>
      <dgm:t>
        <a:bodyPr/>
        <a:lstStyle/>
        <a:p>
          <a:endParaRPr lang="en-US"/>
        </a:p>
      </dgm:t>
    </dgm:pt>
    <dgm:pt modelId="{5625ECCA-8AE8-4DEC-A62D-9386CE81AFA8}" type="pres">
      <dgm:prSet presAssocID="{61E63AE3-0DE8-4568-9DA4-B0FBB0B9DF28}" presName="childText" presStyleLbl="revTx" presStyleIdx="1" presStyleCnt="3">
        <dgm:presLayoutVars>
          <dgm:bulletEnabled val="1"/>
        </dgm:presLayoutVars>
      </dgm:prSet>
      <dgm:spPr/>
      <dgm:t>
        <a:bodyPr/>
        <a:lstStyle/>
        <a:p>
          <a:endParaRPr lang="en-US"/>
        </a:p>
      </dgm:t>
    </dgm:pt>
    <dgm:pt modelId="{BEE1FA8B-CFB4-4414-AE29-5F0A2E559019}" type="pres">
      <dgm:prSet presAssocID="{63CF998B-BCA4-4DF8-8B04-FB629682D5DE}" presName="parentText" presStyleLbl="node1" presStyleIdx="5" presStyleCnt="7">
        <dgm:presLayoutVars>
          <dgm:chMax val="0"/>
          <dgm:bulletEnabled val="1"/>
        </dgm:presLayoutVars>
      </dgm:prSet>
      <dgm:spPr/>
      <dgm:t>
        <a:bodyPr/>
        <a:lstStyle/>
        <a:p>
          <a:endParaRPr lang="en-US"/>
        </a:p>
      </dgm:t>
    </dgm:pt>
    <dgm:pt modelId="{C601B02A-87B3-4ABD-983E-1023617EA208}" type="pres">
      <dgm:prSet presAssocID="{DAC1CDBD-1D66-41C6-B2BB-0CA85C0CA404}" presName="spacer" presStyleCnt="0"/>
      <dgm:spPr>
        <a:scene3d>
          <a:camera prst="orthographicFront"/>
          <a:lightRig rig="threePt" dir="t"/>
        </a:scene3d>
        <a:sp3d>
          <a:bevelT/>
        </a:sp3d>
      </dgm:spPr>
    </dgm:pt>
    <dgm:pt modelId="{5D6D7AAB-137E-4659-8AF9-EA05F92859CD}" type="pres">
      <dgm:prSet presAssocID="{A0927C47-F159-447E-AE73-00901864CD78}" presName="parentText" presStyleLbl="node1" presStyleIdx="6" presStyleCnt="7">
        <dgm:presLayoutVars>
          <dgm:chMax val="0"/>
          <dgm:bulletEnabled val="1"/>
        </dgm:presLayoutVars>
      </dgm:prSet>
      <dgm:spPr/>
      <dgm:t>
        <a:bodyPr/>
        <a:lstStyle/>
        <a:p>
          <a:endParaRPr lang="en-US"/>
        </a:p>
      </dgm:t>
    </dgm:pt>
    <dgm:pt modelId="{3462127E-F285-4EC3-95FF-D17DE8FC256B}" type="pres">
      <dgm:prSet presAssocID="{A0927C47-F159-447E-AE73-00901864CD78}" presName="childText" presStyleLbl="revTx" presStyleIdx="2" presStyleCnt="3">
        <dgm:presLayoutVars>
          <dgm:bulletEnabled val="1"/>
        </dgm:presLayoutVars>
      </dgm:prSet>
      <dgm:spPr/>
      <dgm:t>
        <a:bodyPr/>
        <a:lstStyle/>
        <a:p>
          <a:endParaRPr lang="en-US"/>
        </a:p>
      </dgm:t>
    </dgm:pt>
  </dgm:ptLst>
  <dgm:cxnLst>
    <dgm:cxn modelId="{23387BC3-0CD6-4925-ADEF-5C14EBFBB9EF}" srcId="{BB9D8828-7126-45D8-A4D7-9D9F7F107339}" destId="{2617F0BE-CED0-4DCF-A9BF-B6F38DC6AAA8}" srcOrd="1" destOrd="0" parTransId="{5E7697B0-EA59-44D3-AE3D-ED60783EB0EE}" sibTransId="{8B4C8378-EB82-49D5-B088-5F3A60CA1516}"/>
    <dgm:cxn modelId="{C144A756-E396-4986-9BF6-3FB9E6BEDF2D}" type="presOf" srcId="{9ABA174B-F485-44BF-AE83-6E15436ECE70}" destId="{5625ECCA-8AE8-4DEC-A62D-9386CE81AFA8}" srcOrd="0" destOrd="1" presId="urn:microsoft.com/office/officeart/2005/8/layout/vList2"/>
    <dgm:cxn modelId="{B5CF50A4-177E-4AD4-BA97-B9C6A5B4FD81}" type="presOf" srcId="{BB9D8828-7126-45D8-A4D7-9D9F7F107339}" destId="{A86F6A1F-A175-45FD-B922-08C86C0A45AC}" srcOrd="0" destOrd="0" presId="urn:microsoft.com/office/officeart/2005/8/layout/vList2"/>
    <dgm:cxn modelId="{C04FFD73-3245-44F1-90E6-424F187A175C}" type="presOf" srcId="{F7F58F79-FA34-414B-BB4B-138BC904489E}" destId="{19D5B510-7623-4AA4-91F8-BBA22F21FC03}" srcOrd="0" destOrd="0" presId="urn:microsoft.com/office/officeart/2005/8/layout/vList2"/>
    <dgm:cxn modelId="{0D0B8FB2-B8C5-4396-B149-5CDD283A24FC}" srcId="{CE3DEA85-DA09-4ECD-987A-B0C1AE54C5D5}" destId="{BB9D8828-7126-45D8-A4D7-9D9F7F107339}" srcOrd="2" destOrd="0" parTransId="{6AAD4F63-EC8D-45A5-A256-BAABA438E6FF}" sibTransId="{68E012F7-1180-4DE5-AE48-671026523B10}"/>
    <dgm:cxn modelId="{3A099AA4-A5B9-4204-BEFA-289D13427C1C}" srcId="{A0927C47-F159-447E-AE73-00901864CD78}" destId="{88B8B72B-23A1-484F-B67F-FB90B8DF2A00}" srcOrd="0" destOrd="0" parTransId="{A38C1889-73AC-4638-9C7A-B8C2408B3A78}" sibTransId="{7F2D67DE-4485-40E5-929A-343618496B29}"/>
    <dgm:cxn modelId="{F1E7D311-07C4-4479-9D63-5DD61F9BB191}" type="presOf" srcId="{A0927C47-F159-447E-AE73-00901864CD78}" destId="{5D6D7AAB-137E-4659-8AF9-EA05F92859CD}" srcOrd="0" destOrd="0" presId="urn:microsoft.com/office/officeart/2005/8/layout/vList2"/>
    <dgm:cxn modelId="{AB4D0118-7195-4841-882C-4C8C37E119A2}" type="presOf" srcId="{63CF998B-BCA4-4DF8-8B04-FB629682D5DE}" destId="{BEE1FA8B-CFB4-4414-AE29-5F0A2E559019}" srcOrd="0" destOrd="0" presId="urn:microsoft.com/office/officeart/2005/8/layout/vList2"/>
    <dgm:cxn modelId="{6B652370-4D4C-4A67-B54E-741FC2A24F34}" srcId="{BB9D8828-7126-45D8-A4D7-9D9F7F107339}" destId="{89CAE26E-7E6B-4A47-B78B-33B92C96B528}" srcOrd="0" destOrd="0" parTransId="{F689202C-A6C6-40D7-A174-C39C2B65E75C}" sibTransId="{D7345D42-EF5F-46F4-995E-B02F3CEA4A35}"/>
    <dgm:cxn modelId="{E5C4A7D8-2E8E-473A-B409-45EFC2181C6D}" type="presOf" srcId="{0BDA5D1B-F067-4CF8-8300-2F1525B7116D}" destId="{5625ECCA-8AE8-4DEC-A62D-9386CE81AFA8}" srcOrd="0" destOrd="0" presId="urn:microsoft.com/office/officeart/2005/8/layout/vList2"/>
    <dgm:cxn modelId="{F5109F2C-FAAA-4937-BAAB-1CB02F9B7541}" srcId="{CE3DEA85-DA09-4ECD-987A-B0C1AE54C5D5}" destId="{A6F9B5C6-CEA5-414D-8E20-E234A04DA933}" srcOrd="0" destOrd="0" parTransId="{ABF69802-7BF4-4397-BCAE-EEF2252C5FAC}" sibTransId="{EC365D45-6DB9-4943-8BE8-BCCC509BA65E}"/>
    <dgm:cxn modelId="{06ADC744-966F-41C5-B1FC-A6482FE333AC}" type="presOf" srcId="{61E63AE3-0DE8-4568-9DA4-B0FBB0B9DF28}" destId="{BBF8E5D8-E200-474A-8676-86502B1977C1}" srcOrd="0" destOrd="0" presId="urn:microsoft.com/office/officeart/2005/8/layout/vList2"/>
    <dgm:cxn modelId="{34C79F2C-2882-4394-A621-970C4F441C07}" type="presOf" srcId="{8AC989D1-130A-451E-B7B2-B357B05CD727}" destId="{6EFB98A6-FAEB-480C-ADAB-C272ED96669B}" srcOrd="0" destOrd="0" presId="urn:microsoft.com/office/officeart/2005/8/layout/vList2"/>
    <dgm:cxn modelId="{F41DF1EF-C84F-487D-8E5A-79DE2D1B1DEC}" srcId="{CE3DEA85-DA09-4ECD-987A-B0C1AE54C5D5}" destId="{F7F58F79-FA34-414B-BB4B-138BC904489E}" srcOrd="1" destOrd="0" parTransId="{B894BCAC-ECF5-4396-A16F-B463F1D7D90D}" sibTransId="{AA5DE599-0492-4DAF-8699-CCEE1D3FDC09}"/>
    <dgm:cxn modelId="{37127CA2-A4DB-499A-A2A2-FB3A5BFADD15}" srcId="{CE3DEA85-DA09-4ECD-987A-B0C1AE54C5D5}" destId="{61E63AE3-0DE8-4568-9DA4-B0FBB0B9DF28}" srcOrd="4" destOrd="0" parTransId="{F453DB6D-6061-49B9-9E59-FB4E6416F7A7}" sibTransId="{98742FE9-9257-4CC7-8F8A-A3ED4A650744}"/>
    <dgm:cxn modelId="{4F711034-63AE-4E76-8EEF-3B50F0E6345C}" type="presOf" srcId="{89CAE26E-7E6B-4A47-B78B-33B92C96B528}" destId="{0C052A05-20F3-4C52-94CF-6C94F9D12DC1}" srcOrd="0" destOrd="0" presId="urn:microsoft.com/office/officeart/2005/8/layout/vList2"/>
    <dgm:cxn modelId="{CFED71AE-5A75-4181-AB10-CB555A00F24B}" type="presOf" srcId="{CE3DEA85-DA09-4ECD-987A-B0C1AE54C5D5}" destId="{557EF987-71AC-4355-B019-4779285B40CF}" srcOrd="0" destOrd="0" presId="urn:microsoft.com/office/officeart/2005/8/layout/vList2"/>
    <dgm:cxn modelId="{F60F3E79-7475-4825-95D4-5884635840EA}" srcId="{61E63AE3-0DE8-4568-9DA4-B0FBB0B9DF28}" destId="{9ABA174B-F485-44BF-AE83-6E15436ECE70}" srcOrd="1" destOrd="0" parTransId="{66E486F6-702A-45EA-81F6-6C1A45D733C1}" sibTransId="{95F7399E-AA47-4D5B-9155-E09394C0E4F8}"/>
    <dgm:cxn modelId="{85FEAA72-DD23-4017-B08F-0366A6D00660}" type="presOf" srcId="{88B8B72B-23A1-484F-B67F-FB90B8DF2A00}" destId="{3462127E-F285-4EC3-95FF-D17DE8FC256B}" srcOrd="0" destOrd="0" presId="urn:microsoft.com/office/officeart/2005/8/layout/vList2"/>
    <dgm:cxn modelId="{394E6FFC-DAA4-443C-83EF-96E1E525B7F9}" srcId="{CE3DEA85-DA09-4ECD-987A-B0C1AE54C5D5}" destId="{8AC989D1-130A-451E-B7B2-B357B05CD727}" srcOrd="3" destOrd="0" parTransId="{C1B4064E-B36D-4EAC-8BC8-FB45DA776304}" sibTransId="{C5F42B6F-34FD-40B5-8CB2-487B718C24E6}"/>
    <dgm:cxn modelId="{C6266959-A5FE-413A-99C2-C75A4EC0C01E}" type="presOf" srcId="{A6F9B5C6-CEA5-414D-8E20-E234A04DA933}" destId="{45E38F82-611C-4EB2-856C-B1DB916CBD46}" srcOrd="0" destOrd="0" presId="urn:microsoft.com/office/officeart/2005/8/layout/vList2"/>
    <dgm:cxn modelId="{4A209D96-D27E-4967-8B0D-85A6C3EACB04}" type="presOf" srcId="{2617F0BE-CED0-4DCF-A9BF-B6F38DC6AAA8}" destId="{0C052A05-20F3-4C52-94CF-6C94F9D12DC1}" srcOrd="0" destOrd="1" presId="urn:microsoft.com/office/officeart/2005/8/layout/vList2"/>
    <dgm:cxn modelId="{E7BCBA9D-F7E5-452F-98EC-28E40A9AB87E}" srcId="{CE3DEA85-DA09-4ECD-987A-B0C1AE54C5D5}" destId="{A0927C47-F159-447E-AE73-00901864CD78}" srcOrd="6" destOrd="0" parTransId="{16E90F52-ABC7-4AC1-A19D-D2A90899627B}" sibTransId="{B07DDE65-A423-4F7D-80A7-08E604623239}"/>
    <dgm:cxn modelId="{0E6F7C3B-F724-4380-A18D-C94F3DDECE7B}" srcId="{61E63AE3-0DE8-4568-9DA4-B0FBB0B9DF28}" destId="{0BDA5D1B-F067-4CF8-8300-2F1525B7116D}" srcOrd="0" destOrd="0" parTransId="{4290975B-D767-4B3B-9F38-7FFBB25DB0EB}" sibTransId="{4E2A1474-9D5E-4593-9015-CF72F7D23551}"/>
    <dgm:cxn modelId="{402B784A-A4DA-40D9-AE0F-6C7CB0CFF174}" srcId="{CE3DEA85-DA09-4ECD-987A-B0C1AE54C5D5}" destId="{63CF998B-BCA4-4DF8-8B04-FB629682D5DE}" srcOrd="5" destOrd="0" parTransId="{D7156AA6-F23B-457D-8915-C785C007BC38}" sibTransId="{DAC1CDBD-1D66-41C6-B2BB-0CA85C0CA404}"/>
    <dgm:cxn modelId="{4DEC3481-D56F-46B7-A053-AB3C55EEA35B}" type="presParOf" srcId="{557EF987-71AC-4355-B019-4779285B40CF}" destId="{45E38F82-611C-4EB2-856C-B1DB916CBD46}" srcOrd="0" destOrd="0" presId="urn:microsoft.com/office/officeart/2005/8/layout/vList2"/>
    <dgm:cxn modelId="{3FFE8070-4060-4F33-B934-734A58316B3A}" type="presParOf" srcId="{557EF987-71AC-4355-B019-4779285B40CF}" destId="{DD1CF5CB-512F-42E2-A73E-2254FA6D39E8}" srcOrd="1" destOrd="0" presId="urn:microsoft.com/office/officeart/2005/8/layout/vList2"/>
    <dgm:cxn modelId="{F5EA31E3-BE29-429F-A511-A3D4F7DF5CEF}" type="presParOf" srcId="{557EF987-71AC-4355-B019-4779285B40CF}" destId="{19D5B510-7623-4AA4-91F8-BBA22F21FC03}" srcOrd="2" destOrd="0" presId="urn:microsoft.com/office/officeart/2005/8/layout/vList2"/>
    <dgm:cxn modelId="{892F043F-ED86-4F14-8E04-71EFA8DC8AEC}" type="presParOf" srcId="{557EF987-71AC-4355-B019-4779285B40CF}" destId="{67287734-6EE2-4C16-BE5A-3EB7CA757D7D}" srcOrd="3" destOrd="0" presId="urn:microsoft.com/office/officeart/2005/8/layout/vList2"/>
    <dgm:cxn modelId="{44595B89-0B25-407F-ADF8-69E117B0F2CD}" type="presParOf" srcId="{557EF987-71AC-4355-B019-4779285B40CF}" destId="{A86F6A1F-A175-45FD-B922-08C86C0A45AC}" srcOrd="4" destOrd="0" presId="urn:microsoft.com/office/officeart/2005/8/layout/vList2"/>
    <dgm:cxn modelId="{DF33E337-2D09-4ADE-A401-C9EB29306B3D}" type="presParOf" srcId="{557EF987-71AC-4355-B019-4779285B40CF}" destId="{0C052A05-20F3-4C52-94CF-6C94F9D12DC1}" srcOrd="5" destOrd="0" presId="urn:microsoft.com/office/officeart/2005/8/layout/vList2"/>
    <dgm:cxn modelId="{995C0EE0-7BF8-44EA-B35E-A20904882478}" type="presParOf" srcId="{557EF987-71AC-4355-B019-4779285B40CF}" destId="{6EFB98A6-FAEB-480C-ADAB-C272ED96669B}" srcOrd="6" destOrd="0" presId="urn:microsoft.com/office/officeart/2005/8/layout/vList2"/>
    <dgm:cxn modelId="{F465DB8C-1D4D-4CD9-81C8-BB0CB484C0B6}" type="presParOf" srcId="{557EF987-71AC-4355-B019-4779285B40CF}" destId="{8CC64BE5-E4C5-4804-88CA-3D7A15F6D25D}" srcOrd="7" destOrd="0" presId="urn:microsoft.com/office/officeart/2005/8/layout/vList2"/>
    <dgm:cxn modelId="{7C5FE17B-F8DD-4D3C-9280-ABBEDA4817D1}" type="presParOf" srcId="{557EF987-71AC-4355-B019-4779285B40CF}" destId="{BBF8E5D8-E200-474A-8676-86502B1977C1}" srcOrd="8" destOrd="0" presId="urn:microsoft.com/office/officeart/2005/8/layout/vList2"/>
    <dgm:cxn modelId="{CB504F1D-7364-4C32-8F02-053A066C63C6}" type="presParOf" srcId="{557EF987-71AC-4355-B019-4779285B40CF}" destId="{5625ECCA-8AE8-4DEC-A62D-9386CE81AFA8}" srcOrd="9" destOrd="0" presId="urn:microsoft.com/office/officeart/2005/8/layout/vList2"/>
    <dgm:cxn modelId="{F000F933-EEDE-4560-A6BE-8452E5AD6B6F}" type="presParOf" srcId="{557EF987-71AC-4355-B019-4779285B40CF}" destId="{BEE1FA8B-CFB4-4414-AE29-5F0A2E559019}" srcOrd="10" destOrd="0" presId="urn:microsoft.com/office/officeart/2005/8/layout/vList2"/>
    <dgm:cxn modelId="{ED18C3C3-897E-4019-A26E-0A634726111B}" type="presParOf" srcId="{557EF987-71AC-4355-B019-4779285B40CF}" destId="{C601B02A-87B3-4ABD-983E-1023617EA208}" srcOrd="11" destOrd="0" presId="urn:microsoft.com/office/officeart/2005/8/layout/vList2"/>
    <dgm:cxn modelId="{29D80296-65E4-4357-A52E-F2869CC3A4A2}" type="presParOf" srcId="{557EF987-71AC-4355-B019-4779285B40CF}" destId="{5D6D7AAB-137E-4659-8AF9-EA05F92859CD}" srcOrd="12" destOrd="0" presId="urn:microsoft.com/office/officeart/2005/8/layout/vList2"/>
    <dgm:cxn modelId="{B18C69D3-A630-4E39-9077-1A98943830FA}" type="presParOf" srcId="{557EF987-71AC-4355-B019-4779285B40CF}" destId="{3462127E-F285-4EC3-95FF-D17DE8FC256B}" srcOrd="13" destOrd="0" presId="urn:microsoft.com/office/officeart/2005/8/layout/vList2"/>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BE9C3E-E03A-4FFE-8633-501D9719557E}"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926F759-A1DA-4A00-88B3-51332AE70F9B}">
      <dgm:prSet phldrT="[Text]" custT="1"/>
      <dgm:spPr/>
      <dgm:t>
        <a:bodyPr/>
        <a:lstStyle/>
        <a:p>
          <a:r>
            <a:rPr lang="en-US" sz="1800" dirty="0" err="1" smtClean="0"/>
            <a:t>Shazam</a:t>
          </a:r>
          <a:r>
            <a:rPr lang="en-US" sz="1800" dirty="0" smtClean="0"/>
            <a:t>:  Identify songs, free base program with paid upgrade.  Also finds related songs.</a:t>
          </a:r>
          <a:endParaRPr lang="en-US" sz="1800" dirty="0"/>
        </a:p>
      </dgm:t>
    </dgm:pt>
    <dgm:pt modelId="{A181B4DC-6538-4591-BB2D-1E2CFA9CD2D8}" type="parTrans" cxnId="{2C0614C0-9C9A-4C43-8013-35EB890B832D}">
      <dgm:prSet/>
      <dgm:spPr/>
      <dgm:t>
        <a:bodyPr/>
        <a:lstStyle/>
        <a:p>
          <a:endParaRPr lang="en-US"/>
        </a:p>
      </dgm:t>
    </dgm:pt>
    <dgm:pt modelId="{EAFE8FC2-3E72-4D16-AC19-7537376A2CE0}" type="sibTrans" cxnId="{2C0614C0-9C9A-4C43-8013-35EB890B832D}">
      <dgm:prSet/>
      <dgm:spPr/>
      <dgm:t>
        <a:bodyPr/>
        <a:lstStyle/>
        <a:p>
          <a:endParaRPr lang="en-US"/>
        </a:p>
      </dgm:t>
    </dgm:pt>
    <dgm:pt modelId="{D131AB37-8981-4A21-B624-A111115DC73E}">
      <dgm:prSet phldrT="[Text]" custT="1"/>
      <dgm:spPr/>
      <dgm:t>
        <a:bodyPr/>
        <a:lstStyle/>
        <a:p>
          <a:r>
            <a:rPr lang="en-US" sz="1800" dirty="0" err="1" smtClean="0"/>
            <a:t>Wunder</a:t>
          </a:r>
          <a:r>
            <a:rPr lang="en-US" sz="1800" dirty="0" smtClean="0"/>
            <a:t> Radio:  Provides streaming radio (local and internet-based).  Saves radio stations.  Compatible with </a:t>
          </a:r>
          <a:r>
            <a:rPr lang="en-US" sz="1800" dirty="0" err="1" smtClean="0"/>
            <a:t>Serius</a:t>
          </a:r>
          <a:r>
            <a:rPr lang="en-US" sz="1800" dirty="0" smtClean="0"/>
            <a:t>.</a:t>
          </a:r>
          <a:endParaRPr lang="en-US" sz="1800" dirty="0"/>
        </a:p>
      </dgm:t>
    </dgm:pt>
    <dgm:pt modelId="{11FF78C4-804C-4E9D-9721-4D04143E7B2B}" type="parTrans" cxnId="{7BF138E6-F035-47FE-8E86-F05F1FC0BECA}">
      <dgm:prSet/>
      <dgm:spPr/>
      <dgm:t>
        <a:bodyPr/>
        <a:lstStyle/>
        <a:p>
          <a:endParaRPr lang="en-US"/>
        </a:p>
      </dgm:t>
    </dgm:pt>
    <dgm:pt modelId="{2767729F-E06D-469E-8AF3-DCC6B3F58C0B}" type="sibTrans" cxnId="{7BF138E6-F035-47FE-8E86-F05F1FC0BECA}">
      <dgm:prSet/>
      <dgm:spPr/>
      <dgm:t>
        <a:bodyPr/>
        <a:lstStyle/>
        <a:p>
          <a:endParaRPr lang="en-US"/>
        </a:p>
      </dgm:t>
    </dgm:pt>
    <dgm:pt modelId="{7244EC17-2953-4297-B99C-965D55866E03}">
      <dgm:prSet phldrT="[Text]" custT="1"/>
      <dgm:spPr/>
      <dgm:t>
        <a:bodyPr/>
        <a:lstStyle/>
        <a:p>
          <a:r>
            <a:rPr lang="en-US" sz="1800" dirty="0" smtClean="0"/>
            <a:t>Pocket Tunes:  Streams 16,000+ Stations.  Links to iTunes</a:t>
          </a:r>
          <a:endParaRPr lang="en-US" sz="1800" dirty="0"/>
        </a:p>
      </dgm:t>
    </dgm:pt>
    <dgm:pt modelId="{AF7DEC6E-E400-45C2-9195-5B78538DEC65}" type="parTrans" cxnId="{E4DDD6CA-0D06-40F8-BF55-9F596D93CF45}">
      <dgm:prSet/>
      <dgm:spPr/>
      <dgm:t>
        <a:bodyPr/>
        <a:lstStyle/>
        <a:p>
          <a:endParaRPr lang="en-US"/>
        </a:p>
      </dgm:t>
    </dgm:pt>
    <dgm:pt modelId="{CCD5FCBA-36E4-4857-9D95-2E45DAD40036}" type="sibTrans" cxnId="{E4DDD6CA-0D06-40F8-BF55-9F596D93CF45}">
      <dgm:prSet/>
      <dgm:spPr/>
      <dgm:t>
        <a:bodyPr/>
        <a:lstStyle/>
        <a:p>
          <a:endParaRPr lang="en-US"/>
        </a:p>
      </dgm:t>
    </dgm:pt>
    <dgm:pt modelId="{A15862B2-7DD6-4BE9-A3C6-F869B61A22E9}" type="pres">
      <dgm:prSet presAssocID="{8CBE9C3E-E03A-4FFE-8633-501D9719557E}" presName="linear" presStyleCnt="0">
        <dgm:presLayoutVars>
          <dgm:animLvl val="lvl"/>
          <dgm:resizeHandles val="exact"/>
        </dgm:presLayoutVars>
      </dgm:prSet>
      <dgm:spPr/>
      <dgm:t>
        <a:bodyPr/>
        <a:lstStyle/>
        <a:p>
          <a:endParaRPr lang="en-US"/>
        </a:p>
      </dgm:t>
    </dgm:pt>
    <dgm:pt modelId="{A33AB168-489D-45FE-B893-6E72F7D4C3A3}" type="pres">
      <dgm:prSet presAssocID="{4926F759-A1DA-4A00-88B3-51332AE70F9B}" presName="parentText" presStyleLbl="node1" presStyleIdx="0" presStyleCnt="3" custScaleY="62277" custLinFactNeighborY="55919">
        <dgm:presLayoutVars>
          <dgm:chMax val="0"/>
          <dgm:bulletEnabled val="1"/>
        </dgm:presLayoutVars>
      </dgm:prSet>
      <dgm:spPr/>
      <dgm:t>
        <a:bodyPr/>
        <a:lstStyle/>
        <a:p>
          <a:endParaRPr lang="en-US"/>
        </a:p>
      </dgm:t>
    </dgm:pt>
    <dgm:pt modelId="{F6F5682C-240A-4B24-A03C-11490796B693}" type="pres">
      <dgm:prSet presAssocID="{EAFE8FC2-3E72-4D16-AC19-7537376A2CE0}" presName="spacer" presStyleCnt="0"/>
      <dgm:spPr/>
      <dgm:t>
        <a:bodyPr/>
        <a:lstStyle/>
        <a:p>
          <a:endParaRPr lang="en-US"/>
        </a:p>
      </dgm:t>
    </dgm:pt>
    <dgm:pt modelId="{BE3237DC-9F11-4D14-9EA7-70E40F09BCAA}" type="pres">
      <dgm:prSet presAssocID="{D131AB37-8981-4A21-B624-A111115DC73E}" presName="parentText" presStyleLbl="node1" presStyleIdx="1" presStyleCnt="3" custScaleY="62277">
        <dgm:presLayoutVars>
          <dgm:chMax val="0"/>
          <dgm:bulletEnabled val="1"/>
        </dgm:presLayoutVars>
      </dgm:prSet>
      <dgm:spPr/>
      <dgm:t>
        <a:bodyPr/>
        <a:lstStyle/>
        <a:p>
          <a:endParaRPr lang="en-US"/>
        </a:p>
      </dgm:t>
    </dgm:pt>
    <dgm:pt modelId="{BE868B1E-179F-46AB-A5C3-36AE36506FEF}" type="pres">
      <dgm:prSet presAssocID="{2767729F-E06D-469E-8AF3-DCC6B3F58C0B}" presName="spacer" presStyleCnt="0"/>
      <dgm:spPr/>
    </dgm:pt>
    <dgm:pt modelId="{BF2105B2-F65E-49CB-9066-B28253DCFA4E}" type="pres">
      <dgm:prSet presAssocID="{7244EC17-2953-4297-B99C-965D55866E03}" presName="parentText" presStyleLbl="node1" presStyleIdx="2" presStyleCnt="3" custScaleY="62277" custLinFactNeighborY="-55918">
        <dgm:presLayoutVars>
          <dgm:chMax val="0"/>
          <dgm:bulletEnabled val="1"/>
        </dgm:presLayoutVars>
      </dgm:prSet>
      <dgm:spPr/>
      <dgm:t>
        <a:bodyPr/>
        <a:lstStyle/>
        <a:p>
          <a:endParaRPr lang="en-US"/>
        </a:p>
      </dgm:t>
    </dgm:pt>
  </dgm:ptLst>
  <dgm:cxnLst>
    <dgm:cxn modelId="{D7AD1F87-A7B8-4A46-A6D9-ED77033F93E3}" type="presOf" srcId="{4926F759-A1DA-4A00-88B3-51332AE70F9B}" destId="{A33AB168-489D-45FE-B893-6E72F7D4C3A3}" srcOrd="0" destOrd="0" presId="urn:microsoft.com/office/officeart/2005/8/layout/vList2"/>
    <dgm:cxn modelId="{7BF138E6-F035-47FE-8E86-F05F1FC0BECA}" srcId="{8CBE9C3E-E03A-4FFE-8633-501D9719557E}" destId="{D131AB37-8981-4A21-B624-A111115DC73E}" srcOrd="1" destOrd="0" parTransId="{11FF78C4-804C-4E9D-9721-4D04143E7B2B}" sibTransId="{2767729F-E06D-469E-8AF3-DCC6B3F58C0B}"/>
    <dgm:cxn modelId="{B3FCCD84-3172-4331-AA33-6BBAE3720D55}" type="presOf" srcId="{8CBE9C3E-E03A-4FFE-8633-501D9719557E}" destId="{A15862B2-7DD6-4BE9-A3C6-F869B61A22E9}" srcOrd="0" destOrd="0" presId="urn:microsoft.com/office/officeart/2005/8/layout/vList2"/>
    <dgm:cxn modelId="{51E14841-22A1-4FCC-B9F9-3B371E2D3610}" type="presOf" srcId="{D131AB37-8981-4A21-B624-A111115DC73E}" destId="{BE3237DC-9F11-4D14-9EA7-70E40F09BCAA}" srcOrd="0" destOrd="0" presId="urn:microsoft.com/office/officeart/2005/8/layout/vList2"/>
    <dgm:cxn modelId="{C630FEBE-CB7F-4B92-A81F-6F402E3513D0}" type="presOf" srcId="{7244EC17-2953-4297-B99C-965D55866E03}" destId="{BF2105B2-F65E-49CB-9066-B28253DCFA4E}" srcOrd="0" destOrd="0" presId="urn:microsoft.com/office/officeart/2005/8/layout/vList2"/>
    <dgm:cxn modelId="{E4DDD6CA-0D06-40F8-BF55-9F596D93CF45}" srcId="{8CBE9C3E-E03A-4FFE-8633-501D9719557E}" destId="{7244EC17-2953-4297-B99C-965D55866E03}" srcOrd="2" destOrd="0" parTransId="{AF7DEC6E-E400-45C2-9195-5B78538DEC65}" sibTransId="{CCD5FCBA-36E4-4857-9D95-2E45DAD40036}"/>
    <dgm:cxn modelId="{2C0614C0-9C9A-4C43-8013-35EB890B832D}" srcId="{8CBE9C3E-E03A-4FFE-8633-501D9719557E}" destId="{4926F759-A1DA-4A00-88B3-51332AE70F9B}" srcOrd="0" destOrd="0" parTransId="{A181B4DC-6538-4591-BB2D-1E2CFA9CD2D8}" sibTransId="{EAFE8FC2-3E72-4D16-AC19-7537376A2CE0}"/>
    <dgm:cxn modelId="{789F521F-2E68-475E-BEF4-F4DB4E42435B}" type="presParOf" srcId="{A15862B2-7DD6-4BE9-A3C6-F869B61A22E9}" destId="{A33AB168-489D-45FE-B893-6E72F7D4C3A3}" srcOrd="0" destOrd="0" presId="urn:microsoft.com/office/officeart/2005/8/layout/vList2"/>
    <dgm:cxn modelId="{4BD81D8A-3B20-4C1F-B637-2B30C7D4A59C}" type="presParOf" srcId="{A15862B2-7DD6-4BE9-A3C6-F869B61A22E9}" destId="{F6F5682C-240A-4B24-A03C-11490796B693}" srcOrd="1" destOrd="0" presId="urn:microsoft.com/office/officeart/2005/8/layout/vList2"/>
    <dgm:cxn modelId="{08BD0BFD-A0D3-4E0C-914D-55F94E9857FA}" type="presParOf" srcId="{A15862B2-7DD6-4BE9-A3C6-F869B61A22E9}" destId="{BE3237DC-9F11-4D14-9EA7-70E40F09BCAA}" srcOrd="2" destOrd="0" presId="urn:microsoft.com/office/officeart/2005/8/layout/vList2"/>
    <dgm:cxn modelId="{D100312B-90A6-4B99-B254-F79C016041D0}" type="presParOf" srcId="{A15862B2-7DD6-4BE9-A3C6-F869B61A22E9}" destId="{BE868B1E-179F-46AB-A5C3-36AE36506FEF}" srcOrd="3" destOrd="0" presId="urn:microsoft.com/office/officeart/2005/8/layout/vList2"/>
    <dgm:cxn modelId="{D8325CB5-2AD2-43BC-A62E-08F030DDA620}" type="presParOf" srcId="{A15862B2-7DD6-4BE9-A3C6-F869B61A22E9}" destId="{BF2105B2-F65E-49CB-9066-B28253DCFA4E}" srcOrd="4" destOrd="0" presId="urn:microsoft.com/office/officeart/2005/8/layout/vList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F60077-B59F-4A8E-A952-7AAA27012F83}">
      <dsp:nvSpPr>
        <dsp:cNvPr id="0" name=""/>
        <dsp:cNvSpPr/>
      </dsp:nvSpPr>
      <dsp:spPr>
        <a:xfrm>
          <a:off x="0" y="429092"/>
          <a:ext cx="609600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03EB57B-88A1-4BD6-8EB4-769244E94CAA}">
      <dsp:nvSpPr>
        <dsp:cNvPr id="0" name=""/>
        <dsp:cNvSpPr/>
      </dsp:nvSpPr>
      <dsp:spPr>
        <a:xfrm>
          <a:off x="304800" y="70037"/>
          <a:ext cx="5486424" cy="68377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889000">
            <a:lnSpc>
              <a:spcPct val="90000"/>
            </a:lnSpc>
            <a:spcBef>
              <a:spcPct val="0"/>
            </a:spcBef>
            <a:spcAft>
              <a:spcPct val="35000"/>
            </a:spcAft>
          </a:pPr>
          <a:r>
            <a:rPr lang="en-US" sz="2000" kern="1200" dirty="0" smtClean="0"/>
            <a:t>Develop a competitive matrix of mobile carriers and operating systems</a:t>
          </a:r>
          <a:endParaRPr lang="en-US" sz="2000" kern="1200" dirty="0"/>
        </a:p>
      </dsp:txBody>
      <dsp:txXfrm>
        <a:off x="304800" y="70037"/>
        <a:ext cx="5486424" cy="683775"/>
      </dsp:txXfrm>
    </dsp:sp>
    <dsp:sp modelId="{0CB3E78F-0932-4138-9292-61BCE7922D25}">
      <dsp:nvSpPr>
        <dsp:cNvPr id="0" name=""/>
        <dsp:cNvSpPr/>
      </dsp:nvSpPr>
      <dsp:spPr>
        <a:xfrm>
          <a:off x="0" y="1461348"/>
          <a:ext cx="609600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56B8630-4F17-40CC-B0AB-51355CD125F2}">
      <dsp:nvSpPr>
        <dsp:cNvPr id="0" name=""/>
        <dsp:cNvSpPr/>
      </dsp:nvSpPr>
      <dsp:spPr>
        <a:xfrm>
          <a:off x="304800" y="1102292"/>
          <a:ext cx="5486424" cy="68377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889000">
            <a:lnSpc>
              <a:spcPct val="90000"/>
            </a:lnSpc>
            <a:spcBef>
              <a:spcPct val="0"/>
            </a:spcBef>
            <a:spcAft>
              <a:spcPct val="35000"/>
            </a:spcAft>
          </a:pPr>
          <a:r>
            <a:rPr lang="en-US" sz="2000" kern="1200" dirty="0" smtClean="0"/>
            <a:t>Analyze app trends and consumption profile</a:t>
          </a:r>
          <a:endParaRPr lang="en-US" sz="2000" kern="1200" dirty="0"/>
        </a:p>
      </dsp:txBody>
      <dsp:txXfrm>
        <a:off x="304800" y="1102292"/>
        <a:ext cx="5486424" cy="683775"/>
      </dsp:txXfrm>
    </dsp:sp>
    <dsp:sp modelId="{4CAF7CA2-DDA7-4F4B-86BC-5DEC260D8747}">
      <dsp:nvSpPr>
        <dsp:cNvPr id="0" name=""/>
        <dsp:cNvSpPr/>
      </dsp:nvSpPr>
      <dsp:spPr>
        <a:xfrm>
          <a:off x="0" y="2493604"/>
          <a:ext cx="609600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FBF0633-E3E3-4A92-AD6E-E08AFEF48D6B}">
      <dsp:nvSpPr>
        <dsp:cNvPr id="0" name=""/>
        <dsp:cNvSpPr/>
      </dsp:nvSpPr>
      <dsp:spPr>
        <a:xfrm>
          <a:off x="304800" y="2134548"/>
          <a:ext cx="5486424" cy="68377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889000">
            <a:lnSpc>
              <a:spcPct val="90000"/>
            </a:lnSpc>
            <a:spcBef>
              <a:spcPct val="0"/>
            </a:spcBef>
            <a:spcAft>
              <a:spcPct val="35000"/>
            </a:spcAft>
          </a:pPr>
          <a:r>
            <a:rPr lang="en-US" sz="2000" kern="1200" dirty="0" smtClean="0"/>
            <a:t>Consider future forecasts in the mobile industry</a:t>
          </a:r>
          <a:endParaRPr lang="en-US" sz="2000" kern="1200" dirty="0"/>
        </a:p>
      </dsp:txBody>
      <dsp:txXfrm>
        <a:off x="304800" y="2134548"/>
        <a:ext cx="5486424" cy="683775"/>
      </dsp:txXfrm>
    </dsp:sp>
    <dsp:sp modelId="{24F81F51-10B6-4569-B632-FECD1BDE97A1}">
      <dsp:nvSpPr>
        <dsp:cNvPr id="0" name=""/>
        <dsp:cNvSpPr/>
      </dsp:nvSpPr>
      <dsp:spPr>
        <a:xfrm>
          <a:off x="0" y="3439562"/>
          <a:ext cx="609600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AADF176-B78A-45F4-96B5-BA570E225C55}">
      <dsp:nvSpPr>
        <dsp:cNvPr id="0" name=""/>
        <dsp:cNvSpPr/>
      </dsp:nvSpPr>
      <dsp:spPr>
        <a:xfrm>
          <a:off x="304800" y="3166804"/>
          <a:ext cx="5486381" cy="59747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889000">
            <a:lnSpc>
              <a:spcPct val="90000"/>
            </a:lnSpc>
            <a:spcBef>
              <a:spcPct val="0"/>
            </a:spcBef>
            <a:spcAft>
              <a:spcPct val="35000"/>
            </a:spcAft>
          </a:pPr>
          <a:r>
            <a:rPr lang="en-US" sz="2000" kern="1200" dirty="0" smtClean="0"/>
            <a:t>Propose feasible recommendations</a:t>
          </a:r>
          <a:endParaRPr lang="en-US" sz="2000" kern="1200" dirty="0"/>
        </a:p>
      </dsp:txBody>
      <dsp:txXfrm>
        <a:off x="304800" y="3166804"/>
        <a:ext cx="5486381" cy="597478"/>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3AB168-489D-45FE-B893-6E72F7D4C3A3}">
      <dsp:nvSpPr>
        <dsp:cNvPr id="0" name=""/>
        <dsp:cNvSpPr/>
      </dsp:nvSpPr>
      <dsp:spPr>
        <a:xfrm>
          <a:off x="0" y="381000"/>
          <a:ext cx="7962899" cy="67617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err="1" smtClean="0"/>
            <a:t>Shazam</a:t>
          </a:r>
          <a:r>
            <a:rPr lang="en-US" sz="1800" kern="1200" dirty="0" smtClean="0"/>
            <a:t>:  Complaints about adds, slow streaming speed</a:t>
          </a:r>
          <a:endParaRPr lang="en-US" sz="1800" kern="1200" dirty="0"/>
        </a:p>
      </dsp:txBody>
      <dsp:txXfrm>
        <a:off x="0" y="381000"/>
        <a:ext cx="7962899" cy="676175"/>
      </dsp:txXfrm>
    </dsp:sp>
    <dsp:sp modelId="{BE3237DC-9F11-4D14-9EA7-70E40F09BCAA}">
      <dsp:nvSpPr>
        <dsp:cNvPr id="0" name=""/>
        <dsp:cNvSpPr/>
      </dsp:nvSpPr>
      <dsp:spPr>
        <a:xfrm>
          <a:off x="0" y="1143000"/>
          <a:ext cx="7962899" cy="67617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err="1" smtClean="0"/>
            <a:t>Wunder</a:t>
          </a:r>
          <a:r>
            <a:rPr lang="en-US" sz="1800" kern="1200" dirty="0" smtClean="0"/>
            <a:t> Radio:  Software crashes, streaming problems</a:t>
          </a:r>
          <a:endParaRPr lang="en-US" sz="1800" kern="1200" dirty="0"/>
        </a:p>
      </dsp:txBody>
      <dsp:txXfrm>
        <a:off x="0" y="1143000"/>
        <a:ext cx="7962899" cy="676175"/>
      </dsp:txXfrm>
    </dsp:sp>
    <dsp:sp modelId="{BF2105B2-F65E-49CB-9066-B28253DCFA4E}">
      <dsp:nvSpPr>
        <dsp:cNvPr id="0" name=""/>
        <dsp:cNvSpPr/>
      </dsp:nvSpPr>
      <dsp:spPr>
        <a:xfrm>
          <a:off x="0" y="1906819"/>
          <a:ext cx="7962899" cy="67617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Pocket Tunes:  Generally successful, s</a:t>
          </a:r>
          <a:r>
            <a:rPr lang="en-US" sz="1800" kern="1200" dirty="0" smtClean="0">
              <a:latin typeface="Calibri" pitchFamily="84" charset="0"/>
            </a:rPr>
            <a:t>mall problems with Sirius connectivity</a:t>
          </a:r>
          <a:endParaRPr lang="en-US" sz="1800" kern="1200" dirty="0"/>
        </a:p>
      </dsp:txBody>
      <dsp:txXfrm>
        <a:off x="0" y="1906819"/>
        <a:ext cx="7962899" cy="676175"/>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3AB168-489D-45FE-B893-6E72F7D4C3A3}">
      <dsp:nvSpPr>
        <dsp:cNvPr id="0" name=""/>
        <dsp:cNvSpPr/>
      </dsp:nvSpPr>
      <dsp:spPr>
        <a:xfrm>
          <a:off x="0" y="0"/>
          <a:ext cx="7943849" cy="7675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Pandora:  </a:t>
          </a:r>
          <a:r>
            <a:rPr lang="en-US" sz="1800" kern="1200" dirty="0" smtClean="0">
              <a:latin typeface="Calibri" pitchFamily="84" charset="0"/>
            </a:rPr>
            <a:t>Personalized radio stations and access thousands of songs</a:t>
          </a:r>
          <a:endParaRPr lang="en-US" sz="1800" kern="1200" dirty="0"/>
        </a:p>
      </dsp:txBody>
      <dsp:txXfrm>
        <a:off x="0" y="0"/>
        <a:ext cx="7943849" cy="767520"/>
      </dsp:txXfrm>
    </dsp:sp>
    <dsp:sp modelId="{A8C76DCB-16B8-46D9-99BA-F10B0D466D92}">
      <dsp:nvSpPr>
        <dsp:cNvPr id="0" name=""/>
        <dsp:cNvSpPr/>
      </dsp:nvSpPr>
      <dsp:spPr>
        <a:xfrm>
          <a:off x="0" y="838201"/>
          <a:ext cx="7943849" cy="7675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Last FM:  </a:t>
          </a:r>
          <a:r>
            <a:rPr lang="en-US" sz="1800" kern="1200" dirty="0" smtClean="0">
              <a:latin typeface="Calibri" pitchFamily="84" charset="0"/>
            </a:rPr>
            <a:t>Similar to Pandora, also has ability to look up individual</a:t>
          </a:r>
          <a:endParaRPr lang="en-US" sz="1800" kern="1200" dirty="0"/>
        </a:p>
      </dsp:txBody>
      <dsp:txXfrm>
        <a:off x="0" y="838201"/>
        <a:ext cx="7943849" cy="767520"/>
      </dsp:txXfrm>
    </dsp:sp>
    <dsp:sp modelId="{BE3237DC-9F11-4D14-9EA7-70E40F09BCAA}">
      <dsp:nvSpPr>
        <dsp:cNvPr id="0" name=""/>
        <dsp:cNvSpPr/>
      </dsp:nvSpPr>
      <dsp:spPr>
        <a:xfrm>
          <a:off x="0" y="1676400"/>
          <a:ext cx="7943849" cy="7675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Slacker Radio:  </a:t>
          </a:r>
          <a:r>
            <a:rPr lang="en-US" sz="1800" kern="1200" dirty="0" smtClean="0">
              <a:latin typeface="Calibri" pitchFamily="84" charset="0"/>
            </a:rPr>
            <a:t>Creates stations based on genre, allows users to save stations</a:t>
          </a:r>
          <a:endParaRPr lang="en-US" sz="1800" kern="1200" dirty="0"/>
        </a:p>
      </dsp:txBody>
      <dsp:txXfrm>
        <a:off x="0" y="1676400"/>
        <a:ext cx="7943849" cy="767520"/>
      </dsp:txXfrm>
    </dsp:sp>
    <dsp:sp modelId="{BF2105B2-F65E-49CB-9066-B28253DCFA4E}">
      <dsp:nvSpPr>
        <dsp:cNvPr id="0" name=""/>
        <dsp:cNvSpPr/>
      </dsp:nvSpPr>
      <dsp:spPr>
        <a:xfrm>
          <a:off x="0" y="2514603"/>
          <a:ext cx="7943849" cy="7675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AOL Radio:  A</a:t>
          </a:r>
          <a:r>
            <a:rPr lang="en-US" sz="1800" kern="1200" dirty="0" smtClean="0">
              <a:latin typeface="Calibri" pitchFamily="84" charset="0"/>
            </a:rPr>
            <a:t>ccesses thousands of radio stations around the world and supplemented by an online music database</a:t>
          </a:r>
          <a:r>
            <a:rPr lang="en-US" sz="1800" kern="1200" dirty="0" smtClean="0"/>
            <a:t> </a:t>
          </a:r>
          <a:endParaRPr lang="en-US" sz="1800" kern="1200" dirty="0"/>
        </a:p>
      </dsp:txBody>
      <dsp:txXfrm>
        <a:off x="0" y="2514603"/>
        <a:ext cx="7943849" cy="76752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3AB168-489D-45FE-B893-6E72F7D4C3A3}">
      <dsp:nvSpPr>
        <dsp:cNvPr id="0" name=""/>
        <dsp:cNvSpPr/>
      </dsp:nvSpPr>
      <dsp:spPr>
        <a:xfrm>
          <a:off x="0" y="0"/>
          <a:ext cx="7943849" cy="7675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Pandora:  </a:t>
          </a:r>
          <a:r>
            <a:rPr lang="en-US" sz="1800" kern="1200" dirty="0" smtClean="0">
              <a:latin typeface="Calibri" pitchFamily="84" charset="0"/>
            </a:rPr>
            <a:t>Significant overlap/repeats and an inability to listen to specific tracks</a:t>
          </a:r>
          <a:endParaRPr lang="en-US" sz="1800" kern="1200" dirty="0"/>
        </a:p>
      </dsp:txBody>
      <dsp:txXfrm>
        <a:off x="0" y="0"/>
        <a:ext cx="7943849" cy="767520"/>
      </dsp:txXfrm>
    </dsp:sp>
    <dsp:sp modelId="{A8C76DCB-16B8-46D9-99BA-F10B0D466D92}">
      <dsp:nvSpPr>
        <dsp:cNvPr id="0" name=""/>
        <dsp:cNvSpPr/>
      </dsp:nvSpPr>
      <dsp:spPr>
        <a:xfrm>
          <a:off x="0" y="838199"/>
          <a:ext cx="7943849" cy="7675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Last FM:  </a:t>
          </a:r>
          <a:r>
            <a:rPr lang="en-US" sz="1800" kern="1200" dirty="0" smtClean="0">
              <a:latin typeface="Calibri" pitchFamily="84" charset="0"/>
            </a:rPr>
            <a:t>Individual songs are </a:t>
          </a:r>
          <a:r>
            <a:rPr lang="en-US" sz="1800" kern="1200" dirty="0" err="1" smtClean="0">
              <a:latin typeface="Calibri" pitchFamily="84" charset="0"/>
            </a:rPr>
            <a:t>Youtube</a:t>
          </a:r>
          <a:r>
            <a:rPr lang="en-US" sz="1800" kern="1200" dirty="0" smtClean="0">
              <a:latin typeface="Calibri" pitchFamily="84" charset="0"/>
            </a:rPr>
            <a:t> links and must pay to save favorite songs</a:t>
          </a:r>
          <a:endParaRPr lang="en-US" sz="1800" kern="1200" dirty="0"/>
        </a:p>
      </dsp:txBody>
      <dsp:txXfrm>
        <a:off x="0" y="838199"/>
        <a:ext cx="7943849" cy="767520"/>
      </dsp:txXfrm>
    </dsp:sp>
    <dsp:sp modelId="{BE3237DC-9F11-4D14-9EA7-70E40F09BCAA}">
      <dsp:nvSpPr>
        <dsp:cNvPr id="0" name=""/>
        <dsp:cNvSpPr/>
      </dsp:nvSpPr>
      <dsp:spPr>
        <a:xfrm>
          <a:off x="0" y="1676400"/>
          <a:ext cx="7943849" cy="7675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Slacker Radio:  </a:t>
          </a:r>
          <a:r>
            <a:rPr lang="en-US" sz="1800" kern="1200" dirty="0" smtClean="0">
              <a:latin typeface="Calibri" pitchFamily="84" charset="0"/>
            </a:rPr>
            <a:t>Doesn’t save settings upon exit and doesn’t play while minimized (</a:t>
          </a:r>
          <a:r>
            <a:rPr lang="en-US" sz="1800" kern="1200" dirty="0" err="1" smtClean="0">
              <a:latin typeface="Calibri" pitchFamily="84" charset="0"/>
            </a:rPr>
            <a:t>iPhone</a:t>
          </a:r>
          <a:r>
            <a:rPr lang="en-US" sz="1800" kern="1200" dirty="0" smtClean="0">
              <a:latin typeface="Calibri" pitchFamily="84" charset="0"/>
            </a:rPr>
            <a:t>)</a:t>
          </a:r>
          <a:endParaRPr lang="en-US" sz="1800" kern="1200" dirty="0"/>
        </a:p>
      </dsp:txBody>
      <dsp:txXfrm>
        <a:off x="0" y="1676400"/>
        <a:ext cx="7943849" cy="767520"/>
      </dsp:txXfrm>
    </dsp:sp>
    <dsp:sp modelId="{BF2105B2-F65E-49CB-9066-B28253DCFA4E}">
      <dsp:nvSpPr>
        <dsp:cNvPr id="0" name=""/>
        <dsp:cNvSpPr/>
      </dsp:nvSpPr>
      <dsp:spPr>
        <a:xfrm>
          <a:off x="0" y="2514603"/>
          <a:ext cx="7943849" cy="7675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AOL Radio:  </a:t>
          </a:r>
          <a:r>
            <a:rPr lang="en-US" sz="1800" kern="1200" dirty="0" smtClean="0">
              <a:latin typeface="Calibri" pitchFamily="84" charset="0"/>
            </a:rPr>
            <a:t>Only Mobile on </a:t>
          </a:r>
          <a:r>
            <a:rPr lang="en-US" sz="1800" kern="1200" dirty="0" err="1" smtClean="0">
              <a:latin typeface="Calibri" pitchFamily="84" charset="0"/>
            </a:rPr>
            <a:t>iPhones</a:t>
          </a:r>
          <a:r>
            <a:rPr lang="en-US" sz="1800" kern="1200" dirty="0" smtClean="0">
              <a:latin typeface="Calibri" pitchFamily="84" charset="0"/>
            </a:rPr>
            <a:t>/iPods and cannot locate specific songs</a:t>
          </a:r>
          <a:endParaRPr lang="en-US" sz="1800" kern="1200" dirty="0"/>
        </a:p>
      </dsp:txBody>
      <dsp:txXfrm>
        <a:off x="0" y="2514603"/>
        <a:ext cx="7943849" cy="76752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A82D99-B141-4CC8-BBA1-FBE098F54ABA}">
      <dsp:nvSpPr>
        <dsp:cNvPr id="0" name=""/>
        <dsp:cNvSpPr/>
      </dsp:nvSpPr>
      <dsp:spPr>
        <a:xfrm>
          <a:off x="0" y="0"/>
          <a:ext cx="8523027" cy="1211580"/>
        </a:xfrm>
        <a:prstGeom prst="rect">
          <a:avLst/>
        </a:prstGeom>
        <a:solidFill>
          <a:schemeClr val="tx2"/>
        </a:solidFill>
        <a:ln>
          <a:noFill/>
        </a:ln>
        <a:effectLst/>
        <a:scene3d>
          <a:camera prst="orthographicFront"/>
          <a:lightRig rig="flat" dir="t"/>
        </a:scene3d>
        <a:sp3d z="-190500" extrusionH="12700" prstMaterial="plastic">
          <a:bevelT w="50800" h="50800"/>
        </a:sp3d>
      </dsp:spPr>
      <dsp:style>
        <a:lnRef idx="0">
          <a:scrgbClr r="0" g="0" b="0"/>
        </a:lnRef>
        <a:fillRef idx="2">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Carriers</a:t>
          </a:r>
          <a:endParaRPr lang="en-US" sz="4400" kern="1200" dirty="0"/>
        </a:p>
      </dsp:txBody>
      <dsp:txXfrm>
        <a:off x="0" y="0"/>
        <a:ext cx="8523027" cy="1211580"/>
      </dsp:txXfrm>
    </dsp:sp>
    <dsp:sp modelId="{8044B82E-B2CE-4DFC-ACE0-6B95C6C57276}">
      <dsp:nvSpPr>
        <dsp:cNvPr id="0" name=""/>
        <dsp:cNvSpPr/>
      </dsp:nvSpPr>
      <dsp:spPr>
        <a:xfrm>
          <a:off x="0" y="1211580"/>
          <a:ext cx="2130756" cy="25443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lvl="0" algn="ctr" defTabSz="1289050">
            <a:lnSpc>
              <a:spcPct val="90000"/>
            </a:lnSpc>
            <a:spcBef>
              <a:spcPct val="0"/>
            </a:spcBef>
            <a:spcAft>
              <a:spcPct val="35000"/>
            </a:spcAft>
          </a:pPr>
          <a:endParaRPr lang="en-US" sz="2900" kern="1200" dirty="0"/>
        </a:p>
      </dsp:txBody>
      <dsp:txXfrm>
        <a:off x="0" y="1211580"/>
        <a:ext cx="2130756" cy="2544318"/>
      </dsp:txXfrm>
    </dsp:sp>
    <dsp:sp modelId="{DA545CC9-1561-4BDE-890E-9BD5855EE059}">
      <dsp:nvSpPr>
        <dsp:cNvPr id="0" name=""/>
        <dsp:cNvSpPr/>
      </dsp:nvSpPr>
      <dsp:spPr>
        <a:xfrm>
          <a:off x="2130756" y="1211580"/>
          <a:ext cx="2130756" cy="25443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lvl="0" algn="ctr" defTabSz="1289050">
            <a:lnSpc>
              <a:spcPct val="90000"/>
            </a:lnSpc>
            <a:spcBef>
              <a:spcPct val="0"/>
            </a:spcBef>
            <a:spcAft>
              <a:spcPct val="35000"/>
            </a:spcAft>
          </a:pPr>
          <a:endParaRPr lang="en-US" sz="2900" kern="1200" dirty="0"/>
        </a:p>
      </dsp:txBody>
      <dsp:txXfrm>
        <a:off x="2130756" y="1211580"/>
        <a:ext cx="2130756" cy="2544318"/>
      </dsp:txXfrm>
    </dsp:sp>
    <dsp:sp modelId="{F1F3C56D-F1B7-4916-955C-A5054F3A636E}">
      <dsp:nvSpPr>
        <dsp:cNvPr id="0" name=""/>
        <dsp:cNvSpPr/>
      </dsp:nvSpPr>
      <dsp:spPr>
        <a:xfrm>
          <a:off x="4261513" y="1211580"/>
          <a:ext cx="2130756" cy="25443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lvl="0" algn="ctr" defTabSz="1289050">
            <a:lnSpc>
              <a:spcPct val="90000"/>
            </a:lnSpc>
            <a:spcBef>
              <a:spcPct val="0"/>
            </a:spcBef>
            <a:spcAft>
              <a:spcPct val="35000"/>
            </a:spcAft>
          </a:pPr>
          <a:endParaRPr lang="en-US" sz="2900" kern="1200" dirty="0"/>
        </a:p>
      </dsp:txBody>
      <dsp:txXfrm>
        <a:off x="4261513" y="1211580"/>
        <a:ext cx="2130756" cy="2544318"/>
      </dsp:txXfrm>
    </dsp:sp>
    <dsp:sp modelId="{85603AEE-B16A-4B04-8AA7-4028C79887DA}">
      <dsp:nvSpPr>
        <dsp:cNvPr id="0" name=""/>
        <dsp:cNvSpPr/>
      </dsp:nvSpPr>
      <dsp:spPr>
        <a:xfrm>
          <a:off x="6392270" y="1211580"/>
          <a:ext cx="2130756" cy="25443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lvl="0" algn="ctr" defTabSz="1200150">
            <a:lnSpc>
              <a:spcPct val="90000"/>
            </a:lnSpc>
            <a:spcBef>
              <a:spcPct val="0"/>
            </a:spcBef>
            <a:spcAft>
              <a:spcPct val="35000"/>
            </a:spcAft>
          </a:pPr>
          <a:endParaRPr lang="en-US" sz="2700" kern="1200" dirty="0"/>
        </a:p>
      </dsp:txBody>
      <dsp:txXfrm>
        <a:off x="6392270" y="1211580"/>
        <a:ext cx="2130756" cy="2544318"/>
      </dsp:txXfrm>
    </dsp:sp>
    <dsp:sp modelId="{C4EF9245-D708-428A-AB1B-0FB6E2E1805B}">
      <dsp:nvSpPr>
        <dsp:cNvPr id="0" name=""/>
        <dsp:cNvSpPr/>
      </dsp:nvSpPr>
      <dsp:spPr>
        <a:xfrm>
          <a:off x="0" y="3755898"/>
          <a:ext cx="8523027" cy="282702"/>
        </a:xfrm>
        <a:prstGeom prst="rect">
          <a:avLst/>
        </a:prstGeom>
        <a:solidFill>
          <a:schemeClr val="tx2"/>
        </a:solidFill>
        <a:ln>
          <a:noFill/>
        </a:ln>
        <a:effectLst/>
        <a:scene3d>
          <a:camera prst="orthographicFront"/>
          <a:lightRig rig="flat" dir="t"/>
        </a:scene3d>
        <a:sp3d z="-190500" extrusionH="12700" prstMaterial="plastic">
          <a:bevelT w="50800" h="50800"/>
        </a:sp3d>
      </dsp:spPr>
      <dsp:style>
        <a:lnRef idx="0">
          <a:scrgbClr r="0" g="0" b="0"/>
        </a:lnRef>
        <a:fillRef idx="2">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DA82D99-B141-4CC8-BBA1-FBE098F54ABA}">
      <dsp:nvSpPr>
        <dsp:cNvPr id="0" name=""/>
        <dsp:cNvSpPr/>
      </dsp:nvSpPr>
      <dsp:spPr>
        <a:xfrm>
          <a:off x="0" y="83817"/>
          <a:ext cx="8523027" cy="1211580"/>
        </a:xfrm>
        <a:prstGeom prst="rect">
          <a:avLst/>
        </a:prstGeom>
        <a:solidFill>
          <a:schemeClr val="tx2"/>
        </a:solidFill>
        <a:ln>
          <a:noFill/>
        </a:ln>
        <a:effectLst/>
        <a:scene3d>
          <a:camera prst="orthographicFront"/>
          <a:lightRig rig="flat" dir="t"/>
        </a:scene3d>
        <a:sp3d z="-190500" extrusionH="12700" prstMaterial="plastic">
          <a:bevelT w="50800" h="50800"/>
        </a:sp3d>
      </dsp:spPr>
      <dsp:style>
        <a:lnRef idx="0">
          <a:scrgbClr r="0" g="0" b="0"/>
        </a:lnRef>
        <a:fillRef idx="2">
          <a:scrgbClr r="0" g="0" b="0"/>
        </a:fillRef>
        <a:effectRef idx="0">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Operating Systems</a:t>
          </a:r>
          <a:endParaRPr lang="en-US" sz="4400" kern="1200" dirty="0"/>
        </a:p>
      </dsp:txBody>
      <dsp:txXfrm>
        <a:off x="0" y="83817"/>
        <a:ext cx="8523027" cy="1211580"/>
      </dsp:txXfrm>
    </dsp:sp>
    <dsp:sp modelId="{8044B82E-B2CE-4DFC-ACE0-6B95C6C57276}">
      <dsp:nvSpPr>
        <dsp:cNvPr id="0" name=""/>
        <dsp:cNvSpPr/>
      </dsp:nvSpPr>
      <dsp:spPr>
        <a:xfrm>
          <a:off x="0" y="1211580"/>
          <a:ext cx="2130756" cy="25443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lvl="0" algn="ctr" defTabSz="1289050">
            <a:lnSpc>
              <a:spcPct val="90000"/>
            </a:lnSpc>
            <a:spcBef>
              <a:spcPct val="0"/>
            </a:spcBef>
            <a:spcAft>
              <a:spcPct val="35000"/>
            </a:spcAft>
          </a:pPr>
          <a:endParaRPr lang="en-US" sz="2900" kern="1200" dirty="0"/>
        </a:p>
      </dsp:txBody>
      <dsp:txXfrm>
        <a:off x="0" y="1211580"/>
        <a:ext cx="2130756" cy="2544318"/>
      </dsp:txXfrm>
    </dsp:sp>
    <dsp:sp modelId="{DA545CC9-1561-4BDE-890E-9BD5855EE059}">
      <dsp:nvSpPr>
        <dsp:cNvPr id="0" name=""/>
        <dsp:cNvSpPr/>
      </dsp:nvSpPr>
      <dsp:spPr>
        <a:xfrm>
          <a:off x="2130756" y="1211580"/>
          <a:ext cx="2130756" cy="25443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lvl="0" algn="ctr" defTabSz="1289050">
            <a:lnSpc>
              <a:spcPct val="90000"/>
            </a:lnSpc>
            <a:spcBef>
              <a:spcPct val="0"/>
            </a:spcBef>
            <a:spcAft>
              <a:spcPct val="35000"/>
            </a:spcAft>
          </a:pPr>
          <a:endParaRPr lang="en-US" sz="2900" kern="1200" dirty="0"/>
        </a:p>
      </dsp:txBody>
      <dsp:txXfrm>
        <a:off x="2130756" y="1211580"/>
        <a:ext cx="2130756" cy="2544318"/>
      </dsp:txXfrm>
    </dsp:sp>
    <dsp:sp modelId="{F1F3C56D-F1B7-4916-955C-A5054F3A636E}">
      <dsp:nvSpPr>
        <dsp:cNvPr id="0" name=""/>
        <dsp:cNvSpPr/>
      </dsp:nvSpPr>
      <dsp:spPr>
        <a:xfrm>
          <a:off x="4261513" y="1211580"/>
          <a:ext cx="2130756" cy="25443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t" anchorCtr="0">
          <a:noAutofit/>
        </a:bodyPr>
        <a:lstStyle/>
        <a:p>
          <a:pPr lvl="0" algn="ctr" defTabSz="1289050">
            <a:lnSpc>
              <a:spcPct val="90000"/>
            </a:lnSpc>
            <a:spcBef>
              <a:spcPct val="0"/>
            </a:spcBef>
            <a:spcAft>
              <a:spcPct val="35000"/>
            </a:spcAft>
          </a:pPr>
          <a:endParaRPr lang="en-US" sz="2900" kern="1200" dirty="0"/>
        </a:p>
      </dsp:txBody>
      <dsp:txXfrm>
        <a:off x="4261513" y="1211580"/>
        <a:ext cx="2130756" cy="2544318"/>
      </dsp:txXfrm>
    </dsp:sp>
    <dsp:sp modelId="{85603AEE-B16A-4B04-8AA7-4028C79887DA}">
      <dsp:nvSpPr>
        <dsp:cNvPr id="0" name=""/>
        <dsp:cNvSpPr/>
      </dsp:nvSpPr>
      <dsp:spPr>
        <a:xfrm>
          <a:off x="6392270" y="1211580"/>
          <a:ext cx="2130756" cy="254431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lvl="0" algn="ctr" defTabSz="1200150">
            <a:lnSpc>
              <a:spcPct val="90000"/>
            </a:lnSpc>
            <a:spcBef>
              <a:spcPct val="0"/>
            </a:spcBef>
            <a:spcAft>
              <a:spcPct val="35000"/>
            </a:spcAft>
          </a:pPr>
          <a:endParaRPr lang="en-US" sz="2700" kern="1200" dirty="0"/>
        </a:p>
      </dsp:txBody>
      <dsp:txXfrm>
        <a:off x="6392270" y="1211580"/>
        <a:ext cx="2130756" cy="2544318"/>
      </dsp:txXfrm>
    </dsp:sp>
    <dsp:sp modelId="{C4EF9245-D708-428A-AB1B-0FB6E2E1805B}">
      <dsp:nvSpPr>
        <dsp:cNvPr id="0" name=""/>
        <dsp:cNvSpPr/>
      </dsp:nvSpPr>
      <dsp:spPr>
        <a:xfrm>
          <a:off x="0" y="3755898"/>
          <a:ext cx="8523027" cy="282702"/>
        </a:xfrm>
        <a:prstGeom prst="rect">
          <a:avLst/>
        </a:prstGeom>
        <a:solidFill>
          <a:schemeClr val="tx2"/>
        </a:solidFill>
        <a:ln>
          <a:noFill/>
        </a:ln>
        <a:effectLst/>
        <a:scene3d>
          <a:camera prst="orthographicFront"/>
          <a:lightRig rig="flat" dir="t"/>
        </a:scene3d>
        <a:sp3d z="-190500" extrusionH="12700" prstMaterial="plastic">
          <a:bevelT w="50800" h="50800"/>
        </a:sp3d>
      </dsp:spPr>
      <dsp:style>
        <a:lnRef idx="0">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3AB168-489D-45FE-B893-6E72F7D4C3A3}">
      <dsp:nvSpPr>
        <dsp:cNvPr id="0" name=""/>
        <dsp:cNvSpPr/>
      </dsp:nvSpPr>
      <dsp:spPr>
        <a:xfrm>
          <a:off x="0" y="2722"/>
          <a:ext cx="7239000" cy="94967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smtClean="0"/>
            <a:t>iPhone</a:t>
          </a:r>
          <a:r>
            <a:rPr lang="en-US" sz="2400" kern="1200" dirty="0" smtClean="0"/>
            <a:t> tops consumer satisfaction survey</a:t>
          </a:r>
          <a:endParaRPr lang="en-US" sz="2400" kern="1200" dirty="0"/>
        </a:p>
      </dsp:txBody>
      <dsp:txXfrm>
        <a:off x="0" y="2722"/>
        <a:ext cx="7239000" cy="949674"/>
      </dsp:txXfrm>
    </dsp:sp>
    <dsp:sp modelId="{BE3237DC-9F11-4D14-9EA7-70E40F09BCAA}">
      <dsp:nvSpPr>
        <dsp:cNvPr id="0" name=""/>
        <dsp:cNvSpPr/>
      </dsp:nvSpPr>
      <dsp:spPr>
        <a:xfrm>
          <a:off x="0" y="1030156"/>
          <a:ext cx="7239000" cy="94967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Android is a close second</a:t>
          </a:r>
          <a:endParaRPr lang="en-US" sz="2400" kern="1200" dirty="0"/>
        </a:p>
      </dsp:txBody>
      <dsp:txXfrm>
        <a:off x="0" y="1030156"/>
        <a:ext cx="7239000" cy="949674"/>
      </dsp:txXfrm>
    </dsp:sp>
    <dsp:sp modelId="{D44CD576-678D-4785-A786-F867FA0D314E}">
      <dsp:nvSpPr>
        <dsp:cNvPr id="0" name=""/>
        <dsp:cNvSpPr/>
      </dsp:nvSpPr>
      <dsp:spPr>
        <a:xfrm>
          <a:off x="0" y="1979830"/>
          <a:ext cx="7239000" cy="684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8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More app downloads</a:t>
          </a:r>
          <a:endParaRPr lang="en-US" sz="2000" kern="1200" dirty="0"/>
        </a:p>
        <a:p>
          <a:pPr marL="228600" lvl="1" indent="-228600" algn="l" defTabSz="889000">
            <a:lnSpc>
              <a:spcPct val="90000"/>
            </a:lnSpc>
            <a:spcBef>
              <a:spcPct val="0"/>
            </a:spcBef>
            <a:spcAft>
              <a:spcPct val="20000"/>
            </a:spcAft>
            <a:buChar char="••"/>
          </a:pPr>
          <a:r>
            <a:rPr lang="en-US" sz="2000" kern="1200" dirty="0" smtClean="0"/>
            <a:t>More hardware issues</a:t>
          </a:r>
          <a:endParaRPr lang="en-US" sz="2000" kern="1200" dirty="0"/>
        </a:p>
      </dsp:txBody>
      <dsp:txXfrm>
        <a:off x="0" y="1979830"/>
        <a:ext cx="7239000" cy="684652"/>
      </dsp:txXfrm>
    </dsp:sp>
    <dsp:sp modelId="{BF2105B2-F65E-49CB-9066-B28253DCFA4E}">
      <dsp:nvSpPr>
        <dsp:cNvPr id="0" name=""/>
        <dsp:cNvSpPr/>
      </dsp:nvSpPr>
      <dsp:spPr>
        <a:xfrm>
          <a:off x="0" y="2664483"/>
          <a:ext cx="7239000" cy="94967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Windows Mobile and </a:t>
          </a:r>
          <a:r>
            <a:rPr lang="en-US" sz="2400" kern="1200" dirty="0" err="1" smtClean="0"/>
            <a:t>Symbian</a:t>
          </a:r>
          <a:r>
            <a:rPr lang="en-US" sz="2400" kern="1200" dirty="0" smtClean="0"/>
            <a:t> still run on majority of </a:t>
          </a:r>
          <a:r>
            <a:rPr lang="en-US" sz="2400" kern="1200" dirty="0" err="1" smtClean="0"/>
            <a:t>smartphones</a:t>
          </a:r>
          <a:endParaRPr lang="en-US" sz="2400" kern="1200" dirty="0"/>
        </a:p>
      </dsp:txBody>
      <dsp:txXfrm>
        <a:off x="0" y="2664483"/>
        <a:ext cx="7239000" cy="949674"/>
      </dsp:txXfrm>
    </dsp:sp>
    <dsp:sp modelId="{F828E927-EAE5-4567-9E6D-E47F351D9A81}">
      <dsp:nvSpPr>
        <dsp:cNvPr id="0" name=""/>
        <dsp:cNvSpPr/>
      </dsp:nvSpPr>
      <dsp:spPr>
        <a:xfrm>
          <a:off x="0" y="3614157"/>
          <a:ext cx="7239000" cy="447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83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Lacks the customer-oriented functions to rival Android/</a:t>
          </a:r>
          <a:r>
            <a:rPr lang="en-US" sz="2000" kern="1200" dirty="0" err="1" smtClean="0"/>
            <a:t>iPhone</a:t>
          </a:r>
          <a:endParaRPr lang="en-US" sz="2000" kern="1200" dirty="0"/>
        </a:p>
      </dsp:txBody>
      <dsp:txXfrm>
        <a:off x="0" y="3614157"/>
        <a:ext cx="7239000" cy="44711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F72407-3DA4-41CD-92C0-10A41320A6DC}">
      <dsp:nvSpPr>
        <dsp:cNvPr id="0" name=""/>
        <dsp:cNvSpPr/>
      </dsp:nvSpPr>
      <dsp:spPr>
        <a:xfrm>
          <a:off x="422922" y="25405"/>
          <a:ext cx="4987289" cy="117348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Gradual transition from carrier based app stores to carrier portals within the OS app stores</a:t>
          </a:r>
          <a:endParaRPr lang="en-US" sz="1900" kern="1200" dirty="0"/>
        </a:p>
      </dsp:txBody>
      <dsp:txXfrm>
        <a:off x="422922" y="25405"/>
        <a:ext cx="3789753" cy="1173480"/>
      </dsp:txXfrm>
    </dsp:sp>
    <dsp:sp modelId="{75234B06-C506-413E-97D9-69918A2BA6DD}">
      <dsp:nvSpPr>
        <dsp:cNvPr id="0" name=""/>
        <dsp:cNvSpPr/>
      </dsp:nvSpPr>
      <dsp:spPr>
        <a:xfrm>
          <a:off x="440054" y="1369059"/>
          <a:ext cx="4987289" cy="117348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Industry composed of lots of small companies </a:t>
          </a:r>
          <a:endParaRPr lang="en-US" sz="1900" kern="1200" dirty="0"/>
        </a:p>
      </dsp:txBody>
      <dsp:txXfrm>
        <a:off x="440054" y="1369059"/>
        <a:ext cx="3784472" cy="1173480"/>
      </dsp:txXfrm>
    </dsp:sp>
    <dsp:sp modelId="{E752A0DA-08AE-4219-A256-3B162BE66F28}">
      <dsp:nvSpPr>
        <dsp:cNvPr id="0" name=""/>
        <dsp:cNvSpPr/>
      </dsp:nvSpPr>
      <dsp:spPr>
        <a:xfrm>
          <a:off x="1066809" y="2738119"/>
          <a:ext cx="4377693" cy="117348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Real can leverage its position as a large company with more resources</a:t>
          </a:r>
        </a:p>
      </dsp:txBody>
      <dsp:txXfrm>
        <a:off x="1066809" y="2738119"/>
        <a:ext cx="3321896" cy="1173480"/>
      </dsp:txXfrm>
    </dsp:sp>
    <dsp:sp modelId="{5DD5D176-701A-4A6B-8C8B-40FED7C5F8B4}">
      <dsp:nvSpPr>
        <dsp:cNvPr id="0" name=""/>
        <dsp:cNvSpPr/>
      </dsp:nvSpPr>
      <dsp:spPr>
        <a:xfrm>
          <a:off x="3886197" y="253997"/>
          <a:ext cx="762762" cy="762762"/>
        </a:xfrm>
        <a:prstGeom prst="downArrow">
          <a:avLst>
            <a:gd name="adj1" fmla="val 55000"/>
            <a:gd name="adj2" fmla="val 45000"/>
          </a:avLst>
        </a:prstGeom>
        <a:noFill/>
        <a:ln w="9525" cap="flat" cmpd="sng" algn="ctr">
          <a:no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lang="en-US" sz="1900" kern="1200"/>
        </a:p>
      </dsp:txBody>
      <dsp:txXfrm>
        <a:off x="3886197" y="253997"/>
        <a:ext cx="762762" cy="762762"/>
      </dsp:txXfrm>
    </dsp:sp>
    <dsp:sp modelId="{914FE57D-0CB5-401B-B04C-7211792FB3BA}">
      <dsp:nvSpPr>
        <dsp:cNvPr id="0" name=""/>
        <dsp:cNvSpPr/>
      </dsp:nvSpPr>
      <dsp:spPr>
        <a:xfrm>
          <a:off x="4664582" y="2251125"/>
          <a:ext cx="762762" cy="762762"/>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endParaRPr lang="en-US" sz="1900" kern="1200"/>
        </a:p>
      </dsp:txBody>
      <dsp:txXfrm>
        <a:off x="4664582" y="2251125"/>
        <a:ext cx="762762" cy="762762"/>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27EC57B-339A-4EAA-A941-F94706E4FEE8}">
      <dsp:nvSpPr>
        <dsp:cNvPr id="0" name=""/>
        <dsp:cNvSpPr/>
      </dsp:nvSpPr>
      <dsp:spPr>
        <a:xfrm rot="5400000">
          <a:off x="3170283" y="-974248"/>
          <a:ext cx="1328201" cy="360883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AT&amp;T</a:t>
          </a:r>
          <a:endParaRPr lang="en-US" sz="2300" kern="1200" dirty="0"/>
        </a:p>
        <a:p>
          <a:pPr marL="228600" lvl="1" indent="-228600" algn="l" defTabSz="1022350">
            <a:lnSpc>
              <a:spcPct val="90000"/>
            </a:lnSpc>
            <a:spcBef>
              <a:spcPct val="0"/>
            </a:spcBef>
            <a:spcAft>
              <a:spcPct val="15000"/>
            </a:spcAft>
            <a:buChar char="••"/>
          </a:pPr>
          <a:r>
            <a:rPr lang="en-US" sz="2300" kern="1200" dirty="0" smtClean="0"/>
            <a:t>Verizon</a:t>
          </a:r>
          <a:endParaRPr lang="en-US" sz="2300" kern="1200" dirty="0"/>
        </a:p>
      </dsp:txBody>
      <dsp:txXfrm rot="5400000">
        <a:off x="3170283" y="-974248"/>
        <a:ext cx="1328201" cy="3608832"/>
      </dsp:txXfrm>
    </dsp:sp>
    <dsp:sp modelId="{678BE9B7-C8A1-4DA3-BFE9-C82FDF63137C}">
      <dsp:nvSpPr>
        <dsp:cNvPr id="0" name=""/>
        <dsp:cNvSpPr/>
      </dsp:nvSpPr>
      <dsp:spPr>
        <a:xfrm>
          <a:off x="0" y="41"/>
          <a:ext cx="2029968" cy="166025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t>Carriers</a:t>
          </a:r>
          <a:endParaRPr lang="en-US" sz="3800" kern="1200" dirty="0"/>
        </a:p>
      </dsp:txBody>
      <dsp:txXfrm>
        <a:off x="0" y="41"/>
        <a:ext cx="2029968" cy="1660252"/>
      </dsp:txXfrm>
    </dsp:sp>
    <dsp:sp modelId="{6C26E43D-ED1E-48AA-AE3C-1BF4942E15AD}">
      <dsp:nvSpPr>
        <dsp:cNvPr id="0" name=""/>
        <dsp:cNvSpPr/>
      </dsp:nvSpPr>
      <dsp:spPr>
        <a:xfrm rot="5400000">
          <a:off x="3170283" y="769016"/>
          <a:ext cx="1328201" cy="360883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BlackBerry</a:t>
          </a:r>
          <a:endParaRPr lang="en-US" sz="2300" kern="1200" dirty="0"/>
        </a:p>
        <a:p>
          <a:pPr marL="228600" lvl="1" indent="-228600" algn="l" defTabSz="1022350">
            <a:lnSpc>
              <a:spcPct val="90000"/>
            </a:lnSpc>
            <a:spcBef>
              <a:spcPct val="0"/>
            </a:spcBef>
            <a:spcAft>
              <a:spcPct val="15000"/>
            </a:spcAft>
            <a:buChar char="••"/>
          </a:pPr>
          <a:r>
            <a:rPr lang="en-US" sz="2300" kern="1200" dirty="0" err="1" smtClean="0"/>
            <a:t>iPhone</a:t>
          </a:r>
          <a:endParaRPr lang="en-US" sz="2300" kern="1200" dirty="0"/>
        </a:p>
        <a:p>
          <a:pPr marL="228600" lvl="1" indent="-228600" algn="l" defTabSz="1022350">
            <a:lnSpc>
              <a:spcPct val="90000"/>
            </a:lnSpc>
            <a:spcBef>
              <a:spcPct val="0"/>
            </a:spcBef>
            <a:spcAft>
              <a:spcPct val="15000"/>
            </a:spcAft>
            <a:buChar char="••"/>
          </a:pPr>
          <a:r>
            <a:rPr lang="en-US" sz="2300" kern="1200" dirty="0" smtClean="0"/>
            <a:t>Android</a:t>
          </a:r>
          <a:endParaRPr lang="en-US" sz="2300" kern="1200" dirty="0"/>
        </a:p>
      </dsp:txBody>
      <dsp:txXfrm rot="5400000">
        <a:off x="3170283" y="769016"/>
        <a:ext cx="1328201" cy="3608832"/>
      </dsp:txXfrm>
    </dsp:sp>
    <dsp:sp modelId="{D2B0252A-9619-4E4A-B2AB-0F747F521CDE}">
      <dsp:nvSpPr>
        <dsp:cNvPr id="0" name=""/>
        <dsp:cNvSpPr/>
      </dsp:nvSpPr>
      <dsp:spPr>
        <a:xfrm>
          <a:off x="0" y="1743306"/>
          <a:ext cx="2029968" cy="166025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t>OS’s</a:t>
          </a:r>
          <a:endParaRPr lang="en-US" sz="3800" kern="1200" dirty="0"/>
        </a:p>
      </dsp:txBody>
      <dsp:txXfrm>
        <a:off x="0" y="1743306"/>
        <a:ext cx="2029968" cy="166025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513B8B-AA9E-4501-8AB8-36AF866128C9}">
      <dsp:nvSpPr>
        <dsp:cNvPr id="0" name=""/>
        <dsp:cNvSpPr/>
      </dsp:nvSpPr>
      <dsp:spPr>
        <a:xfrm>
          <a:off x="266673" y="0"/>
          <a:ext cx="7543822" cy="6364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Make an early push for Android development</a:t>
          </a:r>
          <a:endParaRPr lang="en-US" sz="2400" kern="1200" dirty="0"/>
        </a:p>
      </dsp:txBody>
      <dsp:txXfrm>
        <a:off x="266673" y="0"/>
        <a:ext cx="7543822" cy="636479"/>
      </dsp:txXfrm>
    </dsp:sp>
    <dsp:sp modelId="{A945576E-5D97-45B9-B3E1-8B5D3304DC59}">
      <dsp:nvSpPr>
        <dsp:cNvPr id="0" name=""/>
        <dsp:cNvSpPr/>
      </dsp:nvSpPr>
      <dsp:spPr>
        <a:xfrm>
          <a:off x="228588" y="661500"/>
          <a:ext cx="7543822" cy="6364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Continue efforts on </a:t>
          </a:r>
          <a:r>
            <a:rPr lang="en-US" sz="2400" kern="1200" dirty="0" err="1" smtClean="0"/>
            <a:t>iPhone</a:t>
          </a:r>
          <a:r>
            <a:rPr lang="en-US" sz="2400" kern="1200" dirty="0" smtClean="0"/>
            <a:t> app</a:t>
          </a:r>
          <a:endParaRPr lang="en-US" sz="2400" kern="1200" dirty="0"/>
        </a:p>
      </dsp:txBody>
      <dsp:txXfrm>
        <a:off x="228588" y="661500"/>
        <a:ext cx="7543822" cy="636479"/>
      </dsp:txXfrm>
    </dsp:sp>
    <dsp:sp modelId="{60D880B3-7659-4BEB-BC84-48A45F68A6ED}">
      <dsp:nvSpPr>
        <dsp:cNvPr id="0" name=""/>
        <dsp:cNvSpPr/>
      </dsp:nvSpPr>
      <dsp:spPr>
        <a:xfrm>
          <a:off x="266673" y="1214412"/>
          <a:ext cx="7543822" cy="563040"/>
        </a:xfrm>
        <a:prstGeom prst="rect">
          <a:avLst/>
        </a:prstGeom>
        <a:solidFill>
          <a:schemeClr val="tx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5403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Keep an eye for partnership with Verizon</a:t>
          </a:r>
          <a:endParaRPr lang="en-US" sz="2000" kern="1200" dirty="0"/>
        </a:p>
      </dsp:txBody>
      <dsp:txXfrm>
        <a:off x="266673" y="1214412"/>
        <a:ext cx="7543822" cy="563040"/>
      </dsp:txXfrm>
    </dsp:sp>
    <dsp:sp modelId="{6A30E175-1A8E-4089-A04F-50C0C06D0B42}">
      <dsp:nvSpPr>
        <dsp:cNvPr id="0" name=""/>
        <dsp:cNvSpPr/>
      </dsp:nvSpPr>
      <dsp:spPr>
        <a:xfrm>
          <a:off x="228588" y="1828799"/>
          <a:ext cx="7543822" cy="6364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Capture a slice of BlackBerry’s huge customer base </a:t>
          </a:r>
          <a:endParaRPr lang="en-US" sz="2400" kern="1200" dirty="0"/>
        </a:p>
      </dsp:txBody>
      <dsp:txXfrm>
        <a:off x="228588" y="1828799"/>
        <a:ext cx="7543822" cy="636479"/>
      </dsp:txXfrm>
    </dsp:sp>
    <dsp:sp modelId="{3E7B915C-6918-422C-9280-12317F5A034B}">
      <dsp:nvSpPr>
        <dsp:cNvPr id="0" name=""/>
        <dsp:cNvSpPr/>
      </dsp:nvSpPr>
      <dsp:spPr>
        <a:xfrm>
          <a:off x="228588" y="2514598"/>
          <a:ext cx="7543822" cy="6364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Focus on Verizon as a carrier</a:t>
          </a:r>
          <a:endParaRPr lang="en-US" sz="2400" kern="1200" dirty="0"/>
        </a:p>
      </dsp:txBody>
      <dsp:txXfrm>
        <a:off x="228588" y="2514598"/>
        <a:ext cx="7543822" cy="63647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E38F82-611C-4EB2-856C-B1DB916CBD46}">
      <dsp:nvSpPr>
        <dsp:cNvPr id="0" name=""/>
        <dsp:cNvSpPr/>
      </dsp:nvSpPr>
      <dsp:spPr>
        <a:xfrm>
          <a:off x="0" y="716647"/>
          <a:ext cx="8077200"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0" lang="en-US" sz="1700" b="0" i="0" u="none" strike="noStrike" kern="1200" cap="none" normalizeH="0" baseline="0" dirty="0" smtClean="0">
              <a:ln>
                <a:noFill/>
              </a:ln>
              <a:solidFill>
                <a:schemeClr val="bg1"/>
              </a:solidFill>
              <a:effectLst/>
              <a:latin typeface="Times New Roman" pitchFamily="18" charset="0"/>
              <a:ea typeface="Calibri" pitchFamily="34" charset="0"/>
              <a:cs typeface="Times New Roman" pitchFamily="18" charset="0"/>
            </a:rPr>
            <a:t>Emphasize easy cancellation, to those weary about subscription.  </a:t>
          </a:r>
          <a:endParaRPr lang="en-US" sz="1700" kern="1200" dirty="0">
            <a:solidFill>
              <a:schemeClr val="bg1"/>
            </a:solidFill>
          </a:endParaRPr>
        </a:p>
      </dsp:txBody>
      <dsp:txXfrm>
        <a:off x="0" y="716647"/>
        <a:ext cx="8077200" cy="407745"/>
      </dsp:txXfrm>
    </dsp:sp>
    <dsp:sp modelId="{19D5B510-7623-4AA4-91F8-BBA22F21FC03}">
      <dsp:nvSpPr>
        <dsp:cNvPr id="0" name=""/>
        <dsp:cNvSpPr/>
      </dsp:nvSpPr>
      <dsp:spPr>
        <a:xfrm>
          <a:off x="0" y="1173352"/>
          <a:ext cx="8077200"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0" lang="en-US" sz="1700" b="0" i="0" u="none" strike="noStrike" kern="1200" cap="none" normalizeH="0" baseline="0" dirty="0" smtClean="0">
              <a:ln>
                <a:noFill/>
              </a:ln>
              <a:solidFill>
                <a:schemeClr val="bg1"/>
              </a:solidFill>
              <a:effectLst/>
              <a:latin typeface="Times New Roman" pitchFamily="18" charset="0"/>
              <a:ea typeface="Calibri" pitchFamily="34" charset="0"/>
              <a:cs typeface="Times New Roman" pitchFamily="18" charset="0"/>
            </a:rPr>
            <a:t>Get featured</a:t>
          </a:r>
          <a:r>
            <a:rPr kumimoji="0" lang="en-US" sz="1700" b="0" i="0" u="none" strike="noStrike" kern="1200" cap="none" normalizeH="0" dirty="0" smtClean="0">
              <a:ln>
                <a:noFill/>
              </a:ln>
              <a:solidFill>
                <a:schemeClr val="bg1"/>
              </a:solidFill>
              <a:effectLst/>
              <a:latin typeface="Times New Roman" pitchFamily="18" charset="0"/>
              <a:ea typeface="Calibri" pitchFamily="34" charset="0"/>
              <a:cs typeface="Times New Roman" pitchFamily="18" charset="0"/>
            </a:rPr>
            <a:t> as much as possible</a:t>
          </a:r>
          <a:endParaRPr kumimoji="0" lang="en-US" sz="1700" b="0" i="0" u="none" strike="noStrike" kern="1200" cap="none" normalizeH="0" baseline="0" dirty="0" smtClean="0">
            <a:ln>
              <a:noFill/>
            </a:ln>
            <a:solidFill>
              <a:schemeClr val="bg1"/>
            </a:solidFill>
            <a:effectLst/>
            <a:latin typeface="Arial" pitchFamily="34" charset="0"/>
            <a:cs typeface="Arial" pitchFamily="34" charset="0"/>
          </a:endParaRPr>
        </a:p>
      </dsp:txBody>
      <dsp:txXfrm>
        <a:off x="0" y="1173352"/>
        <a:ext cx="8077200" cy="407745"/>
      </dsp:txXfrm>
    </dsp:sp>
    <dsp:sp modelId="{A86F6A1F-A175-45FD-B922-08C86C0A45AC}">
      <dsp:nvSpPr>
        <dsp:cNvPr id="0" name=""/>
        <dsp:cNvSpPr/>
      </dsp:nvSpPr>
      <dsp:spPr>
        <a:xfrm>
          <a:off x="0" y="1630057"/>
          <a:ext cx="8077200"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0" lang="en-US" sz="1700" b="0" i="0" u="none" strike="noStrike" kern="1200" cap="none" normalizeH="0" baseline="0" dirty="0" smtClean="0">
              <a:ln>
                <a:noFill/>
              </a:ln>
              <a:solidFill>
                <a:schemeClr val="bg1"/>
              </a:solidFill>
              <a:effectLst/>
              <a:latin typeface="Times New Roman" pitchFamily="18" charset="0"/>
              <a:ea typeface="Calibri" pitchFamily="34" charset="0"/>
              <a:cs typeface="Times New Roman" pitchFamily="18" charset="0"/>
            </a:rPr>
            <a:t>Change the app download experience to be more exciting and explanatory from the get go</a:t>
          </a:r>
          <a:endParaRPr kumimoji="0" lang="en-US" sz="1700" b="0" i="0" u="none" strike="noStrike" kern="1200" cap="none" normalizeH="0" baseline="0" dirty="0" smtClean="0">
            <a:ln>
              <a:noFill/>
            </a:ln>
            <a:solidFill>
              <a:schemeClr val="bg1"/>
            </a:solidFill>
            <a:effectLst/>
            <a:latin typeface="Arial" pitchFamily="34" charset="0"/>
            <a:cs typeface="Arial" pitchFamily="34" charset="0"/>
          </a:endParaRPr>
        </a:p>
      </dsp:txBody>
      <dsp:txXfrm>
        <a:off x="0" y="1630057"/>
        <a:ext cx="8077200" cy="407745"/>
      </dsp:txXfrm>
    </dsp:sp>
    <dsp:sp modelId="{0C052A05-20F3-4C52-94CF-6C94F9D12DC1}">
      <dsp:nvSpPr>
        <dsp:cNvPr id="0" name=""/>
        <dsp:cNvSpPr/>
      </dsp:nvSpPr>
      <dsp:spPr>
        <a:xfrm>
          <a:off x="0" y="2037802"/>
          <a:ext cx="8077200" cy="475064"/>
        </a:xfrm>
        <a:prstGeom prst="rect">
          <a:avLst/>
        </a:prstGeom>
        <a:solidFill>
          <a:schemeClr val="accent1">
            <a:lumMod val="40000"/>
            <a:lumOff val="60000"/>
          </a:schemeClr>
        </a:solidFill>
        <a:ln>
          <a:noFill/>
        </a:ln>
        <a:effectLst/>
        <a:scene3d>
          <a:camera prst="orthographicFront"/>
          <a:lightRig rig="threePt" dir="t"/>
        </a:scene3d>
        <a:sp3d>
          <a:bevelT/>
        </a:sp3d>
      </dsp:spPr>
      <dsp:style>
        <a:lnRef idx="0">
          <a:scrgbClr r="0" g="0" b="0"/>
        </a:lnRef>
        <a:fillRef idx="0">
          <a:scrgbClr r="0" g="0" b="0"/>
        </a:fillRef>
        <a:effectRef idx="0">
          <a:scrgbClr r="0" g="0" b="0"/>
        </a:effectRef>
        <a:fontRef idx="minor"/>
      </dsp:style>
      <dsp:txBody>
        <a:bodyPr spcFirstLastPara="0" vert="horz" wrap="square" lIns="256451"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kumimoji="0" lang="en-US" sz="1400" b="0" i="0" u="none" strike="noStrike" kern="1200" cap="none" normalizeH="0" baseline="0" dirty="0" smtClean="0">
              <a:ln>
                <a:noFill/>
              </a:ln>
              <a:solidFill>
                <a:schemeClr val="tx1"/>
              </a:solidFill>
              <a:effectLst/>
              <a:latin typeface="+mn-lt"/>
              <a:ea typeface="Calibri" pitchFamily="34" charset="0"/>
              <a:cs typeface="Times New Roman" pitchFamily="18" charset="0"/>
            </a:rPr>
            <a:t>Longer time trial</a:t>
          </a:r>
          <a:endParaRPr kumimoji="0" lang="en-US" sz="1400" b="0" i="0" u="none" strike="noStrike" kern="1200" cap="none" normalizeH="0" baseline="0" dirty="0" smtClean="0">
            <a:ln>
              <a:noFill/>
            </a:ln>
            <a:solidFill>
              <a:schemeClr val="tx1"/>
            </a:solidFill>
            <a:effectLst/>
            <a:latin typeface="+mn-lt"/>
            <a:cs typeface="Arial" pitchFamily="34" charset="0"/>
          </a:endParaRPr>
        </a:p>
        <a:p>
          <a:pPr marL="114300" lvl="1" indent="-114300" algn="l" defTabSz="622300" rtl="0">
            <a:lnSpc>
              <a:spcPct val="90000"/>
            </a:lnSpc>
            <a:spcBef>
              <a:spcPct val="0"/>
            </a:spcBef>
            <a:spcAft>
              <a:spcPct val="20000"/>
            </a:spcAft>
            <a:buChar char="••"/>
          </a:pPr>
          <a:r>
            <a:rPr kumimoji="0" lang="en-US" sz="1400" b="0" i="0" u="none" strike="noStrike" kern="1200" cap="none" normalizeH="0" baseline="0" dirty="0" smtClean="0">
              <a:ln>
                <a:noFill/>
              </a:ln>
              <a:solidFill>
                <a:schemeClr val="tx1"/>
              </a:solidFill>
              <a:effectLst/>
              <a:latin typeface="+mn-lt"/>
              <a:cs typeface="Arial" pitchFamily="34" charset="0"/>
            </a:rPr>
            <a:t>Three Minute Tour</a:t>
          </a:r>
        </a:p>
      </dsp:txBody>
      <dsp:txXfrm>
        <a:off x="0" y="2037802"/>
        <a:ext cx="8077200" cy="475064"/>
      </dsp:txXfrm>
    </dsp:sp>
    <dsp:sp modelId="{6EFB98A6-FAEB-480C-ADAB-C272ED96669B}">
      <dsp:nvSpPr>
        <dsp:cNvPr id="0" name=""/>
        <dsp:cNvSpPr/>
      </dsp:nvSpPr>
      <dsp:spPr>
        <a:xfrm>
          <a:off x="0" y="2512867"/>
          <a:ext cx="8077200"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0" lang="en-US" sz="1700" b="0" i="0" u="none" strike="noStrike" kern="1200" cap="none" normalizeH="0" baseline="0" dirty="0" smtClean="0">
              <a:ln>
                <a:noFill/>
              </a:ln>
              <a:solidFill>
                <a:schemeClr val="bg1"/>
              </a:solidFill>
              <a:effectLst/>
              <a:latin typeface="Times New Roman" pitchFamily="18" charset="0"/>
              <a:ea typeface="Calibri" pitchFamily="34" charset="0"/>
              <a:cs typeface="Times New Roman" pitchFamily="18" charset="0"/>
            </a:rPr>
            <a:t>Emphasize that Rhapsody gives</a:t>
          </a:r>
          <a:r>
            <a:rPr kumimoji="0" lang="en-US" sz="1700" b="0" i="0" u="none" strike="noStrike" kern="1200" cap="none" normalizeH="0" dirty="0" smtClean="0">
              <a:ln>
                <a:noFill/>
              </a:ln>
              <a:solidFill>
                <a:schemeClr val="bg1"/>
              </a:solidFill>
              <a:effectLst/>
              <a:latin typeface="Times New Roman" pitchFamily="18" charset="0"/>
              <a:ea typeface="Calibri" pitchFamily="34" charset="0"/>
              <a:cs typeface="Times New Roman" pitchFamily="18" charset="0"/>
            </a:rPr>
            <a:t> the user a </a:t>
          </a:r>
          <a:r>
            <a:rPr lang="en-US" sz="1700" kern="1200" dirty="0" smtClean="0">
              <a:solidFill>
                <a:schemeClr val="bg1"/>
              </a:solidFill>
              <a:latin typeface="Times New Roman" pitchFamily="18" charset="0"/>
              <a:ea typeface="Calibri" pitchFamily="34" charset="0"/>
              <a:cs typeface="Times New Roman" pitchFamily="18" charset="0"/>
            </a:rPr>
            <a:t>m</a:t>
          </a:r>
          <a:r>
            <a:rPr kumimoji="0" lang="en-US" sz="1700" b="0" i="0" u="none" strike="noStrike" kern="1200" cap="none" normalizeH="0" baseline="0" dirty="0" smtClean="0">
              <a:ln>
                <a:noFill/>
              </a:ln>
              <a:solidFill>
                <a:schemeClr val="bg1"/>
              </a:solidFill>
              <a:effectLst/>
              <a:latin typeface="Times New Roman" pitchFamily="18" charset="0"/>
              <a:ea typeface="Calibri" pitchFamily="34" charset="0"/>
              <a:cs typeface="Times New Roman" pitchFamily="18" charset="0"/>
            </a:rPr>
            <a:t>arket that it is easy and LEGAL</a:t>
          </a:r>
          <a:endParaRPr kumimoji="0" lang="en-US" sz="1700" b="0" i="0" u="none" strike="noStrike" kern="1200" cap="none" normalizeH="0" baseline="0" dirty="0" smtClean="0">
            <a:ln>
              <a:noFill/>
            </a:ln>
            <a:solidFill>
              <a:schemeClr val="bg1"/>
            </a:solidFill>
            <a:effectLst/>
            <a:latin typeface="Arial" pitchFamily="34" charset="0"/>
            <a:cs typeface="Arial" pitchFamily="34" charset="0"/>
          </a:endParaRPr>
        </a:p>
      </dsp:txBody>
      <dsp:txXfrm>
        <a:off x="0" y="2512867"/>
        <a:ext cx="8077200" cy="407745"/>
      </dsp:txXfrm>
    </dsp:sp>
    <dsp:sp modelId="{BBF8E5D8-E200-474A-8676-86502B1977C1}">
      <dsp:nvSpPr>
        <dsp:cNvPr id="0" name=""/>
        <dsp:cNvSpPr/>
      </dsp:nvSpPr>
      <dsp:spPr>
        <a:xfrm>
          <a:off x="0" y="2969572"/>
          <a:ext cx="8077200"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0" lang="en-US" sz="1700" b="0" i="0" u="none" strike="noStrike" kern="1200" cap="none" normalizeH="0" baseline="0" dirty="0" smtClean="0">
              <a:ln>
                <a:noFill/>
              </a:ln>
              <a:solidFill>
                <a:schemeClr val="bg1"/>
              </a:solidFill>
              <a:effectLst/>
              <a:latin typeface="Times New Roman" pitchFamily="18" charset="0"/>
              <a:ea typeface="Calibri" pitchFamily="34" charset="0"/>
              <a:cs typeface="Times New Roman" pitchFamily="18" charset="0"/>
            </a:rPr>
            <a:t>Users experience an application purchase surge when first getting their new device.  </a:t>
          </a:r>
          <a:endParaRPr kumimoji="0" lang="en-US" sz="1700" b="0" i="0" u="none" strike="noStrike" kern="1200" cap="none" normalizeH="0" baseline="0" dirty="0" smtClean="0">
            <a:ln>
              <a:noFill/>
            </a:ln>
            <a:solidFill>
              <a:schemeClr val="bg1"/>
            </a:solidFill>
            <a:effectLst/>
            <a:latin typeface="Arial" pitchFamily="34" charset="0"/>
            <a:cs typeface="Arial" pitchFamily="34" charset="0"/>
          </a:endParaRPr>
        </a:p>
      </dsp:txBody>
      <dsp:txXfrm>
        <a:off x="0" y="2969572"/>
        <a:ext cx="8077200" cy="407745"/>
      </dsp:txXfrm>
    </dsp:sp>
    <dsp:sp modelId="{5625ECCA-8AE8-4DEC-A62D-9386CE81AFA8}">
      <dsp:nvSpPr>
        <dsp:cNvPr id="0" name=""/>
        <dsp:cNvSpPr/>
      </dsp:nvSpPr>
      <dsp:spPr>
        <a:xfrm>
          <a:off x="0" y="3377317"/>
          <a:ext cx="8077200" cy="475064"/>
        </a:xfrm>
        <a:prstGeom prst="rect">
          <a:avLst/>
        </a:prstGeom>
        <a:solidFill>
          <a:schemeClr val="accent1">
            <a:lumMod val="40000"/>
            <a:lumOff val="60000"/>
          </a:schemeClr>
        </a:solidFill>
        <a:ln>
          <a:noFill/>
        </a:ln>
        <a:effectLst/>
        <a:scene3d>
          <a:camera prst="orthographicFront"/>
          <a:lightRig rig="threePt" dir="t"/>
        </a:scene3d>
        <a:sp3d>
          <a:bevelT/>
        </a:sp3d>
      </dsp:spPr>
      <dsp:style>
        <a:lnRef idx="0">
          <a:scrgbClr r="0" g="0" b="0"/>
        </a:lnRef>
        <a:fillRef idx="0">
          <a:scrgbClr r="0" g="0" b="0"/>
        </a:fillRef>
        <a:effectRef idx="0">
          <a:scrgbClr r="0" g="0" b="0"/>
        </a:effectRef>
        <a:fontRef idx="minor"/>
      </dsp:style>
      <dsp:txBody>
        <a:bodyPr spcFirstLastPara="0" vert="horz" wrap="square" lIns="256451"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kumimoji="0" lang="en-US" sz="1400" b="0" i="0" u="none" strike="noStrike" kern="1200" cap="none" normalizeH="0" baseline="0" dirty="0" smtClean="0">
              <a:ln>
                <a:noFill/>
              </a:ln>
              <a:solidFill>
                <a:schemeClr val="tx1"/>
              </a:solidFill>
              <a:effectLst/>
              <a:latin typeface="+mn-lt"/>
              <a:ea typeface="Calibri" pitchFamily="34" charset="0"/>
              <a:cs typeface="Times New Roman" pitchFamily="18" charset="0"/>
            </a:rPr>
            <a:t>Lump purchasing “I have already spent $250, I can spend $15 more”</a:t>
          </a:r>
          <a:endParaRPr kumimoji="0" lang="en-US" sz="1400" b="0" i="0" u="none" strike="noStrike" kern="1200" cap="none" normalizeH="0" baseline="0" dirty="0" smtClean="0">
            <a:ln>
              <a:noFill/>
            </a:ln>
            <a:solidFill>
              <a:schemeClr val="tx1"/>
            </a:solidFill>
            <a:effectLst/>
            <a:latin typeface="+mn-lt"/>
            <a:cs typeface="Arial" pitchFamily="34" charset="0"/>
          </a:endParaRPr>
        </a:p>
        <a:p>
          <a:pPr marL="114300" lvl="1" indent="-114300" algn="l" defTabSz="622300" rtl="0">
            <a:lnSpc>
              <a:spcPct val="90000"/>
            </a:lnSpc>
            <a:spcBef>
              <a:spcPct val="0"/>
            </a:spcBef>
            <a:spcAft>
              <a:spcPct val="20000"/>
            </a:spcAft>
            <a:buChar char="••"/>
          </a:pPr>
          <a:r>
            <a:rPr kumimoji="0" lang="en-US" sz="1400" b="0" i="0" u="none" strike="noStrike" kern="1200" cap="none" normalizeH="0" baseline="0" dirty="0" smtClean="0">
              <a:ln>
                <a:noFill/>
              </a:ln>
              <a:solidFill>
                <a:schemeClr val="tx1"/>
              </a:solidFill>
              <a:effectLst/>
              <a:latin typeface="+mn-lt"/>
              <a:ea typeface="Calibri" pitchFamily="34" charset="0"/>
              <a:cs typeface="Times New Roman" pitchFamily="18" charset="0"/>
            </a:rPr>
            <a:t>If Rhapsody came preinstalled on a device, that could jumpstart things</a:t>
          </a:r>
          <a:endParaRPr kumimoji="0" lang="en-US" sz="1400" b="0" i="0" u="none" strike="noStrike" kern="1200" cap="none" normalizeH="0" baseline="0" dirty="0" smtClean="0">
            <a:ln>
              <a:noFill/>
            </a:ln>
            <a:solidFill>
              <a:schemeClr val="tx1"/>
            </a:solidFill>
            <a:effectLst/>
            <a:latin typeface="+mn-lt"/>
            <a:cs typeface="Arial" pitchFamily="34" charset="0"/>
          </a:endParaRPr>
        </a:p>
      </dsp:txBody>
      <dsp:txXfrm>
        <a:off x="0" y="3377317"/>
        <a:ext cx="8077200" cy="475064"/>
      </dsp:txXfrm>
    </dsp:sp>
    <dsp:sp modelId="{BEE1FA8B-CFB4-4414-AE29-5F0A2E559019}">
      <dsp:nvSpPr>
        <dsp:cNvPr id="0" name=""/>
        <dsp:cNvSpPr/>
      </dsp:nvSpPr>
      <dsp:spPr>
        <a:xfrm>
          <a:off x="0" y="3852382"/>
          <a:ext cx="8077200"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0" lang="en-US" sz="1700" b="0" i="0" u="none" strike="noStrike" kern="1200" cap="none" normalizeH="0" baseline="0" dirty="0" smtClean="0">
              <a:ln>
                <a:noFill/>
              </a:ln>
              <a:solidFill>
                <a:schemeClr val="bg1"/>
              </a:solidFill>
              <a:effectLst/>
              <a:latin typeface="Times New Roman" pitchFamily="18" charset="0"/>
              <a:ea typeface="Calibri" pitchFamily="34" charset="0"/>
              <a:cs typeface="Times New Roman" pitchFamily="18" charset="0"/>
            </a:rPr>
            <a:t>Rhapsody is a hard word to spell.  Add in misspelling searches with OS app stores</a:t>
          </a:r>
          <a:endParaRPr kumimoji="0" lang="en-US" sz="1700" b="0" i="0" u="none" strike="noStrike" kern="1200" cap="none" normalizeH="0" baseline="0" dirty="0" smtClean="0">
            <a:ln>
              <a:noFill/>
            </a:ln>
            <a:solidFill>
              <a:schemeClr val="bg1"/>
            </a:solidFill>
            <a:effectLst/>
            <a:latin typeface="Arial" pitchFamily="34" charset="0"/>
            <a:cs typeface="Arial" pitchFamily="34" charset="0"/>
          </a:endParaRPr>
        </a:p>
      </dsp:txBody>
      <dsp:txXfrm>
        <a:off x="0" y="3852382"/>
        <a:ext cx="8077200" cy="407745"/>
      </dsp:txXfrm>
    </dsp:sp>
    <dsp:sp modelId="{5D6D7AAB-137E-4659-8AF9-EA05F92859CD}">
      <dsp:nvSpPr>
        <dsp:cNvPr id="0" name=""/>
        <dsp:cNvSpPr/>
      </dsp:nvSpPr>
      <dsp:spPr>
        <a:xfrm>
          <a:off x="0" y="4309087"/>
          <a:ext cx="8077200"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kumimoji="0" lang="en-US" sz="1700" b="0" i="0" u="none" strike="noStrike" kern="1200" cap="none" normalizeH="0" baseline="0" dirty="0" smtClean="0">
              <a:ln>
                <a:noFill/>
              </a:ln>
              <a:solidFill>
                <a:schemeClr val="bg1"/>
              </a:solidFill>
              <a:effectLst/>
              <a:latin typeface="Times New Roman" pitchFamily="18" charset="0"/>
              <a:ea typeface="Calibri" pitchFamily="34" charset="0"/>
              <a:cs typeface="Times New Roman" pitchFamily="18" charset="0"/>
            </a:rPr>
            <a:t>iPod</a:t>
          </a:r>
          <a:r>
            <a:rPr kumimoji="0" lang="en-US" sz="1700" b="0" i="0" u="none" strike="noStrike" kern="1200" cap="none" normalizeH="0" baseline="0" dirty="0" smtClean="0">
              <a:ln>
                <a:noFill/>
              </a:ln>
              <a:solidFill>
                <a:schemeClr val="bg1"/>
              </a:solidFill>
              <a:effectLst/>
              <a:latin typeface="Calibri"/>
              <a:ea typeface="Calibri" pitchFamily="34" charset="0"/>
              <a:cs typeface="Times New Roman" pitchFamily="18" charset="0"/>
            </a:rPr>
            <a:t>’</a:t>
          </a:r>
          <a:r>
            <a:rPr kumimoji="0" lang="en-US" sz="1700" b="0" i="0" u="none" strike="noStrike" kern="1200" cap="none" normalizeH="0" baseline="0" dirty="0" smtClean="0">
              <a:ln>
                <a:noFill/>
              </a:ln>
              <a:solidFill>
                <a:schemeClr val="bg1"/>
              </a:solidFill>
              <a:effectLst/>
              <a:latin typeface="Times New Roman" pitchFamily="18" charset="0"/>
              <a:ea typeface="Calibri" pitchFamily="34" charset="0"/>
              <a:cs typeface="Times New Roman" pitchFamily="18" charset="0"/>
            </a:rPr>
            <a:t>s success with iTunes has decreased Rhapsody</a:t>
          </a:r>
          <a:r>
            <a:rPr kumimoji="0" lang="en-US" sz="1700" b="0" i="0" u="none" strike="noStrike" kern="1200" cap="none" normalizeH="0" baseline="0" dirty="0" smtClean="0">
              <a:ln>
                <a:noFill/>
              </a:ln>
              <a:solidFill>
                <a:schemeClr val="bg1"/>
              </a:solidFill>
              <a:effectLst/>
              <a:latin typeface="Calibri"/>
              <a:ea typeface="Calibri" pitchFamily="34" charset="0"/>
              <a:cs typeface="Times New Roman" pitchFamily="18" charset="0"/>
            </a:rPr>
            <a:t>’</a:t>
          </a:r>
          <a:r>
            <a:rPr kumimoji="0" lang="en-US" sz="1700" b="0" i="0" u="none" strike="noStrike" kern="1200" cap="none" normalizeH="0" baseline="0" dirty="0" smtClean="0">
              <a:ln>
                <a:noFill/>
              </a:ln>
              <a:solidFill>
                <a:schemeClr val="bg1"/>
              </a:solidFill>
              <a:effectLst/>
              <a:latin typeface="Times New Roman" pitchFamily="18" charset="0"/>
              <a:ea typeface="Calibri" pitchFamily="34" charset="0"/>
              <a:cs typeface="Times New Roman" pitchFamily="18" charset="0"/>
            </a:rPr>
            <a:t>s success specifically with the </a:t>
          </a:r>
          <a:r>
            <a:rPr kumimoji="0" lang="en-US" sz="1700" b="0" i="0" u="none" strike="noStrike" kern="1200" cap="none" normalizeH="0" baseline="0" dirty="0" err="1" smtClean="0">
              <a:ln>
                <a:noFill/>
              </a:ln>
              <a:solidFill>
                <a:schemeClr val="bg1"/>
              </a:solidFill>
              <a:effectLst/>
              <a:latin typeface="Times New Roman" pitchFamily="18" charset="0"/>
              <a:ea typeface="Calibri" pitchFamily="34" charset="0"/>
              <a:cs typeface="Times New Roman" pitchFamily="18" charset="0"/>
            </a:rPr>
            <a:t>iPhone</a:t>
          </a:r>
          <a:endParaRPr kumimoji="0" lang="en-US" sz="1700" b="0" i="0" u="none" strike="noStrike" kern="1200" cap="none" normalizeH="0" baseline="0" dirty="0" smtClean="0">
            <a:ln>
              <a:noFill/>
            </a:ln>
            <a:solidFill>
              <a:schemeClr val="bg1"/>
            </a:solidFill>
            <a:effectLst/>
            <a:latin typeface="Arial" pitchFamily="34" charset="0"/>
            <a:cs typeface="Arial" pitchFamily="34" charset="0"/>
          </a:endParaRPr>
        </a:p>
      </dsp:txBody>
      <dsp:txXfrm>
        <a:off x="0" y="4309087"/>
        <a:ext cx="8077200" cy="407745"/>
      </dsp:txXfrm>
    </dsp:sp>
    <dsp:sp modelId="{3462127E-F285-4EC3-95FF-D17DE8FC256B}">
      <dsp:nvSpPr>
        <dsp:cNvPr id="0" name=""/>
        <dsp:cNvSpPr/>
      </dsp:nvSpPr>
      <dsp:spPr>
        <a:xfrm>
          <a:off x="0" y="4716832"/>
          <a:ext cx="8077200" cy="281520"/>
        </a:xfrm>
        <a:prstGeom prst="rect">
          <a:avLst/>
        </a:prstGeom>
        <a:solidFill>
          <a:schemeClr val="accent1">
            <a:lumMod val="40000"/>
            <a:lumOff val="60000"/>
          </a:schemeClr>
        </a:solidFill>
        <a:ln>
          <a:noFill/>
        </a:ln>
        <a:effectLst/>
        <a:scene3d>
          <a:camera prst="orthographicFront"/>
          <a:lightRig rig="threePt" dir="t"/>
        </a:scene3d>
        <a:sp3d>
          <a:bevelT/>
        </a:sp3d>
      </dsp:spPr>
      <dsp:style>
        <a:lnRef idx="0">
          <a:scrgbClr r="0" g="0" b="0"/>
        </a:lnRef>
        <a:fillRef idx="0">
          <a:scrgbClr r="0" g="0" b="0"/>
        </a:fillRef>
        <a:effectRef idx="0">
          <a:scrgbClr r="0" g="0" b="0"/>
        </a:effectRef>
        <a:fontRef idx="minor"/>
      </dsp:style>
      <dsp:txBody>
        <a:bodyPr spcFirstLastPara="0" vert="horz" wrap="square" lIns="256451"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kumimoji="0" lang="en-US" sz="1400" b="0" i="0" u="none" strike="noStrike" kern="1200" cap="none" normalizeH="0" baseline="0" dirty="0" smtClean="0">
              <a:ln>
                <a:noFill/>
              </a:ln>
              <a:solidFill>
                <a:schemeClr val="tx1"/>
              </a:solidFill>
              <a:effectLst/>
              <a:latin typeface="+mn-lt"/>
              <a:ea typeface="Calibri" pitchFamily="34" charset="0"/>
              <a:cs typeface="Times New Roman" pitchFamily="18" charset="0"/>
            </a:rPr>
            <a:t>New devices without Apple brand and iTunes will provide new opportunities</a:t>
          </a:r>
          <a:endParaRPr kumimoji="0" lang="en-US" sz="1400" b="0" i="0" u="none" strike="noStrike" kern="1200" cap="none" normalizeH="0" baseline="0" dirty="0" smtClean="0">
            <a:ln>
              <a:noFill/>
            </a:ln>
            <a:solidFill>
              <a:schemeClr val="tx1"/>
            </a:solidFill>
            <a:effectLst/>
            <a:latin typeface="+mn-lt"/>
            <a:cs typeface="Arial" pitchFamily="34" charset="0"/>
          </a:endParaRPr>
        </a:p>
      </dsp:txBody>
      <dsp:txXfrm>
        <a:off x="0" y="4716832"/>
        <a:ext cx="8077200" cy="28152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3AB168-489D-45FE-B893-6E72F7D4C3A3}">
      <dsp:nvSpPr>
        <dsp:cNvPr id="0" name=""/>
        <dsp:cNvSpPr/>
      </dsp:nvSpPr>
      <dsp:spPr>
        <a:xfrm>
          <a:off x="0" y="381000"/>
          <a:ext cx="7962899" cy="75778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err="1" smtClean="0"/>
            <a:t>Shazam</a:t>
          </a:r>
          <a:r>
            <a:rPr lang="en-US" sz="1800" kern="1200" dirty="0" smtClean="0"/>
            <a:t>:  Identify songs, free base program with paid upgrade.  Also finds related songs.</a:t>
          </a:r>
          <a:endParaRPr lang="en-US" sz="1800" kern="1200" dirty="0"/>
        </a:p>
      </dsp:txBody>
      <dsp:txXfrm>
        <a:off x="0" y="381000"/>
        <a:ext cx="7962899" cy="757786"/>
      </dsp:txXfrm>
    </dsp:sp>
    <dsp:sp modelId="{BE3237DC-9F11-4D14-9EA7-70E40F09BCAA}">
      <dsp:nvSpPr>
        <dsp:cNvPr id="0" name=""/>
        <dsp:cNvSpPr/>
      </dsp:nvSpPr>
      <dsp:spPr>
        <a:xfrm>
          <a:off x="0" y="1221306"/>
          <a:ext cx="7962899" cy="75778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err="1" smtClean="0"/>
            <a:t>Wunder</a:t>
          </a:r>
          <a:r>
            <a:rPr lang="en-US" sz="1800" kern="1200" dirty="0" smtClean="0"/>
            <a:t> Radio:  Provides streaming radio (local and internet-based).  Saves radio stations.  Compatible with </a:t>
          </a:r>
          <a:r>
            <a:rPr lang="en-US" sz="1800" kern="1200" dirty="0" err="1" smtClean="0"/>
            <a:t>Serius</a:t>
          </a:r>
          <a:r>
            <a:rPr lang="en-US" sz="1800" kern="1200" dirty="0" smtClean="0"/>
            <a:t>.</a:t>
          </a:r>
          <a:endParaRPr lang="en-US" sz="1800" kern="1200" dirty="0"/>
        </a:p>
      </dsp:txBody>
      <dsp:txXfrm>
        <a:off x="0" y="1221306"/>
        <a:ext cx="7962899" cy="757786"/>
      </dsp:txXfrm>
    </dsp:sp>
    <dsp:sp modelId="{BF2105B2-F65E-49CB-9066-B28253DCFA4E}">
      <dsp:nvSpPr>
        <dsp:cNvPr id="0" name=""/>
        <dsp:cNvSpPr/>
      </dsp:nvSpPr>
      <dsp:spPr>
        <a:xfrm>
          <a:off x="0" y="2061614"/>
          <a:ext cx="7962899" cy="75778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Pocket Tunes:  Streams 16,000+ Stations.  Links to iTunes</a:t>
          </a:r>
          <a:endParaRPr lang="en-US" sz="1800" kern="1200" dirty="0"/>
        </a:p>
      </dsp:txBody>
      <dsp:txXfrm>
        <a:off x="0" y="2061614"/>
        <a:ext cx="7962899" cy="7577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9CB93B-5254-4E81-B1E3-CE0A360B6EA0}" type="datetimeFigureOut">
              <a:rPr lang="en-US" smtClean="0"/>
              <a:pPr/>
              <a:t>12/17/2009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C9501-211F-4917-818F-A54D606E85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BC9501-211F-4917-818F-A54D606E85D8}"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BBC9501-211F-4917-818F-A54D606E85D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0DF806-A91A-49B5-88A8-13BCC5AF32C6}" type="datetimeFigureOut">
              <a:rPr lang="en-US" smtClean="0"/>
              <a:pPr/>
              <a:t>12/17/2009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5D53F-3C84-4588-B8E4-8599C465D2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0DF806-A91A-49B5-88A8-13BCC5AF32C6}" type="datetimeFigureOut">
              <a:rPr lang="en-US" smtClean="0"/>
              <a:pPr/>
              <a:t>12/17/2009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5D53F-3C84-4588-B8E4-8599C465D2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0DF806-A91A-49B5-88A8-13BCC5AF32C6}" type="datetimeFigureOut">
              <a:rPr lang="en-US" smtClean="0"/>
              <a:pPr/>
              <a:t>12/17/2009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5D53F-3C84-4588-B8E4-8599C465D2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0DF806-A91A-49B5-88A8-13BCC5AF32C6}" type="datetimeFigureOut">
              <a:rPr lang="en-US" smtClean="0"/>
              <a:pPr/>
              <a:t>12/17/2009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5D53F-3C84-4588-B8E4-8599C465D2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DF806-A91A-49B5-88A8-13BCC5AF32C6}" type="datetimeFigureOut">
              <a:rPr lang="en-US" smtClean="0"/>
              <a:pPr/>
              <a:t>12/17/2009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55D53F-3C84-4588-B8E4-8599C465D2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0DF806-A91A-49B5-88A8-13BCC5AF32C6}" type="datetimeFigureOut">
              <a:rPr lang="en-US" smtClean="0"/>
              <a:pPr/>
              <a:t>12/17/2009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5D53F-3C84-4588-B8E4-8599C465D2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0DF806-A91A-49B5-88A8-13BCC5AF32C6}" type="datetimeFigureOut">
              <a:rPr lang="en-US" smtClean="0"/>
              <a:pPr/>
              <a:t>12/17/2009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55D53F-3C84-4588-B8E4-8599C465D2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0DF806-A91A-49B5-88A8-13BCC5AF32C6}" type="datetimeFigureOut">
              <a:rPr lang="en-US" smtClean="0"/>
              <a:pPr/>
              <a:t>12/17/2009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55D53F-3C84-4588-B8E4-8599C465D2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DF806-A91A-49B5-88A8-13BCC5AF32C6}" type="datetimeFigureOut">
              <a:rPr lang="en-US" smtClean="0"/>
              <a:pPr/>
              <a:t>12/17/2009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55D53F-3C84-4588-B8E4-8599C465D2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DF806-A91A-49B5-88A8-13BCC5AF32C6}" type="datetimeFigureOut">
              <a:rPr lang="en-US" smtClean="0"/>
              <a:pPr/>
              <a:t>12/17/2009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5D53F-3C84-4588-B8E4-8599C465D2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DF806-A91A-49B5-88A8-13BCC5AF32C6}" type="datetimeFigureOut">
              <a:rPr lang="en-US" smtClean="0"/>
              <a:pPr/>
              <a:t>12/17/2009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55D53F-3C84-4588-B8E4-8599C465D2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DF806-A91A-49B5-88A8-13BCC5AF32C6}" type="datetimeFigureOut">
              <a:rPr lang="en-US" smtClean="0"/>
              <a:pPr/>
              <a:t>12/17/2009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5D53F-3C84-4588-B8E4-8599C465D2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12"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3.xml"/><Relationship Id="rId11" Type="http://schemas.openxmlformats.org/officeDocument/2006/relationships/image" Target="../media/image12.gif"/><Relationship Id="rId5" Type="http://schemas.openxmlformats.org/officeDocument/2006/relationships/diagramLayout" Target="../diagrams/layout3.xml"/><Relationship Id="rId10" Type="http://schemas.openxmlformats.org/officeDocument/2006/relationships/image" Target="../media/image11.png"/><Relationship Id="rId4" Type="http://schemas.openxmlformats.org/officeDocument/2006/relationships/diagramData" Target="../diagrams/data3.xml"/><Relationship Id="rId9"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2.gif"/><Relationship Id="rId5" Type="http://schemas.openxmlformats.org/officeDocument/2006/relationships/image" Target="../media/image11.pn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2.gif"/></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slide" Target="slide49.xml"/><Relationship Id="rId13" Type="http://schemas.openxmlformats.org/officeDocument/2006/relationships/slide" Target="slide55.xml"/><Relationship Id="rId18" Type="http://schemas.openxmlformats.org/officeDocument/2006/relationships/slide" Target="slide60.xml"/><Relationship Id="rId3" Type="http://schemas.openxmlformats.org/officeDocument/2006/relationships/image" Target="../media/image1.png"/><Relationship Id="rId21" Type="http://schemas.openxmlformats.org/officeDocument/2006/relationships/slide" Target="slide63.xml"/><Relationship Id="rId7" Type="http://schemas.openxmlformats.org/officeDocument/2006/relationships/slide" Target="slide47.xml"/><Relationship Id="rId12" Type="http://schemas.openxmlformats.org/officeDocument/2006/relationships/slide" Target="slide54.xml"/><Relationship Id="rId17" Type="http://schemas.openxmlformats.org/officeDocument/2006/relationships/slide" Target="slide59.xml"/><Relationship Id="rId2" Type="http://schemas.openxmlformats.org/officeDocument/2006/relationships/notesSlide" Target="../notesSlides/notesSlide40.xml"/><Relationship Id="rId16" Type="http://schemas.openxmlformats.org/officeDocument/2006/relationships/slide" Target="slide58.xml"/><Relationship Id="rId20" Type="http://schemas.openxmlformats.org/officeDocument/2006/relationships/slide" Target="slide62.xml"/><Relationship Id="rId1" Type="http://schemas.openxmlformats.org/officeDocument/2006/relationships/slideLayout" Target="../slideLayouts/slideLayout1.xml"/><Relationship Id="rId6" Type="http://schemas.openxmlformats.org/officeDocument/2006/relationships/slide" Target="slide42.xml"/><Relationship Id="rId11" Type="http://schemas.openxmlformats.org/officeDocument/2006/relationships/slide" Target="slide53.xml"/><Relationship Id="rId24" Type="http://schemas.openxmlformats.org/officeDocument/2006/relationships/slide" Target="slide68.xml"/><Relationship Id="rId5" Type="http://schemas.openxmlformats.org/officeDocument/2006/relationships/slide" Target="slide41.xml"/><Relationship Id="rId15" Type="http://schemas.openxmlformats.org/officeDocument/2006/relationships/slide" Target="slide57.xml"/><Relationship Id="rId23" Type="http://schemas.openxmlformats.org/officeDocument/2006/relationships/slide" Target="slide65.xml"/><Relationship Id="rId10" Type="http://schemas.openxmlformats.org/officeDocument/2006/relationships/slide" Target="slide52.xml"/><Relationship Id="rId19" Type="http://schemas.openxmlformats.org/officeDocument/2006/relationships/slide" Target="slide61.xml"/><Relationship Id="rId4" Type="http://schemas.openxmlformats.org/officeDocument/2006/relationships/image" Target="../media/image2.png"/><Relationship Id="rId9" Type="http://schemas.openxmlformats.org/officeDocument/2006/relationships/slide" Target="slide51.xml"/><Relationship Id="rId14" Type="http://schemas.openxmlformats.org/officeDocument/2006/relationships/slide" Target="slide56.xml"/><Relationship Id="rId22" Type="http://schemas.openxmlformats.org/officeDocument/2006/relationships/slide" Target="slide64.xml"/></Relationships>
</file>

<file path=ppt/slides/_rels/slide41.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png"/><Relationship Id="rId7" Type="http://schemas.openxmlformats.org/officeDocument/2006/relationships/diagramQuickStyle" Target="../diagrams/quickStyle8.xm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slide" Target="slide40.xml"/><Relationship Id="rId9" Type="http://schemas.microsoft.com/office/2007/relationships/diagramDrawing" Target="../diagrams/drawing8.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slide" Target="slide40.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slide" Target="slide40.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slide" Target="slide40.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slide" Target="slide40.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slide" Target="slide40.xml"/></Relationships>
</file>

<file path=ppt/slides/_rels/slide4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png"/><Relationship Id="rId7" Type="http://schemas.openxmlformats.org/officeDocument/2006/relationships/diagramColors" Target="../diagrams/colors9.xml"/><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 Id="rId9" Type="http://schemas.openxmlformats.org/officeDocument/2006/relationships/slide" Target="slide40.xml"/></Relationships>
</file>

<file path=ppt/slides/_rels/slide4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png"/><Relationship Id="rId7" Type="http://schemas.openxmlformats.org/officeDocument/2006/relationships/diagramColors" Target="../diagrams/colors10.xml"/><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 Id="rId9" Type="http://schemas.openxmlformats.org/officeDocument/2006/relationships/slide" Target="slide40.xml"/></Relationships>
</file>

<file path=ppt/slides/_rels/slide49.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png"/><Relationship Id="rId7" Type="http://schemas.openxmlformats.org/officeDocument/2006/relationships/diagramColors" Target="../diagrams/colors11.xml"/><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 Id="rId9" Type="http://schemas.openxmlformats.org/officeDocument/2006/relationships/slide" Target="slide40.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12"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2.xml"/><Relationship Id="rId11" Type="http://schemas.openxmlformats.org/officeDocument/2006/relationships/image" Target="../media/image6.jpeg"/><Relationship Id="rId5" Type="http://schemas.openxmlformats.org/officeDocument/2006/relationships/diagramLayout" Target="../diagrams/layout2.xml"/><Relationship Id="rId10" Type="http://schemas.openxmlformats.org/officeDocument/2006/relationships/image" Target="../media/image5.png"/><Relationship Id="rId4" Type="http://schemas.openxmlformats.org/officeDocument/2006/relationships/diagramData" Target="../diagrams/data2.xml"/><Relationship Id="rId9" Type="http://schemas.openxmlformats.org/officeDocument/2006/relationships/image" Target="../media/image4.jpeg"/></Relationships>
</file>

<file path=ppt/slides/_rels/slide50.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png"/><Relationship Id="rId7" Type="http://schemas.openxmlformats.org/officeDocument/2006/relationships/diagramColors" Target="../diagrams/colors12.xml"/><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 Id="rId9" Type="http://schemas.openxmlformats.org/officeDocument/2006/relationships/slide" Target="slide40.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25.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slide" Target="slide40.xml"/><Relationship Id="rId5" Type="http://schemas.openxmlformats.org/officeDocument/2006/relationships/image" Target="../media/image28.png"/><Relationship Id="rId4" Type="http://schemas.openxmlformats.org/officeDocument/2006/relationships/image" Target="../media/image27.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slide" Target="slide40.xml"/><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33.jpe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8" Type="http://schemas.openxmlformats.org/officeDocument/2006/relationships/hyperlink" Target="http://reviews.cnet.com/cell-phone-battery-life-charts/" TargetMode="External"/><Relationship Id="rId3" Type="http://schemas.openxmlformats.org/officeDocument/2006/relationships/image" Target="../media/image1.png"/><Relationship Id="rId7" Type="http://schemas.openxmlformats.org/officeDocument/2006/relationships/hyperlink" Target="http://news.cnet.com/A-tenfold-improvement-in-battery-life/2100-1041_3-6226196.html" TargetMode="External"/><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hyperlink" Target="http://www.topnews.in/samsung-phones-come-amoled-technology-2200140" TargetMode="External"/><Relationship Id="rId5" Type="http://schemas.openxmlformats.org/officeDocument/2006/relationships/hyperlink" Target="http://www.reuters.com/article/technologyNews/idUSTRE5754FC20090806" TargetMode="External"/><Relationship Id="rId4" Type="http://schemas.openxmlformats.org/officeDocument/2006/relationships/hyperlink" Target="http://www.infosyncworld.com/reviews/cell-phones/samsung-behold-ii/10654.html" TargetMode="External"/><Relationship Id="rId9" Type="http://schemas.openxmlformats.org/officeDocument/2006/relationships/slide" Target="slide40.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slide" Target="slide40.xml"/><Relationship Id="rId5" Type="http://schemas.openxmlformats.org/officeDocument/2006/relationships/image" Target="../media/image37.png"/><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xml"/><Relationship Id="rId5" Type="http://schemas.openxmlformats.org/officeDocument/2006/relationships/slide" Target="slide40.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63" name="Picture 3"/>
          <p:cNvPicPr>
            <a:picLocks noChangeAspect="1" noChangeArrowheads="1"/>
          </p:cNvPicPr>
          <p:nvPr/>
        </p:nvPicPr>
        <p:blipFill>
          <a:blip r:embed="rId4" cstate="print">
            <a:lum bright="72000"/>
          </a:blip>
          <a:srcRect/>
          <a:stretch>
            <a:fillRect/>
          </a:stretch>
        </p:blipFill>
        <p:spPr bwMode="auto">
          <a:xfrm>
            <a:off x="228600" y="228601"/>
            <a:ext cx="8686800" cy="632460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t="31177" r="-1765" b="38235"/>
          <a:stretch>
            <a:fillRect/>
          </a:stretch>
        </p:blipFill>
        <p:spPr bwMode="auto">
          <a:xfrm>
            <a:off x="4572000" y="3810000"/>
            <a:ext cx="3042139" cy="914400"/>
          </a:xfrm>
          <a:prstGeom prst="rect">
            <a:avLst/>
          </a:prstGeom>
          <a:noFill/>
          <a:ln w="9525">
            <a:noFill/>
            <a:miter lim="800000"/>
            <a:headEnd/>
            <a:tailEnd/>
          </a:ln>
        </p:spPr>
      </p:pic>
      <p:pic>
        <p:nvPicPr>
          <p:cNvPr id="61451" name="Picture 11" descr="Real"/>
          <p:cNvPicPr>
            <a:picLocks noChangeAspect="1" noChangeArrowheads="1"/>
          </p:cNvPicPr>
          <p:nvPr/>
        </p:nvPicPr>
        <p:blipFill>
          <a:blip r:embed="rId5" cstate="print"/>
          <a:srcRect/>
          <a:stretch>
            <a:fillRect/>
          </a:stretch>
        </p:blipFill>
        <p:spPr bwMode="auto">
          <a:xfrm>
            <a:off x="1676400" y="3810000"/>
            <a:ext cx="2523391" cy="1200151"/>
          </a:xfrm>
          <a:prstGeom prst="rect">
            <a:avLst/>
          </a:prstGeom>
          <a:solidFill>
            <a:schemeClr val="bg1"/>
          </a:solidFill>
        </p:spPr>
      </p:pic>
      <p:sp>
        <p:nvSpPr>
          <p:cNvPr id="37" name="TextBox 36"/>
          <p:cNvSpPr txBox="1"/>
          <p:nvPr/>
        </p:nvSpPr>
        <p:spPr>
          <a:xfrm>
            <a:off x="1143000" y="2362200"/>
            <a:ext cx="6858000" cy="584775"/>
          </a:xfrm>
          <a:prstGeom prst="rect">
            <a:avLst/>
          </a:prstGeom>
          <a:solidFill>
            <a:schemeClr val="bg1"/>
          </a:solidFill>
        </p:spPr>
        <p:txBody>
          <a:bodyPr wrap="square" rtlCol="0">
            <a:spAutoFit/>
          </a:bodyPr>
          <a:lstStyle/>
          <a:p>
            <a:pPr algn="ctr"/>
            <a:r>
              <a:rPr lang="en-US" sz="3200" b="1" dirty="0" err="1" smtClean="0">
                <a:latin typeface="Felix Titling" pitchFamily="82" charset="0"/>
              </a:rPr>
              <a:t>Montlake</a:t>
            </a:r>
            <a:r>
              <a:rPr lang="en-US" sz="3200" b="1" dirty="0" smtClean="0">
                <a:latin typeface="Felix Titling" pitchFamily="82" charset="0"/>
              </a:rPr>
              <a:t> Consulting Group</a:t>
            </a:r>
            <a:endParaRPr lang="en-US" sz="3200" b="1" dirty="0">
              <a:latin typeface="Felix Titling"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828800" y="990600"/>
            <a:ext cx="5562600" cy="646331"/>
          </a:xfrm>
          <a:prstGeom prst="rect">
            <a:avLst/>
          </a:prstGeom>
          <a:noFill/>
        </p:spPr>
        <p:txBody>
          <a:bodyPr wrap="square" rtlCol="0">
            <a:spAutoFit/>
          </a:bodyPr>
          <a:lstStyle/>
          <a:p>
            <a:pPr algn="ctr"/>
            <a:r>
              <a:rPr lang="en-US" sz="3600" dirty="0" smtClean="0">
                <a:solidFill>
                  <a:schemeClr val="bg1"/>
                </a:solidFill>
              </a:rPr>
              <a:t>Research Highlights</a:t>
            </a:r>
            <a:endParaRPr lang="en-US" sz="3600" dirty="0">
              <a:solidFill>
                <a:schemeClr val="bg1"/>
              </a:solidFill>
            </a:endParaRPr>
          </a:p>
        </p:txBody>
      </p:sp>
      <p:sp>
        <p:nvSpPr>
          <p:cNvPr id="43" name="TextBox 42"/>
          <p:cNvSpPr txBox="1"/>
          <p:nvPr/>
        </p:nvSpPr>
        <p:spPr>
          <a:xfrm>
            <a:off x="1028700" y="2514600"/>
            <a:ext cx="1714500" cy="2677656"/>
          </a:xfrm>
          <a:prstGeom prst="rect">
            <a:avLst/>
          </a:prstGeom>
          <a:solidFill>
            <a:schemeClr val="bg1"/>
          </a:solidFill>
        </p:spPr>
        <p:txBody>
          <a:bodyPr wrap="square" rtlCol="0">
            <a:spAutoFit/>
          </a:bodyPr>
          <a:lstStyle/>
          <a:p>
            <a:r>
              <a:rPr lang="en-US" sz="2400" b="1" dirty="0" smtClean="0"/>
              <a:t>Carriers</a:t>
            </a:r>
            <a:r>
              <a:rPr lang="en-US" dirty="0" smtClean="0"/>
              <a:t>:</a:t>
            </a:r>
          </a:p>
          <a:p>
            <a:endParaRPr lang="en-US" dirty="0"/>
          </a:p>
          <a:p>
            <a:r>
              <a:rPr lang="en-US" dirty="0" smtClean="0"/>
              <a:t>Verizon</a:t>
            </a:r>
          </a:p>
          <a:p>
            <a:endParaRPr lang="en-US" dirty="0"/>
          </a:p>
          <a:p>
            <a:r>
              <a:rPr lang="en-US" dirty="0" smtClean="0"/>
              <a:t>AT&amp;T</a:t>
            </a:r>
          </a:p>
          <a:p>
            <a:endParaRPr lang="en-US" dirty="0"/>
          </a:p>
          <a:p>
            <a:r>
              <a:rPr lang="en-US" dirty="0" smtClean="0"/>
              <a:t>T-Mobile</a:t>
            </a:r>
          </a:p>
          <a:p>
            <a:endParaRPr lang="en-US" dirty="0"/>
          </a:p>
          <a:p>
            <a:r>
              <a:rPr lang="en-US" dirty="0" smtClean="0"/>
              <a:t>Sprint</a:t>
            </a:r>
            <a:endParaRPr lang="en-US" dirty="0"/>
          </a:p>
        </p:txBody>
      </p:sp>
      <p:graphicFrame>
        <p:nvGraphicFramePr>
          <p:cNvPr id="22" name="Content Placeholder 11"/>
          <p:cNvGraphicFramePr>
            <a:graphicFrameLocks/>
          </p:cNvGraphicFramePr>
          <p:nvPr/>
        </p:nvGraphicFramePr>
        <p:xfrm>
          <a:off x="310486" y="1371600"/>
          <a:ext cx="8523027"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6802" name="Picture 2" descr="http://www2.samford.edu/ts/images/stories/mobile/iphone-logo.jpg"/>
          <p:cNvPicPr>
            <a:picLocks noChangeAspect="1" noChangeArrowheads="1"/>
          </p:cNvPicPr>
          <p:nvPr/>
        </p:nvPicPr>
        <p:blipFill>
          <a:blip r:embed="rId9" cstate="print"/>
          <a:srcRect/>
          <a:stretch>
            <a:fillRect/>
          </a:stretch>
        </p:blipFill>
        <p:spPr bwMode="auto">
          <a:xfrm>
            <a:off x="457200" y="3429000"/>
            <a:ext cx="1905000" cy="1066801"/>
          </a:xfrm>
          <a:prstGeom prst="rect">
            <a:avLst/>
          </a:prstGeom>
          <a:noFill/>
          <a:ln w="19050">
            <a:solidFill>
              <a:schemeClr val="accent1"/>
            </a:solidFill>
          </a:ln>
        </p:spPr>
      </p:pic>
      <p:pic>
        <p:nvPicPr>
          <p:cNvPr id="76804" name="Picture 4" descr="http://gadgetmix.com/index/wp-content/uploads/android_logo.png"/>
          <p:cNvPicPr>
            <a:picLocks noChangeAspect="1" noChangeArrowheads="1"/>
          </p:cNvPicPr>
          <p:nvPr/>
        </p:nvPicPr>
        <p:blipFill>
          <a:blip r:embed="rId10" cstate="print"/>
          <a:srcRect/>
          <a:stretch>
            <a:fillRect/>
          </a:stretch>
        </p:blipFill>
        <p:spPr bwMode="auto">
          <a:xfrm>
            <a:off x="2743200" y="3200400"/>
            <a:ext cx="1504950" cy="1459253"/>
          </a:xfrm>
          <a:prstGeom prst="rect">
            <a:avLst/>
          </a:prstGeom>
          <a:noFill/>
          <a:ln w="19050">
            <a:solidFill>
              <a:schemeClr val="accent1"/>
            </a:solidFill>
          </a:ln>
        </p:spPr>
      </p:pic>
      <p:pic>
        <p:nvPicPr>
          <p:cNvPr id="76806" name="Picture 6" descr="http://www.mobiletopsoft.com/images/news/blackberry_logo.gif"/>
          <p:cNvPicPr>
            <a:picLocks noChangeAspect="1" noChangeArrowheads="1"/>
          </p:cNvPicPr>
          <p:nvPr/>
        </p:nvPicPr>
        <p:blipFill>
          <a:blip r:embed="rId11" cstate="print"/>
          <a:srcRect/>
          <a:stretch>
            <a:fillRect/>
          </a:stretch>
        </p:blipFill>
        <p:spPr bwMode="auto">
          <a:xfrm>
            <a:off x="4800600" y="3200400"/>
            <a:ext cx="1625600" cy="1524000"/>
          </a:xfrm>
          <a:prstGeom prst="rect">
            <a:avLst/>
          </a:prstGeom>
          <a:solidFill>
            <a:schemeClr val="bg1"/>
          </a:solidFill>
          <a:ln w="19050">
            <a:solidFill>
              <a:schemeClr val="accent1"/>
            </a:solidFill>
          </a:ln>
        </p:spPr>
      </p:pic>
      <p:pic>
        <p:nvPicPr>
          <p:cNvPr id="76808" name="Picture 8" descr="http://cache.gizmodo.com/assets/images/4/2009/01/WindowsMobileLogo.jpg"/>
          <p:cNvPicPr>
            <a:picLocks noChangeAspect="1" noChangeArrowheads="1"/>
          </p:cNvPicPr>
          <p:nvPr/>
        </p:nvPicPr>
        <p:blipFill>
          <a:blip r:embed="rId12" cstate="print"/>
          <a:srcRect/>
          <a:stretch>
            <a:fillRect/>
          </a:stretch>
        </p:blipFill>
        <p:spPr bwMode="auto">
          <a:xfrm>
            <a:off x="6797393" y="3429000"/>
            <a:ext cx="1889407" cy="990600"/>
          </a:xfrm>
          <a:prstGeom prst="rect">
            <a:avLst/>
          </a:prstGeom>
          <a:noFill/>
          <a:ln w="19050">
            <a:solidFill>
              <a:schemeClr val="accent1"/>
            </a:solidFill>
          </a:ln>
        </p:spPr>
      </p:pic>
      <p:grpSp>
        <p:nvGrpSpPr>
          <p:cNvPr id="3" name="Group 33"/>
          <p:cNvGrpSpPr>
            <a:grpSpLocks/>
          </p:cNvGrpSpPr>
          <p:nvPr/>
        </p:nvGrpSpPr>
        <p:grpSpPr bwMode="auto">
          <a:xfrm>
            <a:off x="609600" y="6096000"/>
            <a:ext cx="7924800" cy="228594"/>
            <a:chOff x="1524000" y="6400645"/>
            <a:chExt cx="7010400" cy="304903"/>
          </a:xfrm>
        </p:grpSpPr>
        <p:cxnSp>
          <p:nvCxnSpPr>
            <p:cNvPr id="34" name="Straight Connector 33"/>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7" name="Rectangle 36"/>
            <p:cNvSpPr/>
            <p:nvPr/>
          </p:nvSpPr>
          <p:spPr>
            <a:xfrm>
              <a:off x="31242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OS</a:t>
              </a:r>
              <a:endParaRPr lang="en-US" sz="1400" b="1" dirty="0">
                <a:solidFill>
                  <a:schemeClr val="tx2"/>
                </a:solidFill>
                <a:latin typeface="Candara" pitchFamily="34" charset="0"/>
              </a:endParaRPr>
            </a:p>
          </p:txBody>
        </p:sp>
        <p:sp>
          <p:nvSpPr>
            <p:cNvPr id="38" name="Rectangle 37"/>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9" name="Rectangle 38"/>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40" name="Rectangle 39"/>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838200" y="990600"/>
            <a:ext cx="7543800" cy="646331"/>
          </a:xfrm>
          <a:prstGeom prst="rect">
            <a:avLst/>
          </a:prstGeom>
          <a:noFill/>
        </p:spPr>
        <p:txBody>
          <a:bodyPr wrap="square" rtlCol="0">
            <a:spAutoFit/>
          </a:bodyPr>
          <a:lstStyle/>
          <a:p>
            <a:pPr algn="ctr"/>
            <a:r>
              <a:rPr lang="en-US" sz="3600" dirty="0" smtClean="0">
                <a:solidFill>
                  <a:schemeClr val="bg1"/>
                </a:solidFill>
              </a:rPr>
              <a:t>Global Market Share</a:t>
            </a:r>
            <a:endParaRPr lang="en-US" sz="3600" dirty="0">
              <a:solidFill>
                <a:schemeClr val="bg1"/>
              </a:solidFill>
            </a:endParaRPr>
          </a:p>
        </p:txBody>
      </p:sp>
      <p:graphicFrame>
        <p:nvGraphicFramePr>
          <p:cNvPr id="22" name="Table 21"/>
          <p:cNvGraphicFramePr>
            <a:graphicFrameLocks noGrp="1"/>
          </p:cNvGraphicFramePr>
          <p:nvPr/>
        </p:nvGraphicFramePr>
        <p:xfrm>
          <a:off x="838200" y="2590800"/>
          <a:ext cx="7391399" cy="3276600"/>
        </p:xfrm>
        <a:graphic>
          <a:graphicData uri="http://schemas.openxmlformats.org/drawingml/2006/table">
            <a:tbl>
              <a:tblPr>
                <a:tableStyleId>{3C2FFA5D-87B4-456A-9821-1D502468CF0F}</a:tableStyleId>
              </a:tblPr>
              <a:tblGrid>
                <a:gridCol w="1829022"/>
                <a:gridCol w="1570808"/>
                <a:gridCol w="1441699"/>
                <a:gridCol w="1339489"/>
                <a:gridCol w="1210381"/>
              </a:tblGrid>
              <a:tr h="409575">
                <a:tc>
                  <a:txBody>
                    <a:bodyPr/>
                    <a:lstStyle/>
                    <a:p>
                      <a:pPr algn="ctr" fontAlgn="b"/>
                      <a:r>
                        <a:rPr lang="en-US" sz="1800" b="1" u="none" strike="noStrike" dirty="0"/>
                        <a:t>Platform</a:t>
                      </a:r>
                      <a:endParaRPr lang="en-US" sz="1800" b="1" i="0" u="none" strike="noStrike" dirty="0">
                        <a:solidFill>
                          <a:srgbClr val="000000"/>
                        </a:solidFill>
                        <a:latin typeface="Calibri"/>
                      </a:endParaRPr>
                    </a:p>
                  </a:txBody>
                  <a:tcPr marL="9525" marR="9525" marT="9525" marB="0" anchor="b"/>
                </a:tc>
                <a:tc>
                  <a:txBody>
                    <a:bodyPr/>
                    <a:lstStyle/>
                    <a:p>
                      <a:pPr algn="ctr" fontAlgn="b"/>
                      <a:r>
                        <a:rPr lang="en-US" sz="1800" b="1" u="none" strike="noStrike" dirty="0"/>
                        <a:t>Unit Sales (M)</a:t>
                      </a:r>
                      <a:endParaRPr lang="en-US" sz="1800" b="1" i="0" u="none" strike="noStrike" dirty="0">
                        <a:solidFill>
                          <a:srgbClr val="000000"/>
                        </a:solidFill>
                        <a:latin typeface="Calibri"/>
                      </a:endParaRPr>
                    </a:p>
                  </a:txBody>
                  <a:tcPr marL="9525" marR="9525" marT="9525" marB="0" anchor="b"/>
                </a:tc>
                <a:tc>
                  <a:txBody>
                    <a:bodyPr/>
                    <a:lstStyle/>
                    <a:p>
                      <a:pPr algn="ctr" fontAlgn="b"/>
                      <a:r>
                        <a:rPr lang="en-US" sz="1800" b="1" u="none" strike="noStrike" dirty="0"/>
                        <a:t>4Q/12 Share</a:t>
                      </a:r>
                      <a:endParaRPr lang="en-US" sz="1800" b="1" i="0" u="none" strike="noStrike" dirty="0">
                        <a:solidFill>
                          <a:srgbClr val="000000"/>
                        </a:solidFill>
                        <a:latin typeface="Calibri"/>
                      </a:endParaRPr>
                    </a:p>
                  </a:txBody>
                  <a:tcPr marL="9525" marR="9525" marT="9525" marB="0" anchor="b"/>
                </a:tc>
                <a:tc>
                  <a:txBody>
                    <a:bodyPr/>
                    <a:lstStyle/>
                    <a:p>
                      <a:pPr algn="ctr" fontAlgn="b"/>
                      <a:r>
                        <a:rPr lang="en-US" sz="1800" b="1" u="none" strike="noStrike" dirty="0"/>
                        <a:t>1Q/09 Share</a:t>
                      </a:r>
                      <a:endParaRPr lang="en-US" sz="1800" b="1" i="0" u="none" strike="noStrike" dirty="0">
                        <a:solidFill>
                          <a:srgbClr val="000000"/>
                        </a:solidFill>
                        <a:latin typeface="Calibri"/>
                      </a:endParaRPr>
                    </a:p>
                  </a:txBody>
                  <a:tcPr marL="9525" marR="9525" marT="9525" marB="0" anchor="b"/>
                </a:tc>
                <a:tc>
                  <a:txBody>
                    <a:bodyPr/>
                    <a:lstStyle/>
                    <a:p>
                      <a:pPr algn="ctr" fontAlgn="b"/>
                      <a:r>
                        <a:rPr lang="en-US" sz="1800" b="1" u="none" strike="noStrike" dirty="0"/>
                        <a:t>Difference </a:t>
                      </a:r>
                      <a:endParaRPr lang="en-US" sz="1800" b="1" i="0" u="none" strike="noStrike" dirty="0">
                        <a:solidFill>
                          <a:srgbClr val="000000"/>
                        </a:solidFill>
                        <a:latin typeface="Calibri"/>
                      </a:endParaRPr>
                    </a:p>
                  </a:txBody>
                  <a:tcPr marL="9525" marR="9525" marT="9525" marB="0" anchor="b"/>
                </a:tc>
              </a:tr>
              <a:tr h="409575">
                <a:tc>
                  <a:txBody>
                    <a:bodyPr/>
                    <a:lstStyle/>
                    <a:p>
                      <a:pPr marL="0" indent="53975" algn="l" fontAlgn="b"/>
                      <a:r>
                        <a:rPr lang="en-US" sz="2000" b="1" u="none" strike="noStrike" dirty="0" err="1"/>
                        <a:t>Symbian</a:t>
                      </a:r>
                      <a:endParaRPr lang="en-US" sz="2000" b="1" i="0" u="none" strike="noStrike" dirty="0">
                        <a:solidFill>
                          <a:srgbClr val="000000"/>
                        </a:solidFill>
                        <a:latin typeface="Calibri"/>
                      </a:endParaRPr>
                    </a:p>
                  </a:txBody>
                  <a:tcPr marL="9525" marR="9525" marT="9525" marB="0" anchor="b"/>
                </a:tc>
                <a:tc>
                  <a:txBody>
                    <a:bodyPr/>
                    <a:lstStyle/>
                    <a:p>
                      <a:pPr lvl="0" algn="l" fontAlgn="b">
                        <a:tabLst>
                          <a:tab pos="1377950" algn="r"/>
                        </a:tabLst>
                      </a:pPr>
                      <a:r>
                        <a:rPr lang="en-US" sz="1800" u="none" strike="noStrike" dirty="0" smtClean="0"/>
                        <a:t>	203.58</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255713" algn="r"/>
                        </a:tabLst>
                      </a:pPr>
                      <a:r>
                        <a:rPr lang="en-US" sz="1800" u="none" strike="noStrike" dirty="0" smtClean="0"/>
                        <a:t>	39.00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146175" algn="r"/>
                        </a:tabLst>
                      </a:pPr>
                      <a:r>
                        <a:rPr lang="en-US" sz="1800" u="none" strike="noStrike" dirty="0" smtClean="0"/>
                        <a:t>	49.30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023938" algn="r"/>
                        </a:tabLst>
                      </a:pPr>
                      <a:r>
                        <a:rPr lang="en-US" sz="1800" u="none" strike="noStrike" dirty="0" smtClean="0"/>
                        <a:t>	-</a:t>
                      </a:r>
                      <a:r>
                        <a:rPr lang="en-US" sz="1800" u="none" strike="noStrike" dirty="0"/>
                        <a:t>10.30%</a:t>
                      </a:r>
                      <a:endParaRPr lang="en-US" sz="1800" b="0" i="0" u="none" strike="noStrike" dirty="0">
                        <a:solidFill>
                          <a:srgbClr val="000000"/>
                        </a:solidFill>
                        <a:latin typeface="Calibri"/>
                      </a:endParaRPr>
                    </a:p>
                  </a:txBody>
                  <a:tcPr marL="9525" marR="9525" marT="9525" marB="0" anchor="b"/>
                </a:tc>
              </a:tr>
              <a:tr h="409575">
                <a:tc>
                  <a:txBody>
                    <a:bodyPr/>
                    <a:lstStyle/>
                    <a:p>
                      <a:pPr marL="0" indent="53975" algn="l" fontAlgn="b"/>
                      <a:r>
                        <a:rPr lang="en-US" sz="2000" b="1" u="none" strike="noStrike" dirty="0"/>
                        <a:t>Android</a:t>
                      </a:r>
                      <a:endParaRPr lang="en-US" sz="2000" b="1" i="0" u="none" strike="noStrike" dirty="0">
                        <a:solidFill>
                          <a:srgbClr val="000000"/>
                        </a:solidFill>
                        <a:latin typeface="Calibri"/>
                      </a:endParaRPr>
                    </a:p>
                  </a:txBody>
                  <a:tcPr marL="9525" marR="9525" marT="9525" marB="0" anchor="b"/>
                </a:tc>
                <a:tc>
                  <a:txBody>
                    <a:bodyPr/>
                    <a:lstStyle/>
                    <a:p>
                      <a:pPr lvl="0" algn="l" fontAlgn="b">
                        <a:tabLst>
                          <a:tab pos="1377950" algn="r"/>
                        </a:tabLst>
                      </a:pPr>
                      <a:r>
                        <a:rPr lang="en-US" sz="1800" u="none" strike="noStrike" dirty="0" smtClean="0"/>
                        <a:t>	75.69</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255713" algn="r"/>
                        </a:tabLst>
                      </a:pPr>
                      <a:r>
                        <a:rPr lang="en-US" sz="1800" u="none" strike="noStrike" dirty="0" smtClean="0"/>
                        <a:t>	14.50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146175" algn="r"/>
                        </a:tabLst>
                      </a:pPr>
                      <a:r>
                        <a:rPr lang="en-US" sz="1800" u="none" strike="noStrike" dirty="0" smtClean="0"/>
                        <a:t>	1.60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023938" algn="r"/>
                        </a:tabLst>
                      </a:pPr>
                      <a:r>
                        <a:rPr lang="en-US" sz="1800" u="none" strike="noStrike" dirty="0" smtClean="0"/>
                        <a:t>	12.90</a:t>
                      </a:r>
                      <a:r>
                        <a:rPr lang="en-US" sz="1800" u="none" strike="noStrike" dirty="0"/>
                        <a:t>%</a:t>
                      </a:r>
                      <a:endParaRPr lang="en-US" sz="1800" b="1" i="0" u="none" strike="noStrike" dirty="0">
                        <a:solidFill>
                          <a:srgbClr val="000000"/>
                        </a:solidFill>
                        <a:latin typeface="Calibri"/>
                      </a:endParaRPr>
                    </a:p>
                  </a:txBody>
                  <a:tcPr marL="9525" marR="9525" marT="9525" marB="0" anchor="b"/>
                </a:tc>
              </a:tr>
              <a:tr h="409575">
                <a:tc>
                  <a:txBody>
                    <a:bodyPr/>
                    <a:lstStyle/>
                    <a:p>
                      <a:pPr marL="0" indent="53975" algn="l" fontAlgn="b"/>
                      <a:r>
                        <a:rPr lang="en-US" sz="2000" b="1" u="none" strike="noStrike" dirty="0" err="1" smtClean="0"/>
                        <a:t>iPhone</a:t>
                      </a:r>
                      <a:endParaRPr lang="en-US" sz="2000" b="1" i="0" u="none" strike="noStrike" dirty="0">
                        <a:solidFill>
                          <a:srgbClr val="000000"/>
                        </a:solidFill>
                        <a:latin typeface="Calibri"/>
                      </a:endParaRPr>
                    </a:p>
                  </a:txBody>
                  <a:tcPr marL="9525" marR="9525" marT="9525" marB="0" anchor="b"/>
                </a:tc>
                <a:tc>
                  <a:txBody>
                    <a:bodyPr/>
                    <a:lstStyle/>
                    <a:p>
                      <a:pPr lvl="0" algn="l" fontAlgn="b">
                        <a:tabLst>
                          <a:tab pos="1377950" algn="r"/>
                        </a:tabLst>
                      </a:pPr>
                      <a:r>
                        <a:rPr lang="en-US" sz="1800" u="none" strike="noStrike" dirty="0" smtClean="0"/>
                        <a:t>	71.51</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255713" algn="r"/>
                        </a:tabLst>
                      </a:pPr>
                      <a:r>
                        <a:rPr lang="en-US" sz="1800" u="none" strike="noStrike" dirty="0" smtClean="0"/>
                        <a:t>	13.70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146175" algn="r"/>
                        </a:tabLst>
                      </a:pPr>
                      <a:r>
                        <a:rPr lang="en-US" sz="1800" u="none" strike="noStrike" dirty="0" smtClean="0"/>
                        <a:t>	10.80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023938" algn="r"/>
                        </a:tabLst>
                      </a:pPr>
                      <a:r>
                        <a:rPr lang="en-US" sz="1800" u="none" strike="noStrike" dirty="0" smtClean="0"/>
                        <a:t>	2.90</a:t>
                      </a:r>
                      <a:r>
                        <a:rPr lang="en-US" sz="1800" u="none" strike="noStrike" dirty="0"/>
                        <a:t>%</a:t>
                      </a:r>
                      <a:endParaRPr lang="en-US" sz="1800" b="0" i="0" u="none" strike="noStrike" dirty="0">
                        <a:solidFill>
                          <a:srgbClr val="000000"/>
                        </a:solidFill>
                        <a:latin typeface="Calibri"/>
                      </a:endParaRPr>
                    </a:p>
                  </a:txBody>
                  <a:tcPr marL="9525" marR="9525" marT="9525" marB="0" anchor="b"/>
                </a:tc>
              </a:tr>
              <a:tr h="409575">
                <a:tc>
                  <a:txBody>
                    <a:bodyPr/>
                    <a:lstStyle/>
                    <a:p>
                      <a:pPr marL="0" indent="53975" algn="l" fontAlgn="b"/>
                      <a:r>
                        <a:rPr lang="en-US" sz="2000" b="1" u="none" strike="noStrike" dirty="0" err="1" smtClean="0"/>
                        <a:t>WinMo</a:t>
                      </a:r>
                      <a:endParaRPr lang="en-US" sz="2000" b="1" i="0" u="none" strike="noStrike" dirty="0">
                        <a:solidFill>
                          <a:srgbClr val="000000"/>
                        </a:solidFill>
                        <a:latin typeface="Calibri"/>
                      </a:endParaRPr>
                    </a:p>
                  </a:txBody>
                  <a:tcPr marL="9525" marR="9525" marT="9525" marB="0" anchor="b"/>
                </a:tc>
                <a:tc>
                  <a:txBody>
                    <a:bodyPr/>
                    <a:lstStyle/>
                    <a:p>
                      <a:pPr lvl="0" algn="l" fontAlgn="b">
                        <a:tabLst>
                          <a:tab pos="1377950" algn="r"/>
                        </a:tabLst>
                      </a:pPr>
                      <a:r>
                        <a:rPr lang="en-US" sz="1800" u="none" strike="noStrike" dirty="0" smtClean="0"/>
                        <a:t>	66.82</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255713" algn="r"/>
                        </a:tabLst>
                      </a:pPr>
                      <a:r>
                        <a:rPr lang="en-US" sz="1800" u="none" strike="noStrike" dirty="0" smtClean="0"/>
                        <a:t>	12.80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146175" algn="r"/>
                        </a:tabLst>
                      </a:pPr>
                      <a:r>
                        <a:rPr lang="en-US" sz="1800" u="none" strike="noStrike" dirty="0" smtClean="0"/>
                        <a:t>	10.30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023938" algn="r"/>
                        </a:tabLst>
                      </a:pPr>
                      <a:r>
                        <a:rPr lang="en-US" sz="1800" u="none" strike="noStrike" dirty="0" smtClean="0"/>
                        <a:t>	2.50</a:t>
                      </a:r>
                      <a:r>
                        <a:rPr lang="en-US" sz="1800" u="none" strike="noStrike" dirty="0"/>
                        <a:t>%</a:t>
                      </a:r>
                      <a:endParaRPr lang="en-US" sz="1800" b="0" i="0" u="none" strike="noStrike" dirty="0">
                        <a:solidFill>
                          <a:srgbClr val="000000"/>
                        </a:solidFill>
                        <a:latin typeface="Calibri"/>
                      </a:endParaRPr>
                    </a:p>
                  </a:txBody>
                  <a:tcPr marL="9525" marR="9525" marT="9525" marB="0" anchor="b"/>
                </a:tc>
              </a:tr>
              <a:tr h="409575">
                <a:tc>
                  <a:txBody>
                    <a:bodyPr/>
                    <a:lstStyle/>
                    <a:p>
                      <a:pPr marL="0" indent="53975" algn="l" fontAlgn="b"/>
                      <a:r>
                        <a:rPr lang="en-US" sz="2000" b="1" u="none" strike="noStrike" dirty="0" smtClean="0"/>
                        <a:t>BlackBerry</a:t>
                      </a:r>
                      <a:endParaRPr lang="en-US" sz="2000" b="1" i="0" u="none" strike="noStrike" dirty="0">
                        <a:solidFill>
                          <a:srgbClr val="000000"/>
                        </a:solidFill>
                        <a:latin typeface="Calibri"/>
                      </a:endParaRPr>
                    </a:p>
                  </a:txBody>
                  <a:tcPr marL="9525" marR="9525" marT="9525" marB="0" anchor="b"/>
                </a:tc>
                <a:tc>
                  <a:txBody>
                    <a:bodyPr/>
                    <a:lstStyle/>
                    <a:p>
                      <a:pPr lvl="0" algn="l" fontAlgn="b">
                        <a:tabLst>
                          <a:tab pos="1377950" algn="r"/>
                        </a:tabLst>
                      </a:pPr>
                      <a:r>
                        <a:rPr lang="en-US" sz="1800" u="none" strike="noStrike" dirty="0" smtClean="0"/>
                        <a:t>	65.25</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255713" algn="r"/>
                        </a:tabLst>
                      </a:pPr>
                      <a:r>
                        <a:rPr lang="en-US" sz="1800" u="none" strike="noStrike" dirty="0" smtClean="0"/>
                        <a:t>	12.50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146175" algn="r"/>
                        </a:tabLst>
                      </a:pPr>
                      <a:r>
                        <a:rPr lang="en-US" sz="1800" u="none" strike="noStrike" dirty="0" smtClean="0"/>
                        <a:t>	19.90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023938" algn="r"/>
                        </a:tabLst>
                      </a:pPr>
                      <a:r>
                        <a:rPr lang="en-US" sz="1800" u="none" strike="noStrike" dirty="0" smtClean="0"/>
                        <a:t>	-</a:t>
                      </a:r>
                      <a:r>
                        <a:rPr lang="en-US" sz="1800" u="none" strike="noStrike" dirty="0"/>
                        <a:t>7.40%</a:t>
                      </a:r>
                      <a:endParaRPr lang="en-US" sz="1800" b="0" i="0" u="none" strike="noStrike" dirty="0">
                        <a:solidFill>
                          <a:srgbClr val="000000"/>
                        </a:solidFill>
                        <a:latin typeface="Calibri"/>
                      </a:endParaRPr>
                    </a:p>
                  </a:txBody>
                  <a:tcPr marL="9525" marR="9525" marT="9525" marB="0" anchor="b"/>
                </a:tc>
              </a:tr>
              <a:tr h="409575">
                <a:tc>
                  <a:txBody>
                    <a:bodyPr/>
                    <a:lstStyle/>
                    <a:p>
                      <a:pPr marL="0" indent="53975" algn="l" fontAlgn="b"/>
                      <a:r>
                        <a:rPr lang="en-US" sz="2000" b="1" u="none" strike="noStrike" dirty="0"/>
                        <a:t>Linux</a:t>
                      </a:r>
                      <a:endParaRPr lang="en-US" sz="2000" b="1" i="0" u="none" strike="noStrike" dirty="0">
                        <a:solidFill>
                          <a:srgbClr val="000000"/>
                        </a:solidFill>
                        <a:latin typeface="Calibri"/>
                      </a:endParaRPr>
                    </a:p>
                  </a:txBody>
                  <a:tcPr marL="9525" marR="9525" marT="9525" marB="0" anchor="b"/>
                </a:tc>
                <a:tc>
                  <a:txBody>
                    <a:bodyPr/>
                    <a:lstStyle/>
                    <a:p>
                      <a:pPr lvl="0" algn="l" fontAlgn="b">
                        <a:tabLst>
                          <a:tab pos="1377950" algn="r"/>
                        </a:tabLst>
                      </a:pPr>
                      <a:r>
                        <a:rPr lang="en-US" sz="1800" u="none" strike="noStrike" dirty="0" smtClean="0"/>
                        <a:t>	28.19</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255713" algn="r"/>
                        </a:tabLst>
                      </a:pPr>
                      <a:r>
                        <a:rPr lang="en-US" sz="1800" u="none" strike="noStrike" dirty="0" smtClean="0"/>
                        <a:t>	5.40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146175" algn="r"/>
                        </a:tabLst>
                      </a:pPr>
                      <a:r>
                        <a:rPr lang="en-US" sz="1800" u="none" strike="noStrike" dirty="0" smtClean="0"/>
                        <a:t>	7.00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023938" algn="r"/>
                        </a:tabLst>
                      </a:pPr>
                      <a:r>
                        <a:rPr lang="en-US" sz="1800" u="none" strike="noStrike" dirty="0" smtClean="0"/>
                        <a:t>	-</a:t>
                      </a:r>
                      <a:r>
                        <a:rPr lang="en-US" sz="1800" u="none" strike="noStrike" dirty="0"/>
                        <a:t>1.60%</a:t>
                      </a:r>
                      <a:endParaRPr lang="en-US" sz="1800" b="0" i="0" u="none" strike="noStrike" dirty="0">
                        <a:solidFill>
                          <a:srgbClr val="000000"/>
                        </a:solidFill>
                        <a:latin typeface="Calibri"/>
                      </a:endParaRPr>
                    </a:p>
                  </a:txBody>
                  <a:tcPr marL="9525" marR="9525" marT="9525" marB="0" anchor="b"/>
                </a:tc>
              </a:tr>
              <a:tr h="409575">
                <a:tc>
                  <a:txBody>
                    <a:bodyPr/>
                    <a:lstStyle/>
                    <a:p>
                      <a:pPr marL="0" indent="53975" algn="l" fontAlgn="b"/>
                      <a:r>
                        <a:rPr lang="en-US" sz="2000" b="1" u="none" strike="noStrike" dirty="0" smtClean="0"/>
                        <a:t>Palm</a:t>
                      </a:r>
                      <a:endParaRPr lang="en-US" sz="2000" b="1" i="0" u="none" strike="noStrike" dirty="0">
                        <a:solidFill>
                          <a:srgbClr val="000000"/>
                        </a:solidFill>
                        <a:latin typeface="Calibri"/>
                      </a:endParaRPr>
                    </a:p>
                  </a:txBody>
                  <a:tcPr marL="9525" marR="9525" marT="9525" marB="0" anchor="b"/>
                </a:tc>
                <a:tc>
                  <a:txBody>
                    <a:bodyPr/>
                    <a:lstStyle/>
                    <a:p>
                      <a:pPr lvl="0" algn="l" fontAlgn="b">
                        <a:tabLst>
                          <a:tab pos="1377950" algn="r"/>
                        </a:tabLst>
                      </a:pPr>
                      <a:r>
                        <a:rPr lang="en-US" sz="1800" u="none" strike="noStrike" dirty="0" smtClean="0"/>
                        <a:t>	10.96</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255713" algn="r"/>
                        </a:tabLst>
                      </a:pPr>
                      <a:r>
                        <a:rPr lang="en-US" sz="1800" u="none" strike="noStrike" dirty="0" smtClean="0"/>
                        <a:t>	2.10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146175" algn="r"/>
                        </a:tabLst>
                      </a:pPr>
                      <a:r>
                        <a:rPr lang="en-US" sz="1800" u="none" strike="noStrike" dirty="0" smtClean="0"/>
                        <a:t>	0.00</a:t>
                      </a:r>
                      <a:r>
                        <a:rPr lang="en-US" sz="1800" u="none" strike="noStrike" dirty="0"/>
                        <a:t>%</a:t>
                      </a:r>
                      <a:endParaRPr lang="en-US" sz="1800" b="0" i="0" u="none" strike="noStrike" dirty="0">
                        <a:solidFill>
                          <a:srgbClr val="000000"/>
                        </a:solidFill>
                        <a:latin typeface="Calibri"/>
                      </a:endParaRPr>
                    </a:p>
                  </a:txBody>
                  <a:tcPr marL="9525" marR="9525" marT="9525" marB="0" anchor="b"/>
                </a:tc>
                <a:tc>
                  <a:txBody>
                    <a:bodyPr/>
                    <a:lstStyle/>
                    <a:p>
                      <a:pPr lvl="0" algn="l" fontAlgn="b">
                        <a:tabLst>
                          <a:tab pos="1023938" algn="r"/>
                        </a:tabLst>
                      </a:pPr>
                      <a:r>
                        <a:rPr lang="en-US" sz="1800" u="none" strike="noStrike" dirty="0" smtClean="0"/>
                        <a:t>	2.10</a:t>
                      </a:r>
                      <a:r>
                        <a:rPr lang="en-US" sz="1800" u="none" strike="noStrike" dirty="0"/>
                        <a:t>%</a:t>
                      </a:r>
                      <a:endParaRPr lang="en-US" sz="1800" b="0" i="0" u="none" strike="noStrike" dirty="0">
                        <a:solidFill>
                          <a:srgbClr val="000000"/>
                        </a:solidFill>
                        <a:latin typeface="Calibri"/>
                      </a:endParaRPr>
                    </a:p>
                  </a:txBody>
                  <a:tcPr marL="9525" marR="9525" marT="9525" marB="0" anchor="b"/>
                </a:tc>
              </a:tr>
            </a:tbl>
          </a:graphicData>
        </a:graphic>
      </p:graphicFrame>
      <p:sp>
        <p:nvSpPr>
          <p:cNvPr id="24" name="Rectangle 23"/>
          <p:cNvSpPr/>
          <p:nvPr/>
        </p:nvSpPr>
        <p:spPr>
          <a:xfrm>
            <a:off x="993965" y="1981200"/>
            <a:ext cx="7235635" cy="461665"/>
          </a:xfrm>
          <a:prstGeom prst="rect">
            <a:avLst/>
          </a:prstGeom>
        </p:spPr>
        <p:txBody>
          <a:bodyPr wrap="none">
            <a:spAutoFit/>
          </a:bodyPr>
          <a:lstStyle/>
          <a:p>
            <a:r>
              <a:rPr lang="en-US" sz="2400" b="1" dirty="0" smtClean="0"/>
              <a:t>2012 Opportunity Forecast: 522 million units worldwide</a:t>
            </a:r>
            <a:endParaRPr lang="en-US" sz="2400" b="1" dirty="0"/>
          </a:p>
        </p:txBody>
      </p:sp>
      <p:sp>
        <p:nvSpPr>
          <p:cNvPr id="33" name="Rectangle 32"/>
          <p:cNvSpPr/>
          <p:nvPr/>
        </p:nvSpPr>
        <p:spPr>
          <a:xfrm>
            <a:off x="8153400" y="6519446"/>
            <a:ext cx="984565" cy="338554"/>
          </a:xfrm>
          <a:prstGeom prst="rect">
            <a:avLst/>
          </a:prstGeom>
        </p:spPr>
        <p:txBody>
          <a:bodyPr wrap="none">
            <a:spAutoFit/>
          </a:bodyPr>
          <a:lstStyle/>
          <a:p>
            <a:r>
              <a:rPr lang="en-US" sz="1600" dirty="0" smtClean="0"/>
              <a:t>* Gartner</a:t>
            </a:r>
            <a:endParaRPr lang="en-US" sz="1600" dirty="0"/>
          </a:p>
        </p:txBody>
      </p:sp>
      <p:grpSp>
        <p:nvGrpSpPr>
          <p:cNvPr id="3" name="Group 33"/>
          <p:cNvGrpSpPr>
            <a:grpSpLocks/>
          </p:cNvGrpSpPr>
          <p:nvPr/>
        </p:nvGrpSpPr>
        <p:grpSpPr bwMode="auto">
          <a:xfrm>
            <a:off x="609600" y="6096000"/>
            <a:ext cx="7924800" cy="228594"/>
            <a:chOff x="1524000" y="6400645"/>
            <a:chExt cx="7010400" cy="304903"/>
          </a:xfrm>
        </p:grpSpPr>
        <p:cxnSp>
          <p:nvCxnSpPr>
            <p:cNvPr id="34" name="Straight Connector 33"/>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7" name="Rectangle 36"/>
            <p:cNvSpPr/>
            <p:nvPr/>
          </p:nvSpPr>
          <p:spPr>
            <a:xfrm>
              <a:off x="31242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OS</a:t>
              </a:r>
              <a:endParaRPr lang="en-US" sz="1400" b="1" dirty="0">
                <a:solidFill>
                  <a:schemeClr val="tx2"/>
                </a:solidFill>
                <a:latin typeface="Candara" pitchFamily="34" charset="0"/>
              </a:endParaRPr>
            </a:p>
          </p:txBody>
        </p:sp>
        <p:sp>
          <p:nvSpPr>
            <p:cNvPr id="38" name="Rectangle 37"/>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9" name="Rectangle 38"/>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40" name="Rectangle 39"/>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extBox 41"/>
          <p:cNvSpPr txBox="1"/>
          <p:nvPr/>
        </p:nvSpPr>
        <p:spPr>
          <a:xfrm>
            <a:off x="838200" y="990600"/>
            <a:ext cx="7543800" cy="646331"/>
          </a:xfrm>
          <a:prstGeom prst="rect">
            <a:avLst/>
          </a:prstGeom>
          <a:noFill/>
        </p:spPr>
        <p:txBody>
          <a:bodyPr wrap="square" rtlCol="0">
            <a:spAutoFit/>
          </a:bodyPr>
          <a:lstStyle/>
          <a:p>
            <a:pPr algn="ctr"/>
            <a:r>
              <a:rPr lang="en-US" sz="3600" dirty="0" smtClean="0">
                <a:solidFill>
                  <a:schemeClr val="bg1"/>
                </a:solidFill>
              </a:rPr>
              <a:t>Domestic Market Share</a:t>
            </a:r>
            <a:endParaRPr lang="en-US" sz="3600" dirty="0">
              <a:solidFill>
                <a:schemeClr val="bg1"/>
              </a:solidFill>
            </a:endParaRPr>
          </a:p>
        </p:txBody>
      </p:sp>
      <p:graphicFrame>
        <p:nvGraphicFramePr>
          <p:cNvPr id="33" name="Chart 32"/>
          <p:cNvGraphicFramePr>
            <a:graphicFrameLocks/>
          </p:cNvGraphicFramePr>
          <p:nvPr/>
        </p:nvGraphicFramePr>
        <p:xfrm>
          <a:off x="1066800" y="1905000"/>
          <a:ext cx="7391400" cy="4191000"/>
        </p:xfrm>
        <a:graphic>
          <a:graphicData uri="http://schemas.openxmlformats.org/drawingml/2006/chart">
            <c:chart xmlns:c="http://schemas.openxmlformats.org/drawingml/2006/chart" xmlns:r="http://schemas.openxmlformats.org/officeDocument/2006/relationships" r:id="rId4"/>
          </a:graphicData>
        </a:graphic>
      </p:graphicFrame>
      <p:sp>
        <p:nvSpPr>
          <p:cNvPr id="34" name="Rectangle 33"/>
          <p:cNvSpPr/>
          <p:nvPr/>
        </p:nvSpPr>
        <p:spPr>
          <a:xfrm>
            <a:off x="7391400" y="6519446"/>
            <a:ext cx="1795043" cy="338554"/>
          </a:xfrm>
          <a:prstGeom prst="rect">
            <a:avLst/>
          </a:prstGeom>
        </p:spPr>
        <p:txBody>
          <a:bodyPr wrap="none">
            <a:spAutoFit/>
          </a:bodyPr>
          <a:lstStyle/>
          <a:p>
            <a:r>
              <a:rPr lang="en-US" sz="1600" dirty="0" smtClean="0"/>
              <a:t>* Frost and Sullivan</a:t>
            </a:r>
            <a:endParaRPr lang="en-US" sz="1600" dirty="0"/>
          </a:p>
        </p:txBody>
      </p:sp>
      <p:grpSp>
        <p:nvGrpSpPr>
          <p:cNvPr id="3" name="Group 33"/>
          <p:cNvGrpSpPr>
            <a:grpSpLocks/>
          </p:cNvGrpSpPr>
          <p:nvPr/>
        </p:nvGrpSpPr>
        <p:grpSpPr bwMode="auto">
          <a:xfrm>
            <a:off x="609600" y="6096000"/>
            <a:ext cx="7924800" cy="228594"/>
            <a:chOff x="1524000" y="6400645"/>
            <a:chExt cx="7010400" cy="304903"/>
          </a:xfrm>
        </p:grpSpPr>
        <p:cxnSp>
          <p:nvCxnSpPr>
            <p:cNvPr id="35" name="Straight Connector 34"/>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8" name="Rectangle 37"/>
            <p:cNvSpPr/>
            <p:nvPr/>
          </p:nvSpPr>
          <p:spPr>
            <a:xfrm>
              <a:off x="31242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OS</a:t>
              </a:r>
              <a:endParaRPr lang="en-US" sz="1400" b="1" dirty="0">
                <a:solidFill>
                  <a:schemeClr val="tx2"/>
                </a:solidFill>
                <a:latin typeface="Candara" pitchFamily="34" charset="0"/>
              </a:endParaRPr>
            </a:p>
          </p:txBody>
        </p:sp>
        <p:sp>
          <p:nvSpPr>
            <p:cNvPr id="39" name="Rectangle 38"/>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40" name="Rectangle 39"/>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41" name="Rectangle 40"/>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
        <p:nvSpPr>
          <p:cNvPr id="22" name="Rectangle 21"/>
          <p:cNvSpPr/>
          <p:nvPr/>
        </p:nvSpPr>
        <p:spPr>
          <a:xfrm>
            <a:off x="1679765" y="1981200"/>
            <a:ext cx="5787835" cy="461665"/>
          </a:xfrm>
          <a:prstGeom prst="rect">
            <a:avLst/>
          </a:prstGeom>
        </p:spPr>
        <p:txBody>
          <a:bodyPr wrap="square">
            <a:spAutoFit/>
          </a:bodyPr>
          <a:lstStyle/>
          <a:p>
            <a:r>
              <a:rPr lang="en-US" sz="2400" b="1" dirty="0" smtClean="0"/>
              <a:t>2014 Opportunity Forecast: 93 million units</a:t>
            </a:r>
            <a:endParaRPr lang="en-US" sz="2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2" name="Chart 21"/>
          <p:cNvGraphicFramePr>
            <a:graphicFrameLocks/>
          </p:cNvGraphicFramePr>
          <p:nvPr/>
        </p:nvGraphicFramePr>
        <p:xfrm>
          <a:off x="457200" y="1143000"/>
          <a:ext cx="8229600" cy="5334000"/>
        </p:xfrm>
        <a:graphic>
          <a:graphicData uri="http://schemas.openxmlformats.org/drawingml/2006/chart">
            <c:chart xmlns:c="http://schemas.openxmlformats.org/drawingml/2006/chart" xmlns:r="http://schemas.openxmlformats.org/officeDocument/2006/relationships" r:id="rId4"/>
          </a:graphicData>
        </a:graphic>
      </p:graphicFrame>
      <p:sp>
        <p:nvSpPr>
          <p:cNvPr id="34" name="Rectangle 33"/>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838200" y="990600"/>
            <a:ext cx="7543800" cy="646331"/>
          </a:xfrm>
          <a:prstGeom prst="rect">
            <a:avLst/>
          </a:prstGeom>
          <a:noFill/>
        </p:spPr>
        <p:txBody>
          <a:bodyPr wrap="square" rtlCol="0">
            <a:spAutoFit/>
          </a:bodyPr>
          <a:lstStyle/>
          <a:p>
            <a:pPr algn="ctr"/>
            <a:r>
              <a:rPr lang="en-US" sz="3600" dirty="0" smtClean="0">
                <a:solidFill>
                  <a:schemeClr val="bg1"/>
                </a:solidFill>
              </a:rPr>
              <a:t>Domestic Market Share Growth</a:t>
            </a:r>
            <a:endParaRPr lang="en-US" sz="3600" dirty="0">
              <a:solidFill>
                <a:schemeClr val="bg1"/>
              </a:solidFill>
            </a:endParaRPr>
          </a:p>
        </p:txBody>
      </p:sp>
      <p:sp>
        <p:nvSpPr>
          <p:cNvPr id="36" name="Rectangle 35"/>
          <p:cNvSpPr/>
          <p:nvPr/>
        </p:nvSpPr>
        <p:spPr>
          <a:xfrm>
            <a:off x="7391400" y="6519446"/>
            <a:ext cx="1795043" cy="338554"/>
          </a:xfrm>
          <a:prstGeom prst="rect">
            <a:avLst/>
          </a:prstGeom>
        </p:spPr>
        <p:txBody>
          <a:bodyPr wrap="none">
            <a:spAutoFit/>
          </a:bodyPr>
          <a:lstStyle/>
          <a:p>
            <a:r>
              <a:rPr lang="en-US" sz="1600" dirty="0" smtClean="0"/>
              <a:t>* Frost and Sullivan</a:t>
            </a:r>
            <a:endParaRPr lang="en-US" sz="1600" dirty="0"/>
          </a:p>
        </p:txBody>
      </p:sp>
      <p:grpSp>
        <p:nvGrpSpPr>
          <p:cNvPr id="3" name="Group 33"/>
          <p:cNvGrpSpPr>
            <a:grpSpLocks/>
          </p:cNvGrpSpPr>
          <p:nvPr/>
        </p:nvGrpSpPr>
        <p:grpSpPr bwMode="auto">
          <a:xfrm>
            <a:off x="609600" y="6096000"/>
            <a:ext cx="7924800" cy="228594"/>
            <a:chOff x="1524000" y="6400645"/>
            <a:chExt cx="7010400" cy="304903"/>
          </a:xfrm>
        </p:grpSpPr>
        <p:cxnSp>
          <p:nvCxnSpPr>
            <p:cNvPr id="24" name="Straight Connector 23"/>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8" name="Rectangle 37"/>
            <p:cNvSpPr/>
            <p:nvPr/>
          </p:nvSpPr>
          <p:spPr>
            <a:xfrm>
              <a:off x="31242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OS</a:t>
              </a:r>
              <a:endParaRPr lang="en-US" sz="1400" b="1" dirty="0">
                <a:solidFill>
                  <a:schemeClr val="tx2"/>
                </a:solidFill>
                <a:latin typeface="Candara" pitchFamily="34" charset="0"/>
              </a:endParaRPr>
            </a:p>
          </p:txBody>
        </p:sp>
        <p:sp>
          <p:nvSpPr>
            <p:cNvPr id="39" name="Rectangle 38"/>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40" name="Rectangle 39"/>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41" name="Rectangle 40"/>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95400" y="990600"/>
            <a:ext cx="6477000" cy="646331"/>
          </a:xfrm>
          <a:prstGeom prst="rect">
            <a:avLst/>
          </a:prstGeom>
          <a:noFill/>
        </p:spPr>
        <p:txBody>
          <a:bodyPr wrap="square" rtlCol="0">
            <a:spAutoFit/>
          </a:bodyPr>
          <a:lstStyle/>
          <a:p>
            <a:pPr algn="ctr"/>
            <a:r>
              <a:rPr lang="en-US" sz="3600" dirty="0" smtClean="0">
                <a:solidFill>
                  <a:schemeClr val="bg1"/>
                </a:solidFill>
              </a:rPr>
              <a:t>Type of Customers</a:t>
            </a:r>
            <a:endParaRPr lang="en-US" sz="3600" dirty="0">
              <a:solidFill>
                <a:schemeClr val="bg1"/>
              </a:solidFill>
            </a:endParaRPr>
          </a:p>
        </p:txBody>
      </p:sp>
      <p:graphicFrame>
        <p:nvGraphicFramePr>
          <p:cNvPr id="21" name="Table 20"/>
          <p:cNvGraphicFramePr>
            <a:graphicFrameLocks noGrp="1"/>
          </p:cNvGraphicFramePr>
          <p:nvPr/>
        </p:nvGraphicFramePr>
        <p:xfrm>
          <a:off x="609600" y="2743200"/>
          <a:ext cx="7924801" cy="2328204"/>
        </p:xfrm>
        <a:graphic>
          <a:graphicData uri="http://schemas.openxmlformats.org/drawingml/2006/table">
            <a:tbl>
              <a:tblPr>
                <a:tableStyleId>{3C2FFA5D-87B4-456A-9821-1D502468CF0F}</a:tableStyleId>
              </a:tblPr>
              <a:tblGrid>
                <a:gridCol w="1971040"/>
                <a:gridCol w="2001520"/>
                <a:gridCol w="1981200"/>
                <a:gridCol w="1971041"/>
              </a:tblGrid>
              <a:tr h="140677">
                <a:tc>
                  <a:txBody>
                    <a:bodyPr/>
                    <a:lstStyle/>
                    <a:p>
                      <a:pPr algn="ctr" fontAlgn="b"/>
                      <a:r>
                        <a:rPr lang="en-US" sz="2400" b="1" u="none" strike="noStrike" dirty="0" err="1" smtClean="0"/>
                        <a:t>iPhone</a:t>
                      </a:r>
                      <a:endParaRPr lang="en-US" sz="2400" b="1" i="0" u="none" strike="noStrike" dirty="0">
                        <a:solidFill>
                          <a:srgbClr val="000000"/>
                        </a:solidFill>
                        <a:latin typeface="Calibri"/>
                      </a:endParaRPr>
                    </a:p>
                  </a:txBody>
                  <a:tcPr marL="5862" marR="5862" marT="5862" marB="0" anchor="b"/>
                </a:tc>
                <a:tc>
                  <a:txBody>
                    <a:bodyPr/>
                    <a:lstStyle/>
                    <a:p>
                      <a:pPr algn="ctr" fontAlgn="b"/>
                      <a:r>
                        <a:rPr lang="en-US" sz="2400" b="1" u="none" strike="noStrike" dirty="0" smtClean="0"/>
                        <a:t>Android</a:t>
                      </a:r>
                      <a:endParaRPr lang="en-US" sz="2400" b="1" i="0" u="none" strike="noStrike" dirty="0">
                        <a:solidFill>
                          <a:srgbClr val="000000"/>
                        </a:solidFill>
                        <a:latin typeface="Calibri"/>
                      </a:endParaRPr>
                    </a:p>
                  </a:txBody>
                  <a:tcPr marL="5862" marR="5862" marT="5862" marB="0" anchor="b"/>
                </a:tc>
                <a:tc>
                  <a:txBody>
                    <a:bodyPr/>
                    <a:lstStyle/>
                    <a:p>
                      <a:pPr algn="ctr" fontAlgn="b"/>
                      <a:r>
                        <a:rPr lang="en-US" sz="2400" b="1" u="none" strike="noStrike" dirty="0" smtClean="0"/>
                        <a:t>RIM</a:t>
                      </a:r>
                      <a:endParaRPr lang="en-US" sz="2400" b="1" i="0" u="none" strike="noStrike" dirty="0">
                        <a:solidFill>
                          <a:srgbClr val="000000"/>
                        </a:solidFill>
                        <a:latin typeface="Calibri"/>
                      </a:endParaRPr>
                    </a:p>
                  </a:txBody>
                  <a:tcPr marL="5862" marR="5862" marT="5862" marB="0" anchor="b"/>
                </a:tc>
                <a:tc>
                  <a:txBody>
                    <a:bodyPr/>
                    <a:lstStyle/>
                    <a:p>
                      <a:pPr algn="ctr" fontAlgn="b"/>
                      <a:r>
                        <a:rPr lang="en-US" sz="2400" b="1" u="none" strike="noStrike" dirty="0" err="1" smtClean="0"/>
                        <a:t>WinMo</a:t>
                      </a:r>
                      <a:endParaRPr lang="en-US" sz="2400" b="1" i="0" u="none" strike="noStrike" dirty="0">
                        <a:solidFill>
                          <a:srgbClr val="000000"/>
                        </a:solidFill>
                        <a:latin typeface="Calibri"/>
                      </a:endParaRPr>
                    </a:p>
                  </a:txBody>
                  <a:tcPr marL="5862" marR="5862" marT="5862" marB="0" anchor="b"/>
                </a:tc>
              </a:tr>
              <a:tr h="1406769">
                <a:tc>
                  <a:txBody>
                    <a:bodyPr/>
                    <a:lstStyle/>
                    <a:p>
                      <a:pPr marL="109538" indent="-52388" algn="l" fontAlgn="ctr">
                        <a:buFont typeface="Arial" pitchFamily="34" charset="0"/>
                        <a:buChar char="•"/>
                      </a:pPr>
                      <a:r>
                        <a:rPr lang="en-US" sz="1600" u="none" strike="noStrike" baseline="0" dirty="0" smtClean="0"/>
                        <a:t>Users who want high app availability and a seamless media experience.</a:t>
                      </a:r>
                    </a:p>
                    <a:p>
                      <a:pPr marL="109538" indent="-52388" algn="l" fontAlgn="ctr">
                        <a:buFont typeface="Arial" pitchFamily="34" charset="0"/>
                        <a:buChar char="•"/>
                      </a:pPr>
                      <a:r>
                        <a:rPr lang="en-US" sz="1600" u="none" strike="noStrike" baseline="0" dirty="0" smtClean="0"/>
                        <a:t>Higher disposable income.</a:t>
                      </a:r>
                      <a:endParaRPr lang="en-US" sz="1600" b="0" i="0" u="none" strike="noStrike" dirty="0">
                        <a:solidFill>
                          <a:srgbClr val="000000"/>
                        </a:solidFill>
                        <a:latin typeface="Arial"/>
                      </a:endParaRPr>
                    </a:p>
                  </a:txBody>
                  <a:tcPr marL="5862" marR="5862" marT="5862" marB="0" anchor="ctr"/>
                </a:tc>
                <a:tc>
                  <a:txBody>
                    <a:bodyPr/>
                    <a:lstStyle/>
                    <a:p>
                      <a:pPr marL="109538" indent="-52388" algn="l" fontAlgn="ctr">
                        <a:buFont typeface="Arial" pitchFamily="34" charset="0"/>
                        <a:buChar char="•"/>
                      </a:pPr>
                      <a:r>
                        <a:rPr lang="en-US" sz="1600" u="none" strike="noStrike" baseline="0" dirty="0" smtClean="0"/>
                        <a:t>Desire having carrier options  </a:t>
                      </a:r>
                    </a:p>
                    <a:p>
                      <a:pPr marL="109538" indent="-52388" algn="l" fontAlgn="ctr">
                        <a:buFont typeface="Arial" pitchFamily="34" charset="0"/>
                        <a:buChar char="•"/>
                      </a:pPr>
                      <a:r>
                        <a:rPr lang="en-US" sz="1600" u="none" strike="noStrike" baseline="0" dirty="0" smtClean="0"/>
                        <a:t>Value availability and diversity of apps</a:t>
                      </a:r>
                    </a:p>
                    <a:p>
                      <a:pPr marL="109538" indent="-52388" algn="l" fontAlgn="ctr">
                        <a:buFont typeface="Arial" pitchFamily="34" charset="0"/>
                        <a:buChar char="•"/>
                      </a:pPr>
                      <a:r>
                        <a:rPr lang="en-US" sz="1600" u="none" strike="noStrike" baseline="0" dirty="0" smtClean="0"/>
                        <a:t>Lower disposable income</a:t>
                      </a:r>
                      <a:endParaRPr lang="en-US" sz="1600" b="0" i="0" u="none" strike="noStrike" dirty="0">
                        <a:solidFill>
                          <a:srgbClr val="000000"/>
                        </a:solidFill>
                        <a:latin typeface="Arial"/>
                      </a:endParaRPr>
                    </a:p>
                  </a:txBody>
                  <a:tcPr marL="5862" marR="5862" marT="5862" marB="0" anchor="ctr"/>
                </a:tc>
                <a:tc>
                  <a:txBody>
                    <a:bodyPr/>
                    <a:lstStyle/>
                    <a:p>
                      <a:pPr marL="109538" indent="-52388" algn="l" fontAlgn="ctr">
                        <a:buFont typeface="Arial" pitchFamily="34" charset="0"/>
                        <a:buChar char="•"/>
                      </a:pPr>
                      <a:r>
                        <a:rPr lang="en-US" sz="1600" u="none" strike="noStrike" baseline="0" dirty="0" smtClean="0"/>
                        <a:t>Primarily enterprise users and family members of those users.  </a:t>
                      </a:r>
                    </a:p>
                    <a:p>
                      <a:pPr marL="109538" indent="-52388" algn="l" fontAlgn="ctr">
                        <a:buFont typeface="Arial" pitchFamily="34" charset="0"/>
                        <a:buChar char="•"/>
                      </a:pPr>
                      <a:r>
                        <a:rPr lang="en-US" sz="1600" u="none" strike="noStrike" baseline="0" dirty="0" smtClean="0"/>
                        <a:t>Value efficiency and management software.  </a:t>
                      </a:r>
                      <a:endParaRPr lang="en-US" sz="1600" b="0" i="0" u="none" strike="noStrike" dirty="0" smtClean="0">
                        <a:solidFill>
                          <a:srgbClr val="000000"/>
                        </a:solidFill>
                        <a:latin typeface="Arial"/>
                      </a:endParaRPr>
                    </a:p>
                  </a:txBody>
                  <a:tcPr marL="5862" marR="5862" marT="5862" marB="0" anchor="ctr"/>
                </a:tc>
                <a:tc>
                  <a:txBody>
                    <a:bodyPr/>
                    <a:lstStyle/>
                    <a:p>
                      <a:pPr marL="109538" indent="-52388" algn="l" fontAlgn="ctr">
                        <a:buFont typeface="Arial" pitchFamily="34" charset="0"/>
                        <a:buChar char="•"/>
                      </a:pPr>
                      <a:r>
                        <a:rPr lang="en-US" sz="1600" u="none" strike="noStrike" dirty="0" smtClean="0"/>
                        <a:t>Began as a</a:t>
                      </a:r>
                      <a:r>
                        <a:rPr lang="en-US" sz="1600" u="none" strike="noStrike" baseline="0" dirty="0" smtClean="0"/>
                        <a:t>n OS geared towards the enterprise experience.</a:t>
                      </a:r>
                    </a:p>
                    <a:p>
                      <a:pPr marL="109538" indent="-52388" algn="l" fontAlgn="ctr">
                        <a:buFont typeface="Arial" pitchFamily="34" charset="0"/>
                        <a:buChar char="•"/>
                      </a:pPr>
                      <a:r>
                        <a:rPr lang="en-US" sz="1600" u="none" strike="noStrike" baseline="0" dirty="0" smtClean="0"/>
                        <a:t>Have lost the its market share due to office suite availability on other OS’s.  </a:t>
                      </a:r>
                      <a:endParaRPr lang="en-US" sz="1600" b="0" i="0" u="none" strike="noStrike" dirty="0">
                        <a:solidFill>
                          <a:srgbClr val="000000"/>
                        </a:solidFill>
                        <a:latin typeface="Arial"/>
                      </a:endParaRPr>
                    </a:p>
                  </a:txBody>
                  <a:tcPr marL="5862" marR="5862" marT="5862" marB="0" anchor="ctr"/>
                </a:tc>
              </a:tr>
            </a:tbl>
          </a:graphicData>
        </a:graphic>
      </p:graphicFrame>
      <p:sp>
        <p:nvSpPr>
          <p:cNvPr id="22" name="Rectangle 21"/>
          <p:cNvSpPr/>
          <p:nvPr/>
        </p:nvSpPr>
        <p:spPr>
          <a:xfrm>
            <a:off x="7086600" y="6519446"/>
            <a:ext cx="2117887" cy="338554"/>
          </a:xfrm>
          <a:prstGeom prst="rect">
            <a:avLst/>
          </a:prstGeom>
        </p:spPr>
        <p:txBody>
          <a:bodyPr wrap="none">
            <a:spAutoFit/>
          </a:bodyPr>
          <a:lstStyle/>
          <a:p>
            <a:r>
              <a:rPr lang="en-US" sz="1600" dirty="0" smtClean="0"/>
              <a:t>* Analysis of Marketing</a:t>
            </a:r>
            <a:endParaRPr lang="en-US" sz="1600" dirty="0"/>
          </a:p>
        </p:txBody>
      </p:sp>
      <p:grpSp>
        <p:nvGrpSpPr>
          <p:cNvPr id="3" name="Group 33"/>
          <p:cNvGrpSpPr>
            <a:grpSpLocks/>
          </p:cNvGrpSpPr>
          <p:nvPr/>
        </p:nvGrpSpPr>
        <p:grpSpPr bwMode="auto">
          <a:xfrm>
            <a:off x="609600" y="6096000"/>
            <a:ext cx="7924800" cy="228594"/>
            <a:chOff x="1524000" y="6400645"/>
            <a:chExt cx="7010400" cy="304903"/>
          </a:xfrm>
        </p:grpSpPr>
        <p:cxnSp>
          <p:nvCxnSpPr>
            <p:cNvPr id="24" name="Straight Connector 23"/>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5" name="Rectangle 34"/>
            <p:cNvSpPr/>
            <p:nvPr/>
          </p:nvSpPr>
          <p:spPr>
            <a:xfrm>
              <a:off x="31242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OS</a:t>
              </a:r>
              <a:endParaRPr lang="en-US" sz="1400" b="1" dirty="0">
                <a:solidFill>
                  <a:schemeClr val="tx2"/>
                </a:solidFill>
                <a:latin typeface="Candara" pitchFamily="34" charset="0"/>
              </a:endParaRPr>
            </a:p>
          </p:txBody>
        </p:sp>
        <p:sp>
          <p:nvSpPr>
            <p:cNvPr id="36" name="Rectangle 35"/>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7" name="Rectangle 36"/>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8" name="Rectangle 37"/>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95400" y="990600"/>
            <a:ext cx="6477000" cy="646331"/>
          </a:xfrm>
          <a:prstGeom prst="rect">
            <a:avLst/>
          </a:prstGeom>
          <a:noFill/>
        </p:spPr>
        <p:txBody>
          <a:bodyPr wrap="square" rtlCol="0">
            <a:spAutoFit/>
          </a:bodyPr>
          <a:lstStyle/>
          <a:p>
            <a:pPr algn="ctr"/>
            <a:r>
              <a:rPr lang="en-US" sz="3600" dirty="0" smtClean="0">
                <a:solidFill>
                  <a:schemeClr val="bg1"/>
                </a:solidFill>
              </a:rPr>
              <a:t>Satisfaction</a:t>
            </a:r>
            <a:endParaRPr lang="en-US" sz="3600" dirty="0">
              <a:solidFill>
                <a:schemeClr val="bg1"/>
              </a:solidFill>
            </a:endParaRPr>
          </a:p>
        </p:txBody>
      </p:sp>
      <p:grpSp>
        <p:nvGrpSpPr>
          <p:cNvPr id="3" name="Group 33"/>
          <p:cNvGrpSpPr>
            <a:grpSpLocks/>
          </p:cNvGrpSpPr>
          <p:nvPr/>
        </p:nvGrpSpPr>
        <p:grpSpPr bwMode="auto">
          <a:xfrm>
            <a:off x="609600" y="6096000"/>
            <a:ext cx="7924800" cy="228594"/>
            <a:chOff x="1524000" y="6400645"/>
            <a:chExt cx="7010400" cy="304903"/>
          </a:xfrm>
        </p:grpSpPr>
        <p:cxnSp>
          <p:nvCxnSpPr>
            <p:cNvPr id="23" name="Straight Connector 22"/>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4" name="Rectangle 33"/>
            <p:cNvSpPr/>
            <p:nvPr/>
          </p:nvSpPr>
          <p:spPr>
            <a:xfrm>
              <a:off x="31242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OS</a:t>
              </a:r>
              <a:endParaRPr lang="en-US" sz="1400" b="1" dirty="0">
                <a:solidFill>
                  <a:schemeClr val="tx2"/>
                </a:solidFill>
                <a:latin typeface="Candara" pitchFamily="34" charset="0"/>
              </a:endParaRPr>
            </a:p>
          </p:txBody>
        </p:sp>
        <p:sp>
          <p:nvSpPr>
            <p:cNvPr id="35" name="Rectangle 34"/>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6" name="Rectangle 35"/>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7" name="Rectangle 36"/>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graphicFrame>
        <p:nvGraphicFramePr>
          <p:cNvPr id="20" name="Diagram 19"/>
          <p:cNvGraphicFramePr/>
          <p:nvPr/>
        </p:nvGraphicFramePr>
        <p:xfrm>
          <a:off x="990600" y="1879600"/>
          <a:ext cx="7239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Rectangle 18"/>
          <p:cNvSpPr/>
          <p:nvPr/>
        </p:nvSpPr>
        <p:spPr>
          <a:xfrm>
            <a:off x="7980155" y="6519446"/>
            <a:ext cx="1163845" cy="338554"/>
          </a:xfrm>
          <a:prstGeom prst="rect">
            <a:avLst/>
          </a:prstGeom>
        </p:spPr>
        <p:txBody>
          <a:bodyPr wrap="none">
            <a:spAutoFit/>
          </a:bodyPr>
          <a:lstStyle/>
          <a:p>
            <a:r>
              <a:rPr lang="en-US" sz="1600" dirty="0" smtClean="0"/>
              <a:t>*</a:t>
            </a:r>
            <a:r>
              <a:rPr lang="en-US" sz="1600" dirty="0" err="1" smtClean="0"/>
              <a:t>eMarketer</a:t>
            </a: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Summary - OS</a:t>
            </a:r>
            <a:endParaRPr lang="en-US" sz="3600" dirty="0">
              <a:solidFill>
                <a:schemeClr val="bg1"/>
              </a:solidFill>
            </a:endParaRPr>
          </a:p>
        </p:txBody>
      </p:sp>
      <p:sp>
        <p:nvSpPr>
          <p:cNvPr id="78" name="Rectangle 77"/>
          <p:cNvSpPr/>
          <p:nvPr/>
        </p:nvSpPr>
        <p:spPr bwMode="auto">
          <a:xfrm>
            <a:off x="304800" y="1828800"/>
            <a:ext cx="8534400" cy="4114800"/>
          </a:xfrm>
          <a:prstGeom prst="rect">
            <a:avLst/>
          </a:prstGeom>
          <a:solidFill>
            <a:schemeClr val="tx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latin typeface="Garamond" pitchFamily="18" charset="0"/>
              <a:cs typeface="Times New Roman" pitchFamily="18" charset="0"/>
            </a:endParaRPr>
          </a:p>
        </p:txBody>
      </p:sp>
      <p:grpSp>
        <p:nvGrpSpPr>
          <p:cNvPr id="3" name="Group 119"/>
          <p:cNvGrpSpPr/>
          <p:nvPr/>
        </p:nvGrpSpPr>
        <p:grpSpPr>
          <a:xfrm>
            <a:off x="381000" y="2271287"/>
            <a:ext cx="8001001" cy="3596113"/>
            <a:chOff x="52059" y="1295400"/>
            <a:chExt cx="8634742" cy="4195465"/>
          </a:xfrm>
        </p:grpSpPr>
        <p:sp>
          <p:nvSpPr>
            <p:cNvPr id="79" name="Rectangle 78"/>
            <p:cNvSpPr/>
            <p:nvPr/>
          </p:nvSpPr>
          <p:spPr>
            <a:xfrm>
              <a:off x="1981200" y="1299865"/>
              <a:ext cx="45719" cy="41910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rot="16200000" flipH="1">
              <a:off x="4511041" y="-2342494"/>
              <a:ext cx="45719" cy="83058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764281" y="1299865"/>
              <a:ext cx="45719" cy="41910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117081" y="1295400"/>
              <a:ext cx="45719" cy="41910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66"/>
            <p:cNvGrpSpPr/>
            <p:nvPr/>
          </p:nvGrpSpPr>
          <p:grpSpPr>
            <a:xfrm>
              <a:off x="52059" y="2001470"/>
              <a:ext cx="1973655" cy="3489395"/>
              <a:chOff x="52059" y="2606605"/>
              <a:chExt cx="1973655" cy="3489395"/>
            </a:xfrm>
          </p:grpSpPr>
          <p:sp>
            <p:nvSpPr>
              <p:cNvPr id="84" name="TextBox 83"/>
              <p:cNvSpPr txBox="1"/>
              <p:nvPr/>
            </p:nvSpPr>
            <p:spPr>
              <a:xfrm>
                <a:off x="708819" y="2606605"/>
                <a:ext cx="780565" cy="466795"/>
              </a:xfrm>
              <a:prstGeom prst="rect">
                <a:avLst/>
              </a:prstGeom>
              <a:noFill/>
            </p:spPr>
            <p:txBody>
              <a:bodyPr wrap="none" rtlCol="0">
                <a:spAutoFit/>
              </a:bodyPr>
              <a:lstStyle/>
              <a:p>
                <a:pPr algn="ctr"/>
                <a:r>
                  <a:rPr lang="en-US" sz="2000" dirty="0" smtClean="0">
                    <a:solidFill>
                      <a:schemeClr val="bg1">
                        <a:lumMod val="95000"/>
                      </a:schemeClr>
                    </a:solidFill>
                    <a:latin typeface="BrowalliaUPC" pitchFamily="34" charset="-34"/>
                    <a:cs typeface="BrowalliaUPC" pitchFamily="34" charset="-34"/>
                  </a:rPr>
                  <a:t>Growth</a:t>
                </a:r>
                <a:endParaRPr lang="en-US" sz="2000" dirty="0">
                  <a:solidFill>
                    <a:schemeClr val="bg1">
                      <a:lumMod val="95000"/>
                    </a:schemeClr>
                  </a:solidFill>
                  <a:latin typeface="BrowalliaUPC" pitchFamily="34" charset="-34"/>
                  <a:cs typeface="BrowalliaUPC" pitchFamily="34" charset="-34"/>
                </a:endParaRPr>
              </a:p>
            </p:txBody>
          </p:sp>
          <p:sp>
            <p:nvSpPr>
              <p:cNvPr id="85" name="TextBox 84"/>
              <p:cNvSpPr txBox="1"/>
              <p:nvPr/>
            </p:nvSpPr>
            <p:spPr>
              <a:xfrm>
                <a:off x="52059" y="3406705"/>
                <a:ext cx="1973655" cy="466795"/>
              </a:xfrm>
              <a:prstGeom prst="rect">
                <a:avLst/>
              </a:prstGeom>
              <a:noFill/>
            </p:spPr>
            <p:txBody>
              <a:bodyPr wrap="square" rtlCol="0">
                <a:spAutoFit/>
              </a:bodyPr>
              <a:lstStyle/>
              <a:p>
                <a:pPr algn="ctr"/>
                <a:r>
                  <a:rPr lang="en-US" sz="2000" dirty="0" smtClean="0">
                    <a:solidFill>
                      <a:schemeClr val="bg1">
                        <a:lumMod val="95000"/>
                      </a:schemeClr>
                    </a:solidFill>
                    <a:latin typeface="BrowalliaUPC" pitchFamily="34" charset="-34"/>
                    <a:cs typeface="BrowalliaUPC" pitchFamily="34" charset="-34"/>
                  </a:rPr>
                  <a:t>Current Market Share</a:t>
                </a:r>
                <a:endParaRPr lang="en-US" sz="2000" dirty="0">
                  <a:solidFill>
                    <a:schemeClr val="bg1">
                      <a:lumMod val="95000"/>
                    </a:schemeClr>
                  </a:solidFill>
                  <a:latin typeface="BrowalliaUPC" pitchFamily="34" charset="-34"/>
                  <a:cs typeface="BrowalliaUPC" pitchFamily="34" charset="-34"/>
                </a:endParaRPr>
              </a:p>
            </p:txBody>
          </p:sp>
          <p:sp>
            <p:nvSpPr>
              <p:cNvPr id="86" name="TextBox 85"/>
              <p:cNvSpPr txBox="1"/>
              <p:nvPr/>
            </p:nvSpPr>
            <p:spPr>
              <a:xfrm>
                <a:off x="558130" y="4117905"/>
                <a:ext cx="1131749" cy="466795"/>
              </a:xfrm>
              <a:prstGeom prst="rect">
                <a:avLst/>
              </a:prstGeom>
              <a:noFill/>
            </p:spPr>
            <p:txBody>
              <a:bodyPr wrap="none" rtlCol="0">
                <a:spAutoFit/>
              </a:bodyPr>
              <a:lstStyle/>
              <a:p>
                <a:pPr algn="ctr"/>
                <a:r>
                  <a:rPr lang="en-US" sz="2000" dirty="0" smtClean="0">
                    <a:solidFill>
                      <a:schemeClr val="bg1">
                        <a:lumMod val="95000"/>
                      </a:schemeClr>
                    </a:solidFill>
                    <a:latin typeface="BrowalliaUPC" pitchFamily="34" charset="-34"/>
                    <a:cs typeface="BrowalliaUPC" pitchFamily="34" charset="-34"/>
                  </a:rPr>
                  <a:t>Satisfaction</a:t>
                </a:r>
                <a:endParaRPr lang="en-US" sz="2000" dirty="0">
                  <a:solidFill>
                    <a:schemeClr val="bg1">
                      <a:lumMod val="95000"/>
                    </a:schemeClr>
                  </a:solidFill>
                  <a:latin typeface="BrowalliaUPC" pitchFamily="34" charset="-34"/>
                  <a:cs typeface="BrowalliaUPC" pitchFamily="34" charset="-34"/>
                </a:endParaRPr>
              </a:p>
            </p:txBody>
          </p:sp>
          <p:sp>
            <p:nvSpPr>
              <p:cNvPr id="87" name="TextBox 86"/>
              <p:cNvSpPr txBox="1"/>
              <p:nvPr/>
            </p:nvSpPr>
            <p:spPr>
              <a:xfrm>
                <a:off x="298766" y="4829105"/>
                <a:ext cx="1674960" cy="466795"/>
              </a:xfrm>
              <a:prstGeom prst="rect">
                <a:avLst/>
              </a:prstGeom>
              <a:noFill/>
            </p:spPr>
            <p:txBody>
              <a:bodyPr wrap="none" rtlCol="0">
                <a:spAutoFit/>
              </a:bodyPr>
              <a:lstStyle/>
              <a:p>
                <a:pPr algn="ctr"/>
                <a:r>
                  <a:rPr lang="en-US" sz="2000" dirty="0" smtClean="0">
                    <a:solidFill>
                      <a:schemeClr val="bg1">
                        <a:lumMod val="95000"/>
                      </a:schemeClr>
                    </a:solidFill>
                    <a:latin typeface="BrowalliaUPC" pitchFamily="34" charset="-34"/>
                    <a:cs typeface="BrowalliaUPC" pitchFamily="34" charset="-34"/>
                  </a:rPr>
                  <a:t>Rhapsody Interest</a:t>
                </a:r>
                <a:endParaRPr lang="en-US" sz="2000" dirty="0">
                  <a:solidFill>
                    <a:schemeClr val="bg1">
                      <a:lumMod val="95000"/>
                    </a:schemeClr>
                  </a:solidFill>
                  <a:latin typeface="BrowalliaUPC" pitchFamily="34" charset="-34"/>
                  <a:cs typeface="BrowalliaUPC" pitchFamily="34" charset="-34"/>
                </a:endParaRPr>
              </a:p>
            </p:txBody>
          </p:sp>
          <p:sp>
            <p:nvSpPr>
              <p:cNvPr id="88" name="TextBox 87"/>
              <p:cNvSpPr txBox="1"/>
              <p:nvPr/>
            </p:nvSpPr>
            <p:spPr>
              <a:xfrm>
                <a:off x="398266" y="5629205"/>
                <a:ext cx="1545213" cy="466795"/>
              </a:xfrm>
              <a:prstGeom prst="rect">
                <a:avLst/>
              </a:prstGeom>
              <a:noFill/>
            </p:spPr>
            <p:txBody>
              <a:bodyPr wrap="none" rtlCol="0">
                <a:spAutoFit/>
              </a:bodyPr>
              <a:lstStyle/>
              <a:p>
                <a:pPr algn="ctr"/>
                <a:r>
                  <a:rPr lang="en-US" sz="2000" dirty="0" smtClean="0">
                    <a:solidFill>
                      <a:schemeClr val="bg1">
                        <a:lumMod val="95000"/>
                      </a:schemeClr>
                    </a:solidFill>
                    <a:latin typeface="BrowalliaUPC" pitchFamily="34" charset="-34"/>
                    <a:cs typeface="BrowalliaUPC" pitchFamily="34" charset="-34"/>
                  </a:rPr>
                  <a:t>App Competition</a:t>
                </a:r>
                <a:endParaRPr lang="en-US" sz="2000" dirty="0">
                  <a:solidFill>
                    <a:schemeClr val="bg1">
                      <a:lumMod val="95000"/>
                    </a:schemeClr>
                  </a:solidFill>
                  <a:latin typeface="BrowalliaUPC" pitchFamily="34" charset="-34"/>
                  <a:cs typeface="BrowalliaUPC" pitchFamily="34" charset="-34"/>
                </a:endParaRPr>
              </a:p>
            </p:txBody>
          </p:sp>
        </p:grpSp>
        <p:sp>
          <p:nvSpPr>
            <p:cNvPr id="89" name="Rectangle 88"/>
            <p:cNvSpPr/>
            <p:nvPr/>
          </p:nvSpPr>
          <p:spPr>
            <a:xfrm rot="16200000" flipH="1">
              <a:off x="4511041" y="-1534775"/>
              <a:ext cx="45719" cy="83058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16200000" flipH="1">
              <a:off x="4511041" y="-777240"/>
              <a:ext cx="45719" cy="83058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rot="16200000" flipH="1">
              <a:off x="4511041" y="701040"/>
              <a:ext cx="45719" cy="83058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16200000" flipH="1">
              <a:off x="4511041" y="-15240"/>
              <a:ext cx="45719" cy="83058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440681" y="1295400"/>
              <a:ext cx="45719" cy="41910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85"/>
            <p:cNvGrpSpPr/>
            <p:nvPr/>
          </p:nvGrpSpPr>
          <p:grpSpPr>
            <a:xfrm>
              <a:off x="2667000" y="4267200"/>
              <a:ext cx="5444151" cy="410866"/>
              <a:chOff x="2667000" y="4267200"/>
              <a:chExt cx="5444151" cy="410866"/>
            </a:xfrm>
          </p:grpSpPr>
          <p:sp>
            <p:nvSpPr>
              <p:cNvPr id="95" name="Oval 94"/>
              <p:cNvSpPr/>
              <p:nvPr/>
            </p:nvSpPr>
            <p:spPr>
              <a:xfrm>
                <a:off x="4419600" y="4267200"/>
                <a:ext cx="414951" cy="410866"/>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667000" y="4267200"/>
                <a:ext cx="414951" cy="410865"/>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6096000" y="4267200"/>
                <a:ext cx="414951" cy="410865"/>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7696200" y="4267200"/>
                <a:ext cx="414951" cy="410865"/>
              </a:xfrm>
              <a:prstGeom prst="ellipse">
                <a:avLst/>
              </a:prstGeom>
              <a:solidFill>
                <a:srgbClr val="FF00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82"/>
            <p:cNvGrpSpPr/>
            <p:nvPr/>
          </p:nvGrpSpPr>
          <p:grpSpPr>
            <a:xfrm>
              <a:off x="2667000" y="2023765"/>
              <a:ext cx="5444151" cy="410865"/>
              <a:chOff x="2667000" y="2023765"/>
              <a:chExt cx="5444151" cy="410865"/>
            </a:xfrm>
          </p:grpSpPr>
          <p:sp>
            <p:nvSpPr>
              <p:cNvPr id="100" name="Oval 99"/>
              <p:cNvSpPr/>
              <p:nvPr/>
            </p:nvSpPr>
            <p:spPr>
              <a:xfrm>
                <a:off x="7696200" y="2023765"/>
                <a:ext cx="414951" cy="410865"/>
              </a:xfrm>
              <a:prstGeom prst="ellipse">
                <a:avLst/>
              </a:prstGeom>
              <a:solidFill>
                <a:srgbClr val="FF00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81"/>
              <p:cNvGrpSpPr/>
              <p:nvPr/>
            </p:nvGrpSpPr>
            <p:grpSpPr>
              <a:xfrm>
                <a:off x="2667000" y="2023765"/>
                <a:ext cx="3843951" cy="410865"/>
                <a:chOff x="2667000" y="2023765"/>
                <a:chExt cx="3843951" cy="410865"/>
              </a:xfrm>
            </p:grpSpPr>
            <p:sp>
              <p:nvSpPr>
                <p:cNvPr id="102" name="Oval 101"/>
                <p:cNvSpPr/>
                <p:nvPr/>
              </p:nvSpPr>
              <p:spPr>
                <a:xfrm>
                  <a:off x="6096000" y="2023765"/>
                  <a:ext cx="414951" cy="410865"/>
                </a:xfrm>
                <a:prstGeom prst="ellipse">
                  <a:avLst/>
                </a:prstGeom>
                <a:solidFill>
                  <a:srgbClr val="FF00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4419600" y="2023765"/>
                  <a:ext cx="414951" cy="410865"/>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667000" y="2023765"/>
                  <a:ext cx="414951" cy="410865"/>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86"/>
            <p:cNvGrpSpPr/>
            <p:nvPr/>
          </p:nvGrpSpPr>
          <p:grpSpPr>
            <a:xfrm>
              <a:off x="2667000" y="5029200"/>
              <a:ext cx="5444151" cy="410866"/>
              <a:chOff x="2667000" y="5029200"/>
              <a:chExt cx="5444151" cy="410866"/>
            </a:xfrm>
          </p:grpSpPr>
          <p:sp>
            <p:nvSpPr>
              <p:cNvPr id="106" name="Oval 105"/>
              <p:cNvSpPr/>
              <p:nvPr/>
            </p:nvSpPr>
            <p:spPr>
              <a:xfrm>
                <a:off x="2667000" y="5029200"/>
                <a:ext cx="414951" cy="410866"/>
              </a:xfrm>
              <a:prstGeom prst="ellipse">
                <a:avLst/>
              </a:prstGeom>
              <a:solidFill>
                <a:srgbClr val="FF00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419600" y="5029200"/>
                <a:ext cx="414951" cy="410865"/>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7696200" y="5029200"/>
                <a:ext cx="414951" cy="410865"/>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096000" y="5029200"/>
                <a:ext cx="414951" cy="410865"/>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84"/>
            <p:cNvGrpSpPr/>
            <p:nvPr/>
          </p:nvGrpSpPr>
          <p:grpSpPr>
            <a:xfrm>
              <a:off x="2667000" y="3568700"/>
              <a:ext cx="5444151" cy="410865"/>
              <a:chOff x="2667000" y="3568700"/>
              <a:chExt cx="5444151" cy="410865"/>
            </a:xfrm>
          </p:grpSpPr>
          <p:sp>
            <p:nvSpPr>
              <p:cNvPr id="111" name="Oval 110"/>
              <p:cNvSpPr/>
              <p:nvPr/>
            </p:nvSpPr>
            <p:spPr>
              <a:xfrm>
                <a:off x="2667000" y="3568700"/>
                <a:ext cx="414951" cy="410865"/>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419600" y="3568700"/>
                <a:ext cx="414951" cy="410865"/>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096000" y="3568700"/>
                <a:ext cx="414951" cy="410865"/>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696200" y="3568700"/>
                <a:ext cx="414951" cy="410865"/>
              </a:xfrm>
              <a:prstGeom prst="ellipse">
                <a:avLst/>
              </a:prstGeom>
              <a:solidFill>
                <a:srgbClr val="FF00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83"/>
            <p:cNvGrpSpPr/>
            <p:nvPr/>
          </p:nvGrpSpPr>
          <p:grpSpPr>
            <a:xfrm>
              <a:off x="2667000" y="2768600"/>
              <a:ext cx="5444151" cy="410865"/>
              <a:chOff x="2667000" y="2768600"/>
              <a:chExt cx="5444151" cy="410865"/>
            </a:xfrm>
          </p:grpSpPr>
          <p:sp>
            <p:nvSpPr>
              <p:cNvPr id="116" name="Oval 115"/>
              <p:cNvSpPr/>
              <p:nvPr/>
            </p:nvSpPr>
            <p:spPr>
              <a:xfrm>
                <a:off x="4419600" y="2768600"/>
                <a:ext cx="414951" cy="410865"/>
              </a:xfrm>
              <a:prstGeom prst="ellipse">
                <a:avLst/>
              </a:prstGeom>
              <a:solidFill>
                <a:srgbClr val="FF00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667000" y="2768600"/>
                <a:ext cx="414951" cy="410865"/>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696200" y="2768600"/>
                <a:ext cx="414951" cy="410865"/>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096000" y="2768600"/>
                <a:ext cx="414951" cy="410865"/>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63" name="Picture 2" descr="http://www2.samford.edu/ts/images/stories/mobile/iphone-logo.jpg"/>
          <p:cNvPicPr>
            <a:picLocks noChangeAspect="1" noChangeArrowheads="1"/>
          </p:cNvPicPr>
          <p:nvPr/>
        </p:nvPicPr>
        <p:blipFill>
          <a:blip r:embed="rId4" cstate="print"/>
          <a:srcRect/>
          <a:stretch>
            <a:fillRect/>
          </a:stretch>
        </p:blipFill>
        <p:spPr bwMode="auto">
          <a:xfrm>
            <a:off x="2438400" y="1981200"/>
            <a:ext cx="1088570" cy="609600"/>
          </a:xfrm>
          <a:prstGeom prst="rect">
            <a:avLst/>
          </a:prstGeom>
          <a:noFill/>
          <a:ln w="19050">
            <a:solidFill>
              <a:schemeClr val="accent1"/>
            </a:solidFill>
          </a:ln>
        </p:spPr>
      </p:pic>
      <p:pic>
        <p:nvPicPr>
          <p:cNvPr id="64" name="Picture 4" descr="http://gadgetmix.com/index/wp-content/uploads/android_logo.png"/>
          <p:cNvPicPr>
            <a:picLocks noChangeAspect="1" noChangeArrowheads="1"/>
          </p:cNvPicPr>
          <p:nvPr/>
        </p:nvPicPr>
        <p:blipFill>
          <a:blip r:embed="rId5" cstate="print"/>
          <a:srcRect/>
          <a:stretch>
            <a:fillRect/>
          </a:stretch>
        </p:blipFill>
        <p:spPr bwMode="auto">
          <a:xfrm>
            <a:off x="4218215" y="1880640"/>
            <a:ext cx="810985" cy="786360"/>
          </a:xfrm>
          <a:prstGeom prst="rect">
            <a:avLst/>
          </a:prstGeom>
          <a:noFill/>
          <a:ln w="19050">
            <a:solidFill>
              <a:schemeClr val="accent1"/>
            </a:solidFill>
          </a:ln>
        </p:spPr>
      </p:pic>
      <p:pic>
        <p:nvPicPr>
          <p:cNvPr id="65" name="Picture 6" descr="http://www.mobiletopsoft.com/images/news/blackberry_logo.gif"/>
          <p:cNvPicPr>
            <a:picLocks noChangeAspect="1" noChangeArrowheads="1"/>
          </p:cNvPicPr>
          <p:nvPr/>
        </p:nvPicPr>
        <p:blipFill>
          <a:blip r:embed="rId6" cstate="print"/>
          <a:srcRect/>
          <a:stretch>
            <a:fillRect/>
          </a:stretch>
        </p:blipFill>
        <p:spPr bwMode="auto">
          <a:xfrm>
            <a:off x="5791200" y="1905000"/>
            <a:ext cx="812800" cy="762000"/>
          </a:xfrm>
          <a:prstGeom prst="rect">
            <a:avLst/>
          </a:prstGeom>
          <a:solidFill>
            <a:schemeClr val="bg1"/>
          </a:solidFill>
          <a:ln w="19050">
            <a:solidFill>
              <a:schemeClr val="accent1"/>
            </a:solidFill>
          </a:ln>
        </p:spPr>
      </p:pic>
      <p:pic>
        <p:nvPicPr>
          <p:cNvPr id="66" name="Picture 8" descr="http://cache.gizmodo.com/assets/images/4/2009/01/WindowsMobileLogo.jpg"/>
          <p:cNvPicPr>
            <a:picLocks noChangeAspect="1" noChangeArrowheads="1"/>
          </p:cNvPicPr>
          <p:nvPr/>
        </p:nvPicPr>
        <p:blipFill>
          <a:blip r:embed="rId7" cstate="print"/>
          <a:srcRect/>
          <a:stretch>
            <a:fillRect/>
          </a:stretch>
        </p:blipFill>
        <p:spPr bwMode="auto">
          <a:xfrm>
            <a:off x="7162800" y="2024743"/>
            <a:ext cx="1079661" cy="566057"/>
          </a:xfrm>
          <a:prstGeom prst="rect">
            <a:avLst/>
          </a:prstGeom>
          <a:noFill/>
          <a:ln w="19050">
            <a:solidFill>
              <a:schemeClr val="accent1"/>
            </a:solidFill>
          </a:ln>
        </p:spPr>
      </p:pic>
      <p:grpSp>
        <p:nvGrpSpPr>
          <p:cNvPr id="17" name="Group 33"/>
          <p:cNvGrpSpPr>
            <a:grpSpLocks/>
          </p:cNvGrpSpPr>
          <p:nvPr/>
        </p:nvGrpSpPr>
        <p:grpSpPr bwMode="auto">
          <a:xfrm>
            <a:off x="609600" y="6096000"/>
            <a:ext cx="7924800" cy="228594"/>
            <a:chOff x="1524000" y="6400645"/>
            <a:chExt cx="7010400" cy="304903"/>
          </a:xfrm>
        </p:grpSpPr>
        <p:cxnSp>
          <p:nvCxnSpPr>
            <p:cNvPr id="68" name="Straight Connector 67"/>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71" name="Rectangle 70"/>
            <p:cNvSpPr/>
            <p:nvPr/>
          </p:nvSpPr>
          <p:spPr>
            <a:xfrm>
              <a:off x="31242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OS</a:t>
              </a:r>
              <a:endParaRPr lang="en-US" sz="1400" b="1" dirty="0">
                <a:solidFill>
                  <a:schemeClr val="tx2"/>
                </a:solidFill>
                <a:latin typeface="Candara" pitchFamily="34" charset="0"/>
              </a:endParaRPr>
            </a:p>
          </p:txBody>
        </p:sp>
        <p:sp>
          <p:nvSpPr>
            <p:cNvPr id="72" name="Rectangle 71"/>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73" name="Rectangle 72"/>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74" name="Rectangle 73"/>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63" name="Picture 3"/>
            <p:cNvPicPr>
              <a:picLocks noChangeAspect="1" noChangeArrowheads="1"/>
            </p:cNvPicPr>
            <p:nvPr/>
          </p:nvPicPr>
          <p:blipFill>
            <a:blip r:embed="rId4" cstate="print">
              <a:lum bright="72000"/>
            </a:blip>
            <a:srcRect/>
            <a:stretch>
              <a:fillRect/>
            </a:stretch>
          </p:blipFill>
          <p:spPr bwMode="auto">
            <a:xfrm>
              <a:off x="304800" y="304800"/>
              <a:ext cx="8534400" cy="6172201"/>
            </a:xfrm>
            <a:prstGeom prst="rect">
              <a:avLst/>
            </a:prstGeom>
            <a:noFill/>
            <a:ln w="9525">
              <a:noFill/>
              <a:miter lim="800000"/>
              <a:headEnd/>
              <a:tailEnd/>
            </a:ln>
          </p:spPr>
        </p:pic>
        <p:sp>
          <p:nvSpPr>
            <p:cNvPr id="9" name="Rectangle 8"/>
            <p:cNvSpPr/>
            <p:nvPr/>
          </p:nvSpPr>
          <p:spPr>
            <a:xfrm>
              <a:off x="228600" y="30099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181100" y="3105834"/>
            <a:ext cx="6781800" cy="646331"/>
          </a:xfrm>
          <a:prstGeom prst="rect">
            <a:avLst/>
          </a:prstGeom>
          <a:noFill/>
        </p:spPr>
        <p:txBody>
          <a:bodyPr wrap="square" rtlCol="0">
            <a:spAutoFit/>
          </a:bodyPr>
          <a:lstStyle/>
          <a:p>
            <a:pPr algn="ctr"/>
            <a:r>
              <a:rPr lang="en-US" sz="3600" dirty="0" smtClean="0">
                <a:solidFill>
                  <a:schemeClr val="bg1"/>
                </a:solidFill>
              </a:rPr>
              <a:t>Applications</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Trends</a:t>
            </a:r>
            <a:endParaRPr lang="en-US" sz="3600" dirty="0">
              <a:solidFill>
                <a:schemeClr val="bg1"/>
              </a:solidFill>
            </a:endParaRPr>
          </a:p>
        </p:txBody>
      </p:sp>
      <p:graphicFrame>
        <p:nvGraphicFramePr>
          <p:cNvPr id="24" name="Chart 23"/>
          <p:cNvGraphicFramePr>
            <a:graphicFrameLocks/>
          </p:cNvGraphicFramePr>
          <p:nvPr/>
        </p:nvGraphicFramePr>
        <p:xfrm>
          <a:off x="914400" y="1828800"/>
          <a:ext cx="6858000" cy="4191000"/>
        </p:xfrm>
        <a:graphic>
          <a:graphicData uri="http://schemas.openxmlformats.org/drawingml/2006/chart">
            <c:chart xmlns:c="http://schemas.openxmlformats.org/drawingml/2006/chart" xmlns:r="http://schemas.openxmlformats.org/officeDocument/2006/relationships" r:id="rId4"/>
          </a:graphicData>
        </a:graphic>
      </p:graphicFrame>
      <p:sp>
        <p:nvSpPr>
          <p:cNvPr id="25" name="Rectangle 24"/>
          <p:cNvSpPr/>
          <p:nvPr/>
        </p:nvSpPr>
        <p:spPr>
          <a:xfrm>
            <a:off x="7086600" y="6519446"/>
            <a:ext cx="2138149" cy="338554"/>
          </a:xfrm>
          <a:prstGeom prst="rect">
            <a:avLst/>
          </a:prstGeom>
        </p:spPr>
        <p:txBody>
          <a:bodyPr wrap="none">
            <a:spAutoFit/>
          </a:bodyPr>
          <a:lstStyle/>
          <a:p>
            <a:r>
              <a:rPr lang="en-US" sz="1600" dirty="0" smtClean="0"/>
              <a:t>* The Nielsen Company</a:t>
            </a:r>
            <a:endParaRPr lang="en-US" sz="1600" dirty="0"/>
          </a:p>
        </p:txBody>
      </p:sp>
      <p:grpSp>
        <p:nvGrpSpPr>
          <p:cNvPr id="3" name="Group 33"/>
          <p:cNvGrpSpPr>
            <a:grpSpLocks/>
          </p:cNvGrpSpPr>
          <p:nvPr/>
        </p:nvGrpSpPr>
        <p:grpSpPr bwMode="auto">
          <a:xfrm>
            <a:off x="609600" y="6096000"/>
            <a:ext cx="7924800" cy="228594"/>
            <a:chOff x="1524000" y="6400645"/>
            <a:chExt cx="7010400" cy="304903"/>
          </a:xfrm>
        </p:grpSpPr>
        <p:cxnSp>
          <p:nvCxnSpPr>
            <p:cNvPr id="27" name="Straight Connector 26"/>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0" name="Rectangle 29"/>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1" name="Rectangle 30"/>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2" name="Rectangle 31"/>
            <p:cNvSpPr/>
            <p:nvPr/>
          </p:nvSpPr>
          <p:spPr>
            <a:xfrm>
              <a:off x="44196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Apps</a:t>
              </a:r>
              <a:endParaRPr lang="en-US" sz="1400" b="1" dirty="0">
                <a:solidFill>
                  <a:schemeClr val="tx2"/>
                </a:solidFill>
                <a:latin typeface="Candara" pitchFamily="34" charset="0"/>
              </a:endParaRPr>
            </a:p>
          </p:txBody>
        </p:sp>
        <p:sp>
          <p:nvSpPr>
            <p:cNvPr id="33" name="Rectangle 32"/>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Trends</a:t>
            </a:r>
            <a:endParaRPr lang="en-US" sz="3600" dirty="0">
              <a:solidFill>
                <a:schemeClr val="bg1"/>
              </a:solidFill>
            </a:endParaRPr>
          </a:p>
        </p:txBody>
      </p:sp>
      <p:sp>
        <p:nvSpPr>
          <p:cNvPr id="24" name="Rectangle 23"/>
          <p:cNvSpPr/>
          <p:nvPr/>
        </p:nvSpPr>
        <p:spPr>
          <a:xfrm>
            <a:off x="7910239" y="6519446"/>
            <a:ext cx="1157561" cy="338554"/>
          </a:xfrm>
          <a:prstGeom prst="rect">
            <a:avLst/>
          </a:prstGeom>
        </p:spPr>
        <p:txBody>
          <a:bodyPr wrap="none">
            <a:spAutoFit/>
          </a:bodyPr>
          <a:lstStyle/>
          <a:p>
            <a:r>
              <a:rPr lang="en-US" sz="1600" dirty="0" smtClean="0"/>
              <a:t>* CFI Group</a:t>
            </a:r>
            <a:endParaRPr lang="en-US" sz="1600" dirty="0"/>
          </a:p>
        </p:txBody>
      </p:sp>
      <p:graphicFrame>
        <p:nvGraphicFramePr>
          <p:cNvPr id="25" name="Chart 24"/>
          <p:cNvGraphicFramePr>
            <a:graphicFrameLocks/>
          </p:cNvGraphicFramePr>
          <p:nvPr/>
        </p:nvGraphicFramePr>
        <p:xfrm>
          <a:off x="11430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sp>
        <p:nvSpPr>
          <p:cNvPr id="26" name="Rectangle 25"/>
          <p:cNvSpPr/>
          <p:nvPr/>
        </p:nvSpPr>
        <p:spPr>
          <a:xfrm>
            <a:off x="3048000" y="3124200"/>
            <a:ext cx="914400" cy="2667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33"/>
          <p:cNvGrpSpPr>
            <a:grpSpLocks/>
          </p:cNvGrpSpPr>
          <p:nvPr/>
        </p:nvGrpSpPr>
        <p:grpSpPr bwMode="auto">
          <a:xfrm>
            <a:off x="609600" y="6096000"/>
            <a:ext cx="7924800" cy="228594"/>
            <a:chOff x="1524000" y="6400645"/>
            <a:chExt cx="7010400" cy="304903"/>
          </a:xfrm>
        </p:grpSpPr>
        <p:cxnSp>
          <p:nvCxnSpPr>
            <p:cNvPr id="28" name="Straight Connector 27"/>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1" name="Rectangle 30"/>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2" name="Rectangle 31"/>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3" name="Rectangle 32"/>
            <p:cNvSpPr/>
            <p:nvPr/>
          </p:nvSpPr>
          <p:spPr>
            <a:xfrm>
              <a:off x="44196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Apps</a:t>
              </a:r>
              <a:endParaRPr lang="en-US" sz="1400" b="1" dirty="0">
                <a:solidFill>
                  <a:schemeClr val="tx2"/>
                </a:solidFill>
                <a:latin typeface="Candara" pitchFamily="34" charset="0"/>
              </a:endParaRPr>
            </a:p>
          </p:txBody>
        </p:sp>
        <p:sp>
          <p:nvSpPr>
            <p:cNvPr id="34" name="Rectangle 33"/>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
        <p:nvSpPr>
          <p:cNvPr id="23" name="Rectangle 22"/>
          <p:cNvSpPr/>
          <p:nvPr/>
        </p:nvSpPr>
        <p:spPr>
          <a:xfrm>
            <a:off x="4114800" y="3124200"/>
            <a:ext cx="914400" cy="2667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981200" y="1524000"/>
            <a:ext cx="5029200" cy="4524315"/>
          </a:xfrm>
          <a:prstGeom prst="rect">
            <a:avLst/>
          </a:prstGeom>
          <a:noFill/>
        </p:spPr>
        <p:txBody>
          <a:bodyPr wrap="square" rtlCol="0">
            <a:spAutoFit/>
          </a:bodyPr>
          <a:lstStyle/>
          <a:p>
            <a:r>
              <a:rPr lang="en-US" sz="2400" b="1" dirty="0" smtClean="0"/>
              <a:t>Partner:		</a:t>
            </a:r>
            <a:r>
              <a:rPr lang="en-US" sz="2400" dirty="0" err="1" smtClean="0"/>
              <a:t>Venkat</a:t>
            </a:r>
            <a:r>
              <a:rPr lang="en-US" sz="2400" dirty="0" smtClean="0"/>
              <a:t> </a:t>
            </a:r>
            <a:r>
              <a:rPr lang="en-US" sz="2400" dirty="0" err="1" smtClean="0"/>
              <a:t>Rao</a:t>
            </a:r>
            <a:r>
              <a:rPr lang="en-US" sz="2400" b="1" dirty="0" smtClean="0"/>
              <a:t>	</a:t>
            </a:r>
          </a:p>
          <a:p>
            <a:endParaRPr lang="en-US" sz="2400" b="1" dirty="0" smtClean="0"/>
          </a:p>
          <a:p>
            <a:r>
              <a:rPr lang="en-US" sz="2400" b="1" dirty="0" smtClean="0"/>
              <a:t>Managers: 		</a:t>
            </a:r>
            <a:r>
              <a:rPr lang="en-US" sz="2400" dirty="0" smtClean="0"/>
              <a:t>Connor </a:t>
            </a:r>
            <a:r>
              <a:rPr lang="en-US" sz="2400" dirty="0" err="1" smtClean="0"/>
              <a:t>Bogin</a:t>
            </a:r>
            <a:endParaRPr lang="en-US" sz="2400" dirty="0" smtClean="0"/>
          </a:p>
          <a:p>
            <a:r>
              <a:rPr lang="en-US" sz="2400" dirty="0" smtClean="0"/>
              <a:t>			Felicia </a:t>
            </a:r>
            <a:r>
              <a:rPr lang="en-US" sz="2400" dirty="0" err="1" smtClean="0"/>
              <a:t>Widjaja</a:t>
            </a:r>
            <a:endParaRPr lang="en-US" sz="2400" dirty="0" smtClean="0"/>
          </a:p>
          <a:p>
            <a:endParaRPr lang="en-US" sz="2400" b="1" dirty="0" smtClean="0"/>
          </a:p>
          <a:p>
            <a:r>
              <a:rPr lang="en-US" sz="2400" b="1" dirty="0" smtClean="0"/>
              <a:t>Consultants:		</a:t>
            </a:r>
            <a:r>
              <a:rPr lang="en-US" sz="2400" dirty="0" smtClean="0"/>
              <a:t>Steve Bass</a:t>
            </a:r>
          </a:p>
          <a:p>
            <a:r>
              <a:rPr lang="en-US" sz="2400" dirty="0" smtClean="0"/>
              <a:t>			</a:t>
            </a:r>
            <a:r>
              <a:rPr lang="en-US" sz="2400" dirty="0" err="1" smtClean="0"/>
              <a:t>Tomer</a:t>
            </a:r>
            <a:r>
              <a:rPr lang="en-US" sz="2400" dirty="0" smtClean="0"/>
              <a:t> </a:t>
            </a:r>
            <a:r>
              <a:rPr lang="en-US" sz="2400" dirty="0" err="1" smtClean="0"/>
              <a:t>Benami</a:t>
            </a:r>
            <a:endParaRPr lang="en-US" sz="2400" dirty="0" smtClean="0"/>
          </a:p>
          <a:p>
            <a:r>
              <a:rPr lang="en-US" sz="2400" dirty="0" smtClean="0"/>
              <a:t>			Johnny Chan</a:t>
            </a:r>
          </a:p>
          <a:p>
            <a:r>
              <a:rPr lang="en-US" sz="2400" dirty="0" smtClean="0"/>
              <a:t>			Geoff </a:t>
            </a:r>
            <a:r>
              <a:rPr lang="en-US" sz="2400" dirty="0" err="1" smtClean="0"/>
              <a:t>Coyner</a:t>
            </a:r>
            <a:endParaRPr lang="en-US" sz="2400" dirty="0" smtClean="0"/>
          </a:p>
          <a:p>
            <a:r>
              <a:rPr lang="en-US" sz="2400" dirty="0" smtClean="0"/>
              <a:t>			Peter </a:t>
            </a:r>
            <a:r>
              <a:rPr lang="en-US" sz="2400" dirty="0" err="1" smtClean="0"/>
              <a:t>Fantham</a:t>
            </a:r>
            <a:endParaRPr lang="en-US" sz="2400" dirty="0" smtClean="0"/>
          </a:p>
          <a:p>
            <a:r>
              <a:rPr lang="en-US" sz="2400" dirty="0" smtClean="0"/>
              <a:t>			Mike </a:t>
            </a:r>
            <a:r>
              <a:rPr lang="en-US" sz="2400" dirty="0" err="1" smtClean="0"/>
              <a:t>Furgason</a:t>
            </a:r>
            <a:endParaRPr lang="en-US" sz="2400" dirty="0" smtClean="0"/>
          </a:p>
          <a:p>
            <a:r>
              <a:rPr lang="en-US" sz="2400" dirty="0" smtClean="0"/>
              <a:t>			</a:t>
            </a:r>
            <a:r>
              <a:rPr lang="en-US" sz="2400" dirty="0" err="1" smtClean="0"/>
              <a:t>Sugu</a:t>
            </a:r>
            <a:r>
              <a:rPr lang="en-US" sz="2400" dirty="0" smtClean="0"/>
              <a:t> </a:t>
            </a:r>
            <a:r>
              <a:rPr lang="en-US" sz="2400" dirty="0" err="1" smtClean="0"/>
              <a:t>Venkat</a:t>
            </a:r>
            <a:endParaRPr lang="en-US" sz="2800" b="1" dirty="0"/>
          </a:p>
        </p:txBody>
      </p:sp>
      <p:sp>
        <p:nvSpPr>
          <p:cNvPr id="9" name="TextBox 8"/>
          <p:cNvSpPr txBox="1"/>
          <p:nvPr/>
        </p:nvSpPr>
        <p:spPr>
          <a:xfrm>
            <a:off x="457200" y="533400"/>
            <a:ext cx="8229600" cy="646331"/>
          </a:xfrm>
          <a:prstGeom prst="rect">
            <a:avLst/>
          </a:prstGeom>
          <a:solidFill>
            <a:schemeClr val="bg1"/>
          </a:solidFill>
        </p:spPr>
        <p:txBody>
          <a:bodyPr wrap="square" rtlCol="0">
            <a:spAutoFit/>
          </a:bodyPr>
          <a:lstStyle/>
          <a:p>
            <a:pPr algn="ctr"/>
            <a:r>
              <a:rPr lang="en-US" sz="3600" b="1" dirty="0" err="1" smtClean="0">
                <a:latin typeface="Felix Titling" pitchFamily="82" charset="0"/>
              </a:rPr>
              <a:t>Montlake</a:t>
            </a:r>
            <a:r>
              <a:rPr lang="en-US" sz="3600" b="1" dirty="0" smtClean="0">
                <a:latin typeface="Felix Titling" pitchFamily="82" charset="0"/>
              </a:rPr>
              <a:t> Consulting Group</a:t>
            </a:r>
            <a:endParaRPr lang="en-US" sz="3600" b="1" dirty="0">
              <a:latin typeface="Felix Titling" pitchFamily="8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Trends</a:t>
            </a:r>
            <a:endParaRPr lang="en-US" sz="3600" dirty="0">
              <a:solidFill>
                <a:schemeClr val="bg1"/>
              </a:solidFill>
            </a:endParaRPr>
          </a:p>
        </p:txBody>
      </p:sp>
      <p:sp>
        <p:nvSpPr>
          <p:cNvPr id="24" name="Rectangle 23"/>
          <p:cNvSpPr/>
          <p:nvPr/>
        </p:nvSpPr>
        <p:spPr>
          <a:xfrm>
            <a:off x="8229600" y="6519446"/>
            <a:ext cx="950901" cy="338554"/>
          </a:xfrm>
          <a:prstGeom prst="rect">
            <a:avLst/>
          </a:prstGeom>
        </p:spPr>
        <p:txBody>
          <a:bodyPr wrap="none">
            <a:spAutoFit/>
          </a:bodyPr>
          <a:lstStyle/>
          <a:p>
            <a:r>
              <a:rPr lang="en-US" sz="1600" dirty="0" smtClean="0"/>
              <a:t>* </a:t>
            </a:r>
            <a:r>
              <a:rPr lang="en-US" sz="1600" dirty="0" err="1" smtClean="0"/>
              <a:t>AdMob</a:t>
            </a:r>
            <a:endParaRPr lang="en-US" sz="1600" dirty="0"/>
          </a:p>
        </p:txBody>
      </p:sp>
      <p:grpSp>
        <p:nvGrpSpPr>
          <p:cNvPr id="3" name="Group 33"/>
          <p:cNvGrpSpPr>
            <a:grpSpLocks/>
          </p:cNvGrpSpPr>
          <p:nvPr/>
        </p:nvGrpSpPr>
        <p:grpSpPr bwMode="auto">
          <a:xfrm>
            <a:off x="609600" y="6096000"/>
            <a:ext cx="7924800" cy="228594"/>
            <a:chOff x="1524000" y="6400645"/>
            <a:chExt cx="7010400" cy="304903"/>
          </a:xfrm>
        </p:grpSpPr>
        <p:cxnSp>
          <p:nvCxnSpPr>
            <p:cNvPr id="28" name="Straight Connector 27"/>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1" name="Rectangle 30"/>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2" name="Rectangle 31"/>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3" name="Rectangle 32"/>
            <p:cNvSpPr/>
            <p:nvPr/>
          </p:nvSpPr>
          <p:spPr>
            <a:xfrm>
              <a:off x="44196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Apps</a:t>
              </a:r>
              <a:endParaRPr lang="en-US" sz="1400" b="1" dirty="0">
                <a:solidFill>
                  <a:schemeClr val="tx2"/>
                </a:solidFill>
                <a:latin typeface="Candara" pitchFamily="34" charset="0"/>
              </a:endParaRPr>
            </a:p>
          </p:txBody>
        </p:sp>
        <p:sp>
          <p:nvSpPr>
            <p:cNvPr id="34" name="Rectangle 33"/>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graphicFrame>
        <p:nvGraphicFramePr>
          <p:cNvPr id="23" name="Chart 22"/>
          <p:cNvGraphicFramePr/>
          <p:nvPr/>
        </p:nvGraphicFramePr>
        <p:xfrm>
          <a:off x="457200" y="1981200"/>
          <a:ext cx="8305800" cy="36861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667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Trends</a:t>
            </a:r>
            <a:endParaRPr lang="en-US" sz="3600" dirty="0">
              <a:solidFill>
                <a:schemeClr val="bg1"/>
              </a:solidFill>
            </a:endParaRPr>
          </a:p>
        </p:txBody>
      </p:sp>
      <p:sp>
        <p:nvSpPr>
          <p:cNvPr id="24" name="Rectangle 23"/>
          <p:cNvSpPr/>
          <p:nvPr/>
        </p:nvSpPr>
        <p:spPr>
          <a:xfrm>
            <a:off x="8153400" y="6519446"/>
            <a:ext cx="972639" cy="338554"/>
          </a:xfrm>
          <a:prstGeom prst="rect">
            <a:avLst/>
          </a:prstGeom>
        </p:spPr>
        <p:txBody>
          <a:bodyPr wrap="none">
            <a:spAutoFit/>
          </a:bodyPr>
          <a:lstStyle/>
          <a:p>
            <a:r>
              <a:rPr lang="en-US" sz="1600" dirty="0" smtClean="0"/>
              <a:t>* </a:t>
            </a:r>
            <a:r>
              <a:rPr lang="en-US" sz="1600" dirty="0" err="1" smtClean="0"/>
              <a:t>Distimo</a:t>
            </a:r>
            <a:endParaRPr lang="en-US" sz="1600" dirty="0"/>
          </a:p>
        </p:txBody>
      </p:sp>
      <p:grpSp>
        <p:nvGrpSpPr>
          <p:cNvPr id="3" name="Group 33"/>
          <p:cNvGrpSpPr>
            <a:grpSpLocks/>
          </p:cNvGrpSpPr>
          <p:nvPr/>
        </p:nvGrpSpPr>
        <p:grpSpPr bwMode="auto">
          <a:xfrm>
            <a:off x="609600" y="6096000"/>
            <a:ext cx="7924800" cy="228594"/>
            <a:chOff x="1524000" y="6400645"/>
            <a:chExt cx="7010400" cy="304903"/>
          </a:xfrm>
        </p:grpSpPr>
        <p:cxnSp>
          <p:nvCxnSpPr>
            <p:cNvPr id="26" name="Straight Connector 25"/>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29" name="Rectangle 28"/>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0" name="Rectangle 29"/>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1" name="Rectangle 30"/>
            <p:cNvSpPr/>
            <p:nvPr/>
          </p:nvSpPr>
          <p:spPr>
            <a:xfrm>
              <a:off x="44196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Apps</a:t>
              </a:r>
              <a:endParaRPr lang="en-US" sz="1400" b="1" dirty="0">
                <a:solidFill>
                  <a:schemeClr val="tx2"/>
                </a:solidFill>
                <a:latin typeface="Candara" pitchFamily="34" charset="0"/>
              </a:endParaRPr>
            </a:p>
          </p:txBody>
        </p:sp>
        <p:sp>
          <p:nvSpPr>
            <p:cNvPr id="32" name="Rectangle 31"/>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grpSp>
        <p:nvGrpSpPr>
          <p:cNvPr id="9" name="Group 36"/>
          <p:cNvGrpSpPr/>
          <p:nvPr/>
        </p:nvGrpSpPr>
        <p:grpSpPr>
          <a:xfrm>
            <a:off x="685800" y="1828800"/>
            <a:ext cx="6019800" cy="4063544"/>
            <a:chOff x="533400" y="1828800"/>
            <a:chExt cx="6019800" cy="4063544"/>
          </a:xfrm>
        </p:grpSpPr>
        <p:pic>
          <p:nvPicPr>
            <p:cNvPr id="1026" name="Picture 2"/>
            <p:cNvPicPr>
              <a:picLocks noChangeAspect="1" noChangeArrowheads="1"/>
            </p:cNvPicPr>
            <p:nvPr/>
          </p:nvPicPr>
          <p:blipFill>
            <a:blip r:embed="rId4" cstate="print"/>
            <a:srcRect/>
            <a:stretch>
              <a:fillRect/>
            </a:stretch>
          </p:blipFill>
          <p:spPr bwMode="auto">
            <a:xfrm>
              <a:off x="533400" y="1905000"/>
              <a:ext cx="5610225" cy="3987344"/>
            </a:xfrm>
            <a:prstGeom prst="rect">
              <a:avLst/>
            </a:prstGeom>
            <a:noFill/>
            <a:ln w="9525">
              <a:noFill/>
              <a:miter lim="800000"/>
              <a:headEnd/>
              <a:tailEnd/>
            </a:ln>
          </p:spPr>
        </p:pic>
        <p:sp>
          <p:nvSpPr>
            <p:cNvPr id="23" name="TextBox 22"/>
            <p:cNvSpPr txBox="1"/>
            <p:nvPr/>
          </p:nvSpPr>
          <p:spPr>
            <a:xfrm>
              <a:off x="609600" y="2145268"/>
              <a:ext cx="533400" cy="369332"/>
            </a:xfrm>
            <a:prstGeom prst="rect">
              <a:avLst/>
            </a:prstGeom>
            <a:solidFill>
              <a:schemeClr val="bg1"/>
            </a:solidFill>
          </p:spPr>
          <p:txBody>
            <a:bodyPr wrap="square" rtlCol="0">
              <a:spAutoFit/>
            </a:bodyPr>
            <a:lstStyle/>
            <a:p>
              <a:r>
                <a:rPr lang="en-US" dirty="0" smtClean="0"/>
                <a:t>$6</a:t>
              </a:r>
              <a:endParaRPr lang="en-US" dirty="0"/>
            </a:p>
          </p:txBody>
        </p:sp>
        <p:sp>
          <p:nvSpPr>
            <p:cNvPr id="25" name="TextBox 24"/>
            <p:cNvSpPr txBox="1"/>
            <p:nvPr/>
          </p:nvSpPr>
          <p:spPr>
            <a:xfrm>
              <a:off x="609600" y="2895600"/>
              <a:ext cx="533400" cy="369332"/>
            </a:xfrm>
            <a:prstGeom prst="rect">
              <a:avLst/>
            </a:prstGeom>
            <a:solidFill>
              <a:schemeClr val="bg1"/>
            </a:solidFill>
          </p:spPr>
          <p:txBody>
            <a:bodyPr wrap="square" rtlCol="0">
              <a:spAutoFit/>
            </a:bodyPr>
            <a:lstStyle/>
            <a:p>
              <a:r>
                <a:rPr lang="en-US" dirty="0" smtClean="0"/>
                <a:t>$5</a:t>
              </a:r>
              <a:endParaRPr lang="en-US" dirty="0"/>
            </a:p>
          </p:txBody>
        </p:sp>
        <p:sp>
          <p:nvSpPr>
            <p:cNvPr id="33" name="TextBox 32"/>
            <p:cNvSpPr txBox="1"/>
            <p:nvPr/>
          </p:nvSpPr>
          <p:spPr>
            <a:xfrm>
              <a:off x="609600" y="3733800"/>
              <a:ext cx="533400" cy="369332"/>
            </a:xfrm>
            <a:prstGeom prst="rect">
              <a:avLst/>
            </a:prstGeom>
            <a:solidFill>
              <a:schemeClr val="bg1"/>
            </a:solidFill>
          </p:spPr>
          <p:txBody>
            <a:bodyPr wrap="square" rtlCol="0">
              <a:spAutoFit/>
            </a:bodyPr>
            <a:lstStyle/>
            <a:p>
              <a:r>
                <a:rPr lang="en-US" dirty="0" smtClean="0"/>
                <a:t>$4</a:t>
              </a:r>
              <a:endParaRPr lang="en-US" dirty="0"/>
            </a:p>
          </p:txBody>
        </p:sp>
        <p:sp>
          <p:nvSpPr>
            <p:cNvPr id="34" name="TextBox 33"/>
            <p:cNvSpPr txBox="1"/>
            <p:nvPr/>
          </p:nvSpPr>
          <p:spPr>
            <a:xfrm>
              <a:off x="609600" y="4659868"/>
              <a:ext cx="533400" cy="369332"/>
            </a:xfrm>
            <a:prstGeom prst="rect">
              <a:avLst/>
            </a:prstGeom>
            <a:solidFill>
              <a:schemeClr val="bg1"/>
            </a:solidFill>
          </p:spPr>
          <p:txBody>
            <a:bodyPr wrap="square" rtlCol="0">
              <a:spAutoFit/>
            </a:bodyPr>
            <a:lstStyle/>
            <a:p>
              <a:r>
                <a:rPr lang="en-US" dirty="0" smtClean="0"/>
                <a:t>$3</a:t>
              </a:r>
              <a:endParaRPr lang="en-US" dirty="0"/>
            </a:p>
          </p:txBody>
        </p:sp>
        <p:sp>
          <p:nvSpPr>
            <p:cNvPr id="35" name="TextBox 34"/>
            <p:cNvSpPr txBox="1"/>
            <p:nvPr/>
          </p:nvSpPr>
          <p:spPr>
            <a:xfrm>
              <a:off x="609600" y="5498068"/>
              <a:ext cx="533400" cy="369332"/>
            </a:xfrm>
            <a:prstGeom prst="rect">
              <a:avLst/>
            </a:prstGeom>
            <a:solidFill>
              <a:schemeClr val="bg1"/>
            </a:solidFill>
          </p:spPr>
          <p:txBody>
            <a:bodyPr wrap="square" rtlCol="0">
              <a:spAutoFit/>
            </a:bodyPr>
            <a:lstStyle/>
            <a:p>
              <a:r>
                <a:rPr lang="en-US" dirty="0" smtClean="0"/>
                <a:t>$2</a:t>
              </a:r>
              <a:endParaRPr lang="en-US" dirty="0"/>
            </a:p>
          </p:txBody>
        </p:sp>
        <p:sp>
          <p:nvSpPr>
            <p:cNvPr id="36" name="TextBox 35"/>
            <p:cNvSpPr txBox="1"/>
            <p:nvPr/>
          </p:nvSpPr>
          <p:spPr>
            <a:xfrm>
              <a:off x="1143000" y="1828800"/>
              <a:ext cx="5410200" cy="369332"/>
            </a:xfrm>
            <a:prstGeom prst="rect">
              <a:avLst/>
            </a:prstGeom>
            <a:solidFill>
              <a:schemeClr val="bg1"/>
            </a:solidFill>
          </p:spPr>
          <p:txBody>
            <a:bodyPr wrap="square" rtlCol="0">
              <a:spAutoFit/>
            </a:bodyPr>
            <a:lstStyle/>
            <a:p>
              <a:r>
                <a:rPr lang="en-US" b="1" dirty="0" smtClean="0"/>
                <a:t>Average Price 100 Highest Ranked Apps (US)</a:t>
              </a:r>
              <a:endParaRPr lang="en-US" b="1" dirty="0"/>
            </a:p>
          </p:txBody>
        </p:sp>
      </p:grpSp>
      <p:sp>
        <p:nvSpPr>
          <p:cNvPr id="38" name="Rectangle 37"/>
          <p:cNvSpPr/>
          <p:nvPr/>
        </p:nvSpPr>
        <p:spPr>
          <a:xfrm>
            <a:off x="6400800" y="3276600"/>
            <a:ext cx="152400" cy="152400"/>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6400800" y="3733800"/>
            <a:ext cx="152400" cy="1524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400800" y="4191000"/>
            <a:ext cx="152400" cy="152400"/>
          </a:xfrm>
          <a:prstGeom prst="rect">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400800" y="4648200"/>
            <a:ext cx="152400" cy="152400"/>
          </a:xfrm>
          <a:prstGeom prst="rect">
            <a:avLst/>
          </a:prstGeom>
          <a:solidFill>
            <a:srgbClr val="C0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629400" y="3135868"/>
            <a:ext cx="2057400" cy="369332"/>
          </a:xfrm>
          <a:prstGeom prst="rect">
            <a:avLst/>
          </a:prstGeom>
          <a:noFill/>
        </p:spPr>
        <p:txBody>
          <a:bodyPr wrap="square" rtlCol="0">
            <a:spAutoFit/>
          </a:bodyPr>
          <a:lstStyle/>
          <a:p>
            <a:r>
              <a:rPr lang="en-US" dirty="0" smtClean="0"/>
              <a:t>Apple App Store</a:t>
            </a:r>
            <a:endParaRPr lang="en-US" dirty="0"/>
          </a:p>
        </p:txBody>
      </p:sp>
      <p:sp>
        <p:nvSpPr>
          <p:cNvPr id="43" name="TextBox 42"/>
          <p:cNvSpPr txBox="1"/>
          <p:nvPr/>
        </p:nvSpPr>
        <p:spPr>
          <a:xfrm>
            <a:off x="6629400" y="3581400"/>
            <a:ext cx="2057400" cy="369332"/>
          </a:xfrm>
          <a:prstGeom prst="rect">
            <a:avLst/>
          </a:prstGeom>
          <a:noFill/>
        </p:spPr>
        <p:txBody>
          <a:bodyPr wrap="square" rtlCol="0">
            <a:spAutoFit/>
          </a:bodyPr>
          <a:lstStyle/>
          <a:p>
            <a:r>
              <a:rPr lang="en-US" dirty="0" smtClean="0"/>
              <a:t>Android </a:t>
            </a:r>
            <a:r>
              <a:rPr lang="en-US" dirty="0" err="1" smtClean="0"/>
              <a:t>Mkt</a:t>
            </a:r>
            <a:r>
              <a:rPr lang="en-US" dirty="0" smtClean="0"/>
              <a:t> Games</a:t>
            </a:r>
            <a:endParaRPr lang="en-US" dirty="0"/>
          </a:p>
        </p:txBody>
      </p:sp>
      <p:sp>
        <p:nvSpPr>
          <p:cNvPr id="44" name="TextBox 43"/>
          <p:cNvSpPr txBox="1"/>
          <p:nvPr/>
        </p:nvSpPr>
        <p:spPr>
          <a:xfrm>
            <a:off x="6629400" y="4050268"/>
            <a:ext cx="2057400" cy="369332"/>
          </a:xfrm>
          <a:prstGeom prst="rect">
            <a:avLst/>
          </a:prstGeom>
          <a:noFill/>
        </p:spPr>
        <p:txBody>
          <a:bodyPr wrap="square" rtlCol="0">
            <a:spAutoFit/>
          </a:bodyPr>
          <a:lstStyle/>
          <a:p>
            <a:r>
              <a:rPr lang="en-US" dirty="0" smtClean="0"/>
              <a:t>Android </a:t>
            </a:r>
            <a:r>
              <a:rPr lang="en-US" dirty="0" err="1" smtClean="0"/>
              <a:t>Mkt</a:t>
            </a:r>
            <a:r>
              <a:rPr lang="en-US" dirty="0" smtClean="0"/>
              <a:t> Apps</a:t>
            </a:r>
            <a:endParaRPr lang="en-US" dirty="0"/>
          </a:p>
        </p:txBody>
      </p:sp>
      <p:sp>
        <p:nvSpPr>
          <p:cNvPr id="45" name="TextBox 44"/>
          <p:cNvSpPr txBox="1"/>
          <p:nvPr/>
        </p:nvSpPr>
        <p:spPr>
          <a:xfrm>
            <a:off x="6629400" y="4495800"/>
            <a:ext cx="2514600" cy="369332"/>
          </a:xfrm>
          <a:prstGeom prst="rect">
            <a:avLst/>
          </a:prstGeom>
          <a:noFill/>
        </p:spPr>
        <p:txBody>
          <a:bodyPr wrap="square" rtlCol="0">
            <a:spAutoFit/>
          </a:bodyPr>
          <a:lstStyle/>
          <a:p>
            <a:r>
              <a:rPr lang="en-US" dirty="0" smtClean="0"/>
              <a:t>BlackBerry App World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Trends</a:t>
            </a:r>
            <a:endParaRPr lang="en-US" sz="3600" dirty="0">
              <a:solidFill>
                <a:schemeClr val="bg1"/>
              </a:solidFill>
            </a:endParaRPr>
          </a:p>
        </p:txBody>
      </p:sp>
      <p:sp>
        <p:nvSpPr>
          <p:cNvPr id="24" name="Rectangle 23"/>
          <p:cNvSpPr/>
          <p:nvPr/>
        </p:nvSpPr>
        <p:spPr>
          <a:xfrm>
            <a:off x="8171361" y="6519446"/>
            <a:ext cx="972639" cy="338554"/>
          </a:xfrm>
          <a:prstGeom prst="rect">
            <a:avLst/>
          </a:prstGeom>
        </p:spPr>
        <p:txBody>
          <a:bodyPr wrap="none">
            <a:spAutoFit/>
          </a:bodyPr>
          <a:lstStyle/>
          <a:p>
            <a:r>
              <a:rPr lang="en-US" sz="1600" dirty="0" smtClean="0"/>
              <a:t>* </a:t>
            </a:r>
            <a:r>
              <a:rPr lang="en-US" sz="1600" dirty="0" err="1" smtClean="0"/>
              <a:t>Distimo</a:t>
            </a:r>
            <a:endParaRPr lang="en-US" sz="1600" dirty="0"/>
          </a:p>
        </p:txBody>
      </p:sp>
      <p:grpSp>
        <p:nvGrpSpPr>
          <p:cNvPr id="3" name="Group 33"/>
          <p:cNvGrpSpPr>
            <a:grpSpLocks/>
          </p:cNvGrpSpPr>
          <p:nvPr/>
        </p:nvGrpSpPr>
        <p:grpSpPr bwMode="auto">
          <a:xfrm>
            <a:off x="609600" y="6096000"/>
            <a:ext cx="7924800" cy="228594"/>
            <a:chOff x="1524000" y="6400645"/>
            <a:chExt cx="7010400" cy="304903"/>
          </a:xfrm>
        </p:grpSpPr>
        <p:cxnSp>
          <p:nvCxnSpPr>
            <p:cNvPr id="26" name="Straight Connector 25"/>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29" name="Rectangle 28"/>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0" name="Rectangle 29"/>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1" name="Rectangle 30"/>
            <p:cNvSpPr/>
            <p:nvPr/>
          </p:nvSpPr>
          <p:spPr>
            <a:xfrm>
              <a:off x="44196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Apps</a:t>
              </a:r>
              <a:endParaRPr lang="en-US" sz="1400" b="1" dirty="0">
                <a:solidFill>
                  <a:schemeClr val="tx2"/>
                </a:solidFill>
                <a:latin typeface="Candara" pitchFamily="34" charset="0"/>
              </a:endParaRPr>
            </a:p>
          </p:txBody>
        </p:sp>
        <p:sp>
          <p:nvSpPr>
            <p:cNvPr id="32" name="Rectangle 31"/>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pic>
        <p:nvPicPr>
          <p:cNvPr id="3074" name="Picture 2"/>
          <p:cNvPicPr>
            <a:picLocks noChangeAspect="1" noChangeArrowheads="1"/>
          </p:cNvPicPr>
          <p:nvPr/>
        </p:nvPicPr>
        <p:blipFill>
          <a:blip r:embed="rId4" cstate="print"/>
          <a:srcRect/>
          <a:stretch>
            <a:fillRect/>
          </a:stretch>
        </p:blipFill>
        <p:spPr bwMode="auto">
          <a:xfrm>
            <a:off x="2552700" y="2049293"/>
            <a:ext cx="4022324" cy="3970507"/>
          </a:xfrm>
          <a:prstGeom prst="rect">
            <a:avLst/>
          </a:prstGeom>
          <a:noFill/>
          <a:ln w="9525">
            <a:noFill/>
            <a:miter lim="800000"/>
            <a:headEnd/>
            <a:tailEnd/>
          </a:ln>
        </p:spPr>
      </p:pic>
      <p:sp>
        <p:nvSpPr>
          <p:cNvPr id="22" name="Rectangle 21"/>
          <p:cNvSpPr/>
          <p:nvPr/>
        </p:nvSpPr>
        <p:spPr>
          <a:xfrm>
            <a:off x="1524000" y="1981200"/>
            <a:ext cx="1676400" cy="388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20" dirty="0" smtClean="0">
                <a:solidFill>
                  <a:schemeClr val="tx1"/>
                </a:solidFill>
              </a:rPr>
              <a:t>Games</a:t>
            </a:r>
          </a:p>
          <a:p>
            <a:pPr algn="r"/>
            <a:r>
              <a:rPr lang="en-US" sz="1420" dirty="0" smtClean="0">
                <a:solidFill>
                  <a:schemeClr val="tx1"/>
                </a:solidFill>
              </a:rPr>
              <a:t>Social Networking</a:t>
            </a:r>
          </a:p>
          <a:p>
            <a:pPr algn="r"/>
            <a:r>
              <a:rPr lang="en-US" sz="1420" dirty="0" smtClean="0">
                <a:solidFill>
                  <a:schemeClr val="tx1"/>
                </a:solidFill>
              </a:rPr>
              <a:t>Books</a:t>
            </a:r>
          </a:p>
          <a:p>
            <a:pPr algn="r"/>
            <a:r>
              <a:rPr lang="en-US" sz="1420" dirty="0" smtClean="0">
                <a:solidFill>
                  <a:schemeClr val="tx1"/>
                </a:solidFill>
              </a:rPr>
              <a:t>Entertainment</a:t>
            </a:r>
          </a:p>
          <a:p>
            <a:pPr algn="r"/>
            <a:r>
              <a:rPr lang="en-US" sz="1420" dirty="0" smtClean="0">
                <a:solidFill>
                  <a:schemeClr val="tx1"/>
                </a:solidFill>
              </a:rPr>
              <a:t>Navigation</a:t>
            </a:r>
          </a:p>
          <a:p>
            <a:pPr algn="r"/>
            <a:r>
              <a:rPr lang="en-US" sz="1420" dirty="0" smtClean="0">
                <a:solidFill>
                  <a:schemeClr val="tx1"/>
                </a:solidFill>
              </a:rPr>
              <a:t>Productivity</a:t>
            </a:r>
          </a:p>
          <a:p>
            <a:pPr algn="r"/>
            <a:r>
              <a:rPr lang="en-US" sz="1420" dirty="0" smtClean="0">
                <a:solidFill>
                  <a:schemeClr val="tx1"/>
                </a:solidFill>
              </a:rPr>
              <a:t>Education</a:t>
            </a:r>
          </a:p>
          <a:p>
            <a:pPr algn="r"/>
            <a:r>
              <a:rPr lang="en-US" sz="1420" dirty="0" smtClean="0">
                <a:solidFill>
                  <a:schemeClr val="tx1"/>
                </a:solidFill>
              </a:rPr>
              <a:t>Lifestyle</a:t>
            </a:r>
          </a:p>
          <a:p>
            <a:pPr algn="r"/>
            <a:r>
              <a:rPr lang="en-US" sz="1420" dirty="0" smtClean="0">
                <a:solidFill>
                  <a:schemeClr val="tx1"/>
                </a:solidFill>
              </a:rPr>
              <a:t>Utilities</a:t>
            </a:r>
          </a:p>
          <a:p>
            <a:pPr algn="r"/>
            <a:r>
              <a:rPr lang="en-US" sz="1420" dirty="0" smtClean="0">
                <a:solidFill>
                  <a:schemeClr val="tx1"/>
                </a:solidFill>
              </a:rPr>
              <a:t>Business</a:t>
            </a:r>
          </a:p>
          <a:p>
            <a:pPr algn="r"/>
            <a:r>
              <a:rPr lang="en-US" sz="1420" dirty="0" smtClean="0">
                <a:solidFill>
                  <a:schemeClr val="tx1"/>
                </a:solidFill>
              </a:rPr>
              <a:t>Finance</a:t>
            </a:r>
          </a:p>
          <a:p>
            <a:pPr algn="r"/>
            <a:r>
              <a:rPr lang="en-US" sz="1420" b="1" dirty="0" smtClean="0">
                <a:solidFill>
                  <a:schemeClr val="tx1"/>
                </a:solidFill>
              </a:rPr>
              <a:t>Music</a:t>
            </a:r>
          </a:p>
          <a:p>
            <a:pPr algn="r"/>
            <a:r>
              <a:rPr lang="en-US" sz="1420" dirty="0" smtClean="0">
                <a:solidFill>
                  <a:schemeClr val="tx1"/>
                </a:solidFill>
              </a:rPr>
              <a:t>News</a:t>
            </a:r>
          </a:p>
          <a:p>
            <a:pPr algn="r"/>
            <a:r>
              <a:rPr lang="en-US" sz="1420" dirty="0" smtClean="0">
                <a:solidFill>
                  <a:schemeClr val="tx1"/>
                </a:solidFill>
              </a:rPr>
              <a:t>Photography</a:t>
            </a:r>
          </a:p>
          <a:p>
            <a:pPr algn="r"/>
            <a:r>
              <a:rPr lang="en-US" sz="1420" dirty="0" smtClean="0">
                <a:solidFill>
                  <a:schemeClr val="tx1"/>
                </a:solidFill>
              </a:rPr>
              <a:t>Reference</a:t>
            </a:r>
          </a:p>
          <a:p>
            <a:pPr algn="r"/>
            <a:r>
              <a:rPr lang="en-US" sz="1420" dirty="0" smtClean="0">
                <a:solidFill>
                  <a:schemeClr val="tx1"/>
                </a:solidFill>
              </a:rPr>
              <a:t>Sports</a:t>
            </a:r>
            <a:endParaRPr lang="en-US" sz="1420" dirty="0">
              <a:solidFill>
                <a:schemeClr val="tx1"/>
              </a:solidFill>
            </a:endParaRPr>
          </a:p>
        </p:txBody>
      </p:sp>
      <p:sp>
        <p:nvSpPr>
          <p:cNvPr id="23" name="Rectangle 22"/>
          <p:cNvSpPr/>
          <p:nvPr/>
        </p:nvSpPr>
        <p:spPr>
          <a:xfrm>
            <a:off x="1943100" y="1981200"/>
            <a:ext cx="55245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Best Performing In-App Purchase Apps (Worldwide)</a:t>
            </a:r>
            <a:endParaRPr lang="en-US" b="1" dirty="0">
              <a:solidFill>
                <a:schemeClr val="tx1"/>
              </a:solidFill>
            </a:endParaRPr>
          </a:p>
        </p:txBody>
      </p:sp>
      <p:sp>
        <p:nvSpPr>
          <p:cNvPr id="25" name="Rectangle 24"/>
          <p:cNvSpPr/>
          <p:nvPr/>
        </p:nvSpPr>
        <p:spPr>
          <a:xfrm>
            <a:off x="3086100" y="5706893"/>
            <a:ext cx="436245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0      1      2     3      4      5     6      7</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48130" name="Picture 2" descr="C:\Users\Connor Bogin\Documents\My Dropbox\IKEA Case\RHAPSODY\images\Application Frequency of Use.png"/>
          <p:cNvPicPr>
            <a:picLocks noChangeAspect="1" noChangeArrowheads="1"/>
          </p:cNvPicPr>
          <p:nvPr/>
        </p:nvPicPr>
        <p:blipFill>
          <a:blip r:embed="rId4" cstate="print"/>
          <a:srcRect/>
          <a:stretch>
            <a:fillRect/>
          </a:stretch>
        </p:blipFill>
        <p:spPr bwMode="auto">
          <a:xfrm>
            <a:off x="820602" y="2057400"/>
            <a:ext cx="7485198" cy="3733800"/>
          </a:xfrm>
          <a:prstGeom prst="rect">
            <a:avLst/>
          </a:prstGeom>
          <a:noFill/>
        </p:spPr>
      </p:pic>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Trends</a:t>
            </a:r>
            <a:endParaRPr lang="en-US" sz="3600" dirty="0">
              <a:solidFill>
                <a:schemeClr val="bg1"/>
              </a:solidFill>
            </a:endParaRPr>
          </a:p>
        </p:txBody>
      </p:sp>
      <p:sp>
        <p:nvSpPr>
          <p:cNvPr id="24" name="Rectangle 23"/>
          <p:cNvSpPr/>
          <p:nvPr/>
        </p:nvSpPr>
        <p:spPr>
          <a:xfrm>
            <a:off x="8370006" y="6519446"/>
            <a:ext cx="773994" cy="338554"/>
          </a:xfrm>
          <a:prstGeom prst="rect">
            <a:avLst/>
          </a:prstGeom>
        </p:spPr>
        <p:txBody>
          <a:bodyPr wrap="none">
            <a:spAutoFit/>
          </a:bodyPr>
          <a:lstStyle/>
          <a:p>
            <a:r>
              <a:rPr lang="en-US" sz="1600" dirty="0" smtClean="0"/>
              <a:t>*Flurry</a:t>
            </a:r>
            <a:endParaRPr lang="en-US" sz="1600" dirty="0"/>
          </a:p>
        </p:txBody>
      </p:sp>
      <p:grpSp>
        <p:nvGrpSpPr>
          <p:cNvPr id="25" name="Group 33"/>
          <p:cNvGrpSpPr>
            <a:grpSpLocks/>
          </p:cNvGrpSpPr>
          <p:nvPr/>
        </p:nvGrpSpPr>
        <p:grpSpPr bwMode="auto">
          <a:xfrm>
            <a:off x="609600" y="6096000"/>
            <a:ext cx="7924800" cy="228594"/>
            <a:chOff x="1524000" y="6400645"/>
            <a:chExt cx="7010400" cy="304903"/>
          </a:xfrm>
        </p:grpSpPr>
        <p:cxnSp>
          <p:nvCxnSpPr>
            <p:cNvPr id="26" name="Straight Connector 25"/>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29" name="Rectangle 28"/>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0" name="Rectangle 29"/>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1" name="Rectangle 30"/>
            <p:cNvSpPr/>
            <p:nvPr/>
          </p:nvSpPr>
          <p:spPr>
            <a:xfrm>
              <a:off x="44196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Apps</a:t>
              </a:r>
              <a:endParaRPr lang="en-US" sz="1400" b="1" dirty="0">
                <a:solidFill>
                  <a:schemeClr val="tx2"/>
                </a:solidFill>
                <a:latin typeface="Candara" pitchFamily="34" charset="0"/>
              </a:endParaRPr>
            </a:p>
          </p:txBody>
        </p:sp>
        <p:sp>
          <p:nvSpPr>
            <p:cNvPr id="32" name="Rectangle 31"/>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
        <p:nvSpPr>
          <p:cNvPr id="33" name="Rectangle 32"/>
          <p:cNvSpPr/>
          <p:nvPr/>
        </p:nvSpPr>
        <p:spPr>
          <a:xfrm>
            <a:off x="1981200" y="5410200"/>
            <a:ext cx="5715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Number Use Sessions per App per Month</a:t>
            </a:r>
            <a:endParaRPr lang="en-US" dirty="0">
              <a:solidFill>
                <a:schemeClr val="tx2"/>
              </a:solidFill>
            </a:endParaRPr>
          </a:p>
        </p:txBody>
      </p:sp>
      <p:sp>
        <p:nvSpPr>
          <p:cNvPr id="34" name="Rectangle 33"/>
          <p:cNvSpPr/>
          <p:nvPr/>
        </p:nvSpPr>
        <p:spPr>
          <a:xfrm rot="16200000">
            <a:off x="-342900" y="3848100"/>
            <a:ext cx="3200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 Distribution per Use Level</a:t>
            </a:r>
            <a:endParaRPr lang="en-US" dirty="0">
              <a:solidFill>
                <a:schemeClr val="tx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49154" name="Picture 2" descr="C:\Users\Connor Bogin\Documents\My Dropbox\IKEA Case\RHAPSODY\images\Application User Retention - iPhone vs. Android.png"/>
          <p:cNvPicPr>
            <a:picLocks noChangeAspect="1" noChangeArrowheads="1"/>
          </p:cNvPicPr>
          <p:nvPr/>
        </p:nvPicPr>
        <p:blipFill>
          <a:blip r:embed="rId4" cstate="print"/>
          <a:srcRect/>
          <a:stretch>
            <a:fillRect/>
          </a:stretch>
        </p:blipFill>
        <p:spPr bwMode="auto">
          <a:xfrm>
            <a:off x="609600" y="1981201"/>
            <a:ext cx="7834749" cy="3962399"/>
          </a:xfrm>
          <a:prstGeom prst="rect">
            <a:avLst/>
          </a:prstGeom>
          <a:noFill/>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Trends</a:t>
            </a:r>
            <a:endParaRPr lang="en-US" sz="3600" dirty="0">
              <a:solidFill>
                <a:schemeClr val="bg1"/>
              </a:solidFill>
            </a:endParaRPr>
          </a:p>
        </p:txBody>
      </p:sp>
      <p:sp>
        <p:nvSpPr>
          <p:cNvPr id="24" name="Rectangle 23"/>
          <p:cNvSpPr/>
          <p:nvPr/>
        </p:nvSpPr>
        <p:spPr>
          <a:xfrm>
            <a:off x="8323519" y="6519446"/>
            <a:ext cx="820481" cy="338554"/>
          </a:xfrm>
          <a:prstGeom prst="rect">
            <a:avLst/>
          </a:prstGeom>
        </p:spPr>
        <p:txBody>
          <a:bodyPr wrap="none">
            <a:spAutoFit/>
          </a:bodyPr>
          <a:lstStyle/>
          <a:p>
            <a:r>
              <a:rPr lang="en-US" sz="1600" dirty="0" smtClean="0"/>
              <a:t>* Flurry</a:t>
            </a:r>
            <a:endParaRPr lang="en-US" sz="1600" dirty="0"/>
          </a:p>
        </p:txBody>
      </p:sp>
      <p:grpSp>
        <p:nvGrpSpPr>
          <p:cNvPr id="25" name="Group 33"/>
          <p:cNvGrpSpPr>
            <a:grpSpLocks/>
          </p:cNvGrpSpPr>
          <p:nvPr/>
        </p:nvGrpSpPr>
        <p:grpSpPr bwMode="auto">
          <a:xfrm>
            <a:off x="609600" y="6096000"/>
            <a:ext cx="7924800" cy="228594"/>
            <a:chOff x="1524000" y="6400645"/>
            <a:chExt cx="7010400" cy="304903"/>
          </a:xfrm>
        </p:grpSpPr>
        <p:cxnSp>
          <p:nvCxnSpPr>
            <p:cNvPr id="26" name="Straight Connector 25"/>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29" name="Rectangle 28"/>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0" name="Rectangle 29"/>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1" name="Rectangle 30"/>
            <p:cNvSpPr/>
            <p:nvPr/>
          </p:nvSpPr>
          <p:spPr>
            <a:xfrm>
              <a:off x="44196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Apps</a:t>
              </a:r>
              <a:endParaRPr lang="en-US" sz="1400" b="1" dirty="0">
                <a:solidFill>
                  <a:schemeClr val="tx2"/>
                </a:solidFill>
                <a:latin typeface="Candara" pitchFamily="34" charset="0"/>
              </a:endParaRPr>
            </a:p>
          </p:txBody>
        </p:sp>
        <p:sp>
          <p:nvSpPr>
            <p:cNvPr id="32" name="Rectangle 31"/>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Insight</a:t>
            </a:r>
            <a:endParaRPr lang="en-US" sz="3600" dirty="0">
              <a:solidFill>
                <a:schemeClr val="bg1"/>
              </a:solidFill>
            </a:endParaRPr>
          </a:p>
        </p:txBody>
      </p:sp>
      <p:grpSp>
        <p:nvGrpSpPr>
          <p:cNvPr id="37" name="Group 33"/>
          <p:cNvGrpSpPr>
            <a:grpSpLocks/>
          </p:cNvGrpSpPr>
          <p:nvPr/>
        </p:nvGrpSpPr>
        <p:grpSpPr bwMode="auto">
          <a:xfrm>
            <a:off x="609600" y="6096000"/>
            <a:ext cx="7924800" cy="228594"/>
            <a:chOff x="1524000" y="6400645"/>
            <a:chExt cx="7010400" cy="304903"/>
          </a:xfrm>
        </p:grpSpPr>
        <p:cxnSp>
          <p:nvCxnSpPr>
            <p:cNvPr id="38" name="Straight Connector 37"/>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41" name="Rectangle 40"/>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43" name="Rectangle 42"/>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44" name="Rectangle 43"/>
            <p:cNvSpPr/>
            <p:nvPr/>
          </p:nvSpPr>
          <p:spPr>
            <a:xfrm>
              <a:off x="44196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Apps</a:t>
              </a:r>
              <a:endParaRPr lang="en-US" sz="1400" b="1" dirty="0">
                <a:solidFill>
                  <a:schemeClr val="tx2"/>
                </a:solidFill>
                <a:latin typeface="Candara" pitchFamily="34" charset="0"/>
              </a:endParaRPr>
            </a:p>
          </p:txBody>
        </p:sp>
        <p:sp>
          <p:nvSpPr>
            <p:cNvPr id="45" name="Rectangle 44"/>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graphicFrame>
        <p:nvGraphicFramePr>
          <p:cNvPr id="47" name="Diagram 46"/>
          <p:cNvGraphicFramePr/>
          <p:nvPr/>
        </p:nvGraphicFramePr>
        <p:xfrm>
          <a:off x="1676400" y="1955800"/>
          <a:ext cx="5867400" cy="3911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63" name="Picture 3"/>
            <p:cNvPicPr>
              <a:picLocks noChangeAspect="1" noChangeArrowheads="1"/>
            </p:cNvPicPr>
            <p:nvPr/>
          </p:nvPicPr>
          <p:blipFill>
            <a:blip r:embed="rId4" cstate="print">
              <a:lum bright="72000"/>
            </a:blip>
            <a:srcRect/>
            <a:stretch>
              <a:fillRect/>
            </a:stretch>
          </p:blipFill>
          <p:spPr bwMode="auto">
            <a:xfrm>
              <a:off x="304800" y="304801"/>
              <a:ext cx="8534400" cy="6172200"/>
            </a:xfrm>
            <a:prstGeom prst="rect">
              <a:avLst/>
            </a:prstGeom>
            <a:noFill/>
            <a:ln w="9525">
              <a:noFill/>
              <a:miter lim="800000"/>
              <a:headEnd/>
              <a:tailEnd/>
            </a:ln>
          </p:spPr>
        </p:pic>
        <p:sp>
          <p:nvSpPr>
            <p:cNvPr id="9" name="Rectangle 8"/>
            <p:cNvSpPr/>
            <p:nvPr/>
          </p:nvSpPr>
          <p:spPr>
            <a:xfrm>
              <a:off x="228600" y="30099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181100" y="3105834"/>
            <a:ext cx="6781800" cy="646331"/>
          </a:xfrm>
          <a:prstGeom prst="rect">
            <a:avLst/>
          </a:prstGeom>
          <a:noFill/>
        </p:spPr>
        <p:txBody>
          <a:bodyPr wrap="square" rtlCol="0">
            <a:spAutoFit/>
          </a:bodyPr>
          <a:lstStyle/>
          <a:p>
            <a:pPr algn="ctr"/>
            <a:r>
              <a:rPr lang="en-US" sz="3600" dirty="0" smtClean="0">
                <a:solidFill>
                  <a:schemeClr val="bg1"/>
                </a:solidFill>
              </a:rPr>
              <a:t>Analysis</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Top Prospects</a:t>
            </a:r>
            <a:endParaRPr lang="en-US" sz="3600" dirty="0">
              <a:solidFill>
                <a:schemeClr val="bg1"/>
              </a:solidFill>
            </a:endParaRPr>
          </a:p>
        </p:txBody>
      </p:sp>
      <p:grpSp>
        <p:nvGrpSpPr>
          <p:cNvPr id="22" name="Group 33"/>
          <p:cNvGrpSpPr>
            <a:grpSpLocks/>
          </p:cNvGrpSpPr>
          <p:nvPr/>
        </p:nvGrpSpPr>
        <p:grpSpPr bwMode="auto">
          <a:xfrm>
            <a:off x="609600" y="6096000"/>
            <a:ext cx="7924800" cy="228594"/>
            <a:chOff x="1524000" y="6400645"/>
            <a:chExt cx="7010400" cy="304903"/>
          </a:xfrm>
        </p:grpSpPr>
        <p:cxnSp>
          <p:nvCxnSpPr>
            <p:cNvPr id="23" name="Straight Connector 22"/>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4" name="Rectangle 33"/>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5" name="Rectangle 34"/>
            <p:cNvSpPr/>
            <p:nvPr/>
          </p:nvSpPr>
          <p:spPr>
            <a:xfrm>
              <a:off x="57150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Analysis</a:t>
              </a:r>
              <a:endParaRPr lang="en-US" sz="1400" b="1" dirty="0">
                <a:solidFill>
                  <a:schemeClr val="tx2"/>
                </a:solidFill>
                <a:latin typeface="Candara" pitchFamily="34" charset="0"/>
              </a:endParaRPr>
            </a:p>
          </p:txBody>
        </p:sp>
        <p:sp>
          <p:nvSpPr>
            <p:cNvPr id="36" name="Rectangle 35"/>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7" name="Rectangle 36"/>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graphicFrame>
        <p:nvGraphicFramePr>
          <p:cNvPr id="38" name="Diagram 37"/>
          <p:cNvGraphicFramePr/>
          <p:nvPr/>
        </p:nvGraphicFramePr>
        <p:xfrm>
          <a:off x="1752600" y="2209800"/>
          <a:ext cx="5638800" cy="3403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T-Mobile &amp; Sprint</a:t>
            </a:r>
            <a:endParaRPr lang="en-US" sz="3600" dirty="0">
              <a:solidFill>
                <a:schemeClr val="bg1"/>
              </a:solidFill>
            </a:endParaRPr>
          </a:p>
        </p:txBody>
      </p:sp>
      <p:sp>
        <p:nvSpPr>
          <p:cNvPr id="21" name="TextBox 20"/>
          <p:cNvSpPr txBox="1"/>
          <p:nvPr/>
        </p:nvSpPr>
        <p:spPr>
          <a:xfrm>
            <a:off x="533400" y="2146280"/>
            <a:ext cx="7620000" cy="3600986"/>
          </a:xfrm>
          <a:prstGeom prst="rect">
            <a:avLst/>
          </a:prstGeom>
          <a:solidFill>
            <a:schemeClr val="bg1"/>
          </a:solidFill>
        </p:spPr>
        <p:txBody>
          <a:bodyPr wrap="square" rtlCol="0">
            <a:spAutoFit/>
          </a:bodyPr>
          <a:lstStyle/>
          <a:p>
            <a:r>
              <a:rPr lang="en-US" sz="2400" b="1" dirty="0" smtClean="0"/>
              <a:t>Why not T-Mobile?</a:t>
            </a:r>
          </a:p>
          <a:p>
            <a:pPr>
              <a:buFont typeface="Arial" pitchFamily="34" charset="0"/>
              <a:buChar char="•"/>
            </a:pPr>
            <a:r>
              <a:rPr lang="en-US" dirty="0" smtClean="0"/>
              <a:t>Low market share</a:t>
            </a:r>
          </a:p>
          <a:p>
            <a:pPr>
              <a:buFont typeface="Arial" pitchFamily="34" charset="0"/>
              <a:buChar char="•"/>
            </a:pPr>
            <a:r>
              <a:rPr lang="en-US" dirty="0" smtClean="0"/>
              <a:t>Price sensitive customers</a:t>
            </a:r>
          </a:p>
          <a:p>
            <a:pPr>
              <a:buFont typeface="Arial" pitchFamily="34" charset="0"/>
              <a:buChar char="•"/>
            </a:pPr>
            <a:r>
              <a:rPr lang="en-US" dirty="0" smtClean="0"/>
              <a:t>Highest industry churn rate</a:t>
            </a:r>
          </a:p>
          <a:p>
            <a:pPr>
              <a:buFont typeface="Arial" pitchFamily="34" charset="0"/>
              <a:buChar char="•"/>
            </a:pPr>
            <a:r>
              <a:rPr lang="en-US" dirty="0" smtClean="0"/>
              <a:t>2</a:t>
            </a:r>
            <a:r>
              <a:rPr lang="en-US" baseline="30000" dirty="0" smtClean="0"/>
              <a:t>nd</a:t>
            </a:r>
            <a:r>
              <a:rPr lang="en-US" dirty="0" smtClean="0"/>
              <a:t> lowest subscriber growth</a:t>
            </a:r>
          </a:p>
          <a:p>
            <a:pPr>
              <a:buFont typeface="Arial" pitchFamily="34" charset="0"/>
              <a:buChar char="•"/>
            </a:pPr>
            <a:r>
              <a:rPr lang="en-US" dirty="0" smtClean="0"/>
              <a:t>Young customers (value conscious), Older customers (mobile minimalists)</a:t>
            </a:r>
          </a:p>
          <a:p>
            <a:endParaRPr lang="en-US" dirty="0" smtClean="0"/>
          </a:p>
          <a:p>
            <a:r>
              <a:rPr lang="en-US" sz="2400" b="1" dirty="0" smtClean="0"/>
              <a:t>Why not Sprint?</a:t>
            </a:r>
          </a:p>
          <a:p>
            <a:pPr>
              <a:buFont typeface="Arial" pitchFamily="34" charset="0"/>
              <a:buChar char="•"/>
            </a:pPr>
            <a:r>
              <a:rPr lang="en-US" dirty="0" smtClean="0"/>
              <a:t>Lowest subscriber growth (negative)</a:t>
            </a:r>
          </a:p>
          <a:p>
            <a:pPr>
              <a:buFont typeface="Arial" pitchFamily="34" charset="0"/>
              <a:buChar char="•"/>
            </a:pPr>
            <a:r>
              <a:rPr lang="en-US" dirty="0" smtClean="0"/>
              <a:t>High churn</a:t>
            </a:r>
          </a:p>
          <a:p>
            <a:pPr>
              <a:buFont typeface="Arial" pitchFamily="34" charset="0"/>
              <a:buChar char="•"/>
            </a:pPr>
            <a:r>
              <a:rPr lang="en-US" dirty="0" smtClean="0"/>
              <a:t>Main target is direct connect users</a:t>
            </a:r>
          </a:p>
          <a:p>
            <a:pPr>
              <a:buFont typeface="Arial" pitchFamily="34" charset="0"/>
              <a:buChar char="•"/>
            </a:pPr>
            <a:r>
              <a:rPr lang="en-US" dirty="0" smtClean="0"/>
              <a:t>Poor marketing history with previous </a:t>
            </a:r>
            <a:r>
              <a:rPr lang="en-US" dirty="0" err="1" smtClean="0"/>
              <a:t>smartphones</a:t>
            </a:r>
            <a:r>
              <a:rPr lang="en-US" dirty="0" smtClean="0"/>
              <a:t> (ex: Palm Pre)</a:t>
            </a:r>
            <a:endParaRPr lang="en-US" dirty="0"/>
          </a:p>
        </p:txBody>
      </p:sp>
      <p:pic>
        <p:nvPicPr>
          <p:cNvPr id="22" name="Picture 6" descr="http://gadgeteer.org.uk/wp-content/uploads/2007/12/tmobile_logo.jpg"/>
          <p:cNvPicPr>
            <a:picLocks noChangeAspect="1" noChangeArrowheads="1"/>
          </p:cNvPicPr>
          <p:nvPr/>
        </p:nvPicPr>
        <p:blipFill>
          <a:blip r:embed="rId4" cstate="print"/>
          <a:srcRect/>
          <a:stretch>
            <a:fillRect/>
          </a:stretch>
        </p:blipFill>
        <p:spPr bwMode="auto">
          <a:xfrm>
            <a:off x="6172200" y="2276474"/>
            <a:ext cx="1905000" cy="1152526"/>
          </a:xfrm>
          <a:prstGeom prst="rect">
            <a:avLst/>
          </a:prstGeom>
          <a:noFill/>
          <a:ln w="19050">
            <a:solidFill>
              <a:schemeClr val="accent1"/>
            </a:solidFill>
          </a:ln>
        </p:spPr>
      </p:pic>
      <p:pic>
        <p:nvPicPr>
          <p:cNvPr id="23" name="Picture 8" descr="http://i.zdnet.com/blogs/sprint_logo_color.jpg"/>
          <p:cNvPicPr>
            <a:picLocks noChangeAspect="1" noChangeArrowheads="1"/>
          </p:cNvPicPr>
          <p:nvPr/>
        </p:nvPicPr>
        <p:blipFill>
          <a:blip r:embed="rId5" cstate="print"/>
          <a:srcRect/>
          <a:stretch>
            <a:fillRect/>
          </a:stretch>
        </p:blipFill>
        <p:spPr bwMode="auto">
          <a:xfrm>
            <a:off x="6172200" y="4175775"/>
            <a:ext cx="2023740" cy="1158225"/>
          </a:xfrm>
          <a:prstGeom prst="rect">
            <a:avLst/>
          </a:prstGeom>
          <a:noFill/>
          <a:ln w="19050">
            <a:solidFill>
              <a:schemeClr val="accent1"/>
            </a:solidFill>
          </a:ln>
        </p:spPr>
      </p:pic>
      <p:grpSp>
        <p:nvGrpSpPr>
          <p:cNvPr id="3" name="Group 33"/>
          <p:cNvGrpSpPr>
            <a:grpSpLocks/>
          </p:cNvGrpSpPr>
          <p:nvPr/>
        </p:nvGrpSpPr>
        <p:grpSpPr bwMode="auto">
          <a:xfrm>
            <a:off x="609600" y="6096000"/>
            <a:ext cx="7924800" cy="228594"/>
            <a:chOff x="1524000" y="6400645"/>
            <a:chExt cx="7010400" cy="304903"/>
          </a:xfrm>
        </p:grpSpPr>
        <p:cxnSp>
          <p:nvCxnSpPr>
            <p:cNvPr id="33" name="Straight Connector 32"/>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6" name="Rectangle 35"/>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7" name="Rectangle 36"/>
            <p:cNvSpPr/>
            <p:nvPr/>
          </p:nvSpPr>
          <p:spPr>
            <a:xfrm>
              <a:off x="57150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Analysis</a:t>
              </a:r>
              <a:endParaRPr lang="en-US" sz="1400" b="1" dirty="0">
                <a:solidFill>
                  <a:schemeClr val="tx2"/>
                </a:solidFill>
                <a:latin typeface="Candara" pitchFamily="34" charset="0"/>
              </a:endParaRPr>
            </a:p>
          </p:txBody>
        </p:sp>
        <p:sp>
          <p:nvSpPr>
            <p:cNvPr id="38" name="Rectangle 37"/>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9" name="Rectangle 38"/>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AT&amp;T</a:t>
            </a:r>
            <a:endParaRPr lang="en-US" sz="3600" dirty="0">
              <a:solidFill>
                <a:schemeClr val="bg1"/>
              </a:solidFill>
            </a:endParaRPr>
          </a:p>
        </p:txBody>
      </p:sp>
      <p:sp>
        <p:nvSpPr>
          <p:cNvPr id="21" name="TextBox 20"/>
          <p:cNvSpPr txBox="1"/>
          <p:nvPr/>
        </p:nvSpPr>
        <p:spPr>
          <a:xfrm>
            <a:off x="533400" y="1905000"/>
            <a:ext cx="8077200" cy="3323987"/>
          </a:xfrm>
          <a:prstGeom prst="rect">
            <a:avLst/>
          </a:prstGeom>
          <a:solidFill>
            <a:schemeClr val="bg1"/>
          </a:solidFill>
        </p:spPr>
        <p:txBody>
          <a:bodyPr wrap="square" rtlCol="0">
            <a:spAutoFit/>
          </a:bodyPr>
          <a:lstStyle/>
          <a:p>
            <a:endParaRPr lang="en-US" b="1" dirty="0" smtClean="0"/>
          </a:p>
          <a:p>
            <a:endParaRPr lang="en-US" b="1" dirty="0" smtClean="0"/>
          </a:p>
          <a:p>
            <a:endParaRPr lang="en-US" dirty="0" smtClean="0"/>
          </a:p>
          <a:p>
            <a:r>
              <a:rPr lang="en-US" sz="2400" b="1" i="1" dirty="0" smtClean="0"/>
              <a:t>Green Light</a:t>
            </a:r>
          </a:p>
          <a:p>
            <a:pPr>
              <a:buFont typeface="Arial" pitchFamily="34" charset="0"/>
              <a:buChar char="•"/>
            </a:pPr>
            <a:r>
              <a:rPr lang="en-US" dirty="0" smtClean="0"/>
              <a:t>Huge 3G subscriber growth </a:t>
            </a:r>
            <a:r>
              <a:rPr lang="en-US" dirty="0" smtClean="0">
                <a:sym typeface="Wingdings" pitchFamily="2" charset="2"/>
              </a:rPr>
              <a:t> but mainly from </a:t>
            </a:r>
            <a:r>
              <a:rPr lang="en-US" dirty="0" err="1" smtClean="0">
                <a:sym typeface="Wingdings" pitchFamily="2" charset="2"/>
              </a:rPr>
              <a:t>iPhone</a:t>
            </a:r>
            <a:r>
              <a:rPr lang="en-US" dirty="0" smtClean="0">
                <a:sym typeface="Wingdings" pitchFamily="2" charset="2"/>
              </a:rPr>
              <a:t> device</a:t>
            </a:r>
          </a:p>
          <a:p>
            <a:pPr>
              <a:buFont typeface="Arial" pitchFamily="34" charset="0"/>
              <a:buChar char="•"/>
            </a:pPr>
            <a:r>
              <a:rPr lang="en-US" dirty="0" smtClean="0">
                <a:sym typeface="Wingdings" pitchFamily="2" charset="2"/>
              </a:rPr>
              <a:t>High market share (2</a:t>
            </a:r>
            <a:r>
              <a:rPr lang="en-US" baseline="30000" dirty="0" smtClean="0">
                <a:sym typeface="Wingdings" pitchFamily="2" charset="2"/>
              </a:rPr>
              <a:t>nd</a:t>
            </a:r>
            <a:r>
              <a:rPr lang="en-US" dirty="0" smtClean="0">
                <a:sym typeface="Wingdings" pitchFamily="2" charset="2"/>
              </a:rPr>
              <a:t> highest)</a:t>
            </a:r>
          </a:p>
          <a:p>
            <a:pPr>
              <a:buFont typeface="Arial" pitchFamily="34" charset="0"/>
              <a:buChar char="•"/>
            </a:pPr>
            <a:r>
              <a:rPr lang="en-US" dirty="0" smtClean="0">
                <a:sym typeface="Wingdings" pitchFamily="2" charset="2"/>
              </a:rPr>
              <a:t>More room to grow in 3G area, less of existing customers already using 3G devices</a:t>
            </a:r>
          </a:p>
          <a:p>
            <a:endParaRPr lang="en-US" dirty="0" smtClean="0"/>
          </a:p>
          <a:p>
            <a:r>
              <a:rPr lang="en-US" sz="2400" b="1" i="1" dirty="0" smtClean="0"/>
              <a:t>Red Light</a:t>
            </a:r>
          </a:p>
          <a:p>
            <a:pPr>
              <a:buFont typeface="Arial" pitchFamily="34" charset="0"/>
              <a:buChar char="•"/>
            </a:pPr>
            <a:r>
              <a:rPr lang="en-US" dirty="0" smtClean="0"/>
              <a:t>Lower 3G coverage</a:t>
            </a:r>
          </a:p>
          <a:p>
            <a:pPr>
              <a:buFont typeface="Arial" pitchFamily="34" charset="0"/>
              <a:buChar char="•"/>
            </a:pPr>
            <a:r>
              <a:rPr lang="en-US" dirty="0" smtClean="0"/>
              <a:t>Competitive advantage is </a:t>
            </a:r>
            <a:r>
              <a:rPr lang="en-US" dirty="0" err="1" smtClean="0"/>
              <a:t>iPhone</a:t>
            </a:r>
            <a:r>
              <a:rPr lang="en-US" dirty="0" smtClean="0"/>
              <a:t> (not sustainable)</a:t>
            </a:r>
          </a:p>
        </p:txBody>
      </p:sp>
      <p:pic>
        <p:nvPicPr>
          <p:cNvPr id="22" name="Picture 4" descr="At&amp;t"/>
          <p:cNvPicPr>
            <a:picLocks noChangeAspect="1" noChangeArrowheads="1"/>
          </p:cNvPicPr>
          <p:nvPr/>
        </p:nvPicPr>
        <p:blipFill>
          <a:blip r:embed="rId4" cstate="print"/>
          <a:srcRect/>
          <a:stretch>
            <a:fillRect/>
          </a:stretch>
        </p:blipFill>
        <p:spPr bwMode="auto">
          <a:xfrm>
            <a:off x="6553200" y="1981200"/>
            <a:ext cx="1971675" cy="1175172"/>
          </a:xfrm>
          <a:prstGeom prst="rect">
            <a:avLst/>
          </a:prstGeom>
          <a:noFill/>
          <a:ln w="19050">
            <a:solidFill>
              <a:schemeClr val="accent1"/>
            </a:solidFill>
          </a:ln>
        </p:spPr>
      </p:pic>
      <p:grpSp>
        <p:nvGrpSpPr>
          <p:cNvPr id="3" name="Group 33"/>
          <p:cNvGrpSpPr>
            <a:grpSpLocks/>
          </p:cNvGrpSpPr>
          <p:nvPr/>
        </p:nvGrpSpPr>
        <p:grpSpPr bwMode="auto">
          <a:xfrm>
            <a:off x="609600" y="6096000"/>
            <a:ext cx="7924800" cy="228594"/>
            <a:chOff x="1524000" y="6400645"/>
            <a:chExt cx="7010400" cy="304903"/>
          </a:xfrm>
        </p:grpSpPr>
        <p:cxnSp>
          <p:nvCxnSpPr>
            <p:cNvPr id="24" name="Straight Connector 23"/>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5" name="Rectangle 34"/>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6" name="Rectangle 35"/>
            <p:cNvSpPr/>
            <p:nvPr/>
          </p:nvSpPr>
          <p:spPr>
            <a:xfrm>
              <a:off x="57150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Analysis</a:t>
              </a:r>
              <a:endParaRPr lang="en-US" sz="1400" b="1" dirty="0">
                <a:solidFill>
                  <a:schemeClr val="tx2"/>
                </a:solidFill>
                <a:latin typeface="Candara" pitchFamily="34" charset="0"/>
              </a:endParaRPr>
            </a:p>
          </p:txBody>
        </p:sp>
        <p:sp>
          <p:nvSpPr>
            <p:cNvPr id="37" name="Rectangle 36"/>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8" name="Rectangle 37"/>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828800" y="990600"/>
            <a:ext cx="5562600" cy="646331"/>
          </a:xfrm>
          <a:prstGeom prst="rect">
            <a:avLst/>
          </a:prstGeom>
          <a:noFill/>
        </p:spPr>
        <p:txBody>
          <a:bodyPr wrap="square" rtlCol="0">
            <a:spAutoFit/>
          </a:bodyPr>
          <a:lstStyle/>
          <a:p>
            <a:pPr algn="ctr"/>
            <a:r>
              <a:rPr lang="en-US" sz="3600" dirty="0" smtClean="0">
                <a:solidFill>
                  <a:schemeClr val="bg1"/>
                </a:solidFill>
              </a:rPr>
              <a:t>TASK</a:t>
            </a:r>
            <a:endParaRPr lang="en-US" sz="3600" dirty="0">
              <a:solidFill>
                <a:schemeClr val="bg1"/>
              </a:solidFill>
            </a:endParaRPr>
          </a:p>
        </p:txBody>
      </p:sp>
      <p:graphicFrame>
        <p:nvGraphicFramePr>
          <p:cNvPr id="12" name="Diagram 11"/>
          <p:cNvGraphicFramePr/>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Verizon</a:t>
            </a:r>
            <a:endParaRPr lang="en-US" sz="3600" dirty="0">
              <a:solidFill>
                <a:schemeClr val="bg1"/>
              </a:solidFill>
            </a:endParaRPr>
          </a:p>
        </p:txBody>
      </p:sp>
      <p:sp>
        <p:nvSpPr>
          <p:cNvPr id="22" name="TextBox 21"/>
          <p:cNvSpPr txBox="1"/>
          <p:nvPr/>
        </p:nvSpPr>
        <p:spPr>
          <a:xfrm>
            <a:off x="571500" y="2057400"/>
            <a:ext cx="8001000" cy="3600986"/>
          </a:xfrm>
          <a:prstGeom prst="rect">
            <a:avLst/>
          </a:prstGeom>
          <a:solidFill>
            <a:schemeClr val="bg1"/>
          </a:solidFill>
        </p:spPr>
        <p:txBody>
          <a:bodyPr wrap="square" rtlCol="0">
            <a:spAutoFit/>
          </a:bodyPr>
          <a:lstStyle/>
          <a:p>
            <a:endParaRPr lang="en-US" dirty="0"/>
          </a:p>
          <a:p>
            <a:r>
              <a:rPr lang="en-US" sz="2400" b="1" i="1" dirty="0" smtClean="0"/>
              <a:t>Green Light</a:t>
            </a:r>
          </a:p>
          <a:p>
            <a:pPr>
              <a:buFont typeface="Arial" pitchFamily="34" charset="0"/>
              <a:buChar char="•"/>
            </a:pPr>
            <a:r>
              <a:rPr lang="en-US" dirty="0" smtClean="0"/>
              <a:t>High 3G penetration </a:t>
            </a:r>
            <a:r>
              <a:rPr lang="en-US" dirty="0" smtClean="0">
                <a:sym typeface="Wingdings" pitchFamily="2" charset="2"/>
              </a:rPr>
              <a:t> </a:t>
            </a:r>
            <a:r>
              <a:rPr lang="en-US" dirty="0" smtClean="0"/>
              <a:t>Large captive audience</a:t>
            </a:r>
          </a:p>
          <a:p>
            <a:pPr>
              <a:buFont typeface="Arial" pitchFamily="34" charset="0"/>
              <a:buChar char="•"/>
            </a:pPr>
            <a:r>
              <a:rPr lang="en-US" dirty="0" smtClean="0"/>
              <a:t>Highest total &amp; highest 3G subscribers</a:t>
            </a:r>
          </a:p>
          <a:p>
            <a:pPr>
              <a:buFont typeface="Arial" pitchFamily="34" charset="0"/>
              <a:buChar char="•"/>
            </a:pPr>
            <a:r>
              <a:rPr lang="en-US" dirty="0" smtClean="0"/>
              <a:t>Lowest churn (14 straight quarters)</a:t>
            </a:r>
          </a:p>
          <a:p>
            <a:pPr>
              <a:buFont typeface="Arial" pitchFamily="34" charset="0"/>
              <a:buChar char="•"/>
            </a:pPr>
            <a:r>
              <a:rPr lang="en-US" dirty="0" smtClean="0"/>
              <a:t>Largest 3G coverage</a:t>
            </a:r>
          </a:p>
          <a:p>
            <a:pPr>
              <a:buFont typeface="Arial" pitchFamily="34" charset="0"/>
              <a:buChar char="•"/>
            </a:pPr>
            <a:r>
              <a:rPr lang="en-US" dirty="0" smtClean="0"/>
              <a:t>Alignment in value proposition with Rhapsody. “on-the-go”, “coverage everywhere”</a:t>
            </a:r>
          </a:p>
          <a:p>
            <a:pPr>
              <a:buFont typeface="Arial" pitchFamily="34" charset="0"/>
              <a:buChar char="•"/>
            </a:pPr>
            <a:r>
              <a:rPr lang="en-US" dirty="0" smtClean="0"/>
              <a:t>Competitive advantage is sustainable (network coverage)</a:t>
            </a:r>
          </a:p>
          <a:p>
            <a:pPr>
              <a:buFontTx/>
              <a:buChar char="-"/>
            </a:pPr>
            <a:endParaRPr lang="en-US" dirty="0"/>
          </a:p>
          <a:p>
            <a:r>
              <a:rPr lang="en-US" sz="2400" b="1" i="1" dirty="0" smtClean="0"/>
              <a:t>Red Light</a:t>
            </a:r>
          </a:p>
          <a:p>
            <a:pPr>
              <a:buFont typeface="Arial" pitchFamily="34" charset="0"/>
              <a:buChar char="•"/>
            </a:pPr>
            <a:r>
              <a:rPr lang="en-US" dirty="0" smtClean="0"/>
              <a:t>Gated access, very controlled </a:t>
            </a:r>
            <a:r>
              <a:rPr lang="en-US" dirty="0" smtClean="0">
                <a:sym typeface="Wingdings" pitchFamily="2" charset="2"/>
              </a:rPr>
              <a:t> but high quality control</a:t>
            </a:r>
            <a:endParaRPr lang="en-US" dirty="0" smtClean="0"/>
          </a:p>
          <a:p>
            <a:pPr>
              <a:buFont typeface="Arial" pitchFamily="34" charset="0"/>
              <a:buChar char="•"/>
            </a:pPr>
            <a:r>
              <a:rPr lang="en-US" dirty="0" smtClean="0"/>
              <a:t>Lower 3G growth </a:t>
            </a:r>
            <a:r>
              <a:rPr lang="en-US" dirty="0" smtClean="0">
                <a:sym typeface="Wingdings" pitchFamily="2" charset="2"/>
              </a:rPr>
              <a:t> but large 3G share and many new devices coming</a:t>
            </a:r>
          </a:p>
        </p:txBody>
      </p:sp>
      <p:pic>
        <p:nvPicPr>
          <p:cNvPr id="21" name="Picture 2" descr="http://www.iphonexpert.com/wp-content/uploads/2009/09/verizon_logo.jpg"/>
          <p:cNvPicPr>
            <a:picLocks noChangeAspect="1" noChangeArrowheads="1"/>
          </p:cNvPicPr>
          <p:nvPr/>
        </p:nvPicPr>
        <p:blipFill>
          <a:blip r:embed="rId4" cstate="print"/>
          <a:srcRect/>
          <a:stretch>
            <a:fillRect/>
          </a:stretch>
        </p:blipFill>
        <p:spPr bwMode="auto">
          <a:xfrm>
            <a:off x="6553200" y="1981200"/>
            <a:ext cx="1999695" cy="1219200"/>
          </a:xfrm>
          <a:prstGeom prst="rect">
            <a:avLst/>
          </a:prstGeom>
          <a:noFill/>
          <a:ln w="19050">
            <a:solidFill>
              <a:schemeClr val="accent1"/>
            </a:solidFill>
          </a:ln>
        </p:spPr>
      </p:pic>
      <p:grpSp>
        <p:nvGrpSpPr>
          <p:cNvPr id="3" name="Group 33"/>
          <p:cNvGrpSpPr>
            <a:grpSpLocks/>
          </p:cNvGrpSpPr>
          <p:nvPr/>
        </p:nvGrpSpPr>
        <p:grpSpPr bwMode="auto">
          <a:xfrm>
            <a:off x="609600" y="6096000"/>
            <a:ext cx="7924800" cy="228594"/>
            <a:chOff x="1524000" y="6400645"/>
            <a:chExt cx="7010400" cy="304903"/>
          </a:xfrm>
        </p:grpSpPr>
        <p:cxnSp>
          <p:nvCxnSpPr>
            <p:cNvPr id="24" name="Straight Connector 23"/>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5" name="Rectangle 34"/>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6" name="Rectangle 35"/>
            <p:cNvSpPr/>
            <p:nvPr/>
          </p:nvSpPr>
          <p:spPr>
            <a:xfrm>
              <a:off x="57150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Analysis</a:t>
              </a:r>
              <a:endParaRPr lang="en-US" sz="1400" b="1" dirty="0">
                <a:solidFill>
                  <a:schemeClr val="tx2"/>
                </a:solidFill>
                <a:latin typeface="Candara" pitchFamily="34" charset="0"/>
              </a:endParaRPr>
            </a:p>
          </p:txBody>
        </p:sp>
        <p:sp>
          <p:nvSpPr>
            <p:cNvPr id="37" name="Rectangle 36"/>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8" name="Rectangle 37"/>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Windows Mobile </a:t>
            </a:r>
            <a:endParaRPr lang="en-US" sz="3600" dirty="0">
              <a:solidFill>
                <a:schemeClr val="bg1"/>
              </a:solidFill>
            </a:endParaRPr>
          </a:p>
        </p:txBody>
      </p:sp>
      <p:sp>
        <p:nvSpPr>
          <p:cNvPr id="22" name="TextBox 21"/>
          <p:cNvSpPr txBox="1"/>
          <p:nvPr/>
        </p:nvSpPr>
        <p:spPr>
          <a:xfrm>
            <a:off x="762000" y="3276600"/>
            <a:ext cx="6019800" cy="1569660"/>
          </a:xfrm>
          <a:prstGeom prst="rect">
            <a:avLst/>
          </a:prstGeom>
          <a:solidFill>
            <a:schemeClr val="bg1"/>
          </a:solidFill>
        </p:spPr>
        <p:txBody>
          <a:bodyPr wrap="square" rtlCol="0">
            <a:spAutoFit/>
          </a:bodyPr>
          <a:lstStyle/>
          <a:p>
            <a:r>
              <a:rPr lang="en-US" sz="2400" b="1" dirty="0" smtClean="0"/>
              <a:t>Why not Windows Mobile?</a:t>
            </a:r>
          </a:p>
          <a:p>
            <a:pPr marL="53975" indent="-53975">
              <a:buFont typeface="Arial" pitchFamily="34" charset="0"/>
              <a:buChar char="•"/>
            </a:pPr>
            <a:r>
              <a:rPr lang="en-US" dirty="0" smtClean="0"/>
              <a:t>Eroding competitive advantage as office suite moves to other operating systems</a:t>
            </a:r>
          </a:p>
          <a:p>
            <a:pPr>
              <a:buFont typeface="Arial" pitchFamily="34" charset="0"/>
              <a:buChar char="•"/>
            </a:pPr>
            <a:r>
              <a:rPr lang="en-US" dirty="0" smtClean="0"/>
              <a:t>Continually declining market share</a:t>
            </a:r>
          </a:p>
          <a:p>
            <a:pPr>
              <a:buFont typeface="Arial" pitchFamily="34" charset="0"/>
              <a:buChar char="•"/>
            </a:pPr>
            <a:r>
              <a:rPr lang="en-US" dirty="0" smtClean="0"/>
              <a:t>Lowest satisfaction rating</a:t>
            </a:r>
          </a:p>
        </p:txBody>
      </p:sp>
      <p:pic>
        <p:nvPicPr>
          <p:cNvPr id="21" name="Picture 8" descr="http://cache.gizmodo.com/assets/images/4/2009/01/WindowsMobileLogo.jpg"/>
          <p:cNvPicPr>
            <a:picLocks noChangeAspect="1" noChangeArrowheads="1"/>
          </p:cNvPicPr>
          <p:nvPr/>
        </p:nvPicPr>
        <p:blipFill>
          <a:blip r:embed="rId4" cstate="print"/>
          <a:srcRect/>
          <a:stretch>
            <a:fillRect/>
          </a:stretch>
        </p:blipFill>
        <p:spPr bwMode="auto">
          <a:xfrm>
            <a:off x="6781800" y="1981200"/>
            <a:ext cx="1889407" cy="990600"/>
          </a:xfrm>
          <a:prstGeom prst="rect">
            <a:avLst/>
          </a:prstGeom>
          <a:noFill/>
          <a:ln w="19050">
            <a:solidFill>
              <a:schemeClr val="accent1"/>
            </a:solidFill>
          </a:ln>
        </p:spPr>
      </p:pic>
      <p:grpSp>
        <p:nvGrpSpPr>
          <p:cNvPr id="3" name="Group 33"/>
          <p:cNvGrpSpPr>
            <a:grpSpLocks/>
          </p:cNvGrpSpPr>
          <p:nvPr/>
        </p:nvGrpSpPr>
        <p:grpSpPr bwMode="auto">
          <a:xfrm>
            <a:off x="609600" y="6096000"/>
            <a:ext cx="7924800" cy="228594"/>
            <a:chOff x="1524000" y="6400645"/>
            <a:chExt cx="7010400" cy="304903"/>
          </a:xfrm>
        </p:grpSpPr>
        <p:cxnSp>
          <p:nvCxnSpPr>
            <p:cNvPr id="33" name="Straight Connector 32"/>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6" name="Rectangle 35"/>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7" name="Rectangle 36"/>
            <p:cNvSpPr/>
            <p:nvPr/>
          </p:nvSpPr>
          <p:spPr>
            <a:xfrm>
              <a:off x="57150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Analysis</a:t>
              </a:r>
              <a:endParaRPr lang="en-US" sz="1400" b="1" dirty="0">
                <a:solidFill>
                  <a:schemeClr val="tx2"/>
                </a:solidFill>
                <a:latin typeface="Candara" pitchFamily="34" charset="0"/>
              </a:endParaRPr>
            </a:p>
          </p:txBody>
        </p:sp>
        <p:sp>
          <p:nvSpPr>
            <p:cNvPr id="38" name="Rectangle 37"/>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9" name="Rectangle 38"/>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BlackBerry RIM</a:t>
            </a:r>
            <a:endParaRPr lang="en-US" sz="3600" dirty="0">
              <a:solidFill>
                <a:schemeClr val="bg1"/>
              </a:solidFill>
            </a:endParaRPr>
          </a:p>
        </p:txBody>
      </p:sp>
      <p:sp>
        <p:nvSpPr>
          <p:cNvPr id="22" name="TextBox 21"/>
          <p:cNvSpPr txBox="1"/>
          <p:nvPr/>
        </p:nvSpPr>
        <p:spPr>
          <a:xfrm>
            <a:off x="609600" y="2222480"/>
            <a:ext cx="6019800" cy="3724096"/>
          </a:xfrm>
          <a:prstGeom prst="rect">
            <a:avLst/>
          </a:prstGeom>
          <a:solidFill>
            <a:schemeClr val="bg1"/>
          </a:solidFill>
        </p:spPr>
        <p:txBody>
          <a:bodyPr wrap="square" rtlCol="0">
            <a:spAutoFit/>
          </a:bodyPr>
          <a:lstStyle/>
          <a:p>
            <a:r>
              <a:rPr lang="en-US" sz="2400" b="1" i="1" dirty="0" smtClean="0"/>
              <a:t>Green Light</a:t>
            </a:r>
          </a:p>
          <a:p>
            <a:pPr>
              <a:buFont typeface="Arial" pitchFamily="34" charset="0"/>
              <a:buChar char="•"/>
            </a:pPr>
            <a:r>
              <a:rPr lang="en-US" sz="2000" dirty="0" smtClean="0"/>
              <a:t>Currently has the highest market share</a:t>
            </a:r>
          </a:p>
          <a:p>
            <a:pPr>
              <a:buFont typeface="Arial" pitchFamily="34" charset="0"/>
              <a:buChar char="•"/>
            </a:pPr>
            <a:r>
              <a:rPr lang="en-US" sz="2000" dirty="0" smtClean="0"/>
              <a:t>Predicted to maintain highest market share into 2014</a:t>
            </a:r>
          </a:p>
          <a:p>
            <a:pPr>
              <a:buFont typeface="Arial" pitchFamily="34" charset="0"/>
              <a:buChar char="•"/>
            </a:pPr>
            <a:r>
              <a:rPr lang="en-US" sz="2000" dirty="0" smtClean="0"/>
              <a:t>BlackBerry users have high disposable income</a:t>
            </a:r>
          </a:p>
          <a:p>
            <a:endParaRPr lang="en-US" sz="2000" dirty="0" smtClean="0"/>
          </a:p>
          <a:p>
            <a:r>
              <a:rPr lang="en-US" sz="2400" b="1" i="1" dirty="0" smtClean="0"/>
              <a:t>Red Light</a:t>
            </a:r>
          </a:p>
          <a:p>
            <a:pPr>
              <a:buFont typeface="Arial" pitchFamily="34" charset="0"/>
              <a:buChar char="•"/>
            </a:pPr>
            <a:r>
              <a:rPr lang="en-US" dirty="0" smtClean="0"/>
              <a:t>Predicted loss in market share (loss of 7%, from Gartner)</a:t>
            </a:r>
          </a:p>
          <a:p>
            <a:pPr>
              <a:buFont typeface="Arial" pitchFamily="34" charset="0"/>
              <a:buChar char="•"/>
            </a:pPr>
            <a:r>
              <a:rPr lang="en-US" dirty="0" smtClean="0"/>
              <a:t>Blackberry users don’t care too much about apps</a:t>
            </a:r>
            <a:endParaRPr lang="en-US" u="sng" dirty="0" smtClean="0"/>
          </a:p>
          <a:p>
            <a:pPr marL="57150" indent="-57150">
              <a:buFont typeface="Arial" pitchFamily="34" charset="0"/>
              <a:buChar char="•"/>
            </a:pPr>
            <a:r>
              <a:rPr lang="en-US" dirty="0" smtClean="0"/>
              <a:t>High enterprise use (may not be appropriate to have music apps on business device)</a:t>
            </a:r>
          </a:p>
          <a:p>
            <a:pPr marL="57150" indent="-57150">
              <a:buFont typeface="Arial" pitchFamily="34" charset="0"/>
              <a:buChar char="•"/>
            </a:pPr>
            <a:r>
              <a:rPr lang="en-US" dirty="0" smtClean="0"/>
              <a:t>Blackberry is looking to focus more on mobile productivity &amp; line-of-business applications in the future</a:t>
            </a:r>
            <a:endParaRPr lang="en-US" dirty="0"/>
          </a:p>
        </p:txBody>
      </p:sp>
      <p:pic>
        <p:nvPicPr>
          <p:cNvPr id="23" name="Picture 6" descr="http://www.mobiletopsoft.com/images/news/blackberry_logo.gif"/>
          <p:cNvPicPr>
            <a:picLocks noChangeAspect="1" noChangeArrowheads="1"/>
          </p:cNvPicPr>
          <p:nvPr/>
        </p:nvPicPr>
        <p:blipFill>
          <a:blip r:embed="rId4" cstate="print"/>
          <a:srcRect/>
          <a:stretch>
            <a:fillRect/>
          </a:stretch>
        </p:blipFill>
        <p:spPr bwMode="auto">
          <a:xfrm>
            <a:off x="7010400" y="2057400"/>
            <a:ext cx="1625600" cy="1524000"/>
          </a:xfrm>
          <a:prstGeom prst="rect">
            <a:avLst/>
          </a:prstGeom>
          <a:solidFill>
            <a:schemeClr val="bg1"/>
          </a:solidFill>
          <a:ln w="19050">
            <a:solidFill>
              <a:schemeClr val="accent1"/>
            </a:solidFill>
          </a:ln>
        </p:spPr>
      </p:pic>
      <p:grpSp>
        <p:nvGrpSpPr>
          <p:cNvPr id="3" name="Group 33"/>
          <p:cNvGrpSpPr>
            <a:grpSpLocks/>
          </p:cNvGrpSpPr>
          <p:nvPr/>
        </p:nvGrpSpPr>
        <p:grpSpPr bwMode="auto">
          <a:xfrm>
            <a:off x="609600" y="6096000"/>
            <a:ext cx="7924800" cy="228594"/>
            <a:chOff x="1524000" y="6400645"/>
            <a:chExt cx="7010400" cy="304903"/>
          </a:xfrm>
        </p:grpSpPr>
        <p:cxnSp>
          <p:nvCxnSpPr>
            <p:cNvPr id="33" name="Straight Connector 32"/>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6" name="Rectangle 35"/>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7" name="Rectangle 36"/>
            <p:cNvSpPr/>
            <p:nvPr/>
          </p:nvSpPr>
          <p:spPr>
            <a:xfrm>
              <a:off x="57150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Analysis</a:t>
              </a:r>
              <a:endParaRPr lang="en-US" sz="1400" b="1" dirty="0">
                <a:solidFill>
                  <a:schemeClr val="tx2"/>
                </a:solidFill>
                <a:latin typeface="Candara" pitchFamily="34" charset="0"/>
              </a:endParaRPr>
            </a:p>
          </p:txBody>
        </p:sp>
        <p:sp>
          <p:nvSpPr>
            <p:cNvPr id="38" name="Rectangle 37"/>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9" name="Rectangle 38"/>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20" name="Rectangle 1"/>
          <p:cNvSpPr>
            <a:spLocks noChangeArrowheads="1"/>
          </p:cNvSpPr>
          <p:nvPr/>
        </p:nvSpPr>
        <p:spPr bwMode="auto">
          <a:xfrm>
            <a:off x="685800" y="2928877"/>
            <a:ext cx="7696200" cy="240065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i="1" dirty="0" smtClean="0">
                <a:latin typeface="Calibri" pitchFamily="34" charset="0"/>
                <a:ea typeface="Calibri" pitchFamily="34" charset="0"/>
                <a:cs typeface="Times New Roman" pitchFamily="18" charset="0"/>
              </a:rPr>
              <a:t>Green Light</a:t>
            </a:r>
            <a:r>
              <a:rPr kumimoji="0" lang="en-US" sz="2400" b="1" i="1"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iPhone’s</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mobile data traffic has been growing</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Worldwide: 43% to 50%</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 48% to 55%</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latin typeface="Calibri" pitchFamily="34" charset="0"/>
                <a:ea typeface="Calibri" pitchFamily="34" charset="0"/>
                <a:cs typeface="Times New Roman" pitchFamily="18" charset="0"/>
              </a:rPr>
              <a:t>Decades of experience in retailing (iTunes, iPod, now the App Store)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Possible partnership with Verizon</a:t>
            </a:r>
            <a:endParaRPr kumimoji="0" lang="en-US" i="0" u="none" strike="noStrike" cap="none" normalizeH="0" baseline="0" dirty="0" smtClean="0">
              <a:ln>
                <a:noFill/>
              </a:ln>
              <a:solidFill>
                <a:schemeClr val="tx1"/>
              </a:solidFill>
              <a:effectLst/>
              <a:latin typeface="Arial" pitchFamily="34" charset="0"/>
              <a:cs typeface="Arial" pitchFamily="34" charset="0"/>
            </a:endParaRPr>
          </a:p>
          <a:p>
            <a:pPr marL="571500" lvl="1" indent="-114300" eaLnBrk="0" fontAlgn="base" hangingPunct="0">
              <a:spcBef>
                <a:spcPct val="0"/>
              </a:spcBef>
              <a:spcAft>
                <a:spcPct val="0"/>
              </a:spcAft>
              <a:buFontTx/>
              <a:buChar char="•"/>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*70% chance that Apple will launch the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with Verizon in mid</a:t>
            </a:r>
            <a:r>
              <a:rPr kumimoji="0" lang="en-US"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20</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Rapid expansion in the realm of applications and accessories.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23" name="Picture 2" descr="http://www2.samford.edu/ts/images/stories/mobile/iphone-logo.jpg"/>
          <p:cNvPicPr>
            <a:picLocks noChangeAspect="1" noChangeArrowheads="1"/>
          </p:cNvPicPr>
          <p:nvPr/>
        </p:nvPicPr>
        <p:blipFill>
          <a:blip r:embed="rId4" cstate="print"/>
          <a:srcRect/>
          <a:stretch>
            <a:fillRect/>
          </a:stretch>
        </p:blipFill>
        <p:spPr bwMode="auto">
          <a:xfrm>
            <a:off x="6705600" y="2057400"/>
            <a:ext cx="1905000" cy="1066801"/>
          </a:xfrm>
          <a:prstGeom prst="rect">
            <a:avLst/>
          </a:prstGeom>
          <a:noFill/>
          <a:ln w="19050">
            <a:solidFill>
              <a:schemeClr val="accent1"/>
            </a:solidFill>
          </a:ln>
        </p:spPr>
      </p:pic>
      <p:grpSp>
        <p:nvGrpSpPr>
          <p:cNvPr id="3" name="Group 33"/>
          <p:cNvGrpSpPr>
            <a:grpSpLocks/>
          </p:cNvGrpSpPr>
          <p:nvPr/>
        </p:nvGrpSpPr>
        <p:grpSpPr bwMode="auto">
          <a:xfrm>
            <a:off x="609600" y="6096000"/>
            <a:ext cx="7924800" cy="228594"/>
            <a:chOff x="1524000" y="6400645"/>
            <a:chExt cx="7010400" cy="304903"/>
          </a:xfrm>
        </p:grpSpPr>
        <p:cxnSp>
          <p:nvCxnSpPr>
            <p:cNvPr id="24" name="Straight Connector 23"/>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5" name="Rectangle 34"/>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6" name="Rectangle 35"/>
            <p:cNvSpPr/>
            <p:nvPr/>
          </p:nvSpPr>
          <p:spPr>
            <a:xfrm>
              <a:off x="57150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Analysis</a:t>
              </a:r>
              <a:endParaRPr lang="en-US" sz="1400" b="1" dirty="0">
                <a:solidFill>
                  <a:schemeClr val="tx2"/>
                </a:solidFill>
                <a:latin typeface="Candara" pitchFamily="34" charset="0"/>
              </a:endParaRPr>
            </a:p>
          </p:txBody>
        </p:sp>
        <p:sp>
          <p:nvSpPr>
            <p:cNvPr id="37" name="Rectangle 36"/>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8" name="Rectangle 37"/>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
        <p:nvSpPr>
          <p:cNvPr id="39" name="TextBox 38"/>
          <p:cNvSpPr txBox="1"/>
          <p:nvPr/>
        </p:nvSpPr>
        <p:spPr>
          <a:xfrm>
            <a:off x="1219200" y="990600"/>
            <a:ext cx="6781800" cy="646331"/>
          </a:xfrm>
          <a:prstGeom prst="rect">
            <a:avLst/>
          </a:prstGeom>
          <a:noFill/>
        </p:spPr>
        <p:txBody>
          <a:bodyPr wrap="square" rtlCol="0">
            <a:spAutoFit/>
          </a:bodyPr>
          <a:lstStyle/>
          <a:p>
            <a:pPr algn="ctr"/>
            <a:r>
              <a:rPr lang="en-US" sz="3600" dirty="0" err="1" smtClean="0">
                <a:solidFill>
                  <a:schemeClr val="bg1"/>
                </a:solidFill>
              </a:rPr>
              <a:t>iPhone</a:t>
            </a:r>
            <a:endParaRPr lang="en-US" sz="3600" dirty="0">
              <a:solidFill>
                <a:schemeClr val="bg1"/>
              </a:solidFill>
            </a:endParaRPr>
          </a:p>
        </p:txBody>
      </p:sp>
      <p:sp>
        <p:nvSpPr>
          <p:cNvPr id="21" name="Rectangle 20"/>
          <p:cNvSpPr/>
          <p:nvPr/>
        </p:nvSpPr>
        <p:spPr>
          <a:xfrm>
            <a:off x="6400800" y="6519446"/>
            <a:ext cx="2817118" cy="338554"/>
          </a:xfrm>
          <a:prstGeom prst="rect">
            <a:avLst/>
          </a:prstGeom>
        </p:spPr>
        <p:txBody>
          <a:bodyPr wrap="none">
            <a:spAutoFit/>
          </a:bodyPr>
          <a:lstStyle/>
          <a:p>
            <a:r>
              <a:rPr lang="en-US" sz="1600" dirty="0" smtClean="0">
                <a:latin typeface="Calibri" pitchFamily="34" charset="0"/>
                <a:ea typeface="Calibri" pitchFamily="34" charset="0"/>
                <a:cs typeface="Times New Roman" pitchFamily="18" charset="0"/>
              </a:rPr>
              <a:t>*Gene Munster of Piper </a:t>
            </a:r>
            <a:r>
              <a:rPr lang="en-US" sz="1600" dirty="0" err="1" smtClean="0">
                <a:latin typeface="Calibri" pitchFamily="34" charset="0"/>
                <a:ea typeface="Calibri" pitchFamily="34" charset="0"/>
                <a:cs typeface="Times New Roman" pitchFamily="18" charset="0"/>
              </a:rPr>
              <a:t>Jaffray</a:t>
            </a:r>
            <a:r>
              <a:rPr lang="en-US" sz="1600" dirty="0" smtClean="0">
                <a:latin typeface="Calibri" pitchFamily="34" charset="0"/>
                <a:ea typeface="Calibri" pitchFamily="34" charset="0"/>
                <a:cs typeface="Times New Roman" pitchFamily="18" charset="0"/>
              </a:rPr>
              <a:t> </a:t>
            </a:r>
            <a:endParaRPr lang="en-US" sz="1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21" name="Rectangle 2"/>
          <p:cNvSpPr>
            <a:spLocks noChangeArrowheads="1"/>
          </p:cNvSpPr>
          <p:nvPr/>
        </p:nvSpPr>
        <p:spPr bwMode="auto">
          <a:xfrm>
            <a:off x="609600" y="2734777"/>
            <a:ext cx="7924800" cy="240065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strike="noStrike" cap="none" normalizeH="0" baseline="0" dirty="0" smtClean="0">
                <a:ln>
                  <a:noFill/>
                </a:ln>
                <a:solidFill>
                  <a:schemeClr val="tx1"/>
                </a:solidFill>
                <a:effectLst/>
                <a:latin typeface="Calibri" pitchFamily="34" charset="0"/>
                <a:ea typeface="Calibri" pitchFamily="34" charset="0"/>
                <a:cs typeface="Times New Roman" pitchFamily="18" charset="0"/>
              </a:rPr>
              <a:t>Red</a:t>
            </a:r>
            <a:r>
              <a:rPr kumimoji="0" lang="en-US" sz="2400" b="1" i="1" strike="noStrike" cap="none" normalizeH="0" dirty="0" smtClean="0">
                <a:ln>
                  <a:noFill/>
                </a:ln>
                <a:solidFill>
                  <a:schemeClr val="tx1"/>
                </a:solidFill>
                <a:effectLst/>
                <a:latin typeface="Calibri" pitchFamily="34" charset="0"/>
                <a:ea typeface="Calibri" pitchFamily="34" charset="0"/>
                <a:cs typeface="Times New Roman" pitchFamily="18" charset="0"/>
              </a:rPr>
              <a:t> Light:</a:t>
            </a:r>
          </a:p>
          <a:p>
            <a:pPr marL="114300" lvl="0" indent="-114300" eaLnBrk="0" fontAlgn="base" hangingPunct="0">
              <a:spcBef>
                <a:spcPct val="0"/>
              </a:spcBef>
              <a:spcAft>
                <a:spcPct val="0"/>
              </a:spcAft>
              <a:buFontTx/>
              <a:buChar char="•"/>
            </a:pPr>
            <a:r>
              <a:rPr lang="en-US" dirty="0" smtClean="0">
                <a:latin typeface="Calibri" pitchFamily="34" charset="0"/>
                <a:ea typeface="Calibri" pitchFamily="34" charset="0"/>
                <a:cs typeface="Times New Roman" pitchFamily="18" charset="0"/>
              </a:rPr>
              <a:t>Rigid development rules</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Wingdings" pitchFamily="2" charset="2"/>
              </a:rPr>
              <a:t></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More work for developers, less reward, and less likelihood of future profit and success.</a:t>
            </a:r>
          </a:p>
          <a:p>
            <a:pPr marL="114300" lvl="0" indent="-114300" eaLnBrk="0" fontAlgn="base" hangingPunct="0">
              <a:spcBef>
                <a:spcPct val="0"/>
              </a:spcBef>
              <a:spcAft>
                <a:spcPct val="0"/>
              </a:spcAft>
              <a:buFontTx/>
              <a:buChar char="•"/>
            </a:pPr>
            <a:r>
              <a:rPr lang="en-US" dirty="0" smtClean="0">
                <a:latin typeface="Calibri" pitchFamily="34" charset="0"/>
                <a:cs typeface="Times New Roman" pitchFamily="18" charset="0"/>
                <a:sym typeface="Wingdings" pitchFamily="2" charset="2"/>
              </a:rPr>
              <a:t>Highest competition in app market</a:t>
            </a:r>
            <a:endParaRPr kumimoji="0" lang="en-US" b="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sym typeface="Wingdings" pitchFamily="2" charset="2"/>
              </a:rPr>
              <a:t>iPhone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Wingdings" pitchFamily="2" charset="2"/>
              </a:rPr>
              <a:t> users tend to have low app usage after initial download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Wingdings" pitchFamily="2" charset="2"/>
              </a:rPr>
              <a:t>AT&amp;T may charge higher rates for data hogs</a:t>
            </a:r>
            <a:endParaRPr kumimoji="0" lang="en-US" b="0" i="0" u="none" strike="noStrike" cap="none" normalizeH="0" baseline="0" dirty="0" smtClean="0">
              <a:ln>
                <a:noFill/>
              </a:ln>
              <a:solidFill>
                <a:schemeClr val="tx1"/>
              </a:solidFill>
              <a:effectLst/>
              <a:latin typeface="Arial" pitchFamily="34" charset="0"/>
              <a:cs typeface="Arial" pitchFamily="34" charset="0"/>
              <a:sym typeface="Wingdings" pitchFamily="2" charset="2"/>
            </a:endParaRPr>
          </a:p>
          <a:p>
            <a:pPr marL="571500" lvl="1" indent="-114300" eaLnBrk="0" fontAlgn="base" hangingPunct="0">
              <a:spcBef>
                <a:spcPct val="0"/>
              </a:spcBef>
              <a:spcAft>
                <a:spcPct val="0"/>
              </a:spcAft>
              <a:buFontTx/>
              <a:buChar char="•"/>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Wingdings" pitchFamily="2" charset="2"/>
              </a:rPr>
              <a:t>A report said that the average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sym typeface="Wingdings" pitchFamily="2" charset="2"/>
              </a:rPr>
              <a:t>iPhone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Wingdings" pitchFamily="2" charset="2"/>
              </a:rPr>
              <a:t> user consumes 10 times the bandwidth of a typical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sym typeface="Wingdings" pitchFamily="2" charset="2"/>
              </a:rPr>
              <a:t>smartphone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sym typeface="Wingdings" pitchFamily="2" charset="2"/>
              </a:rPr>
              <a:t> user.</a:t>
            </a:r>
          </a:p>
        </p:txBody>
      </p:sp>
      <p:pic>
        <p:nvPicPr>
          <p:cNvPr id="23" name="Picture 2" descr="http://www2.samford.edu/ts/images/stories/mobile/iphone-logo.jpg"/>
          <p:cNvPicPr>
            <a:picLocks noChangeAspect="1" noChangeArrowheads="1"/>
          </p:cNvPicPr>
          <p:nvPr/>
        </p:nvPicPr>
        <p:blipFill>
          <a:blip r:embed="rId4" cstate="print"/>
          <a:srcRect/>
          <a:stretch>
            <a:fillRect/>
          </a:stretch>
        </p:blipFill>
        <p:spPr bwMode="auto">
          <a:xfrm>
            <a:off x="6705600" y="2057400"/>
            <a:ext cx="1905000" cy="1066801"/>
          </a:xfrm>
          <a:prstGeom prst="rect">
            <a:avLst/>
          </a:prstGeom>
          <a:noFill/>
          <a:ln w="19050">
            <a:solidFill>
              <a:schemeClr val="accent1"/>
            </a:solidFill>
          </a:ln>
        </p:spPr>
      </p:pic>
      <p:grpSp>
        <p:nvGrpSpPr>
          <p:cNvPr id="3" name="Group 33"/>
          <p:cNvGrpSpPr>
            <a:grpSpLocks/>
          </p:cNvGrpSpPr>
          <p:nvPr/>
        </p:nvGrpSpPr>
        <p:grpSpPr bwMode="auto">
          <a:xfrm>
            <a:off x="609600" y="6096000"/>
            <a:ext cx="7924800" cy="228594"/>
            <a:chOff x="1524000" y="6400645"/>
            <a:chExt cx="7010400" cy="304903"/>
          </a:xfrm>
        </p:grpSpPr>
        <p:cxnSp>
          <p:nvCxnSpPr>
            <p:cNvPr id="24" name="Straight Connector 23"/>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5" name="Rectangle 34"/>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6" name="Rectangle 35"/>
            <p:cNvSpPr/>
            <p:nvPr/>
          </p:nvSpPr>
          <p:spPr>
            <a:xfrm>
              <a:off x="57150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Analysis</a:t>
              </a:r>
              <a:endParaRPr lang="en-US" sz="1400" b="1" dirty="0">
                <a:solidFill>
                  <a:schemeClr val="tx2"/>
                </a:solidFill>
                <a:latin typeface="Candara" pitchFamily="34" charset="0"/>
              </a:endParaRPr>
            </a:p>
          </p:txBody>
        </p:sp>
        <p:sp>
          <p:nvSpPr>
            <p:cNvPr id="37" name="Rectangle 36"/>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8" name="Rectangle 37"/>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
        <p:nvSpPr>
          <p:cNvPr id="39" name="TextBox 38"/>
          <p:cNvSpPr txBox="1"/>
          <p:nvPr/>
        </p:nvSpPr>
        <p:spPr>
          <a:xfrm>
            <a:off x="1219200" y="990600"/>
            <a:ext cx="6781800" cy="646331"/>
          </a:xfrm>
          <a:prstGeom prst="rect">
            <a:avLst/>
          </a:prstGeom>
          <a:noFill/>
        </p:spPr>
        <p:txBody>
          <a:bodyPr wrap="square" rtlCol="0">
            <a:spAutoFit/>
          </a:bodyPr>
          <a:lstStyle/>
          <a:p>
            <a:pPr algn="ctr"/>
            <a:r>
              <a:rPr lang="en-US" sz="3600" dirty="0" err="1" smtClean="0">
                <a:solidFill>
                  <a:schemeClr val="bg1"/>
                </a:solidFill>
              </a:rPr>
              <a:t>iPhone</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23" name="Rectangle 1"/>
          <p:cNvSpPr>
            <a:spLocks noChangeArrowheads="1"/>
          </p:cNvSpPr>
          <p:nvPr/>
        </p:nvSpPr>
        <p:spPr bwMode="auto">
          <a:xfrm>
            <a:off x="609600" y="2362200"/>
            <a:ext cx="6858000" cy="3231654"/>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1" strike="noStrike" cap="none" normalizeH="0" baseline="0" dirty="0" smtClean="0">
                <a:ln>
                  <a:noFill/>
                </a:ln>
                <a:solidFill>
                  <a:schemeClr val="tx1"/>
                </a:solidFill>
                <a:effectLst/>
                <a:latin typeface="Calibri" pitchFamily="34" charset="0"/>
                <a:ea typeface="Calibri" pitchFamily="34" charset="0"/>
                <a:cs typeface="Times New Roman" pitchFamily="18" charset="0"/>
              </a:rPr>
              <a:t>Green Light</a:t>
            </a:r>
            <a:endParaRPr kumimoji="0" lang="en-US" sz="2400" b="0" i="1"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Strong growth</a:t>
            </a:r>
            <a:r>
              <a:rPr kumimoji="0" lang="en-US" b="0" i="0" u="none" strike="noStrike" cap="none" normalizeH="0" baseline="0" dirty="0" smtClean="0">
                <a:ln>
                  <a:noFill/>
                </a:ln>
                <a:effectLst/>
                <a:latin typeface="Calibri" pitchFamily="34" charset="0"/>
                <a:ea typeface="Calibri" pitchFamily="34" charset="0"/>
                <a:cs typeface="Times New Roman" pitchFamily="18" charset="0"/>
              </a:rPr>
              <a:t> and sustained market share</a:t>
            </a:r>
            <a:endParaRPr kumimoji="0" lang="en-US"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smtClean="0">
                <a:latin typeface="Calibri" pitchFamily="34" charset="0"/>
                <a:ea typeface="Calibri" pitchFamily="34" charset="0"/>
                <a:cs typeface="Times New Roman" pitchFamily="18" charset="0"/>
              </a:rPr>
              <a:t>Compatible u</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 behaviors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109538" marR="0" lvl="0" indent="-109538"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Android consumers use their applications </a:t>
            </a:r>
            <a:r>
              <a:rPr kumimoji="0" lang="en-US" b="0" i="0" u="none" strike="noStrike" cap="none" normalizeH="0" baseline="0" dirty="0" smtClean="0">
                <a:ln>
                  <a:noFill/>
                </a:ln>
                <a:effectLst/>
                <a:latin typeface="Calibri" pitchFamily="34" charset="0"/>
                <a:ea typeface="Calibri" pitchFamily="34" charset="0"/>
                <a:cs typeface="Times New Roman" pitchFamily="18" charset="0"/>
              </a:rPr>
              <a:t>significantly</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more   frequently than their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counterparts.</a:t>
            </a:r>
          </a:p>
          <a:p>
            <a:pPr marL="109538" marR="0" lvl="0" indent="-109538" algn="l" defTabSz="914400" rtl="0" eaLnBrk="0" fontAlgn="base" latinLnBrk="0" hangingPunct="0">
              <a:lnSpc>
                <a:spcPct val="100000"/>
              </a:lnSpc>
              <a:spcBef>
                <a:spcPct val="0"/>
              </a:spcBef>
              <a:spcAft>
                <a:spcPct val="0"/>
              </a:spcAft>
              <a:buClrTx/>
              <a:buSzTx/>
              <a:buFontTx/>
              <a:buChar char="•"/>
              <a:tabLst/>
            </a:pPr>
            <a:r>
              <a:rPr lang="en-US" dirty="0" smtClean="0">
                <a:latin typeface="Calibri" pitchFamily="34" charset="0"/>
                <a:cs typeface="Times New Roman" pitchFamily="18" charset="0"/>
              </a:rPr>
              <a:t>Ability to run apps in the background. This feature fits especially with Rhapsody</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Android’s mobile data traffic has been growing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Devices</a:t>
            </a:r>
            <a:r>
              <a:rPr kumimoji="0" lang="en-US"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have been receiving great reviews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573088" lvl="1" indent="-115888" eaLnBrk="0" fontAlgn="base" hangingPunct="0">
              <a:spcBef>
                <a:spcPct val="0"/>
              </a:spcBef>
              <a:spcAft>
                <a:spcPct val="0"/>
              </a:spcAft>
              <a:buFontTx/>
              <a:buChar char="•"/>
            </a:pP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Time magazine has named the Motorola Droid the No. 1 gadget of 2009 (“Gadget of the Year), besting the </a:t>
            </a:r>
            <a:r>
              <a:rPr kumimoji="0" lang="en-US"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iPhone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3GS.</a:t>
            </a:r>
            <a:endParaRPr lang="en-US" baseline="30000" dirty="0">
              <a:latin typeface="Calibri" pitchFamily="34" charset="0"/>
              <a:cs typeface="Times New Roman" pitchFamily="18" charset="0"/>
            </a:endParaRPr>
          </a:p>
        </p:txBody>
      </p:sp>
      <p:pic>
        <p:nvPicPr>
          <p:cNvPr id="34" name="Picture 4" descr="http://gadgetmix.com/index/wp-content/uploads/android_logo.png"/>
          <p:cNvPicPr>
            <a:picLocks noChangeAspect="1" noChangeArrowheads="1"/>
          </p:cNvPicPr>
          <p:nvPr/>
        </p:nvPicPr>
        <p:blipFill>
          <a:blip r:embed="rId4" cstate="print"/>
          <a:srcRect/>
          <a:stretch>
            <a:fillRect/>
          </a:stretch>
        </p:blipFill>
        <p:spPr bwMode="auto">
          <a:xfrm>
            <a:off x="7010400" y="1969747"/>
            <a:ext cx="1504950" cy="1459253"/>
          </a:xfrm>
          <a:prstGeom prst="rect">
            <a:avLst/>
          </a:prstGeom>
          <a:noFill/>
          <a:ln w="19050">
            <a:solidFill>
              <a:schemeClr val="accent1"/>
            </a:solidFill>
          </a:ln>
        </p:spPr>
      </p:pic>
      <p:sp>
        <p:nvSpPr>
          <p:cNvPr id="24" name="Rectangle 23"/>
          <p:cNvSpPr/>
          <p:nvPr/>
        </p:nvSpPr>
        <p:spPr>
          <a:xfrm>
            <a:off x="7836488" y="6519446"/>
            <a:ext cx="1383712" cy="338554"/>
          </a:xfrm>
          <a:prstGeom prst="rect">
            <a:avLst/>
          </a:prstGeom>
        </p:spPr>
        <p:txBody>
          <a:bodyPr wrap="none">
            <a:spAutoFit/>
          </a:bodyPr>
          <a:lstStyle/>
          <a:p>
            <a:r>
              <a:rPr lang="en-US" sz="1600" dirty="0" smtClean="0"/>
              <a:t>* </a:t>
            </a:r>
            <a:r>
              <a:rPr lang="en-US" sz="1600" dirty="0" err="1" smtClean="0"/>
              <a:t>AppleInsider</a:t>
            </a:r>
            <a:endParaRPr lang="en-US" sz="1600" dirty="0"/>
          </a:p>
        </p:txBody>
      </p:sp>
      <p:grpSp>
        <p:nvGrpSpPr>
          <p:cNvPr id="3" name="Group 33"/>
          <p:cNvGrpSpPr>
            <a:grpSpLocks/>
          </p:cNvGrpSpPr>
          <p:nvPr/>
        </p:nvGrpSpPr>
        <p:grpSpPr bwMode="auto">
          <a:xfrm>
            <a:off x="609600" y="6096000"/>
            <a:ext cx="7924800" cy="228594"/>
            <a:chOff x="1524000" y="6400645"/>
            <a:chExt cx="7010400" cy="304903"/>
          </a:xfrm>
        </p:grpSpPr>
        <p:cxnSp>
          <p:nvCxnSpPr>
            <p:cNvPr id="35" name="Straight Connector 34"/>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8" name="Rectangle 37"/>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9" name="Rectangle 38"/>
            <p:cNvSpPr/>
            <p:nvPr/>
          </p:nvSpPr>
          <p:spPr>
            <a:xfrm>
              <a:off x="57150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Analysis</a:t>
              </a:r>
              <a:endParaRPr lang="en-US" sz="1400" b="1" dirty="0">
                <a:solidFill>
                  <a:schemeClr val="tx2"/>
                </a:solidFill>
                <a:latin typeface="Candara" pitchFamily="34" charset="0"/>
              </a:endParaRPr>
            </a:p>
          </p:txBody>
        </p:sp>
        <p:sp>
          <p:nvSpPr>
            <p:cNvPr id="40" name="Rectangle 39"/>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41" name="Rectangle 40"/>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
        <p:nvSpPr>
          <p:cNvPr id="43" name="TextBox 42"/>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Android</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24" name="Rectangle 1"/>
          <p:cNvSpPr>
            <a:spLocks noChangeArrowheads="1"/>
          </p:cNvSpPr>
          <p:nvPr/>
        </p:nvSpPr>
        <p:spPr bwMode="auto">
          <a:xfrm>
            <a:off x="762000" y="2895600"/>
            <a:ext cx="7391400" cy="1538883"/>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n-US" sz="1600" b="1" i="1" dirty="0" smtClean="0"/>
          </a:p>
          <a:p>
            <a:r>
              <a:rPr lang="en-US" sz="2400" b="1" i="1" dirty="0" smtClean="0"/>
              <a:t>Red Light</a:t>
            </a:r>
            <a:endParaRPr lang="en-US" sz="2400" i="1" dirty="0"/>
          </a:p>
          <a:p>
            <a:pPr lvl="0">
              <a:buFont typeface="Arial" pitchFamily="34" charset="0"/>
              <a:buChar char="•"/>
            </a:pPr>
            <a:r>
              <a:rPr lang="en-US" dirty="0"/>
              <a:t>Far behind the </a:t>
            </a:r>
            <a:r>
              <a:rPr lang="en-US" dirty="0" err="1"/>
              <a:t>iPhone</a:t>
            </a:r>
            <a:r>
              <a:rPr lang="en-US" dirty="0"/>
              <a:t> in market share and installed base</a:t>
            </a:r>
            <a:r>
              <a:rPr lang="en-US" dirty="0" smtClean="0"/>
              <a:t>.</a:t>
            </a:r>
            <a:endParaRPr lang="en-US" dirty="0"/>
          </a:p>
          <a:p>
            <a:pPr marL="53975" lvl="0" indent="-53975">
              <a:buFont typeface="Arial" pitchFamily="34" charset="0"/>
              <a:buChar char="•"/>
            </a:pPr>
            <a:r>
              <a:rPr lang="en-US" dirty="0" smtClean="0"/>
              <a:t>Ability to “run in background” also opens the chance for increased malware attacks</a:t>
            </a:r>
            <a:endParaRPr lang="en-US" dirty="0"/>
          </a:p>
        </p:txBody>
      </p:sp>
      <p:pic>
        <p:nvPicPr>
          <p:cNvPr id="34" name="Picture 4" descr="http://gadgetmix.com/index/wp-content/uploads/android_logo.png"/>
          <p:cNvPicPr>
            <a:picLocks noChangeAspect="1" noChangeArrowheads="1"/>
          </p:cNvPicPr>
          <p:nvPr/>
        </p:nvPicPr>
        <p:blipFill>
          <a:blip r:embed="rId4" cstate="print"/>
          <a:srcRect/>
          <a:stretch>
            <a:fillRect/>
          </a:stretch>
        </p:blipFill>
        <p:spPr bwMode="auto">
          <a:xfrm>
            <a:off x="7086600" y="1969747"/>
            <a:ext cx="1504950" cy="1459253"/>
          </a:xfrm>
          <a:prstGeom prst="rect">
            <a:avLst/>
          </a:prstGeom>
          <a:noFill/>
          <a:ln w="19050">
            <a:solidFill>
              <a:schemeClr val="accent1"/>
            </a:solidFill>
          </a:ln>
        </p:spPr>
      </p:pic>
      <p:grpSp>
        <p:nvGrpSpPr>
          <p:cNvPr id="3" name="Group 33"/>
          <p:cNvGrpSpPr>
            <a:grpSpLocks/>
          </p:cNvGrpSpPr>
          <p:nvPr/>
        </p:nvGrpSpPr>
        <p:grpSpPr bwMode="auto">
          <a:xfrm>
            <a:off x="609600" y="6096000"/>
            <a:ext cx="7924800" cy="228594"/>
            <a:chOff x="1524000" y="6400645"/>
            <a:chExt cx="7010400" cy="304903"/>
          </a:xfrm>
        </p:grpSpPr>
        <p:cxnSp>
          <p:nvCxnSpPr>
            <p:cNvPr id="23" name="Straight Connector 22"/>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6" name="Rectangle 35"/>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7" name="Rectangle 36"/>
            <p:cNvSpPr/>
            <p:nvPr/>
          </p:nvSpPr>
          <p:spPr>
            <a:xfrm>
              <a:off x="57150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Analysis</a:t>
              </a:r>
              <a:endParaRPr lang="en-US" sz="1400" b="1" dirty="0">
                <a:solidFill>
                  <a:schemeClr val="tx2"/>
                </a:solidFill>
                <a:latin typeface="Candara" pitchFamily="34" charset="0"/>
              </a:endParaRPr>
            </a:p>
          </p:txBody>
        </p:sp>
        <p:sp>
          <p:nvSpPr>
            <p:cNvPr id="38" name="Rectangle 37"/>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9" name="Rectangle 38"/>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
        <p:nvSpPr>
          <p:cNvPr id="40" name="TextBox 39"/>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Android</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24" name="Rectangle 1"/>
          <p:cNvSpPr>
            <a:spLocks noChangeArrowheads="1"/>
          </p:cNvSpPr>
          <p:nvPr/>
        </p:nvSpPr>
        <p:spPr bwMode="auto">
          <a:xfrm>
            <a:off x="304800" y="3048000"/>
            <a:ext cx="7010400" cy="1631216"/>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buFontTx/>
              <a:buChar char="•"/>
            </a:pPr>
            <a:r>
              <a:rPr lang="en-US" sz="2000" dirty="0" smtClean="0">
                <a:latin typeface="Calibri" pitchFamily="34" charset="0"/>
                <a:ea typeface="Calibri" pitchFamily="34" charset="0"/>
                <a:cs typeface="Times New Roman" pitchFamily="18" charset="0"/>
              </a:rPr>
              <a:t>Tend to be adults between 25 and 40 years old</a:t>
            </a:r>
          </a:p>
          <a:p>
            <a:pPr lvl="1" eaLnBrk="0" fontAlgn="base" hangingPunct="0">
              <a:spcBef>
                <a:spcPct val="0"/>
              </a:spcBef>
              <a:spcAft>
                <a:spcPct val="0"/>
              </a:spcAft>
              <a:buFontTx/>
              <a:buChar char="•"/>
            </a:pPr>
            <a:r>
              <a:rPr lang="en-US" sz="2000" dirty="0" smtClean="0">
                <a:latin typeface="Calibri" pitchFamily="34" charset="0"/>
                <a:ea typeface="Calibri" pitchFamily="34" charset="0"/>
                <a:cs typeface="Times New Roman" pitchFamily="18" charset="0"/>
              </a:rPr>
              <a:t>Have higher disposable income.</a:t>
            </a:r>
          </a:p>
          <a:p>
            <a:pPr lvl="1" eaLnBrk="0" fontAlgn="base" hangingPunct="0">
              <a:spcBef>
                <a:spcPct val="0"/>
              </a:spcBef>
              <a:spcAft>
                <a:spcPct val="0"/>
              </a:spcAft>
              <a:buFontTx/>
              <a:buChar char="•"/>
            </a:pPr>
            <a:r>
              <a:rPr lang="en-US" sz="2000" dirty="0" smtClean="0">
                <a:latin typeface="Calibri" pitchFamily="34" charset="0"/>
                <a:cs typeface="Times New Roman" pitchFamily="18" charset="0"/>
              </a:rPr>
              <a:t>More tolerant of imperfections in software</a:t>
            </a:r>
            <a:endParaRPr lang="en-US" sz="2000" dirty="0" smtClean="0">
              <a:latin typeface="Arial" pitchFamily="34" charset="0"/>
              <a:cs typeface="Arial" pitchFamily="34" charset="0"/>
            </a:endParaRPr>
          </a:p>
          <a:p>
            <a:pPr marL="571500" lvl="1" indent="-114300" eaLnBrk="0" fontAlgn="base" hangingPunct="0">
              <a:spcBef>
                <a:spcPct val="0"/>
              </a:spcBef>
              <a:spcAft>
                <a:spcPct val="0"/>
              </a:spcAft>
              <a:buFontTx/>
              <a:buChar char="•"/>
            </a:pPr>
            <a:r>
              <a:rPr lang="en-US" sz="2000" dirty="0" smtClean="0">
                <a:solidFill>
                  <a:srgbClr val="000000"/>
                </a:solidFill>
                <a:latin typeface="Calibri" pitchFamily="34" charset="0"/>
                <a:ea typeface="Calibri" pitchFamily="34" charset="0"/>
                <a:cs typeface="Times New Roman" pitchFamily="18" charset="0"/>
              </a:rPr>
              <a:t>More tech savvy and willing to figure out the details of a specific app.</a:t>
            </a:r>
            <a:endParaRPr lang="en-US" sz="2000" dirty="0" smtClean="0">
              <a:latin typeface="Arial" pitchFamily="34" charset="0"/>
              <a:cs typeface="Arial" pitchFamily="34" charset="0"/>
            </a:endParaRPr>
          </a:p>
        </p:txBody>
      </p:sp>
      <p:pic>
        <p:nvPicPr>
          <p:cNvPr id="34" name="Picture 4" descr="http://gadgetmix.com/index/wp-content/uploads/android_logo.png"/>
          <p:cNvPicPr>
            <a:picLocks noChangeAspect="1" noChangeArrowheads="1"/>
          </p:cNvPicPr>
          <p:nvPr/>
        </p:nvPicPr>
        <p:blipFill>
          <a:blip r:embed="rId4" cstate="print"/>
          <a:srcRect/>
          <a:stretch>
            <a:fillRect/>
          </a:stretch>
        </p:blipFill>
        <p:spPr bwMode="auto">
          <a:xfrm>
            <a:off x="7086600" y="1969747"/>
            <a:ext cx="1504950" cy="1459253"/>
          </a:xfrm>
          <a:prstGeom prst="rect">
            <a:avLst/>
          </a:prstGeom>
          <a:noFill/>
          <a:ln w="19050">
            <a:solidFill>
              <a:schemeClr val="accent1"/>
            </a:solidFill>
          </a:ln>
        </p:spPr>
      </p:pic>
      <p:grpSp>
        <p:nvGrpSpPr>
          <p:cNvPr id="3" name="Group 33"/>
          <p:cNvGrpSpPr>
            <a:grpSpLocks/>
          </p:cNvGrpSpPr>
          <p:nvPr/>
        </p:nvGrpSpPr>
        <p:grpSpPr bwMode="auto">
          <a:xfrm>
            <a:off x="609600" y="6096000"/>
            <a:ext cx="7924800" cy="228594"/>
            <a:chOff x="1524000" y="6400645"/>
            <a:chExt cx="7010400" cy="304903"/>
          </a:xfrm>
        </p:grpSpPr>
        <p:cxnSp>
          <p:nvCxnSpPr>
            <p:cNvPr id="23" name="Straight Connector 22"/>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6" name="Rectangle 35"/>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7" name="Rectangle 36"/>
            <p:cNvSpPr/>
            <p:nvPr/>
          </p:nvSpPr>
          <p:spPr>
            <a:xfrm>
              <a:off x="57150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Analysis</a:t>
              </a:r>
              <a:endParaRPr lang="en-US" sz="1400" b="1" dirty="0">
                <a:solidFill>
                  <a:schemeClr val="tx2"/>
                </a:solidFill>
                <a:latin typeface="Candara" pitchFamily="34" charset="0"/>
              </a:endParaRPr>
            </a:p>
          </p:txBody>
        </p:sp>
        <p:sp>
          <p:nvSpPr>
            <p:cNvPr id="38" name="Rectangle 37"/>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9" name="Rectangle 38"/>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grpSp>
      <p:sp>
        <p:nvSpPr>
          <p:cNvPr id="40" name="TextBox 39"/>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“Typical” Android User</a:t>
            </a:r>
            <a:endParaRPr lang="en-US" sz="3600" dirty="0">
              <a:solidFill>
                <a:schemeClr val="bg1"/>
              </a:solidFill>
            </a:endParaRPr>
          </a:p>
        </p:txBody>
      </p:sp>
      <p:sp>
        <p:nvSpPr>
          <p:cNvPr id="20" name="Rectangle 19"/>
          <p:cNvSpPr/>
          <p:nvPr/>
        </p:nvSpPr>
        <p:spPr>
          <a:xfrm>
            <a:off x="7836488" y="6519446"/>
            <a:ext cx="1383712" cy="338554"/>
          </a:xfrm>
          <a:prstGeom prst="rect">
            <a:avLst/>
          </a:prstGeom>
        </p:spPr>
        <p:txBody>
          <a:bodyPr wrap="none">
            <a:spAutoFit/>
          </a:bodyPr>
          <a:lstStyle/>
          <a:p>
            <a:r>
              <a:rPr lang="en-US" sz="1600" dirty="0" smtClean="0"/>
              <a:t>* </a:t>
            </a:r>
            <a:r>
              <a:rPr lang="en-US" sz="1600" dirty="0" err="1" smtClean="0"/>
              <a:t>AppleInsider</a:t>
            </a:r>
            <a:endParaRPr lang="en-US" sz="1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p:cNvPicPr>
            <a:picLocks noChangeAspect="1" noChangeArrowheads="1"/>
          </p:cNvPicPr>
          <p:nvPr/>
        </p:nvPicPr>
        <p:blipFill>
          <a:blip r:embed="rId4" cstate="print">
            <a:lum bright="72000"/>
          </a:blip>
          <a:srcRect/>
          <a:stretch>
            <a:fillRect/>
          </a:stretch>
        </p:blipFill>
        <p:spPr bwMode="auto">
          <a:xfrm>
            <a:off x="304800" y="342900"/>
            <a:ext cx="8534400" cy="6172200"/>
          </a:xfrm>
          <a:prstGeom prst="rect">
            <a:avLst/>
          </a:prstGeom>
          <a:noFill/>
          <a:ln w="9525">
            <a:noFill/>
            <a:miter lim="800000"/>
            <a:headEnd/>
            <a:tailEnd/>
          </a:ln>
        </p:spPr>
      </p:pic>
      <p:sp>
        <p:nvSpPr>
          <p:cNvPr id="9" name="Rectangle 8"/>
          <p:cNvSpPr/>
          <p:nvPr/>
        </p:nvSpPr>
        <p:spPr>
          <a:xfrm>
            <a:off x="228600" y="30099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sp>
        <p:nvSpPr>
          <p:cNvPr id="42" name="TextBox 41"/>
          <p:cNvSpPr txBox="1"/>
          <p:nvPr/>
        </p:nvSpPr>
        <p:spPr>
          <a:xfrm>
            <a:off x="1181100" y="3105834"/>
            <a:ext cx="6781800" cy="646331"/>
          </a:xfrm>
          <a:prstGeom prst="rect">
            <a:avLst/>
          </a:prstGeom>
          <a:noFill/>
        </p:spPr>
        <p:txBody>
          <a:bodyPr wrap="square" rtlCol="0">
            <a:spAutoFit/>
          </a:bodyPr>
          <a:lstStyle/>
          <a:p>
            <a:pPr algn="ctr"/>
            <a:r>
              <a:rPr lang="en-US" sz="3600" dirty="0" smtClean="0">
                <a:solidFill>
                  <a:schemeClr val="bg1"/>
                </a:solidFill>
              </a:rPr>
              <a:t>Proposal</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Strategic Recommendations</a:t>
            </a:r>
            <a:endParaRPr lang="en-US" sz="3600" dirty="0">
              <a:solidFill>
                <a:schemeClr val="bg1"/>
              </a:solidFill>
            </a:endParaRPr>
          </a:p>
        </p:txBody>
      </p:sp>
      <p:grpSp>
        <p:nvGrpSpPr>
          <p:cNvPr id="3" name="Group 33"/>
          <p:cNvGrpSpPr>
            <a:grpSpLocks/>
          </p:cNvGrpSpPr>
          <p:nvPr/>
        </p:nvGrpSpPr>
        <p:grpSpPr bwMode="auto">
          <a:xfrm>
            <a:off x="609600" y="6096000"/>
            <a:ext cx="7924800" cy="228594"/>
            <a:chOff x="1524000" y="6400645"/>
            <a:chExt cx="7010400" cy="304903"/>
          </a:xfrm>
        </p:grpSpPr>
        <p:cxnSp>
          <p:nvCxnSpPr>
            <p:cNvPr id="23" name="Straight Connector 22"/>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Carriers</a:t>
              </a:r>
              <a:endParaRPr lang="en-US" sz="1400" dirty="0">
                <a:latin typeface="Candara" pitchFamily="34" charset="0"/>
              </a:endParaRPr>
            </a:p>
          </p:txBody>
        </p:sp>
        <p:sp>
          <p:nvSpPr>
            <p:cNvPr id="35" name="Rectangle 34"/>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6" name="Rectangle 35"/>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7" name="Rectangle 36"/>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8" name="Rectangle 37"/>
            <p:cNvSpPr/>
            <p:nvPr/>
          </p:nvSpPr>
          <p:spPr>
            <a:xfrm>
              <a:off x="70104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tx2"/>
                  </a:solidFill>
                  <a:latin typeface="Candara" pitchFamily="34" charset="0"/>
                </a:rPr>
                <a:t>Proposal</a:t>
              </a:r>
              <a:endParaRPr lang="en-US" sz="1400" b="1" dirty="0">
                <a:solidFill>
                  <a:schemeClr val="tx2"/>
                </a:solidFill>
                <a:latin typeface="Candara" pitchFamily="34" charset="0"/>
              </a:endParaRPr>
            </a:p>
          </p:txBody>
        </p:sp>
      </p:grpSp>
      <p:graphicFrame>
        <p:nvGraphicFramePr>
          <p:cNvPr id="20" name="Diagram 19"/>
          <p:cNvGraphicFramePr/>
          <p:nvPr/>
        </p:nvGraphicFramePr>
        <p:xfrm>
          <a:off x="533400" y="2133600"/>
          <a:ext cx="8001000" cy="3352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63" name="Picture 3"/>
            <p:cNvPicPr>
              <a:picLocks noChangeAspect="1" noChangeArrowheads="1"/>
            </p:cNvPicPr>
            <p:nvPr/>
          </p:nvPicPr>
          <p:blipFill>
            <a:blip r:embed="rId4" cstate="print">
              <a:lum bright="72000"/>
            </a:blip>
            <a:srcRect/>
            <a:stretch>
              <a:fillRect/>
            </a:stretch>
          </p:blipFill>
          <p:spPr bwMode="auto">
            <a:xfrm>
              <a:off x="304800" y="304800"/>
              <a:ext cx="8534400" cy="6172201"/>
            </a:xfrm>
            <a:prstGeom prst="rect">
              <a:avLst/>
            </a:prstGeom>
            <a:noFill/>
            <a:ln w="9525">
              <a:noFill/>
              <a:miter lim="800000"/>
              <a:headEnd/>
              <a:tailEnd/>
            </a:ln>
          </p:spPr>
        </p:pic>
        <p:sp>
          <p:nvSpPr>
            <p:cNvPr id="9" name="Rectangle 8"/>
            <p:cNvSpPr/>
            <p:nvPr/>
          </p:nvSpPr>
          <p:spPr>
            <a:xfrm>
              <a:off x="228600" y="30099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181100" y="3105834"/>
            <a:ext cx="6781800" cy="646331"/>
          </a:xfrm>
          <a:prstGeom prst="rect">
            <a:avLst/>
          </a:prstGeom>
          <a:noFill/>
        </p:spPr>
        <p:txBody>
          <a:bodyPr wrap="square" rtlCol="0">
            <a:spAutoFit/>
          </a:bodyPr>
          <a:lstStyle/>
          <a:p>
            <a:pPr algn="ctr"/>
            <a:r>
              <a:rPr lang="en-US" sz="3600" dirty="0" smtClean="0">
                <a:solidFill>
                  <a:schemeClr val="bg1"/>
                </a:solidFill>
              </a:rPr>
              <a:t>Carriers</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p:cNvPicPr>
            <a:picLocks noChangeAspect="1" noChangeArrowheads="1"/>
          </p:cNvPicPr>
          <p:nvPr/>
        </p:nvPicPr>
        <p:blipFill>
          <a:blip r:embed="rId4" cstate="print">
            <a:lum bright="72000"/>
          </a:blip>
          <a:srcRect/>
          <a:stretch>
            <a:fillRect/>
          </a:stretch>
        </p:blipFill>
        <p:spPr bwMode="auto">
          <a:xfrm>
            <a:off x="304800" y="342900"/>
            <a:ext cx="8534400" cy="6172200"/>
          </a:xfrm>
          <a:prstGeom prst="rect">
            <a:avLst/>
          </a:prstGeom>
          <a:noFill/>
          <a:ln w="9525">
            <a:noFill/>
            <a:miter lim="800000"/>
            <a:headEnd/>
            <a:tailEnd/>
          </a:ln>
        </p:spPr>
      </p:pic>
      <p:sp>
        <p:nvSpPr>
          <p:cNvPr id="9" name="Rectangle 8"/>
          <p:cNvSpPr/>
          <p:nvPr/>
        </p:nvSpPr>
        <p:spPr>
          <a:xfrm>
            <a:off x="228600" y="9906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sp>
        <p:nvSpPr>
          <p:cNvPr id="42" name="TextBox 41"/>
          <p:cNvSpPr txBox="1"/>
          <p:nvPr/>
        </p:nvSpPr>
        <p:spPr>
          <a:xfrm>
            <a:off x="1181100" y="1086534"/>
            <a:ext cx="6781800" cy="646331"/>
          </a:xfrm>
          <a:prstGeom prst="rect">
            <a:avLst/>
          </a:prstGeom>
          <a:noFill/>
        </p:spPr>
        <p:txBody>
          <a:bodyPr wrap="square" rtlCol="0">
            <a:spAutoFit/>
          </a:bodyPr>
          <a:lstStyle/>
          <a:p>
            <a:pPr algn="ctr"/>
            <a:r>
              <a:rPr lang="en-US" sz="3600" dirty="0" smtClean="0">
                <a:solidFill>
                  <a:schemeClr val="bg1"/>
                </a:solidFill>
              </a:rPr>
              <a:t>Appendix</a:t>
            </a:r>
            <a:endParaRPr lang="en-US" sz="3600" dirty="0">
              <a:solidFill>
                <a:schemeClr val="bg1"/>
              </a:solidFill>
            </a:endParaRPr>
          </a:p>
        </p:txBody>
      </p:sp>
      <p:sp>
        <p:nvSpPr>
          <p:cNvPr id="10" name="TextBox 9"/>
          <p:cNvSpPr txBox="1"/>
          <p:nvPr/>
        </p:nvSpPr>
        <p:spPr>
          <a:xfrm>
            <a:off x="685800" y="2133600"/>
            <a:ext cx="3886200" cy="3693319"/>
          </a:xfrm>
          <a:prstGeom prst="rect">
            <a:avLst/>
          </a:prstGeom>
          <a:noFill/>
        </p:spPr>
        <p:txBody>
          <a:bodyPr wrap="square" rtlCol="0">
            <a:spAutoFit/>
          </a:bodyPr>
          <a:lstStyle/>
          <a:p>
            <a:r>
              <a:rPr lang="en-US" dirty="0" smtClean="0">
                <a:hlinkClick r:id="rId5" action="ppaction://hlinksldjump"/>
              </a:rPr>
              <a:t>MCG Insights</a:t>
            </a:r>
            <a:endParaRPr lang="en-US" dirty="0" smtClean="0"/>
          </a:p>
          <a:p>
            <a:r>
              <a:rPr lang="en-US" dirty="0" smtClean="0">
                <a:hlinkClick r:id="rId6" action="ppaction://hlinksldjump"/>
              </a:rPr>
              <a:t>App Industry Snapshot</a:t>
            </a:r>
            <a:endParaRPr lang="en-US" dirty="0" smtClean="0"/>
          </a:p>
          <a:p>
            <a:r>
              <a:rPr lang="en-US" dirty="0" smtClean="0">
                <a:hlinkClick r:id="rId7" action="ppaction://hlinksldjump"/>
              </a:rPr>
              <a:t>Paid Apps Information</a:t>
            </a:r>
            <a:endParaRPr lang="en-US" dirty="0" smtClean="0"/>
          </a:p>
          <a:p>
            <a:r>
              <a:rPr lang="en-US" dirty="0" smtClean="0">
                <a:hlinkClick r:id="rId8" action="ppaction://hlinksldjump"/>
              </a:rPr>
              <a:t>Free Apps Information</a:t>
            </a:r>
            <a:endParaRPr lang="en-US" dirty="0" smtClean="0"/>
          </a:p>
          <a:p>
            <a:r>
              <a:rPr lang="en-US" dirty="0" smtClean="0">
                <a:hlinkClick r:id="rId9" action="ppaction://hlinksldjump"/>
              </a:rPr>
              <a:t>Applications by Platform</a:t>
            </a:r>
            <a:endParaRPr lang="en-US" dirty="0" smtClean="0"/>
          </a:p>
          <a:p>
            <a:r>
              <a:rPr lang="en-US" dirty="0" smtClean="0">
                <a:hlinkClick r:id="rId10" action="ppaction://hlinksldjump"/>
              </a:rPr>
              <a:t>Consumer Usage by Platform</a:t>
            </a:r>
            <a:endParaRPr lang="en-US" dirty="0" smtClean="0"/>
          </a:p>
          <a:p>
            <a:r>
              <a:rPr lang="en-US" dirty="0" smtClean="0">
                <a:hlinkClick r:id="rId11" action="ppaction://hlinksldjump"/>
              </a:rPr>
              <a:t>Developer by Platform</a:t>
            </a:r>
            <a:endParaRPr lang="en-US" dirty="0" smtClean="0"/>
          </a:p>
          <a:p>
            <a:r>
              <a:rPr lang="en-US" dirty="0" smtClean="0">
                <a:hlinkClick r:id="rId12" action="ppaction://hlinksldjump"/>
              </a:rPr>
              <a:t>Average App prices across OS Stores</a:t>
            </a:r>
            <a:endParaRPr lang="en-US" dirty="0" smtClean="0"/>
          </a:p>
          <a:p>
            <a:r>
              <a:rPr lang="en-US" dirty="0" smtClean="0">
                <a:hlinkClick r:id="rId13" action="ppaction://hlinksldjump"/>
              </a:rPr>
              <a:t>App Store Sizing</a:t>
            </a:r>
            <a:endParaRPr lang="en-US" dirty="0" smtClean="0"/>
          </a:p>
          <a:p>
            <a:r>
              <a:rPr lang="en-US" dirty="0" smtClean="0">
                <a:hlinkClick r:id="rId14" action="ppaction://hlinksldjump"/>
              </a:rPr>
              <a:t>Consolidating the Smartphone Market</a:t>
            </a:r>
            <a:endParaRPr lang="en-US" dirty="0" smtClean="0"/>
          </a:p>
          <a:p>
            <a:endParaRPr lang="en-US" dirty="0" smtClean="0"/>
          </a:p>
          <a:p>
            <a:endParaRPr lang="en-US" dirty="0" smtClean="0"/>
          </a:p>
          <a:p>
            <a:endParaRPr lang="en-US" dirty="0"/>
          </a:p>
        </p:txBody>
      </p:sp>
      <p:sp>
        <p:nvSpPr>
          <p:cNvPr id="12" name="Rectangle 11"/>
          <p:cNvSpPr/>
          <p:nvPr/>
        </p:nvSpPr>
        <p:spPr>
          <a:xfrm>
            <a:off x="4419600" y="2133600"/>
            <a:ext cx="4114800" cy="2862322"/>
          </a:xfrm>
          <a:prstGeom prst="rect">
            <a:avLst/>
          </a:prstGeom>
        </p:spPr>
        <p:txBody>
          <a:bodyPr wrap="square">
            <a:spAutoFit/>
          </a:bodyPr>
          <a:lstStyle/>
          <a:p>
            <a:r>
              <a:rPr lang="en-US" dirty="0" smtClean="0">
                <a:hlinkClick r:id="rId15" action="ppaction://hlinksldjump"/>
              </a:rPr>
              <a:t>The Evolving Smartphone Market</a:t>
            </a:r>
            <a:endParaRPr lang="en-US" dirty="0" smtClean="0"/>
          </a:p>
          <a:p>
            <a:r>
              <a:rPr lang="en-US" dirty="0" smtClean="0">
                <a:hlinkClick r:id="rId16" action="ppaction://hlinksldjump"/>
              </a:rPr>
              <a:t>Global Sales by Platform</a:t>
            </a:r>
            <a:endParaRPr lang="en-US" dirty="0" smtClean="0"/>
          </a:p>
          <a:p>
            <a:r>
              <a:rPr lang="en-US" dirty="0" smtClean="0">
                <a:hlinkClick r:id="rId17" action="ppaction://hlinksldjump"/>
              </a:rPr>
              <a:t>Global Traffic by Platform</a:t>
            </a:r>
            <a:endParaRPr lang="en-US" dirty="0" smtClean="0"/>
          </a:p>
          <a:p>
            <a:r>
              <a:rPr lang="en-US" dirty="0" smtClean="0">
                <a:hlinkClick r:id="rId18" action="ppaction://hlinksldjump"/>
              </a:rPr>
              <a:t>Smartphone Penetration by OS</a:t>
            </a:r>
            <a:endParaRPr lang="en-US" dirty="0" smtClean="0"/>
          </a:p>
          <a:p>
            <a:r>
              <a:rPr lang="en-US" dirty="0" err="1" smtClean="0">
                <a:hlinkClick r:id="rId19" action="ppaction://hlinksldjump"/>
              </a:rPr>
              <a:t>AdMob</a:t>
            </a:r>
            <a:r>
              <a:rPr lang="en-US" dirty="0" smtClean="0">
                <a:hlinkClick r:id="rId19" action="ppaction://hlinksldjump"/>
              </a:rPr>
              <a:t> Smartphone Requests (Global)</a:t>
            </a:r>
            <a:endParaRPr lang="en-US" dirty="0" smtClean="0"/>
          </a:p>
          <a:p>
            <a:r>
              <a:rPr lang="en-US" dirty="0" err="1" smtClean="0">
                <a:hlinkClick r:id="rId20" action="ppaction://hlinksldjump"/>
              </a:rPr>
              <a:t>AdMob</a:t>
            </a:r>
            <a:r>
              <a:rPr lang="en-US" dirty="0" smtClean="0">
                <a:hlinkClick r:id="rId20" action="ppaction://hlinksldjump"/>
              </a:rPr>
              <a:t> Smartphone Requests (US)</a:t>
            </a:r>
            <a:endParaRPr lang="en-US" dirty="0" smtClean="0"/>
          </a:p>
          <a:p>
            <a:r>
              <a:rPr lang="en-US" dirty="0" smtClean="0">
                <a:hlinkClick r:id="rId21" action="ppaction://hlinksldjump"/>
              </a:rPr>
              <a:t>Satisfaction by OS</a:t>
            </a:r>
            <a:endParaRPr lang="en-US" dirty="0" smtClean="0"/>
          </a:p>
          <a:p>
            <a:r>
              <a:rPr lang="en-US" dirty="0" smtClean="0">
                <a:hlinkClick r:id="rId22" action="ppaction://hlinksldjump"/>
              </a:rPr>
              <a:t>Battery Life Improvements</a:t>
            </a:r>
            <a:endParaRPr lang="en-US" dirty="0" smtClean="0"/>
          </a:p>
          <a:p>
            <a:r>
              <a:rPr lang="en-US" dirty="0" smtClean="0">
                <a:hlinkClick r:id="rId23" action="ppaction://hlinksldjump"/>
              </a:rPr>
              <a:t>Heap Cycle for Mobile Applications</a:t>
            </a:r>
            <a:endParaRPr lang="en-US" dirty="0" smtClean="0"/>
          </a:p>
          <a:p>
            <a:r>
              <a:rPr lang="en-US" dirty="0" smtClean="0">
                <a:hlinkClick r:id="rId24" action="ppaction://hlinksldjump"/>
              </a:rPr>
              <a:t>Apple vs. Android</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a:hlinkClick r:id="rId4" action="ppaction://hlinksldjump"/>
          </p:cNvPr>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MCG Insights</a:t>
            </a:r>
            <a:endParaRPr lang="en-US" sz="3600" dirty="0">
              <a:solidFill>
                <a:schemeClr val="bg1"/>
              </a:solidFill>
            </a:endParaRPr>
          </a:p>
        </p:txBody>
      </p:sp>
      <p:graphicFrame>
        <p:nvGraphicFramePr>
          <p:cNvPr id="22" name="Diagram 21"/>
          <p:cNvGraphicFramePr/>
          <p:nvPr/>
        </p:nvGraphicFramePr>
        <p:xfrm>
          <a:off x="533400" y="1295400"/>
          <a:ext cx="8077200" cy="5715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TextBox 14"/>
          <p:cNvSpPr txBox="1"/>
          <p:nvPr/>
        </p:nvSpPr>
        <p:spPr>
          <a:xfrm>
            <a:off x="7239000" y="381000"/>
            <a:ext cx="1981200" cy="381000"/>
          </a:xfrm>
          <a:prstGeom prst="rect">
            <a:avLst/>
          </a:prstGeom>
          <a:noFill/>
        </p:spPr>
        <p:txBody>
          <a:bodyPr wrap="square" rtlCol="0">
            <a:spAutoFit/>
          </a:bodyPr>
          <a:lstStyle/>
          <a:p>
            <a:r>
              <a:rPr lang="en-US" dirty="0" smtClean="0">
                <a:hlinkClick r:id="rId4" action="ppaction://hlinksldjump"/>
              </a:rPr>
              <a:t>Back to Index</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Snapshot</a:t>
            </a:r>
          </a:p>
        </p:txBody>
      </p:sp>
      <p:sp>
        <p:nvSpPr>
          <p:cNvPr id="42" name="TextBox 41"/>
          <p:cNvSpPr txBox="1"/>
          <p:nvPr/>
        </p:nvSpPr>
        <p:spPr>
          <a:xfrm>
            <a:off x="762000" y="2487811"/>
            <a:ext cx="7620000" cy="2769989"/>
          </a:xfrm>
          <a:prstGeom prst="rect">
            <a:avLst/>
          </a:prstGeom>
          <a:noFill/>
        </p:spPr>
        <p:txBody>
          <a:bodyPr wrap="square" rtlCol="0">
            <a:spAutoFit/>
          </a:bodyPr>
          <a:lstStyle/>
          <a:p>
            <a:r>
              <a:rPr lang="en-US" sz="2400" dirty="0" smtClean="0"/>
              <a:t>Themes</a:t>
            </a:r>
          </a:p>
          <a:p>
            <a:pPr marL="228600" indent="-228600">
              <a:buFont typeface="Arial" pitchFamily="34" charset="0"/>
              <a:buChar char="•"/>
            </a:pPr>
            <a:r>
              <a:rPr lang="en-US" dirty="0" smtClean="0"/>
              <a:t>Focus moving away from hardware to software</a:t>
            </a:r>
          </a:p>
          <a:p>
            <a:pPr marL="228600" indent="-228600">
              <a:buFont typeface="Arial" pitchFamily="34" charset="0"/>
              <a:buChar char="•"/>
            </a:pPr>
            <a:r>
              <a:rPr lang="en-US" dirty="0" smtClean="0"/>
              <a:t>Personalization of software and hardware becoming necessary as various demographics become consumers of </a:t>
            </a:r>
            <a:r>
              <a:rPr lang="en-US" dirty="0" err="1" smtClean="0"/>
              <a:t>smartphone</a:t>
            </a:r>
            <a:r>
              <a:rPr lang="en-US" dirty="0" smtClean="0"/>
              <a:t> products</a:t>
            </a:r>
          </a:p>
          <a:p>
            <a:pPr marL="228600" indent="-228600">
              <a:buFont typeface="Arial" pitchFamily="34" charset="0"/>
              <a:buChar char="•"/>
            </a:pPr>
            <a:r>
              <a:rPr lang="en-US" dirty="0" smtClean="0"/>
              <a:t>Trends towards increased </a:t>
            </a:r>
            <a:r>
              <a:rPr lang="en-US" dirty="0" err="1" smtClean="0"/>
              <a:t>usership</a:t>
            </a:r>
            <a:r>
              <a:rPr lang="en-US" dirty="0" smtClean="0"/>
              <a:t> of mobile technologies by women, children, and seniors</a:t>
            </a:r>
          </a:p>
          <a:p>
            <a:pPr marL="228600" indent="-228600">
              <a:buFont typeface="Arial" pitchFamily="34" charset="0"/>
              <a:buChar char="•"/>
            </a:pPr>
            <a:r>
              <a:rPr lang="en-US" dirty="0" smtClean="0"/>
              <a:t>Hardware improvements centralized around improving efficiency and battery life</a:t>
            </a:r>
          </a:p>
          <a:p>
            <a:endParaRPr lang="en-US" sz="2400" b="1" dirty="0"/>
          </a:p>
        </p:txBody>
      </p:sp>
      <p:pic>
        <p:nvPicPr>
          <p:cNvPr id="17" name="Picture 3">
            <a:hlinkClick r:id="rId4" action="ppaction://hlinksldjump"/>
          </p:cNvPr>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8" name="TextBox 17"/>
          <p:cNvSpPr txBox="1"/>
          <p:nvPr/>
        </p:nvSpPr>
        <p:spPr>
          <a:xfrm>
            <a:off x="7239000" y="381000"/>
            <a:ext cx="1981200" cy="381000"/>
          </a:xfrm>
          <a:prstGeom prst="rect">
            <a:avLst/>
          </a:prstGeom>
          <a:noFill/>
        </p:spPr>
        <p:txBody>
          <a:bodyPr wrap="square" rtlCol="0">
            <a:spAutoFit/>
          </a:bodyPr>
          <a:lstStyle/>
          <a:p>
            <a:r>
              <a:rPr lang="en-US" dirty="0" smtClean="0">
                <a:hlinkClick r:id="rId4" action="ppaction://hlinksldjump"/>
              </a:rPr>
              <a:t>Back to Index</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Snapshot</a:t>
            </a:r>
          </a:p>
        </p:txBody>
      </p:sp>
      <p:sp>
        <p:nvSpPr>
          <p:cNvPr id="42" name="TextBox 41"/>
          <p:cNvSpPr txBox="1"/>
          <p:nvPr/>
        </p:nvSpPr>
        <p:spPr>
          <a:xfrm>
            <a:off x="685800" y="1828800"/>
            <a:ext cx="7620000" cy="5262979"/>
          </a:xfrm>
          <a:prstGeom prst="rect">
            <a:avLst/>
          </a:prstGeom>
          <a:noFill/>
        </p:spPr>
        <p:txBody>
          <a:bodyPr wrap="square" rtlCol="0">
            <a:spAutoFit/>
          </a:bodyPr>
          <a:lstStyle/>
          <a:p>
            <a:r>
              <a:rPr lang="en-US" sz="2400" dirty="0" smtClean="0"/>
              <a:t>Industry</a:t>
            </a:r>
          </a:p>
          <a:p>
            <a:pPr marL="628650" lvl="1" indent="-171450">
              <a:buFont typeface="Arial" pitchFamily="34" charset="0"/>
              <a:buChar char="•"/>
            </a:pPr>
            <a:r>
              <a:rPr lang="en-US" dirty="0" smtClean="0"/>
              <a:t>More users will become interested in the operating system their device is running because the applications and services running on a platform will determine how appealing a device will be. Applications and application stores will be the new focal point for high-end devices. (G00166789)</a:t>
            </a:r>
            <a:endParaRPr lang="en-US" sz="2800" dirty="0" smtClean="0"/>
          </a:p>
          <a:p>
            <a:pPr marL="685800" lvl="1" indent="-228600">
              <a:buFont typeface="Arial" pitchFamily="34" charset="0"/>
              <a:buChar char="•"/>
            </a:pPr>
            <a:r>
              <a:rPr lang="en-US" dirty="0" smtClean="0"/>
              <a:t>Applications will serve as a way for users to personalize their smart phones  (G00166789). </a:t>
            </a:r>
            <a:endParaRPr lang="en-US" sz="2800" dirty="0" smtClean="0"/>
          </a:p>
          <a:p>
            <a:pPr marL="685800" lvl="1" indent="-228600">
              <a:buFont typeface="Arial" pitchFamily="34" charset="0"/>
              <a:buChar char="•"/>
            </a:pPr>
            <a:r>
              <a:rPr lang="en-US" dirty="0" smtClean="0"/>
              <a:t>Most consumers will have smart phones, and most smart phones will be able to do just about all the same things.  Pre-installed software and applications will thus determine the consumers appeal for a phone (G00166789). </a:t>
            </a:r>
            <a:endParaRPr lang="en-US" sz="2800" dirty="0" smtClean="0"/>
          </a:p>
          <a:p>
            <a:pPr marL="685800" lvl="1" indent="-228600">
              <a:buFont typeface="Arial" pitchFamily="34" charset="0"/>
              <a:buChar char="•"/>
            </a:pPr>
            <a:r>
              <a:rPr lang="en-US" dirty="0" smtClean="0"/>
              <a:t>2009/2010 forecast: Apps, touch screens, and consolidation of vendors as recession deepens.  Users want more versatile experience w/ global downturn pushing prices down.  Shift from hardware to software with apps.  Vendors will shrink portfolios and geographic offerings. (G00166789)</a:t>
            </a:r>
            <a:endParaRPr lang="en-US" sz="2800" dirty="0" smtClean="0"/>
          </a:p>
          <a:p>
            <a:r>
              <a:rPr lang="en-US" dirty="0" smtClean="0"/>
              <a:t> </a:t>
            </a:r>
          </a:p>
          <a:p>
            <a:endParaRPr lang="en-US" sz="2400" b="1" dirty="0"/>
          </a:p>
        </p:txBody>
      </p:sp>
      <p:sp>
        <p:nvSpPr>
          <p:cNvPr id="15" name="TextBox 14"/>
          <p:cNvSpPr txBox="1"/>
          <p:nvPr/>
        </p:nvSpPr>
        <p:spPr>
          <a:xfrm>
            <a:off x="7239000" y="381000"/>
            <a:ext cx="1981200" cy="381000"/>
          </a:xfrm>
          <a:prstGeom prst="rect">
            <a:avLst/>
          </a:prstGeom>
          <a:noFill/>
        </p:spPr>
        <p:txBody>
          <a:bodyPr wrap="square" rtlCol="0">
            <a:spAutoFit/>
          </a:bodyPr>
          <a:lstStyle/>
          <a:p>
            <a:r>
              <a:rPr lang="en-US" dirty="0" smtClean="0">
                <a:hlinkClick r:id="rId4" action="ppaction://hlinksldjump"/>
              </a:rPr>
              <a:t>Back to Index</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Snapshot</a:t>
            </a:r>
          </a:p>
        </p:txBody>
      </p:sp>
      <p:sp>
        <p:nvSpPr>
          <p:cNvPr id="42" name="TextBox 41"/>
          <p:cNvSpPr txBox="1"/>
          <p:nvPr/>
        </p:nvSpPr>
        <p:spPr>
          <a:xfrm>
            <a:off x="762000" y="1828800"/>
            <a:ext cx="7620000" cy="4985980"/>
          </a:xfrm>
          <a:prstGeom prst="rect">
            <a:avLst/>
          </a:prstGeom>
          <a:noFill/>
        </p:spPr>
        <p:txBody>
          <a:bodyPr wrap="square" rtlCol="0">
            <a:spAutoFit/>
          </a:bodyPr>
          <a:lstStyle/>
          <a:p>
            <a:r>
              <a:rPr lang="en-US" sz="2400" dirty="0" smtClean="0"/>
              <a:t>Technology/Software</a:t>
            </a:r>
          </a:p>
          <a:p>
            <a:pPr marL="685800" lvl="1" indent="-228600">
              <a:buFont typeface="Arial" pitchFamily="34" charset="0"/>
              <a:buChar char="•"/>
            </a:pPr>
            <a:r>
              <a:rPr lang="en-US" dirty="0" smtClean="0"/>
              <a:t> Android will become a bigger part of the OS/software, </a:t>
            </a:r>
            <a:r>
              <a:rPr lang="en-US" dirty="0" err="1" smtClean="0"/>
              <a:t>smartphone</a:t>
            </a:r>
            <a:r>
              <a:rPr lang="en-US" dirty="0" smtClean="0"/>
              <a:t> picture. It allows for high usability with easy modification by manufacturer. Slightly more personalized than an </a:t>
            </a:r>
            <a:r>
              <a:rPr lang="en-US" dirty="0" err="1" smtClean="0"/>
              <a:t>iPhone</a:t>
            </a:r>
            <a:r>
              <a:rPr lang="en-US" dirty="0" smtClean="0"/>
              <a:t> for example. (G00171349)</a:t>
            </a:r>
            <a:endParaRPr lang="en-US" sz="2800" dirty="0" smtClean="0"/>
          </a:p>
          <a:p>
            <a:pPr marL="685800" lvl="1" indent="-228600">
              <a:buFont typeface="Arial" pitchFamily="34" charset="0"/>
              <a:buChar char="•"/>
            </a:pPr>
            <a:r>
              <a:rPr lang="en-US" dirty="0" smtClean="0"/>
              <a:t>HTC, for example, released new phones, but focused on improving software within the interface. (G00165928)</a:t>
            </a:r>
            <a:endParaRPr lang="en-US" sz="2800" dirty="0" smtClean="0"/>
          </a:p>
          <a:p>
            <a:pPr marL="685800" lvl="1" indent="-228600">
              <a:buFont typeface="Arial" pitchFamily="34" charset="0"/>
              <a:buChar char="•"/>
            </a:pPr>
            <a:r>
              <a:rPr lang="en-US" dirty="0" smtClean="0"/>
              <a:t>Bluetooth 3.0 will enable new types of applications and allow mobile devices to communicate in new ways. Possibilities such as potential music download and sharing options.  Will increase the functionality of the phone by necessitating less power during usage of applications. (December 2008, Gartner)</a:t>
            </a:r>
            <a:endParaRPr lang="en-US" sz="2800" dirty="0" smtClean="0"/>
          </a:p>
          <a:p>
            <a:pPr marL="685800" lvl="1" indent="-228600">
              <a:buFont typeface="Arial" pitchFamily="34" charset="0"/>
              <a:buChar char="•"/>
            </a:pPr>
            <a:r>
              <a:rPr lang="en-US" dirty="0" smtClean="0"/>
              <a:t>Manufacturers waiting for second generation of android before committing to handsets. (G00165928)</a:t>
            </a:r>
            <a:endParaRPr lang="en-US" sz="2800" dirty="0" smtClean="0"/>
          </a:p>
          <a:p>
            <a:pPr marL="685800" lvl="1" indent="-228600">
              <a:buFont typeface="Arial" pitchFamily="34" charset="0"/>
              <a:buChar char="•"/>
            </a:pPr>
            <a:r>
              <a:rPr lang="en-US" dirty="0" smtClean="0"/>
              <a:t>Commitment to LTE and 4G networking should improve performance of new mobile software and apps. (G00165064)</a:t>
            </a:r>
            <a:endParaRPr lang="en-US" sz="2800" dirty="0" smtClean="0"/>
          </a:p>
          <a:p>
            <a:endParaRPr lang="en-US" sz="2400" b="1" dirty="0"/>
          </a:p>
        </p:txBody>
      </p:sp>
      <p:sp>
        <p:nvSpPr>
          <p:cNvPr id="15" name="TextBox 14"/>
          <p:cNvSpPr txBox="1"/>
          <p:nvPr/>
        </p:nvSpPr>
        <p:spPr>
          <a:xfrm>
            <a:off x="7239000" y="381000"/>
            <a:ext cx="1981200" cy="381000"/>
          </a:xfrm>
          <a:prstGeom prst="rect">
            <a:avLst/>
          </a:prstGeom>
          <a:noFill/>
        </p:spPr>
        <p:txBody>
          <a:bodyPr wrap="square" rtlCol="0">
            <a:spAutoFit/>
          </a:bodyPr>
          <a:lstStyle/>
          <a:p>
            <a:r>
              <a:rPr lang="en-US" dirty="0" smtClean="0">
                <a:hlinkClick r:id="rId4" action="ppaction://hlinksldjump"/>
              </a:rPr>
              <a:t>Back to Index</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Snapshot</a:t>
            </a:r>
          </a:p>
        </p:txBody>
      </p:sp>
      <p:sp>
        <p:nvSpPr>
          <p:cNvPr id="42" name="TextBox 41"/>
          <p:cNvSpPr txBox="1"/>
          <p:nvPr/>
        </p:nvSpPr>
        <p:spPr>
          <a:xfrm>
            <a:off x="762000" y="2012752"/>
            <a:ext cx="7620000" cy="4708981"/>
          </a:xfrm>
          <a:prstGeom prst="rect">
            <a:avLst/>
          </a:prstGeom>
          <a:noFill/>
        </p:spPr>
        <p:txBody>
          <a:bodyPr wrap="square" rtlCol="0">
            <a:spAutoFit/>
          </a:bodyPr>
          <a:lstStyle/>
          <a:p>
            <a:r>
              <a:rPr lang="en-US" sz="2400" dirty="0" smtClean="0"/>
              <a:t>Social (G00169899)</a:t>
            </a:r>
          </a:p>
          <a:p>
            <a:pPr marL="685800" lvl="1" indent="-228600">
              <a:buFont typeface="Arial" pitchFamily="34" charset="0"/>
              <a:buChar char="•"/>
            </a:pPr>
            <a:r>
              <a:rPr lang="en-US" dirty="0" smtClean="0"/>
              <a:t>The current target demographic for cell phone technologies is men between the ages of 18 and 34. However, they are not the majority of the population and as there is growth in </a:t>
            </a:r>
            <a:r>
              <a:rPr lang="en-US" dirty="0" err="1" smtClean="0"/>
              <a:t>smartphone</a:t>
            </a:r>
            <a:r>
              <a:rPr lang="en-US" dirty="0" smtClean="0"/>
              <a:t> use, there is growth in other demographics that are interested in this technology. </a:t>
            </a:r>
            <a:endParaRPr lang="en-US" sz="2800" dirty="0" smtClean="0"/>
          </a:p>
          <a:p>
            <a:pPr marL="685800" lvl="1" indent="-228600">
              <a:buFont typeface="Arial" pitchFamily="34" charset="0"/>
              <a:buChar char="•"/>
            </a:pPr>
            <a:r>
              <a:rPr lang="en-US" dirty="0" smtClean="0"/>
              <a:t>Potential for new marketing strategies that target women, children, and seniors. </a:t>
            </a:r>
            <a:endParaRPr lang="en-US" sz="2800" dirty="0" smtClean="0"/>
          </a:p>
          <a:p>
            <a:pPr marL="685800" lvl="1" indent="-228600">
              <a:buFont typeface="Arial" pitchFamily="34" charset="0"/>
              <a:buChar char="•"/>
            </a:pPr>
            <a:r>
              <a:rPr lang="en-US" dirty="0" smtClean="0"/>
              <a:t>Potentially making platforms more friendly for children and seniors, bigger buttons, more colors and such. </a:t>
            </a:r>
            <a:endParaRPr lang="en-US" sz="2800" dirty="0" smtClean="0"/>
          </a:p>
          <a:p>
            <a:pPr marL="685800" lvl="1" indent="-228600">
              <a:buFont typeface="Arial" pitchFamily="34" charset="0"/>
              <a:buChar char="•"/>
            </a:pPr>
            <a:r>
              <a:rPr lang="en-US" dirty="0" smtClean="0"/>
              <a:t>Other demographics such as women and older people will be more involved in this technology and a bigger part of the consumption of these products. Thus, catering their needs/marketing to them will be important. </a:t>
            </a:r>
            <a:endParaRPr lang="en-US" sz="2800" dirty="0" smtClean="0"/>
          </a:p>
          <a:p>
            <a:pPr marL="685800" lvl="1" indent="-228600">
              <a:buFont typeface="Arial" pitchFamily="34" charset="0"/>
              <a:buChar char="•"/>
            </a:pPr>
            <a:r>
              <a:rPr lang="en-US" dirty="0" smtClean="0"/>
              <a:t>More personalized phones and software will be released to cater to various demographics.</a:t>
            </a:r>
            <a:endParaRPr lang="en-US" sz="2800" dirty="0" smtClean="0"/>
          </a:p>
          <a:p>
            <a:endParaRPr lang="en-US" sz="2400" b="1" dirty="0"/>
          </a:p>
        </p:txBody>
      </p:sp>
      <p:sp>
        <p:nvSpPr>
          <p:cNvPr id="15" name="TextBox 14"/>
          <p:cNvSpPr txBox="1"/>
          <p:nvPr/>
        </p:nvSpPr>
        <p:spPr>
          <a:xfrm>
            <a:off x="7239000" y="381000"/>
            <a:ext cx="1981200" cy="381000"/>
          </a:xfrm>
          <a:prstGeom prst="rect">
            <a:avLst/>
          </a:prstGeom>
          <a:noFill/>
        </p:spPr>
        <p:txBody>
          <a:bodyPr wrap="square" rtlCol="0">
            <a:spAutoFit/>
          </a:bodyPr>
          <a:lstStyle/>
          <a:p>
            <a:r>
              <a:rPr lang="en-US" dirty="0" smtClean="0">
                <a:hlinkClick r:id="rId4" action="ppaction://hlinksldjump"/>
              </a:rPr>
              <a:t>Back to Index</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App Industry Snapshot</a:t>
            </a:r>
          </a:p>
        </p:txBody>
      </p:sp>
      <p:sp>
        <p:nvSpPr>
          <p:cNvPr id="42" name="TextBox 41"/>
          <p:cNvSpPr txBox="1"/>
          <p:nvPr/>
        </p:nvSpPr>
        <p:spPr>
          <a:xfrm>
            <a:off x="762000" y="2667000"/>
            <a:ext cx="7620000" cy="2492990"/>
          </a:xfrm>
          <a:prstGeom prst="rect">
            <a:avLst/>
          </a:prstGeom>
          <a:noFill/>
        </p:spPr>
        <p:txBody>
          <a:bodyPr wrap="square" rtlCol="0">
            <a:spAutoFit/>
          </a:bodyPr>
          <a:lstStyle/>
          <a:p>
            <a:r>
              <a:rPr lang="en-US" sz="2400" dirty="0" smtClean="0"/>
              <a:t>Thoughts:</a:t>
            </a:r>
            <a:endParaRPr lang="en-US" dirty="0" smtClean="0"/>
          </a:p>
          <a:p>
            <a:pPr marL="228600" lvl="0" indent="-228600">
              <a:buFont typeface="Arial" pitchFamily="34" charset="0"/>
              <a:buChar char="•"/>
            </a:pPr>
            <a:r>
              <a:rPr lang="en-US" dirty="0" smtClean="0"/>
              <a:t>Cell phone as a very personal device that contains multiple aspects of your life and is used as a tool to organize and make life more efficient.</a:t>
            </a:r>
          </a:p>
          <a:p>
            <a:pPr marL="228600" lvl="0" indent="-228600">
              <a:buFont typeface="Arial" pitchFamily="34" charset="0"/>
              <a:buChar char="•"/>
            </a:pPr>
            <a:r>
              <a:rPr lang="en-US" dirty="0" smtClean="0"/>
              <a:t>By 2015, 18 year olds in developed countries will spend 50% of time using personally programmed devices for life and all its necessities.</a:t>
            </a:r>
          </a:p>
          <a:p>
            <a:pPr marL="228600" lvl="0" indent="-228600">
              <a:buFont typeface="Arial" pitchFamily="34" charset="0"/>
              <a:buChar char="•"/>
            </a:pPr>
            <a:r>
              <a:rPr lang="en-US" dirty="0" smtClean="0"/>
              <a:t>Software will be just as, if not more, important than the hardware. </a:t>
            </a:r>
            <a:br>
              <a:rPr lang="en-US" dirty="0" smtClean="0"/>
            </a:br>
            <a:endParaRPr lang="en-US" dirty="0" smtClean="0"/>
          </a:p>
          <a:p>
            <a:endParaRPr lang="en-US" sz="2400" b="1" dirty="0"/>
          </a:p>
        </p:txBody>
      </p:sp>
      <p:sp>
        <p:nvSpPr>
          <p:cNvPr id="15" name="TextBox 14"/>
          <p:cNvSpPr txBox="1"/>
          <p:nvPr/>
        </p:nvSpPr>
        <p:spPr>
          <a:xfrm>
            <a:off x="7239000" y="381000"/>
            <a:ext cx="1981200" cy="381000"/>
          </a:xfrm>
          <a:prstGeom prst="rect">
            <a:avLst/>
          </a:prstGeom>
          <a:noFill/>
        </p:spPr>
        <p:txBody>
          <a:bodyPr wrap="square" rtlCol="0">
            <a:spAutoFit/>
          </a:bodyPr>
          <a:lstStyle/>
          <a:p>
            <a:r>
              <a:rPr lang="en-US" dirty="0" smtClean="0">
                <a:hlinkClick r:id="rId4" action="ppaction://hlinksldjump"/>
              </a:rPr>
              <a:t>Back to Index</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Paid Apps</a:t>
            </a:r>
          </a:p>
        </p:txBody>
      </p:sp>
      <p:graphicFrame>
        <p:nvGraphicFramePr>
          <p:cNvPr id="41" name="Diagram 40"/>
          <p:cNvGraphicFramePr/>
          <p:nvPr/>
        </p:nvGraphicFramePr>
        <p:xfrm>
          <a:off x="609600" y="2667000"/>
          <a:ext cx="7962900" cy="3200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2" name="TextBox 41"/>
          <p:cNvSpPr txBox="1"/>
          <p:nvPr/>
        </p:nvSpPr>
        <p:spPr>
          <a:xfrm>
            <a:off x="609600" y="1981200"/>
            <a:ext cx="2819400" cy="461665"/>
          </a:xfrm>
          <a:prstGeom prst="rect">
            <a:avLst/>
          </a:prstGeom>
          <a:noFill/>
        </p:spPr>
        <p:txBody>
          <a:bodyPr wrap="square" rtlCol="0">
            <a:spAutoFit/>
          </a:bodyPr>
          <a:lstStyle/>
          <a:p>
            <a:r>
              <a:rPr lang="en-US" sz="2400" b="1" dirty="0" smtClean="0"/>
              <a:t>Features</a:t>
            </a:r>
            <a:endParaRPr lang="en-US" sz="2400" b="1" dirty="0"/>
          </a:p>
        </p:txBody>
      </p:sp>
      <p:sp>
        <p:nvSpPr>
          <p:cNvPr id="15" name="TextBox 14"/>
          <p:cNvSpPr txBox="1"/>
          <p:nvPr/>
        </p:nvSpPr>
        <p:spPr>
          <a:xfrm>
            <a:off x="7239000" y="381000"/>
            <a:ext cx="1981200" cy="381000"/>
          </a:xfrm>
          <a:prstGeom prst="rect">
            <a:avLst/>
          </a:prstGeom>
          <a:noFill/>
        </p:spPr>
        <p:txBody>
          <a:bodyPr wrap="square" rtlCol="0">
            <a:spAutoFit/>
          </a:bodyPr>
          <a:lstStyle/>
          <a:p>
            <a:r>
              <a:rPr lang="en-US" dirty="0" smtClean="0">
                <a:hlinkClick r:id="rId9" action="ppaction://hlinksldjump"/>
              </a:rPr>
              <a:t>Back to Index</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Paid Apps</a:t>
            </a:r>
            <a:endParaRPr lang="en-US" sz="3600" dirty="0">
              <a:solidFill>
                <a:schemeClr val="bg1"/>
              </a:solidFill>
            </a:endParaRPr>
          </a:p>
        </p:txBody>
      </p:sp>
      <p:graphicFrame>
        <p:nvGraphicFramePr>
          <p:cNvPr id="41" name="Diagram 40"/>
          <p:cNvGraphicFramePr/>
          <p:nvPr/>
        </p:nvGraphicFramePr>
        <p:xfrm>
          <a:off x="533400" y="2514600"/>
          <a:ext cx="7962900"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2" name="TextBox 41"/>
          <p:cNvSpPr txBox="1"/>
          <p:nvPr/>
        </p:nvSpPr>
        <p:spPr>
          <a:xfrm>
            <a:off x="609600" y="1981200"/>
            <a:ext cx="3200400" cy="461665"/>
          </a:xfrm>
          <a:prstGeom prst="rect">
            <a:avLst/>
          </a:prstGeom>
          <a:noFill/>
        </p:spPr>
        <p:txBody>
          <a:bodyPr wrap="square" rtlCol="0">
            <a:spAutoFit/>
          </a:bodyPr>
          <a:lstStyle/>
          <a:p>
            <a:r>
              <a:rPr lang="en-US" sz="2400" b="1" dirty="0" smtClean="0"/>
              <a:t>Downfalls</a:t>
            </a:r>
            <a:endParaRPr lang="en-US" sz="2400" b="1" dirty="0"/>
          </a:p>
        </p:txBody>
      </p:sp>
      <p:sp>
        <p:nvSpPr>
          <p:cNvPr id="15" name="TextBox 14"/>
          <p:cNvSpPr txBox="1"/>
          <p:nvPr/>
        </p:nvSpPr>
        <p:spPr>
          <a:xfrm>
            <a:off x="7239000" y="381000"/>
            <a:ext cx="1981200" cy="381000"/>
          </a:xfrm>
          <a:prstGeom prst="rect">
            <a:avLst/>
          </a:prstGeom>
          <a:noFill/>
        </p:spPr>
        <p:txBody>
          <a:bodyPr wrap="square" rtlCol="0">
            <a:spAutoFit/>
          </a:bodyPr>
          <a:lstStyle/>
          <a:p>
            <a:r>
              <a:rPr lang="en-US" dirty="0" smtClean="0">
                <a:hlinkClick r:id="rId9" action="ppaction://hlinksldjump"/>
              </a:rPr>
              <a:t>Back to Index</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Free Apps</a:t>
            </a:r>
            <a:endParaRPr lang="en-US" sz="3600" dirty="0">
              <a:solidFill>
                <a:schemeClr val="bg1"/>
              </a:solidFill>
            </a:endParaRPr>
          </a:p>
        </p:txBody>
      </p:sp>
      <p:graphicFrame>
        <p:nvGraphicFramePr>
          <p:cNvPr id="41" name="Diagram 40"/>
          <p:cNvGraphicFramePr/>
          <p:nvPr/>
        </p:nvGraphicFramePr>
        <p:xfrm>
          <a:off x="609600" y="2590800"/>
          <a:ext cx="7943850"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2" name="TextBox 41"/>
          <p:cNvSpPr txBox="1"/>
          <p:nvPr/>
        </p:nvSpPr>
        <p:spPr>
          <a:xfrm>
            <a:off x="609600" y="1981200"/>
            <a:ext cx="2819400" cy="461665"/>
          </a:xfrm>
          <a:prstGeom prst="rect">
            <a:avLst/>
          </a:prstGeom>
          <a:noFill/>
        </p:spPr>
        <p:txBody>
          <a:bodyPr wrap="square" rtlCol="0">
            <a:spAutoFit/>
          </a:bodyPr>
          <a:lstStyle/>
          <a:p>
            <a:r>
              <a:rPr lang="en-US" sz="2400" b="1" dirty="0" smtClean="0"/>
              <a:t>Features</a:t>
            </a:r>
            <a:endParaRPr lang="en-US" sz="2400" b="1" dirty="0"/>
          </a:p>
        </p:txBody>
      </p:sp>
      <p:sp>
        <p:nvSpPr>
          <p:cNvPr id="15" name="TextBox 14"/>
          <p:cNvSpPr txBox="1"/>
          <p:nvPr/>
        </p:nvSpPr>
        <p:spPr>
          <a:xfrm>
            <a:off x="7239000" y="381000"/>
            <a:ext cx="1981200" cy="381000"/>
          </a:xfrm>
          <a:prstGeom prst="rect">
            <a:avLst/>
          </a:prstGeom>
          <a:noFill/>
        </p:spPr>
        <p:txBody>
          <a:bodyPr wrap="square" rtlCol="0">
            <a:spAutoFit/>
          </a:bodyPr>
          <a:lstStyle/>
          <a:p>
            <a:r>
              <a:rPr lang="en-US" dirty="0" smtClean="0">
                <a:hlinkClick r:id="rId9" action="ppaction://hlinksldjump"/>
              </a:rPr>
              <a:t>Back to Index</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grpSp>
        <p:nvGrpSpPr>
          <p:cNvPr id="3" name="Group 33"/>
          <p:cNvGrpSpPr>
            <a:grpSpLocks/>
          </p:cNvGrpSpPr>
          <p:nvPr/>
        </p:nvGrpSpPr>
        <p:grpSpPr bwMode="auto">
          <a:xfrm>
            <a:off x="609600" y="6096000"/>
            <a:ext cx="7924800" cy="228594"/>
            <a:chOff x="1524000" y="6400645"/>
            <a:chExt cx="7010400" cy="304903"/>
          </a:xfrm>
        </p:grpSpPr>
        <p:cxnSp>
          <p:nvCxnSpPr>
            <p:cNvPr id="25" name="Straight Connector 24"/>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andara" pitchFamily="34" charset="0"/>
                </a:rPr>
                <a:t>Overview</a:t>
              </a:r>
            </a:p>
          </p:txBody>
        </p:sp>
        <p:sp>
          <p:nvSpPr>
            <p:cNvPr id="28" name="Rectangle 27"/>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29" name="Rectangle 28"/>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0" name="Rectangle 29"/>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1" name="Rectangle 30"/>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sp>
          <p:nvSpPr>
            <p:cNvPr id="32" name="Rectangle 31"/>
            <p:cNvSpPr/>
            <p:nvPr/>
          </p:nvSpPr>
          <p:spPr>
            <a:xfrm>
              <a:off x="18288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accent1">
                      <a:lumMod val="50000"/>
                    </a:schemeClr>
                  </a:solidFill>
                  <a:latin typeface="Candara" pitchFamily="34" charset="0"/>
                </a:rPr>
                <a:t>Carriers</a:t>
              </a:r>
              <a:endParaRPr lang="en-US" sz="1400" b="1" dirty="0">
                <a:solidFill>
                  <a:schemeClr val="accent1">
                    <a:lumMod val="50000"/>
                  </a:schemeClr>
                </a:solidFill>
                <a:latin typeface="Candara" pitchFamily="34" charset="0"/>
              </a:endParaRPr>
            </a:p>
          </p:txBody>
        </p:sp>
      </p:grpSp>
      <p:sp>
        <p:nvSpPr>
          <p:cNvPr id="42" name="TextBox 41"/>
          <p:cNvSpPr txBox="1"/>
          <p:nvPr/>
        </p:nvSpPr>
        <p:spPr>
          <a:xfrm>
            <a:off x="1676400" y="990600"/>
            <a:ext cx="5791200" cy="646331"/>
          </a:xfrm>
          <a:prstGeom prst="rect">
            <a:avLst/>
          </a:prstGeom>
          <a:noFill/>
        </p:spPr>
        <p:txBody>
          <a:bodyPr wrap="square" rtlCol="0">
            <a:spAutoFit/>
          </a:bodyPr>
          <a:lstStyle/>
          <a:p>
            <a:pPr algn="ctr"/>
            <a:r>
              <a:rPr lang="en-US" sz="3600" dirty="0" smtClean="0">
                <a:solidFill>
                  <a:schemeClr val="bg1"/>
                </a:solidFill>
              </a:rPr>
              <a:t>Research Highlights</a:t>
            </a:r>
            <a:endParaRPr lang="en-US" sz="3600" dirty="0">
              <a:solidFill>
                <a:schemeClr val="bg1"/>
              </a:solidFill>
            </a:endParaRPr>
          </a:p>
        </p:txBody>
      </p:sp>
      <p:sp>
        <p:nvSpPr>
          <p:cNvPr id="43" name="TextBox 42"/>
          <p:cNvSpPr txBox="1"/>
          <p:nvPr/>
        </p:nvSpPr>
        <p:spPr>
          <a:xfrm>
            <a:off x="1028700" y="2514600"/>
            <a:ext cx="1714500" cy="2677656"/>
          </a:xfrm>
          <a:prstGeom prst="rect">
            <a:avLst/>
          </a:prstGeom>
          <a:solidFill>
            <a:schemeClr val="bg1"/>
          </a:solidFill>
        </p:spPr>
        <p:txBody>
          <a:bodyPr wrap="square" rtlCol="0">
            <a:spAutoFit/>
          </a:bodyPr>
          <a:lstStyle/>
          <a:p>
            <a:r>
              <a:rPr lang="en-US" sz="2400" b="1" dirty="0" smtClean="0"/>
              <a:t>Carriers</a:t>
            </a:r>
            <a:r>
              <a:rPr lang="en-US" dirty="0" smtClean="0"/>
              <a:t>:</a:t>
            </a:r>
          </a:p>
          <a:p>
            <a:endParaRPr lang="en-US" dirty="0"/>
          </a:p>
          <a:p>
            <a:r>
              <a:rPr lang="en-US" dirty="0" smtClean="0"/>
              <a:t>Verizon</a:t>
            </a:r>
          </a:p>
          <a:p>
            <a:endParaRPr lang="en-US" dirty="0"/>
          </a:p>
          <a:p>
            <a:r>
              <a:rPr lang="en-US" dirty="0" smtClean="0"/>
              <a:t>AT&amp;T</a:t>
            </a:r>
          </a:p>
          <a:p>
            <a:endParaRPr lang="en-US" dirty="0"/>
          </a:p>
          <a:p>
            <a:r>
              <a:rPr lang="en-US" dirty="0" smtClean="0"/>
              <a:t>T-Mobile</a:t>
            </a:r>
          </a:p>
          <a:p>
            <a:endParaRPr lang="en-US" dirty="0"/>
          </a:p>
          <a:p>
            <a:r>
              <a:rPr lang="en-US" dirty="0" smtClean="0"/>
              <a:t>Sprint</a:t>
            </a:r>
            <a:endParaRPr lang="en-US" dirty="0"/>
          </a:p>
        </p:txBody>
      </p:sp>
      <p:graphicFrame>
        <p:nvGraphicFramePr>
          <p:cNvPr id="22" name="Content Placeholder 11"/>
          <p:cNvGraphicFramePr>
            <a:graphicFrameLocks/>
          </p:cNvGraphicFramePr>
          <p:nvPr/>
        </p:nvGraphicFramePr>
        <p:xfrm>
          <a:off x="310486" y="1447800"/>
          <a:ext cx="8523027"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1442" name="Picture 2" descr="http://www.iphonexpert.com/wp-content/uploads/2009/09/verizon_logo.jpg"/>
          <p:cNvPicPr>
            <a:picLocks noChangeAspect="1" noChangeArrowheads="1"/>
          </p:cNvPicPr>
          <p:nvPr/>
        </p:nvPicPr>
        <p:blipFill>
          <a:blip r:embed="rId9" cstate="print"/>
          <a:srcRect/>
          <a:stretch>
            <a:fillRect/>
          </a:stretch>
        </p:blipFill>
        <p:spPr bwMode="auto">
          <a:xfrm>
            <a:off x="4629705" y="3429000"/>
            <a:ext cx="1999695" cy="1219200"/>
          </a:xfrm>
          <a:prstGeom prst="rect">
            <a:avLst/>
          </a:prstGeom>
          <a:noFill/>
          <a:ln w="19050">
            <a:solidFill>
              <a:schemeClr val="accent1"/>
            </a:solidFill>
          </a:ln>
        </p:spPr>
      </p:pic>
      <p:pic>
        <p:nvPicPr>
          <p:cNvPr id="61444" name="Picture 4" descr="At&amp;t"/>
          <p:cNvPicPr>
            <a:picLocks noChangeAspect="1" noChangeArrowheads="1"/>
          </p:cNvPicPr>
          <p:nvPr/>
        </p:nvPicPr>
        <p:blipFill>
          <a:blip r:embed="rId10" cstate="print"/>
          <a:srcRect/>
          <a:stretch>
            <a:fillRect/>
          </a:stretch>
        </p:blipFill>
        <p:spPr bwMode="auto">
          <a:xfrm>
            <a:off x="2514600" y="3429000"/>
            <a:ext cx="1971675" cy="1219200"/>
          </a:xfrm>
          <a:prstGeom prst="rect">
            <a:avLst/>
          </a:prstGeom>
          <a:noFill/>
          <a:ln w="19050">
            <a:solidFill>
              <a:schemeClr val="accent1"/>
            </a:solidFill>
          </a:ln>
        </p:spPr>
      </p:pic>
      <p:pic>
        <p:nvPicPr>
          <p:cNvPr id="61446" name="Picture 6" descr="http://gadgeteer.org.uk/wp-content/uploads/2007/12/tmobile_logo.jpg"/>
          <p:cNvPicPr>
            <a:picLocks noChangeAspect="1" noChangeArrowheads="1"/>
          </p:cNvPicPr>
          <p:nvPr/>
        </p:nvPicPr>
        <p:blipFill>
          <a:blip r:embed="rId11" cstate="print"/>
          <a:srcRect/>
          <a:stretch>
            <a:fillRect/>
          </a:stretch>
        </p:blipFill>
        <p:spPr bwMode="auto">
          <a:xfrm>
            <a:off x="346995" y="3429000"/>
            <a:ext cx="2015205" cy="1219200"/>
          </a:xfrm>
          <a:prstGeom prst="rect">
            <a:avLst/>
          </a:prstGeom>
          <a:noFill/>
          <a:ln w="19050">
            <a:solidFill>
              <a:schemeClr val="accent1"/>
            </a:solidFill>
          </a:ln>
        </p:spPr>
      </p:pic>
      <p:pic>
        <p:nvPicPr>
          <p:cNvPr id="61448" name="Picture 8" descr="http://i.zdnet.com/blogs/sprint_logo_color.jpg"/>
          <p:cNvPicPr>
            <a:picLocks noChangeAspect="1" noChangeArrowheads="1"/>
          </p:cNvPicPr>
          <p:nvPr/>
        </p:nvPicPr>
        <p:blipFill>
          <a:blip r:embed="rId12" cstate="print"/>
          <a:srcRect/>
          <a:stretch>
            <a:fillRect/>
          </a:stretch>
        </p:blipFill>
        <p:spPr bwMode="auto">
          <a:xfrm>
            <a:off x="6739260" y="3429001"/>
            <a:ext cx="2023740" cy="1219200"/>
          </a:xfrm>
          <a:prstGeom prst="rect">
            <a:avLst/>
          </a:prstGeom>
          <a:noFill/>
          <a:ln w="19050">
            <a:solidFill>
              <a:schemeClr val="accent1"/>
            </a:solid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Free Apps</a:t>
            </a:r>
            <a:endParaRPr lang="en-US" sz="3600" dirty="0">
              <a:solidFill>
                <a:schemeClr val="bg1"/>
              </a:solidFill>
            </a:endParaRPr>
          </a:p>
        </p:txBody>
      </p:sp>
      <p:graphicFrame>
        <p:nvGraphicFramePr>
          <p:cNvPr id="41" name="Diagram 40"/>
          <p:cNvGraphicFramePr/>
          <p:nvPr/>
        </p:nvGraphicFramePr>
        <p:xfrm>
          <a:off x="609600" y="2590800"/>
          <a:ext cx="7943850" cy="342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2" name="TextBox 41"/>
          <p:cNvSpPr txBox="1"/>
          <p:nvPr/>
        </p:nvSpPr>
        <p:spPr>
          <a:xfrm>
            <a:off x="609600" y="1981200"/>
            <a:ext cx="3276600" cy="461665"/>
          </a:xfrm>
          <a:prstGeom prst="rect">
            <a:avLst/>
          </a:prstGeom>
          <a:noFill/>
        </p:spPr>
        <p:txBody>
          <a:bodyPr wrap="square" rtlCol="0">
            <a:spAutoFit/>
          </a:bodyPr>
          <a:lstStyle/>
          <a:p>
            <a:r>
              <a:rPr lang="en-US" sz="2400" b="1" dirty="0" smtClean="0"/>
              <a:t>Downfalls</a:t>
            </a:r>
            <a:endParaRPr lang="en-US" sz="2400" b="1" dirty="0"/>
          </a:p>
        </p:txBody>
      </p:sp>
      <p:sp>
        <p:nvSpPr>
          <p:cNvPr id="15" name="TextBox 14"/>
          <p:cNvSpPr txBox="1"/>
          <p:nvPr/>
        </p:nvSpPr>
        <p:spPr>
          <a:xfrm>
            <a:off x="7239000" y="381000"/>
            <a:ext cx="1981200" cy="381000"/>
          </a:xfrm>
          <a:prstGeom prst="rect">
            <a:avLst/>
          </a:prstGeom>
          <a:noFill/>
        </p:spPr>
        <p:txBody>
          <a:bodyPr wrap="square" rtlCol="0">
            <a:spAutoFit/>
          </a:bodyPr>
          <a:lstStyle/>
          <a:p>
            <a:r>
              <a:rPr lang="en-US" dirty="0" smtClean="0">
                <a:hlinkClick r:id="rId9" action="ppaction://hlinksldjump"/>
              </a:rPr>
              <a:t>Back to Index</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50178" name="Picture 2" descr="C:\Users\Connor Bogin\Documents\My Dropbox\IKEA Case\RHAPSODY\images\Applications by Platform.png"/>
          <p:cNvPicPr>
            <a:picLocks noChangeAspect="1" noChangeArrowheads="1"/>
          </p:cNvPicPr>
          <p:nvPr/>
        </p:nvPicPr>
        <p:blipFill>
          <a:blip r:embed="rId4" cstate="print"/>
          <a:srcRect/>
          <a:stretch>
            <a:fillRect/>
          </a:stretch>
        </p:blipFill>
        <p:spPr bwMode="auto">
          <a:xfrm>
            <a:off x="485456" y="1371600"/>
            <a:ext cx="8173085" cy="4114799"/>
          </a:xfrm>
          <a:prstGeom prst="rect">
            <a:avLst/>
          </a:prstGeom>
          <a:noFill/>
        </p:spPr>
      </p:pic>
      <p:sp>
        <p:nvSpPr>
          <p:cNvPr id="10" name="Rectangle 9"/>
          <p:cNvSpPr/>
          <p:nvPr/>
        </p:nvSpPr>
        <p:spPr>
          <a:xfrm>
            <a:off x="8399719" y="6519446"/>
            <a:ext cx="820481" cy="338554"/>
          </a:xfrm>
          <a:prstGeom prst="rect">
            <a:avLst/>
          </a:prstGeom>
        </p:spPr>
        <p:txBody>
          <a:bodyPr wrap="none">
            <a:spAutoFit/>
          </a:bodyPr>
          <a:lstStyle/>
          <a:p>
            <a:r>
              <a:rPr lang="en-US" sz="1600" dirty="0" smtClean="0"/>
              <a:t>* Flurry</a:t>
            </a:r>
            <a:endParaRPr lang="en-US" sz="1600" dirty="0"/>
          </a:p>
        </p:txBody>
      </p:sp>
      <p:sp>
        <p:nvSpPr>
          <p:cNvPr id="11" name="TextBox 10"/>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52226" name="Picture 2" descr="C:\Users\Connor Bogin\Documents\My Dropbox\IKEA Case\RHAPSODY\images\Consumer Usage by Platform.png"/>
          <p:cNvPicPr>
            <a:picLocks noChangeAspect="1" noChangeArrowheads="1"/>
          </p:cNvPicPr>
          <p:nvPr/>
        </p:nvPicPr>
        <p:blipFill>
          <a:blip r:embed="rId4" cstate="print"/>
          <a:srcRect/>
          <a:stretch>
            <a:fillRect/>
          </a:stretch>
        </p:blipFill>
        <p:spPr bwMode="auto">
          <a:xfrm>
            <a:off x="400047" y="1371600"/>
            <a:ext cx="8286753" cy="4190999"/>
          </a:xfrm>
          <a:prstGeom prst="rect">
            <a:avLst/>
          </a:prstGeom>
          <a:noFill/>
        </p:spPr>
      </p:pic>
      <p:sp>
        <p:nvSpPr>
          <p:cNvPr id="10" name="Rectangle 9"/>
          <p:cNvSpPr/>
          <p:nvPr/>
        </p:nvSpPr>
        <p:spPr>
          <a:xfrm>
            <a:off x="8382000" y="6519446"/>
            <a:ext cx="820481" cy="338554"/>
          </a:xfrm>
          <a:prstGeom prst="rect">
            <a:avLst/>
          </a:prstGeom>
        </p:spPr>
        <p:txBody>
          <a:bodyPr wrap="none">
            <a:spAutoFit/>
          </a:bodyPr>
          <a:lstStyle/>
          <a:p>
            <a:r>
              <a:rPr lang="en-US" sz="1600" dirty="0" smtClean="0"/>
              <a:t>* Flurry</a:t>
            </a:r>
            <a:endParaRPr lang="en-US" sz="1600" dirty="0"/>
          </a:p>
        </p:txBody>
      </p:sp>
      <p:sp>
        <p:nvSpPr>
          <p:cNvPr id="11" name="TextBox 10"/>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53250" name="Picture 2" descr="C:\Users\Connor Bogin\Documents\My Dropbox\IKEA Case\RHAPSODY\images\Developers by Platform.png"/>
          <p:cNvPicPr>
            <a:picLocks noChangeAspect="1" noChangeArrowheads="1"/>
          </p:cNvPicPr>
          <p:nvPr/>
        </p:nvPicPr>
        <p:blipFill>
          <a:blip r:embed="rId4" cstate="print"/>
          <a:srcRect/>
          <a:stretch>
            <a:fillRect/>
          </a:stretch>
        </p:blipFill>
        <p:spPr bwMode="auto">
          <a:xfrm>
            <a:off x="429489" y="1347952"/>
            <a:ext cx="8333511" cy="4214647"/>
          </a:xfrm>
          <a:prstGeom prst="rect">
            <a:avLst/>
          </a:prstGeom>
          <a:noFill/>
        </p:spPr>
      </p:pic>
      <p:sp>
        <p:nvSpPr>
          <p:cNvPr id="10" name="Rectangle 9"/>
          <p:cNvSpPr/>
          <p:nvPr/>
        </p:nvSpPr>
        <p:spPr>
          <a:xfrm>
            <a:off x="8382000" y="6519446"/>
            <a:ext cx="820481" cy="338554"/>
          </a:xfrm>
          <a:prstGeom prst="rect">
            <a:avLst/>
          </a:prstGeom>
        </p:spPr>
        <p:txBody>
          <a:bodyPr wrap="none">
            <a:spAutoFit/>
          </a:bodyPr>
          <a:lstStyle/>
          <a:p>
            <a:r>
              <a:rPr lang="en-US" sz="1600" dirty="0" smtClean="0"/>
              <a:t>* Flurry</a:t>
            </a:r>
            <a:endParaRPr lang="en-US" sz="1600" dirty="0"/>
          </a:p>
        </p:txBody>
      </p:sp>
      <p:sp>
        <p:nvSpPr>
          <p:cNvPr id="11" name="TextBox 10"/>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sp>
        <p:nvSpPr>
          <p:cNvPr id="42" name="TextBox 41"/>
          <p:cNvSpPr txBox="1"/>
          <p:nvPr/>
        </p:nvSpPr>
        <p:spPr>
          <a:xfrm>
            <a:off x="1181100" y="3105834"/>
            <a:ext cx="6781800" cy="646331"/>
          </a:xfrm>
          <a:prstGeom prst="rect">
            <a:avLst/>
          </a:prstGeom>
          <a:noFill/>
        </p:spPr>
        <p:txBody>
          <a:bodyPr wrap="square" rtlCol="0">
            <a:spAutoFit/>
          </a:bodyPr>
          <a:lstStyle/>
          <a:p>
            <a:pPr algn="ctr"/>
            <a:r>
              <a:rPr lang="en-US" sz="3600" dirty="0" smtClean="0">
                <a:solidFill>
                  <a:schemeClr val="bg1"/>
                </a:solidFill>
              </a:rPr>
              <a:t>Appendix</a:t>
            </a:r>
            <a:endParaRPr lang="en-US" sz="3600" dirty="0">
              <a:solidFill>
                <a:schemeClr val="bg1"/>
              </a:solidFill>
            </a:endParaRPr>
          </a:p>
        </p:txBody>
      </p:sp>
      <p:pic>
        <p:nvPicPr>
          <p:cNvPr id="2050" name="Picture 2"/>
          <p:cNvPicPr>
            <a:picLocks noChangeAspect="1" noChangeArrowheads="1"/>
          </p:cNvPicPr>
          <p:nvPr/>
        </p:nvPicPr>
        <p:blipFill>
          <a:blip r:embed="rId4" cstate="print"/>
          <a:srcRect/>
          <a:stretch>
            <a:fillRect/>
          </a:stretch>
        </p:blipFill>
        <p:spPr bwMode="auto">
          <a:xfrm>
            <a:off x="2185813" y="1447800"/>
            <a:ext cx="4772373" cy="4348162"/>
          </a:xfrm>
          <a:prstGeom prst="rect">
            <a:avLst/>
          </a:prstGeom>
          <a:noFill/>
          <a:ln w="9525">
            <a:noFill/>
            <a:miter lim="800000"/>
            <a:headEnd/>
            <a:tailEnd/>
          </a:ln>
        </p:spPr>
      </p:pic>
      <p:sp>
        <p:nvSpPr>
          <p:cNvPr id="12" name="Rectangle 11"/>
          <p:cNvSpPr/>
          <p:nvPr/>
        </p:nvSpPr>
        <p:spPr>
          <a:xfrm>
            <a:off x="2133600" y="1295400"/>
            <a:ext cx="533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13" name="Rectangle 12"/>
          <p:cNvSpPr/>
          <p:nvPr/>
        </p:nvSpPr>
        <p:spPr>
          <a:xfrm>
            <a:off x="2133600" y="2667000"/>
            <a:ext cx="533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2133600" y="4114800"/>
            <a:ext cx="533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2133600" y="5486400"/>
            <a:ext cx="533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16" name="Rectangle 15"/>
          <p:cNvSpPr/>
          <p:nvPr/>
        </p:nvSpPr>
        <p:spPr>
          <a:xfrm>
            <a:off x="3124200" y="2819400"/>
            <a:ext cx="762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3.42</a:t>
            </a:r>
            <a:endParaRPr lang="en-US" dirty="0">
              <a:solidFill>
                <a:schemeClr val="tx1"/>
              </a:solidFill>
            </a:endParaRPr>
          </a:p>
        </p:txBody>
      </p:sp>
      <p:sp>
        <p:nvSpPr>
          <p:cNvPr id="17" name="Rectangle 16"/>
          <p:cNvSpPr/>
          <p:nvPr/>
        </p:nvSpPr>
        <p:spPr>
          <a:xfrm>
            <a:off x="4191000" y="2133600"/>
            <a:ext cx="762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4.39</a:t>
            </a:r>
            <a:endParaRPr lang="en-US" dirty="0">
              <a:solidFill>
                <a:schemeClr val="tx1"/>
              </a:solidFill>
            </a:endParaRPr>
          </a:p>
        </p:txBody>
      </p:sp>
      <p:sp>
        <p:nvSpPr>
          <p:cNvPr id="18" name="Rectangle 17"/>
          <p:cNvSpPr/>
          <p:nvPr/>
        </p:nvSpPr>
        <p:spPr>
          <a:xfrm>
            <a:off x="5334000" y="1295400"/>
            <a:ext cx="7620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5.61</a:t>
            </a:r>
            <a:endParaRPr lang="en-US" dirty="0">
              <a:solidFill>
                <a:schemeClr val="tx1"/>
              </a:solidFill>
            </a:endParaRPr>
          </a:p>
        </p:txBody>
      </p:sp>
      <p:sp>
        <p:nvSpPr>
          <p:cNvPr id="19" name="Rectangle 18"/>
          <p:cNvSpPr/>
          <p:nvPr/>
        </p:nvSpPr>
        <p:spPr>
          <a:xfrm>
            <a:off x="1676400" y="838200"/>
            <a:ext cx="5791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Average App Prices Across Store Publishers (US)</a:t>
            </a:r>
            <a:endParaRPr lang="en-US" b="1" dirty="0">
              <a:solidFill>
                <a:schemeClr val="tx1"/>
              </a:solidFill>
            </a:endParaRPr>
          </a:p>
        </p:txBody>
      </p:sp>
      <p:sp>
        <p:nvSpPr>
          <p:cNvPr id="20" name="Rectangle 19"/>
          <p:cNvSpPr/>
          <p:nvPr/>
        </p:nvSpPr>
        <p:spPr>
          <a:xfrm>
            <a:off x="1676400" y="5943600"/>
            <a:ext cx="57912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Apple          Google      BlackBerry</a:t>
            </a:r>
            <a:endParaRPr lang="en-US" dirty="0">
              <a:solidFill>
                <a:schemeClr val="tx1"/>
              </a:solidFill>
            </a:endParaRPr>
          </a:p>
        </p:txBody>
      </p:sp>
      <p:sp>
        <p:nvSpPr>
          <p:cNvPr id="21" name="Rectangle 20"/>
          <p:cNvSpPr/>
          <p:nvPr/>
        </p:nvSpPr>
        <p:spPr>
          <a:xfrm>
            <a:off x="8153400" y="6519446"/>
            <a:ext cx="972639" cy="338554"/>
          </a:xfrm>
          <a:prstGeom prst="rect">
            <a:avLst/>
          </a:prstGeom>
        </p:spPr>
        <p:txBody>
          <a:bodyPr wrap="none">
            <a:spAutoFit/>
          </a:bodyPr>
          <a:lstStyle/>
          <a:p>
            <a:r>
              <a:rPr lang="en-US" sz="1600" dirty="0" smtClean="0"/>
              <a:t>* </a:t>
            </a:r>
            <a:r>
              <a:rPr lang="en-US" sz="1600" dirty="0" err="1" smtClean="0"/>
              <a:t>Distimo</a:t>
            </a:r>
            <a:endParaRPr lang="en-US" sz="1600" dirty="0"/>
          </a:p>
        </p:txBody>
      </p:sp>
      <p:sp>
        <p:nvSpPr>
          <p:cNvPr id="22" name="TextBox 21"/>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OS App Store Sizing</a:t>
            </a:r>
          </a:p>
        </p:txBody>
      </p:sp>
      <p:pic>
        <p:nvPicPr>
          <p:cNvPr id="15" name="Picture 3"/>
          <p:cNvPicPr>
            <a:picLocks noChangeAspect="1" noChangeArrowheads="1"/>
          </p:cNvPicPr>
          <p:nvPr/>
        </p:nvPicPr>
        <p:blipFill>
          <a:blip r:embed="rId4" cstate="print"/>
          <a:srcRect/>
          <a:stretch>
            <a:fillRect/>
          </a:stretch>
        </p:blipFill>
        <p:spPr bwMode="auto">
          <a:xfrm>
            <a:off x="1371600" y="2286000"/>
            <a:ext cx="6683828" cy="2743200"/>
          </a:xfrm>
          <a:prstGeom prst="rect">
            <a:avLst/>
          </a:prstGeom>
          <a:noFill/>
          <a:ln w="9525">
            <a:noFill/>
            <a:miter lim="800000"/>
            <a:headEnd/>
            <a:tailEnd/>
          </a:ln>
        </p:spPr>
      </p:pic>
      <p:sp>
        <p:nvSpPr>
          <p:cNvPr id="16" name="TextBox 15"/>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51202" name="Picture 2"/>
          <p:cNvPicPr>
            <a:picLocks noChangeAspect="1" noChangeArrowheads="1"/>
          </p:cNvPicPr>
          <p:nvPr/>
        </p:nvPicPr>
        <p:blipFill>
          <a:blip r:embed="rId4" cstate="print"/>
          <a:srcRect/>
          <a:stretch>
            <a:fillRect/>
          </a:stretch>
        </p:blipFill>
        <p:spPr bwMode="auto">
          <a:xfrm>
            <a:off x="372480" y="1524000"/>
            <a:ext cx="8399042" cy="3810000"/>
          </a:xfrm>
          <a:prstGeom prst="rect">
            <a:avLst/>
          </a:prstGeom>
          <a:solidFill>
            <a:schemeClr val="bg1"/>
          </a:solidFill>
          <a:ln w="9525">
            <a:noFill/>
            <a:miter lim="800000"/>
            <a:headEnd/>
            <a:tailEnd/>
          </a:ln>
        </p:spPr>
      </p:pic>
      <p:sp>
        <p:nvSpPr>
          <p:cNvPr id="10" name="Rectangle 9"/>
          <p:cNvSpPr/>
          <p:nvPr/>
        </p:nvSpPr>
        <p:spPr>
          <a:xfrm>
            <a:off x="7848600" y="6519446"/>
            <a:ext cx="1430200" cy="338554"/>
          </a:xfrm>
          <a:prstGeom prst="rect">
            <a:avLst/>
          </a:prstGeom>
        </p:spPr>
        <p:txBody>
          <a:bodyPr wrap="none">
            <a:spAutoFit/>
          </a:bodyPr>
          <a:lstStyle/>
          <a:p>
            <a:r>
              <a:rPr lang="en-US" sz="1600" dirty="0" smtClean="0"/>
              <a:t>* </a:t>
            </a:r>
            <a:r>
              <a:rPr lang="en-US" sz="1600" dirty="0" err="1" smtClean="0"/>
              <a:t>AppleInsider</a:t>
            </a:r>
            <a:endParaRPr lang="en-US" sz="1600" dirty="0"/>
          </a:p>
        </p:txBody>
      </p:sp>
      <p:sp>
        <p:nvSpPr>
          <p:cNvPr id="11" name="TextBox 10"/>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54274" name="Picture 2"/>
          <p:cNvPicPr>
            <a:picLocks noChangeAspect="1" noChangeArrowheads="1"/>
          </p:cNvPicPr>
          <p:nvPr/>
        </p:nvPicPr>
        <p:blipFill>
          <a:blip r:embed="rId4" cstate="print"/>
          <a:srcRect/>
          <a:stretch>
            <a:fillRect/>
          </a:stretch>
        </p:blipFill>
        <p:spPr bwMode="auto">
          <a:xfrm>
            <a:off x="512109" y="1939399"/>
            <a:ext cx="8119782" cy="2979201"/>
          </a:xfrm>
          <a:prstGeom prst="rect">
            <a:avLst/>
          </a:prstGeom>
          <a:noFill/>
          <a:ln w="9525">
            <a:noFill/>
            <a:miter lim="800000"/>
            <a:headEnd/>
            <a:tailEnd/>
          </a:ln>
        </p:spPr>
      </p:pic>
      <p:sp>
        <p:nvSpPr>
          <p:cNvPr id="10" name="Rectangle 9"/>
          <p:cNvSpPr/>
          <p:nvPr/>
        </p:nvSpPr>
        <p:spPr>
          <a:xfrm>
            <a:off x="7848600" y="6519446"/>
            <a:ext cx="1430200" cy="338554"/>
          </a:xfrm>
          <a:prstGeom prst="rect">
            <a:avLst/>
          </a:prstGeom>
        </p:spPr>
        <p:txBody>
          <a:bodyPr wrap="none">
            <a:spAutoFit/>
          </a:bodyPr>
          <a:lstStyle/>
          <a:p>
            <a:r>
              <a:rPr lang="en-US" sz="1600" dirty="0" smtClean="0"/>
              <a:t>* </a:t>
            </a:r>
            <a:r>
              <a:rPr lang="en-US" sz="1600" dirty="0" err="1" smtClean="0"/>
              <a:t>AppleInsider</a:t>
            </a:r>
            <a:endParaRPr lang="en-US" sz="1600" dirty="0"/>
          </a:p>
        </p:txBody>
      </p:sp>
      <p:sp>
        <p:nvSpPr>
          <p:cNvPr id="11" name="TextBox 10"/>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44035" name="Picture 3"/>
          <p:cNvPicPr>
            <a:picLocks noChangeAspect="1" noChangeArrowheads="1"/>
          </p:cNvPicPr>
          <p:nvPr/>
        </p:nvPicPr>
        <p:blipFill>
          <a:blip r:embed="rId4" cstate="print"/>
          <a:srcRect/>
          <a:stretch>
            <a:fillRect/>
          </a:stretch>
        </p:blipFill>
        <p:spPr bwMode="auto">
          <a:xfrm>
            <a:off x="1276350" y="1104900"/>
            <a:ext cx="6591300" cy="2324100"/>
          </a:xfrm>
          <a:prstGeom prst="rect">
            <a:avLst/>
          </a:prstGeom>
          <a:noFill/>
          <a:ln w="9525">
            <a:noFill/>
            <a:miter lim="800000"/>
            <a:headEnd/>
            <a:tailEnd/>
          </a:ln>
        </p:spPr>
      </p:pic>
      <p:pic>
        <p:nvPicPr>
          <p:cNvPr id="44036" name="Picture 4"/>
          <p:cNvPicPr>
            <a:picLocks noChangeAspect="1" noChangeArrowheads="1"/>
          </p:cNvPicPr>
          <p:nvPr/>
        </p:nvPicPr>
        <p:blipFill>
          <a:blip r:embed="rId5" cstate="print"/>
          <a:srcRect/>
          <a:stretch>
            <a:fillRect/>
          </a:stretch>
        </p:blipFill>
        <p:spPr bwMode="auto">
          <a:xfrm>
            <a:off x="2509837" y="3657600"/>
            <a:ext cx="4124325" cy="2486025"/>
          </a:xfrm>
          <a:prstGeom prst="rect">
            <a:avLst/>
          </a:prstGeom>
          <a:noFill/>
          <a:ln w="9525">
            <a:noFill/>
            <a:miter lim="800000"/>
            <a:headEnd/>
            <a:tailEnd/>
          </a:ln>
        </p:spPr>
      </p:pic>
      <p:sp>
        <p:nvSpPr>
          <p:cNvPr id="14" name="Rectangle 13"/>
          <p:cNvSpPr/>
          <p:nvPr/>
        </p:nvSpPr>
        <p:spPr>
          <a:xfrm>
            <a:off x="7836488" y="6519446"/>
            <a:ext cx="1383712" cy="338554"/>
          </a:xfrm>
          <a:prstGeom prst="rect">
            <a:avLst/>
          </a:prstGeom>
        </p:spPr>
        <p:txBody>
          <a:bodyPr wrap="none">
            <a:spAutoFit/>
          </a:bodyPr>
          <a:lstStyle/>
          <a:p>
            <a:r>
              <a:rPr lang="en-US" sz="1600" dirty="0" smtClean="0"/>
              <a:t>* </a:t>
            </a:r>
            <a:r>
              <a:rPr lang="en-US" sz="1600" dirty="0" err="1" smtClean="0"/>
              <a:t>AppleInsider</a:t>
            </a:r>
            <a:endParaRPr lang="en-US" sz="1600" dirty="0"/>
          </a:p>
        </p:txBody>
      </p:sp>
      <p:sp>
        <p:nvSpPr>
          <p:cNvPr id="13" name="TextBox 12"/>
          <p:cNvSpPr txBox="1"/>
          <p:nvPr/>
        </p:nvSpPr>
        <p:spPr>
          <a:xfrm>
            <a:off x="7239000" y="381000"/>
            <a:ext cx="1981200" cy="381000"/>
          </a:xfrm>
          <a:prstGeom prst="rect">
            <a:avLst/>
          </a:prstGeom>
          <a:noFill/>
        </p:spPr>
        <p:txBody>
          <a:bodyPr wrap="square" rtlCol="0">
            <a:spAutoFit/>
          </a:bodyPr>
          <a:lstStyle/>
          <a:p>
            <a:r>
              <a:rPr lang="en-US" dirty="0" smtClean="0">
                <a:hlinkClick r:id="rId6" action="ppaction://hlinksldjump"/>
              </a:rPr>
              <a:t>Back to Index</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45058" name="Picture 2"/>
          <p:cNvPicPr>
            <a:picLocks noChangeAspect="1" noChangeArrowheads="1"/>
          </p:cNvPicPr>
          <p:nvPr/>
        </p:nvPicPr>
        <p:blipFill>
          <a:blip r:embed="rId4" cstate="print"/>
          <a:srcRect/>
          <a:stretch>
            <a:fillRect/>
          </a:stretch>
        </p:blipFill>
        <p:spPr bwMode="auto">
          <a:xfrm>
            <a:off x="1295400" y="1009650"/>
            <a:ext cx="6553200" cy="2419350"/>
          </a:xfrm>
          <a:prstGeom prst="rect">
            <a:avLst/>
          </a:prstGeom>
          <a:noFill/>
          <a:ln w="9525">
            <a:noFill/>
            <a:miter lim="800000"/>
            <a:headEnd/>
            <a:tailEnd/>
          </a:ln>
        </p:spPr>
      </p:pic>
      <p:pic>
        <p:nvPicPr>
          <p:cNvPr id="45059" name="Picture 3"/>
          <p:cNvPicPr>
            <a:picLocks noChangeAspect="1" noChangeArrowheads="1"/>
          </p:cNvPicPr>
          <p:nvPr/>
        </p:nvPicPr>
        <p:blipFill>
          <a:blip r:embed="rId5" cstate="print"/>
          <a:srcRect/>
          <a:stretch>
            <a:fillRect/>
          </a:stretch>
        </p:blipFill>
        <p:spPr bwMode="auto">
          <a:xfrm>
            <a:off x="2443162" y="3657600"/>
            <a:ext cx="4257675" cy="2362200"/>
          </a:xfrm>
          <a:prstGeom prst="rect">
            <a:avLst/>
          </a:prstGeom>
          <a:noFill/>
          <a:ln w="9525">
            <a:noFill/>
            <a:miter lim="800000"/>
            <a:headEnd/>
            <a:tailEnd/>
          </a:ln>
        </p:spPr>
      </p:pic>
      <p:sp>
        <p:nvSpPr>
          <p:cNvPr id="13" name="Rectangle 12"/>
          <p:cNvSpPr/>
          <p:nvPr/>
        </p:nvSpPr>
        <p:spPr>
          <a:xfrm>
            <a:off x="7836488" y="6519446"/>
            <a:ext cx="1383712" cy="338554"/>
          </a:xfrm>
          <a:prstGeom prst="rect">
            <a:avLst/>
          </a:prstGeom>
        </p:spPr>
        <p:txBody>
          <a:bodyPr wrap="none">
            <a:spAutoFit/>
          </a:bodyPr>
          <a:lstStyle/>
          <a:p>
            <a:r>
              <a:rPr lang="en-US" sz="1600" dirty="0" smtClean="0"/>
              <a:t>* </a:t>
            </a:r>
            <a:r>
              <a:rPr lang="en-US" sz="1600" dirty="0" err="1" smtClean="0"/>
              <a:t>AppleInsider</a:t>
            </a:r>
            <a:endParaRPr lang="en-US" sz="1600" dirty="0"/>
          </a:p>
        </p:txBody>
      </p:sp>
      <p:sp>
        <p:nvSpPr>
          <p:cNvPr id="14" name="TextBox 13"/>
          <p:cNvSpPr txBox="1"/>
          <p:nvPr/>
        </p:nvSpPr>
        <p:spPr>
          <a:xfrm>
            <a:off x="7239000" y="381000"/>
            <a:ext cx="1981200" cy="381000"/>
          </a:xfrm>
          <a:prstGeom prst="rect">
            <a:avLst/>
          </a:prstGeom>
          <a:noFill/>
        </p:spPr>
        <p:txBody>
          <a:bodyPr wrap="square" rtlCol="0">
            <a:spAutoFit/>
          </a:bodyPr>
          <a:lstStyle/>
          <a:p>
            <a:r>
              <a:rPr lang="en-US" dirty="0" smtClean="0">
                <a:hlinkClick r:id="rId6" action="ppaction://hlinksldjump"/>
              </a:rPr>
              <a:t>Back to Index</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828800" y="990600"/>
            <a:ext cx="5562600" cy="646331"/>
          </a:xfrm>
          <a:prstGeom prst="rect">
            <a:avLst/>
          </a:prstGeom>
          <a:noFill/>
        </p:spPr>
        <p:txBody>
          <a:bodyPr wrap="square" rtlCol="0">
            <a:spAutoFit/>
          </a:bodyPr>
          <a:lstStyle/>
          <a:p>
            <a:pPr algn="ctr"/>
            <a:r>
              <a:rPr lang="en-US" sz="3600" dirty="0" smtClean="0">
                <a:solidFill>
                  <a:schemeClr val="bg1"/>
                </a:solidFill>
              </a:rPr>
              <a:t>Market Shares</a:t>
            </a:r>
            <a:endParaRPr lang="en-US" sz="3600" dirty="0">
              <a:solidFill>
                <a:schemeClr val="bg1"/>
              </a:solidFill>
            </a:endParaRPr>
          </a:p>
        </p:txBody>
      </p:sp>
      <p:graphicFrame>
        <p:nvGraphicFramePr>
          <p:cNvPr id="23" name="Table 22"/>
          <p:cNvGraphicFramePr>
            <a:graphicFrameLocks noGrp="1"/>
          </p:cNvGraphicFramePr>
          <p:nvPr/>
        </p:nvGraphicFramePr>
        <p:xfrm>
          <a:off x="304800" y="1828801"/>
          <a:ext cx="8458201" cy="4114800"/>
        </p:xfrm>
        <a:graphic>
          <a:graphicData uri="http://schemas.openxmlformats.org/drawingml/2006/table">
            <a:tbl>
              <a:tblPr>
                <a:tableStyleId>{3C2FFA5D-87B4-456A-9821-1D502468CF0F}</a:tableStyleId>
              </a:tblPr>
              <a:tblGrid>
                <a:gridCol w="2209800"/>
                <a:gridCol w="1597335"/>
                <a:gridCol w="1511517"/>
                <a:gridCol w="1561901"/>
                <a:gridCol w="1577648"/>
              </a:tblGrid>
              <a:tr h="444844">
                <a:tc>
                  <a:txBody>
                    <a:bodyPr/>
                    <a:lstStyle/>
                    <a:p>
                      <a:pPr algn="l" fontAlgn="b"/>
                      <a:r>
                        <a:rPr lang="en-US" sz="1100" u="none" strike="noStrike" dirty="0"/>
                        <a:t> </a:t>
                      </a:r>
                      <a:endParaRPr lang="en-US" sz="1100" b="1" i="0" u="none" strike="noStrike" dirty="0">
                        <a:solidFill>
                          <a:srgbClr val="000000"/>
                        </a:solidFill>
                        <a:latin typeface="Calibri"/>
                      </a:endParaRPr>
                    </a:p>
                  </a:txBody>
                  <a:tcPr marL="6814" marR="6814" marT="6814" marB="0" anchor="b"/>
                </a:tc>
                <a:tc>
                  <a:txBody>
                    <a:bodyPr/>
                    <a:lstStyle/>
                    <a:p>
                      <a:pPr algn="ctr" fontAlgn="b"/>
                      <a:r>
                        <a:rPr lang="en-US" sz="2400" b="1" u="none" strike="noStrike" dirty="0"/>
                        <a:t>T-Mobile</a:t>
                      </a:r>
                      <a:endParaRPr lang="en-US" sz="2400" b="1" i="0" u="none" strike="noStrike" dirty="0">
                        <a:solidFill>
                          <a:srgbClr val="000000"/>
                        </a:solidFill>
                        <a:latin typeface="Calibri"/>
                      </a:endParaRPr>
                    </a:p>
                  </a:txBody>
                  <a:tcPr marL="6814" marR="6814" marT="6814" marB="0" anchor="b"/>
                </a:tc>
                <a:tc>
                  <a:txBody>
                    <a:bodyPr/>
                    <a:lstStyle/>
                    <a:p>
                      <a:pPr algn="ctr" fontAlgn="b"/>
                      <a:r>
                        <a:rPr lang="en-US" sz="2400" b="1" u="none" strike="noStrike" dirty="0"/>
                        <a:t>AT&amp;T</a:t>
                      </a:r>
                      <a:endParaRPr lang="en-US" sz="2400" b="1" i="0" u="none" strike="noStrike" dirty="0">
                        <a:solidFill>
                          <a:srgbClr val="000000"/>
                        </a:solidFill>
                        <a:latin typeface="Calibri"/>
                      </a:endParaRPr>
                    </a:p>
                  </a:txBody>
                  <a:tcPr marL="6814" marR="6814" marT="6814" marB="0" anchor="b"/>
                </a:tc>
                <a:tc>
                  <a:txBody>
                    <a:bodyPr/>
                    <a:lstStyle/>
                    <a:p>
                      <a:pPr algn="ctr" fontAlgn="b"/>
                      <a:r>
                        <a:rPr lang="en-US" sz="2400" b="1" u="none" strike="noStrike" dirty="0"/>
                        <a:t>Verizon</a:t>
                      </a:r>
                      <a:endParaRPr lang="en-US" sz="2400" b="1" i="0" u="none" strike="noStrike" dirty="0">
                        <a:solidFill>
                          <a:srgbClr val="000000"/>
                        </a:solidFill>
                        <a:latin typeface="Calibri"/>
                      </a:endParaRPr>
                    </a:p>
                  </a:txBody>
                  <a:tcPr marL="6814" marR="6814" marT="6814" marB="0" anchor="b"/>
                </a:tc>
                <a:tc>
                  <a:txBody>
                    <a:bodyPr/>
                    <a:lstStyle/>
                    <a:p>
                      <a:pPr algn="ctr" fontAlgn="b"/>
                      <a:r>
                        <a:rPr lang="en-US" sz="2400" b="1" u="none" strike="noStrike" dirty="0"/>
                        <a:t>Sprint</a:t>
                      </a:r>
                      <a:endParaRPr lang="en-US" sz="2400" b="1" i="0" u="none" strike="noStrike" dirty="0">
                        <a:solidFill>
                          <a:srgbClr val="000000"/>
                        </a:solidFill>
                        <a:latin typeface="Calibri"/>
                      </a:endParaRPr>
                    </a:p>
                  </a:txBody>
                  <a:tcPr marL="6814" marR="6814" marT="6814" marB="0" anchor="b"/>
                </a:tc>
              </a:tr>
              <a:tr h="492505">
                <a:tc>
                  <a:txBody>
                    <a:bodyPr/>
                    <a:lstStyle/>
                    <a:p>
                      <a:pPr marL="0" indent="53975" algn="l" fontAlgn="b"/>
                      <a:r>
                        <a:rPr lang="en-US" sz="1800" b="1" u="none" strike="noStrike" dirty="0"/>
                        <a:t>Market Share </a:t>
                      </a:r>
                      <a:endParaRPr lang="en-US" sz="1800" b="1"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13%</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32%</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35%</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a:t>20%</a:t>
                      </a:r>
                      <a:endParaRPr lang="en-US" sz="1800" b="0" i="0" u="none" strike="noStrike">
                        <a:solidFill>
                          <a:srgbClr val="000000"/>
                        </a:solidFill>
                        <a:latin typeface="Calibri"/>
                      </a:endParaRPr>
                    </a:p>
                  </a:txBody>
                  <a:tcPr marL="6814" marR="6814" marT="6814" marB="0" anchor="b"/>
                </a:tc>
              </a:tr>
              <a:tr h="492505">
                <a:tc>
                  <a:txBody>
                    <a:bodyPr/>
                    <a:lstStyle/>
                    <a:p>
                      <a:pPr marL="0" indent="53975" algn="l" fontAlgn="b"/>
                      <a:r>
                        <a:rPr lang="en-US" sz="1800" b="1" u="none" strike="noStrike" dirty="0"/>
                        <a:t>Total Subscribers </a:t>
                      </a:r>
                      <a:endParaRPr lang="en-US" sz="1800" b="1"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33,497,000</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79,600,000</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a:t>87,700,000</a:t>
                      </a:r>
                      <a:endParaRPr lang="en-US" sz="1800" b="0" i="0" u="none" strike="noStrike">
                        <a:solidFill>
                          <a:srgbClr val="000000"/>
                        </a:solidFill>
                        <a:latin typeface="Calibri"/>
                      </a:endParaRPr>
                    </a:p>
                  </a:txBody>
                  <a:tcPr marL="6814" marR="6814" marT="6814" marB="0" anchor="b"/>
                </a:tc>
                <a:tc>
                  <a:txBody>
                    <a:bodyPr/>
                    <a:lstStyle/>
                    <a:p>
                      <a:pPr algn="ctr" fontAlgn="b"/>
                      <a:r>
                        <a:rPr lang="en-US" sz="1800" u="none" strike="noStrike"/>
                        <a:t>48,826,000</a:t>
                      </a:r>
                      <a:endParaRPr lang="en-US" sz="1800" b="0" i="0" u="none" strike="noStrike">
                        <a:solidFill>
                          <a:srgbClr val="000000"/>
                        </a:solidFill>
                        <a:latin typeface="Calibri"/>
                      </a:endParaRPr>
                    </a:p>
                  </a:txBody>
                  <a:tcPr marL="6814" marR="6814" marT="6814" marB="0" anchor="b"/>
                </a:tc>
              </a:tr>
              <a:tr h="492505">
                <a:tc>
                  <a:txBody>
                    <a:bodyPr/>
                    <a:lstStyle/>
                    <a:p>
                      <a:pPr marL="0" indent="53975" algn="l" fontAlgn="b"/>
                      <a:r>
                        <a:rPr lang="en-US" sz="1800" b="1" u="none" strike="noStrike" dirty="0"/>
                        <a:t>Subscriber Growth </a:t>
                      </a:r>
                      <a:endParaRPr lang="en-US" sz="1800" b="1"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1%</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1.70%</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1.30%</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a:t>-0.50%</a:t>
                      </a:r>
                      <a:endParaRPr lang="en-US" sz="1800" b="0" i="0" u="none" strike="noStrike">
                        <a:solidFill>
                          <a:srgbClr val="000000"/>
                        </a:solidFill>
                        <a:latin typeface="Calibri"/>
                      </a:endParaRPr>
                    </a:p>
                  </a:txBody>
                  <a:tcPr marL="6814" marR="6814" marT="6814" marB="0" anchor="b"/>
                </a:tc>
              </a:tr>
              <a:tr h="492505">
                <a:tc>
                  <a:txBody>
                    <a:bodyPr/>
                    <a:lstStyle/>
                    <a:p>
                      <a:pPr marL="0" indent="53975" algn="l" fontAlgn="b"/>
                      <a:r>
                        <a:rPr lang="en-US" sz="1800" b="1" u="none" strike="noStrike" dirty="0"/>
                        <a:t>3G Subscribers </a:t>
                      </a:r>
                      <a:endParaRPr lang="en-US" sz="1800" b="1"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950,000</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19,101,600</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30,600,000</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a:t>14,000,000</a:t>
                      </a:r>
                      <a:endParaRPr lang="en-US" sz="1800" b="0" i="0" u="none" strike="noStrike">
                        <a:solidFill>
                          <a:srgbClr val="000000"/>
                        </a:solidFill>
                        <a:latin typeface="Calibri"/>
                      </a:endParaRPr>
                    </a:p>
                  </a:txBody>
                  <a:tcPr marL="6814" marR="6814" marT="6814" marB="0" anchor="b"/>
                </a:tc>
              </a:tr>
              <a:tr h="492505">
                <a:tc>
                  <a:txBody>
                    <a:bodyPr/>
                    <a:lstStyle/>
                    <a:p>
                      <a:pPr marL="0" indent="53975" algn="l" fontAlgn="b"/>
                      <a:r>
                        <a:rPr lang="en-US" sz="1800" b="1" u="none" strike="noStrike" dirty="0"/>
                        <a:t>3G Subscriber Growth </a:t>
                      </a:r>
                      <a:endParaRPr lang="en-US" sz="1800" b="1" i="0" u="none" strike="noStrike" dirty="0">
                        <a:solidFill>
                          <a:srgbClr val="000000"/>
                        </a:solidFill>
                        <a:latin typeface="Calibri"/>
                      </a:endParaRPr>
                    </a:p>
                  </a:txBody>
                  <a:tcPr marL="6814" marR="6814" marT="6814" marB="0" anchor="b"/>
                </a:tc>
                <a:tc>
                  <a:txBody>
                    <a:bodyPr/>
                    <a:lstStyle/>
                    <a:p>
                      <a:pPr algn="ctr" fontAlgn="b"/>
                      <a:r>
                        <a:rPr lang="en-US" sz="1800" u="none" strike="noStrike"/>
                        <a:t>8.60%</a:t>
                      </a:r>
                      <a:endParaRPr lang="en-US" sz="1800" b="0" i="0" u="none" strike="noStrike">
                        <a:solidFill>
                          <a:srgbClr val="000000"/>
                        </a:solidFill>
                        <a:latin typeface="Calibri"/>
                      </a:endParaRPr>
                    </a:p>
                  </a:txBody>
                  <a:tcPr marL="6814" marR="6814" marT="6814" marB="0" anchor="b"/>
                </a:tc>
                <a:tc>
                  <a:txBody>
                    <a:bodyPr/>
                    <a:lstStyle/>
                    <a:p>
                      <a:pPr algn="ctr" fontAlgn="b"/>
                      <a:r>
                        <a:rPr lang="en-US" sz="1800" u="none" strike="noStrike"/>
                        <a:t>9.60%</a:t>
                      </a:r>
                      <a:endParaRPr lang="en-US" sz="1800" b="0" i="0" u="none" strike="noStrike">
                        <a:solidFill>
                          <a:srgbClr val="000000"/>
                        </a:solidFill>
                        <a:latin typeface="Calibri"/>
                      </a:endParaRPr>
                    </a:p>
                  </a:txBody>
                  <a:tcPr marL="6814" marR="6814" marT="6814" marB="0" anchor="b"/>
                </a:tc>
                <a:tc>
                  <a:txBody>
                    <a:bodyPr/>
                    <a:lstStyle/>
                    <a:p>
                      <a:pPr algn="ctr" fontAlgn="b"/>
                      <a:r>
                        <a:rPr lang="en-US" sz="1800" u="none" strike="noStrike" dirty="0"/>
                        <a:t>1.70%</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2%</a:t>
                      </a:r>
                      <a:endParaRPr lang="en-US" sz="1800" b="0" i="0" u="none" strike="noStrike" dirty="0">
                        <a:solidFill>
                          <a:srgbClr val="000000"/>
                        </a:solidFill>
                        <a:latin typeface="Calibri"/>
                      </a:endParaRPr>
                    </a:p>
                  </a:txBody>
                  <a:tcPr marL="6814" marR="6814" marT="6814" marB="0" anchor="b"/>
                </a:tc>
              </a:tr>
              <a:tr h="492505">
                <a:tc>
                  <a:txBody>
                    <a:bodyPr/>
                    <a:lstStyle/>
                    <a:p>
                      <a:pPr marL="0" indent="53975" algn="l" fontAlgn="b"/>
                      <a:r>
                        <a:rPr lang="en-US" sz="1800" b="1" u="none" strike="noStrike" dirty="0"/>
                        <a:t>Churn (Postpaid)</a:t>
                      </a:r>
                      <a:endParaRPr lang="en-US" sz="1800" b="1" i="0" u="none" strike="noStrike" dirty="0">
                        <a:solidFill>
                          <a:srgbClr val="000000"/>
                        </a:solidFill>
                        <a:latin typeface="Calibri"/>
                      </a:endParaRPr>
                    </a:p>
                  </a:txBody>
                  <a:tcPr marL="6814" marR="6814" marT="6814" marB="0" anchor="b"/>
                </a:tc>
                <a:tc>
                  <a:txBody>
                    <a:bodyPr/>
                    <a:lstStyle/>
                    <a:p>
                      <a:pPr algn="ctr" fontAlgn="b"/>
                      <a:r>
                        <a:rPr lang="en-US" sz="1800" u="none" strike="noStrike"/>
                        <a:t>2.30%</a:t>
                      </a:r>
                      <a:endParaRPr lang="en-US" sz="1800" b="0" i="0" u="none" strike="noStrike">
                        <a:solidFill>
                          <a:srgbClr val="000000"/>
                        </a:solidFill>
                        <a:latin typeface="Calibri"/>
                      </a:endParaRPr>
                    </a:p>
                  </a:txBody>
                  <a:tcPr marL="6814" marR="6814" marT="6814" marB="0" anchor="b"/>
                </a:tc>
                <a:tc>
                  <a:txBody>
                    <a:bodyPr/>
                    <a:lstStyle/>
                    <a:p>
                      <a:pPr algn="ctr" fontAlgn="b"/>
                      <a:r>
                        <a:rPr lang="en-US" sz="1800" u="none" strike="noStrike"/>
                        <a:t>1.20%</a:t>
                      </a:r>
                      <a:endParaRPr lang="en-US" sz="1800" b="0" i="0" u="none" strike="noStrike">
                        <a:solidFill>
                          <a:srgbClr val="000000"/>
                        </a:solidFill>
                        <a:latin typeface="Calibri"/>
                      </a:endParaRPr>
                    </a:p>
                  </a:txBody>
                  <a:tcPr marL="6814" marR="6814" marT="6814" marB="0" anchor="b"/>
                </a:tc>
                <a:tc>
                  <a:txBody>
                    <a:bodyPr/>
                    <a:lstStyle/>
                    <a:p>
                      <a:pPr algn="ctr" fontAlgn="b"/>
                      <a:r>
                        <a:rPr lang="en-US" sz="1800" u="none" strike="noStrike" dirty="0"/>
                        <a:t>1.14%</a:t>
                      </a:r>
                      <a:endParaRPr lang="en-US" sz="1800" b="0" i="0" u="none" strike="noStrike" dirty="0">
                        <a:solidFill>
                          <a:srgbClr val="000000"/>
                        </a:solidFill>
                        <a:latin typeface="Calibri"/>
                      </a:endParaRPr>
                    </a:p>
                  </a:txBody>
                  <a:tcPr marL="6814" marR="6814" marT="6814" marB="0" anchor="b"/>
                </a:tc>
                <a:tc>
                  <a:txBody>
                    <a:bodyPr/>
                    <a:lstStyle/>
                    <a:p>
                      <a:pPr algn="ctr" fontAlgn="b"/>
                      <a:r>
                        <a:rPr lang="en-US" sz="1800" u="none" strike="noStrike" dirty="0"/>
                        <a:t>2.25%</a:t>
                      </a:r>
                      <a:endParaRPr lang="en-US" sz="1800" b="0" i="0" u="none" strike="noStrike" dirty="0">
                        <a:solidFill>
                          <a:srgbClr val="000000"/>
                        </a:solidFill>
                        <a:latin typeface="Calibri"/>
                      </a:endParaRPr>
                    </a:p>
                  </a:txBody>
                  <a:tcPr marL="6814" marR="6814" marT="6814" marB="0" anchor="b"/>
                </a:tc>
              </a:tr>
              <a:tr h="714926">
                <a:tc>
                  <a:txBody>
                    <a:bodyPr/>
                    <a:lstStyle/>
                    <a:p>
                      <a:pPr algn="l" fontAlgn="b"/>
                      <a:r>
                        <a:rPr lang="en-US" sz="1100" u="none" strike="noStrike"/>
                        <a:t> </a:t>
                      </a:r>
                      <a:endParaRPr lang="en-US" sz="1100" b="0" i="0" u="none" strike="noStrike">
                        <a:solidFill>
                          <a:srgbClr val="000000"/>
                        </a:solidFill>
                        <a:latin typeface="Calibri"/>
                      </a:endParaRPr>
                    </a:p>
                  </a:txBody>
                  <a:tcPr marL="6814" marR="6814" marT="6814" marB="0" anchor="b"/>
                </a:tc>
                <a:tc>
                  <a:txBody>
                    <a:bodyPr/>
                    <a:lstStyle/>
                    <a:p>
                      <a:pPr algn="l" fontAlgn="b"/>
                      <a:r>
                        <a:rPr lang="en-US" sz="1800" u="none" strike="noStrike"/>
                        <a:t> </a:t>
                      </a:r>
                      <a:endParaRPr lang="en-US" sz="1800" b="0" i="0" u="none" strike="noStrike">
                        <a:solidFill>
                          <a:srgbClr val="000000"/>
                        </a:solidFill>
                        <a:latin typeface="Arial"/>
                      </a:endParaRPr>
                    </a:p>
                  </a:txBody>
                  <a:tcPr marL="6814" marR="6814" marT="6814" marB="0" anchor="b"/>
                </a:tc>
                <a:tc>
                  <a:txBody>
                    <a:bodyPr/>
                    <a:lstStyle/>
                    <a:p>
                      <a:pPr algn="l" fontAlgn="b"/>
                      <a:r>
                        <a:rPr lang="en-US" sz="1800" u="none" strike="noStrike"/>
                        <a:t> </a:t>
                      </a:r>
                      <a:endParaRPr lang="en-US" sz="1800" b="0" i="0" u="none" strike="noStrike">
                        <a:solidFill>
                          <a:srgbClr val="000000"/>
                        </a:solidFill>
                        <a:latin typeface="Calibri"/>
                      </a:endParaRPr>
                    </a:p>
                  </a:txBody>
                  <a:tcPr marL="6814" marR="6814" marT="6814" marB="0" anchor="b"/>
                </a:tc>
                <a:tc>
                  <a:txBody>
                    <a:bodyPr/>
                    <a:lstStyle/>
                    <a:p>
                      <a:pPr algn="ctr" fontAlgn="b"/>
                      <a:r>
                        <a:rPr lang="en-US" sz="1200" u="none" strike="noStrike" dirty="0" smtClean="0"/>
                        <a:t>   Industry-low </a:t>
                      </a:r>
                      <a:r>
                        <a:rPr lang="en-US" sz="1200" u="none" strike="noStrike" dirty="0"/>
                        <a:t>churn </a:t>
                      </a:r>
                      <a:r>
                        <a:rPr lang="en-US" sz="1200" u="none" strike="noStrike" dirty="0" smtClean="0"/>
                        <a:t>    (</a:t>
                      </a:r>
                      <a:r>
                        <a:rPr lang="en-US" sz="1200" u="none" strike="noStrike" dirty="0"/>
                        <a:t>14 quarters in a row) </a:t>
                      </a:r>
                      <a:endParaRPr lang="en-US" sz="1200" b="0" i="0" u="none" strike="noStrike" dirty="0">
                        <a:solidFill>
                          <a:srgbClr val="000000"/>
                        </a:solidFill>
                        <a:latin typeface="Arial"/>
                      </a:endParaRPr>
                    </a:p>
                  </a:txBody>
                  <a:tcPr marL="6814" marR="6814" marT="6814" marB="0" anchor="b"/>
                </a:tc>
                <a:tc>
                  <a:txBody>
                    <a:bodyPr/>
                    <a:lstStyle/>
                    <a:p>
                      <a:pPr algn="l" fontAlgn="b"/>
                      <a:r>
                        <a:rPr lang="en-US" sz="1800" u="none" strike="noStrike" dirty="0"/>
                        <a:t> </a:t>
                      </a:r>
                      <a:endParaRPr lang="en-US" sz="1800" b="0" i="0" u="none" strike="noStrike" dirty="0">
                        <a:solidFill>
                          <a:srgbClr val="000000"/>
                        </a:solidFill>
                        <a:latin typeface="Arial"/>
                      </a:endParaRPr>
                    </a:p>
                  </a:txBody>
                  <a:tcPr marL="6814" marR="6814" marT="6814" marB="0" anchor="b"/>
                </a:tc>
              </a:tr>
            </a:tbl>
          </a:graphicData>
        </a:graphic>
      </p:graphicFrame>
      <p:sp>
        <p:nvSpPr>
          <p:cNvPr id="24" name="Rectangle 23"/>
          <p:cNvSpPr/>
          <p:nvPr/>
        </p:nvSpPr>
        <p:spPr>
          <a:xfrm>
            <a:off x="6705600" y="6519446"/>
            <a:ext cx="1010854" cy="307777"/>
          </a:xfrm>
          <a:prstGeom prst="rect">
            <a:avLst/>
          </a:prstGeom>
        </p:spPr>
        <p:txBody>
          <a:bodyPr wrap="none">
            <a:spAutoFit/>
          </a:bodyPr>
          <a:lstStyle/>
          <a:p>
            <a:r>
              <a:rPr lang="en-US" sz="1400" dirty="0" smtClean="0"/>
              <a:t>* </a:t>
            </a:r>
            <a:r>
              <a:rPr lang="en-US" sz="1400" dirty="0" err="1" smtClean="0"/>
              <a:t>Mmetrics</a:t>
            </a:r>
            <a:endParaRPr lang="en-US" sz="1400" dirty="0"/>
          </a:p>
        </p:txBody>
      </p:sp>
      <p:sp>
        <p:nvSpPr>
          <p:cNvPr id="34" name="Rectangle 33"/>
          <p:cNvSpPr/>
          <p:nvPr/>
        </p:nvSpPr>
        <p:spPr>
          <a:xfrm>
            <a:off x="7571094" y="6519446"/>
            <a:ext cx="1649106" cy="307777"/>
          </a:xfrm>
          <a:prstGeom prst="rect">
            <a:avLst/>
          </a:prstGeom>
        </p:spPr>
        <p:txBody>
          <a:bodyPr wrap="none">
            <a:spAutoFit/>
          </a:bodyPr>
          <a:lstStyle/>
          <a:p>
            <a:r>
              <a:rPr lang="en-US" sz="1400" dirty="0" smtClean="0"/>
              <a:t>* Industry Interview</a:t>
            </a:r>
            <a:endParaRPr lang="en-US" sz="1400" dirty="0"/>
          </a:p>
        </p:txBody>
      </p:sp>
      <p:grpSp>
        <p:nvGrpSpPr>
          <p:cNvPr id="3" name="Group 33"/>
          <p:cNvGrpSpPr>
            <a:grpSpLocks/>
          </p:cNvGrpSpPr>
          <p:nvPr/>
        </p:nvGrpSpPr>
        <p:grpSpPr bwMode="auto">
          <a:xfrm>
            <a:off x="609600" y="6096000"/>
            <a:ext cx="7924800" cy="228594"/>
            <a:chOff x="1524000" y="6400645"/>
            <a:chExt cx="7010400" cy="304903"/>
          </a:xfrm>
        </p:grpSpPr>
        <p:cxnSp>
          <p:nvCxnSpPr>
            <p:cNvPr id="35" name="Straight Connector 34"/>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andara" pitchFamily="34" charset="0"/>
                </a:rPr>
                <a:t>Overview</a:t>
              </a:r>
            </a:p>
          </p:txBody>
        </p:sp>
        <p:sp>
          <p:nvSpPr>
            <p:cNvPr id="38" name="Rectangle 37"/>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9" name="Rectangle 38"/>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40" name="Rectangle 39"/>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41" name="Rectangle 40"/>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sp>
          <p:nvSpPr>
            <p:cNvPr id="43" name="Rectangle 42"/>
            <p:cNvSpPr/>
            <p:nvPr/>
          </p:nvSpPr>
          <p:spPr>
            <a:xfrm>
              <a:off x="18288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accent1">
                      <a:lumMod val="50000"/>
                    </a:schemeClr>
                  </a:solidFill>
                  <a:latin typeface="Candara" pitchFamily="34" charset="0"/>
                </a:rPr>
                <a:t>Carriers</a:t>
              </a:r>
              <a:endParaRPr lang="en-US" sz="1400" b="1" dirty="0">
                <a:solidFill>
                  <a:schemeClr val="accent1">
                    <a:lumMod val="50000"/>
                  </a:schemeClr>
                </a:solidFill>
                <a:latin typeface="Candara" pitchFamily="34" charset="0"/>
              </a:endParaRP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55298" name="Picture 2"/>
          <p:cNvPicPr>
            <a:picLocks noChangeAspect="1" noChangeArrowheads="1"/>
          </p:cNvPicPr>
          <p:nvPr/>
        </p:nvPicPr>
        <p:blipFill>
          <a:blip r:embed="rId4" cstate="print"/>
          <a:srcRect/>
          <a:stretch>
            <a:fillRect/>
          </a:stretch>
        </p:blipFill>
        <p:spPr bwMode="auto">
          <a:xfrm>
            <a:off x="1103554" y="871108"/>
            <a:ext cx="6936891" cy="5115784"/>
          </a:xfrm>
          <a:prstGeom prst="rect">
            <a:avLst/>
          </a:prstGeom>
          <a:noFill/>
          <a:ln w="9525">
            <a:noFill/>
            <a:miter lim="800000"/>
            <a:headEnd/>
            <a:tailEnd/>
          </a:ln>
        </p:spPr>
      </p:pic>
      <p:sp>
        <p:nvSpPr>
          <p:cNvPr id="11" name="Rectangle 10"/>
          <p:cNvSpPr/>
          <p:nvPr/>
        </p:nvSpPr>
        <p:spPr>
          <a:xfrm>
            <a:off x="7538201" y="6519446"/>
            <a:ext cx="1681999" cy="338554"/>
          </a:xfrm>
          <a:prstGeom prst="rect">
            <a:avLst/>
          </a:prstGeom>
        </p:spPr>
        <p:txBody>
          <a:bodyPr wrap="none">
            <a:spAutoFit/>
          </a:bodyPr>
          <a:lstStyle/>
          <a:p>
            <a:r>
              <a:rPr lang="en-US" sz="1600" dirty="0" smtClean="0"/>
              <a:t>* Internet2Go.net</a:t>
            </a:r>
            <a:endParaRPr lang="en-US" sz="1600" dirty="0"/>
          </a:p>
        </p:txBody>
      </p:sp>
      <p:sp>
        <p:nvSpPr>
          <p:cNvPr id="13" name="TextBox 12"/>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43010" name="Picture 2" descr="C:\Users\Connor Bogin\Documents\My Dropbox\IKEA Case\RHAPSODY\images\AdMob Smartphone Requests Worldwide.png"/>
          <p:cNvPicPr>
            <a:picLocks noChangeAspect="1" noChangeArrowheads="1"/>
          </p:cNvPicPr>
          <p:nvPr/>
        </p:nvPicPr>
        <p:blipFill>
          <a:blip r:embed="rId4" cstate="print"/>
          <a:srcRect/>
          <a:stretch>
            <a:fillRect/>
          </a:stretch>
        </p:blipFill>
        <p:spPr bwMode="auto">
          <a:xfrm>
            <a:off x="1524000" y="609600"/>
            <a:ext cx="6071212" cy="5477289"/>
          </a:xfrm>
          <a:prstGeom prst="rect">
            <a:avLst/>
          </a:prstGeom>
          <a:noFill/>
        </p:spPr>
      </p:pic>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Rectangle 10"/>
          <p:cNvSpPr/>
          <p:nvPr/>
        </p:nvSpPr>
        <p:spPr>
          <a:xfrm>
            <a:off x="8040699" y="6519446"/>
            <a:ext cx="950901" cy="338554"/>
          </a:xfrm>
          <a:prstGeom prst="rect">
            <a:avLst/>
          </a:prstGeom>
        </p:spPr>
        <p:txBody>
          <a:bodyPr wrap="none">
            <a:spAutoFit/>
          </a:bodyPr>
          <a:lstStyle/>
          <a:p>
            <a:r>
              <a:rPr lang="en-US" sz="1600" dirty="0" smtClean="0"/>
              <a:t>* </a:t>
            </a:r>
            <a:r>
              <a:rPr lang="en-US" sz="1600" dirty="0" err="1" smtClean="0"/>
              <a:t>AdMob</a:t>
            </a:r>
            <a:endParaRPr lang="en-US" sz="1600" dirty="0"/>
          </a:p>
        </p:txBody>
      </p:sp>
      <p:sp>
        <p:nvSpPr>
          <p:cNvPr id="13" name="TextBox 12"/>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56322" name="Picture 2" descr="C:\Users\Connor Bogin\Documents\My Dropbox\IKEA Case\RHAPSODY\images\US Smartphone Requests by OS.jpg"/>
          <p:cNvPicPr>
            <a:picLocks noChangeAspect="1" noChangeArrowheads="1"/>
          </p:cNvPicPr>
          <p:nvPr/>
        </p:nvPicPr>
        <p:blipFill>
          <a:blip r:embed="rId4" cstate="print"/>
          <a:srcRect/>
          <a:stretch>
            <a:fillRect/>
          </a:stretch>
        </p:blipFill>
        <p:spPr bwMode="auto">
          <a:xfrm>
            <a:off x="996789" y="876300"/>
            <a:ext cx="7150421" cy="5105400"/>
          </a:xfrm>
          <a:prstGeom prst="rect">
            <a:avLst/>
          </a:prstGeom>
          <a:noFill/>
        </p:spPr>
      </p:pic>
      <p:sp>
        <p:nvSpPr>
          <p:cNvPr id="10" name="Rectangle 9"/>
          <p:cNvSpPr/>
          <p:nvPr/>
        </p:nvSpPr>
        <p:spPr>
          <a:xfrm>
            <a:off x="8269299" y="6519446"/>
            <a:ext cx="950901" cy="338554"/>
          </a:xfrm>
          <a:prstGeom prst="rect">
            <a:avLst/>
          </a:prstGeom>
        </p:spPr>
        <p:txBody>
          <a:bodyPr wrap="none">
            <a:spAutoFit/>
          </a:bodyPr>
          <a:lstStyle/>
          <a:p>
            <a:r>
              <a:rPr lang="en-US" sz="1600" dirty="0" smtClean="0"/>
              <a:t>* </a:t>
            </a:r>
            <a:r>
              <a:rPr lang="en-US" sz="1600" dirty="0" err="1" smtClean="0"/>
              <a:t>AdMob</a:t>
            </a:r>
            <a:endParaRPr lang="en-US" sz="1600" dirty="0"/>
          </a:p>
        </p:txBody>
      </p:sp>
      <p:sp>
        <p:nvSpPr>
          <p:cNvPr id="11" name="TextBox 10"/>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3" name="Rectangle 12"/>
          <p:cNvSpPr/>
          <p:nvPr/>
        </p:nvSpPr>
        <p:spPr>
          <a:xfrm>
            <a:off x="8077200" y="6519446"/>
            <a:ext cx="1157561" cy="338554"/>
          </a:xfrm>
          <a:prstGeom prst="rect">
            <a:avLst/>
          </a:prstGeom>
        </p:spPr>
        <p:txBody>
          <a:bodyPr wrap="none">
            <a:spAutoFit/>
          </a:bodyPr>
          <a:lstStyle/>
          <a:p>
            <a:r>
              <a:rPr lang="en-US" sz="1600" dirty="0" smtClean="0"/>
              <a:t>* CFI Group</a:t>
            </a:r>
            <a:endParaRPr lang="en-US" sz="1600" dirty="0"/>
          </a:p>
        </p:txBody>
      </p:sp>
      <p:pic>
        <p:nvPicPr>
          <p:cNvPr id="14" name="Picture 2"/>
          <p:cNvPicPr>
            <a:picLocks noChangeAspect="1" noChangeArrowheads="1"/>
          </p:cNvPicPr>
          <p:nvPr/>
        </p:nvPicPr>
        <p:blipFill>
          <a:blip r:embed="rId4" cstate="print"/>
          <a:srcRect/>
          <a:stretch>
            <a:fillRect/>
          </a:stretch>
        </p:blipFill>
        <p:spPr bwMode="auto">
          <a:xfrm>
            <a:off x="1681204" y="914400"/>
            <a:ext cx="5786396" cy="5465590"/>
          </a:xfrm>
          <a:prstGeom prst="rect">
            <a:avLst/>
          </a:prstGeom>
          <a:noFill/>
          <a:ln w="9525">
            <a:noFill/>
            <a:miter lim="800000"/>
            <a:headEnd/>
            <a:tailEnd/>
          </a:ln>
        </p:spPr>
      </p:pic>
      <p:sp>
        <p:nvSpPr>
          <p:cNvPr id="11" name="TextBox 10"/>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Paid</a:t>
              </a: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1" name="TextBox 10"/>
          <p:cNvSpPr txBox="1"/>
          <p:nvPr/>
        </p:nvSpPr>
        <p:spPr>
          <a:xfrm>
            <a:off x="2362200" y="762000"/>
            <a:ext cx="5083508" cy="646331"/>
          </a:xfrm>
          <a:prstGeom prst="rect">
            <a:avLst/>
          </a:prstGeom>
          <a:noFill/>
        </p:spPr>
        <p:txBody>
          <a:bodyPr wrap="none" rtlCol="0">
            <a:spAutoFit/>
          </a:bodyPr>
          <a:lstStyle/>
          <a:p>
            <a:r>
              <a:rPr lang="en-US" sz="3600" dirty="0" smtClean="0">
                <a:solidFill>
                  <a:srgbClr val="C00000"/>
                </a:solidFill>
              </a:rPr>
              <a:t>Make part of presentation</a:t>
            </a:r>
            <a:endParaRPr lang="en-US" sz="3600" dirty="0">
              <a:solidFill>
                <a:srgbClr val="C00000"/>
              </a:solidFill>
            </a:endParaRPr>
          </a:p>
        </p:txBody>
      </p:sp>
      <p:sp>
        <p:nvSpPr>
          <p:cNvPr id="13" name="Rectangle 12"/>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Battery Life Improvements</a:t>
            </a:r>
          </a:p>
        </p:txBody>
      </p:sp>
      <p:sp>
        <p:nvSpPr>
          <p:cNvPr id="2049" name="Rectangle 1"/>
          <p:cNvSpPr>
            <a:spLocks noChangeArrowheads="1"/>
          </p:cNvSpPr>
          <p:nvPr/>
        </p:nvSpPr>
        <p:spPr bwMode="auto">
          <a:xfrm>
            <a:off x="914400" y="2088921"/>
            <a:ext cx="73152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AM OLED</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soon to be available through all major device manufacturers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684213" marR="0" lvl="1" indent="-227013" algn="l" defTabSz="914400" rtl="0" eaLnBrk="0" fontAlgn="base" latinLnBrk="0" hangingPunct="0">
              <a:lnSpc>
                <a:spcPct val="100000"/>
              </a:lnSpc>
              <a:spcBef>
                <a:spcPct val="0"/>
              </a:spcBef>
              <a:spcAft>
                <a:spcPct val="0"/>
              </a:spcAft>
              <a:buClrTx/>
              <a:buSzTx/>
              <a:buFont typeface="Courier New" pitchFamily="49" charset="0"/>
              <a:buChar char="o"/>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Samsung [to be released on Sprint and AT&amp;T]:  Active matrix organic LED (AM OLED) release in more expensive phone lines.  Currently on Impression [AT&amp;T], Behold 2 [T-mobile].  Samsung seems to be the forerunner in AM OLED tech.  August 09, Reuters.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buFont typeface="Courier New" pitchFamily="49" charset="0"/>
              <a:buChar char="o"/>
              <a:tabLst/>
            </a:pPr>
            <a:r>
              <a:rPr kumimoji="0" lang="en-US" sz="1400" b="0" i="0" u="none" strike="noStrike" cap="none" normalizeH="0" baseline="0" dirty="0" smtClean="0">
                <a:ln>
                  <a:noFill/>
                </a:ln>
                <a:solidFill>
                  <a:srgbClr val="005488"/>
                </a:solidFill>
                <a:effectLst/>
                <a:latin typeface="Times New Roman" pitchFamily="18" charset="0"/>
                <a:ea typeface="Calibri" pitchFamily="34" charset="0"/>
                <a:cs typeface="Times New Roman" pitchFamily="18" charset="0"/>
                <a:hlinkClick r:id="rId4"/>
              </a:rPr>
              <a:t>http://www.infosyncworld.com/reviews/cell-phones/samsung-behold-ii/10654.html</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buFont typeface="Courier New" pitchFamily="49" charset="0"/>
              <a:buChar char="o"/>
              <a:tabLst/>
            </a:pPr>
            <a:r>
              <a:rPr kumimoji="0" lang="en-US" sz="1400" b="0" i="0" u="none" strike="noStrike" cap="none" normalizeH="0" baseline="0" dirty="0" smtClean="0">
                <a:ln>
                  <a:noFill/>
                </a:ln>
                <a:solidFill>
                  <a:srgbClr val="005488"/>
                </a:solidFill>
                <a:effectLst/>
                <a:latin typeface="Times New Roman" pitchFamily="18" charset="0"/>
                <a:ea typeface="Calibri" pitchFamily="34" charset="0"/>
                <a:cs typeface="Times New Roman" pitchFamily="18" charset="0"/>
                <a:hlinkClick r:id="rId5"/>
              </a:rPr>
              <a:t>http://www.reuters.com/article/technologyNews/idUSTRE5754FC20090806</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buFont typeface="Courier New" pitchFamily="49" charset="0"/>
              <a:buChar char="o"/>
              <a:tabLst/>
            </a:pPr>
            <a:r>
              <a:rPr kumimoji="0" lang="en-US" sz="1400" b="0" i="0" u="none" strike="noStrike" cap="none" normalizeH="0" baseline="0" dirty="0" smtClean="0">
                <a:ln>
                  <a:noFill/>
                </a:ln>
                <a:solidFill>
                  <a:srgbClr val="005488"/>
                </a:solidFill>
                <a:effectLst/>
                <a:latin typeface="Times New Roman" pitchFamily="18" charset="0"/>
                <a:ea typeface="Calibri" pitchFamily="34" charset="0"/>
                <a:cs typeface="Times New Roman" pitchFamily="18" charset="0"/>
                <a:hlinkClick r:id="rId6"/>
              </a:rPr>
              <a:t>http://www.topnews.in/samsung-phones-come-amoled-technology-2200140</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Courier New" pitchFamily="49" charset="0"/>
              <a:buChar char="o"/>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Nokia N85 has AM OLED</a:t>
            </a:r>
          </a:p>
          <a:p>
            <a:pPr marL="457200" marR="0" lvl="1" indent="0" algn="l" defTabSz="914400" rtl="0" eaLnBrk="0" fontAlgn="base" latinLnBrk="0" hangingPunct="0">
              <a:lnSpc>
                <a:spcPct val="100000"/>
              </a:lnSpc>
              <a:spcBef>
                <a:spcPct val="0"/>
              </a:spcBef>
              <a:spcAft>
                <a:spcPct val="0"/>
              </a:spcAft>
              <a:buClrTx/>
              <a:buSzTx/>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Lithium Ion Batteries</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Courier New" pitchFamily="49" charset="0"/>
              <a:buChar char="o"/>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Stanford found way to increase Li-ion battery life by 10X.  January 08, </a:t>
            </a: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Cnet</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buFont typeface="Courier New" pitchFamily="49" charset="0"/>
              <a:buChar char="o"/>
              <a:tabLst/>
            </a:pPr>
            <a:r>
              <a:rPr kumimoji="0" lang="en-US" sz="1400" b="0" i="0" u="none" strike="noStrike" cap="none" normalizeH="0" baseline="0" dirty="0" smtClean="0">
                <a:ln>
                  <a:noFill/>
                </a:ln>
                <a:solidFill>
                  <a:srgbClr val="005488"/>
                </a:solidFill>
                <a:effectLst/>
                <a:latin typeface="Times New Roman" pitchFamily="18" charset="0"/>
                <a:ea typeface="Calibri" pitchFamily="34" charset="0"/>
                <a:cs typeface="Times New Roman" pitchFamily="18" charset="0"/>
                <a:hlinkClick r:id="rId7"/>
              </a:rPr>
              <a:t>http://news.cnet.com/A-tenfold-improvement-in-battery-life/2100-1041_3-6226196.html</a:t>
            </a:r>
            <a:endParaRPr kumimoji="0" lang="en-US" sz="1400" b="0" i="0" u="none" strike="noStrike" cap="none" normalizeH="0" baseline="0" dirty="0" smtClean="0">
              <a:ln>
                <a:noFill/>
              </a:ln>
              <a:solidFill>
                <a:srgbClr val="005488"/>
              </a:solidFill>
              <a:effectLst/>
              <a:latin typeface="Times New Roman" pitchFamily="18" charset="0"/>
              <a:ea typeface="Calibri" pitchFamily="34" charset="0"/>
              <a:cs typeface="Times New Roman" pitchFamily="18" charset="0"/>
            </a:endParaRPr>
          </a:p>
          <a:p>
            <a:pPr marL="914400" marR="0" lvl="2" indent="0" algn="l" defTabSz="914400" rtl="0" eaLnBrk="0" fontAlgn="base" latinLnBrk="0" hangingPunct="0">
              <a:lnSpc>
                <a:spcPct val="100000"/>
              </a:lnSpc>
              <a:spcBef>
                <a:spcPct val="0"/>
              </a:spcBef>
              <a:spcAft>
                <a:spcPct val="0"/>
              </a:spcAft>
              <a:buClrTx/>
              <a:buSzTx/>
              <a:tabLst/>
            </a:pPr>
            <a:r>
              <a:rPr kumimoji="0" lang="en-US" sz="1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Cell Phone Battery Life Rankings</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Courier New" pitchFamily="49" charset="0"/>
              <a:buChar char="o"/>
              <a:tabLst/>
            </a:pP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By OS and Device, September 09, </a:t>
            </a:r>
            <a:r>
              <a:rPr kumimoji="0" lang="en-US" sz="1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Cnet</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914400" marR="0" lvl="2" indent="0" algn="l" defTabSz="914400" rtl="0" eaLnBrk="0" fontAlgn="base" latinLnBrk="0" hangingPunct="0">
              <a:lnSpc>
                <a:spcPct val="100000"/>
              </a:lnSpc>
              <a:spcBef>
                <a:spcPct val="0"/>
              </a:spcBef>
              <a:spcAft>
                <a:spcPct val="0"/>
              </a:spcAft>
              <a:buClrTx/>
              <a:buSzTx/>
              <a:buFont typeface="Courier New" pitchFamily="49" charset="0"/>
              <a:buChar char="o"/>
              <a:tabLst/>
            </a:pPr>
            <a:r>
              <a:rPr kumimoji="0" lang="en-US" sz="1400" b="0" i="0" u="none" strike="noStrike" cap="none" normalizeH="0" baseline="0" dirty="0" smtClean="0">
                <a:ln>
                  <a:noFill/>
                </a:ln>
                <a:solidFill>
                  <a:srgbClr val="005488"/>
                </a:solidFill>
                <a:effectLst/>
                <a:latin typeface="Times New Roman" pitchFamily="18" charset="0"/>
                <a:ea typeface="Calibri" pitchFamily="34" charset="0"/>
                <a:cs typeface="Times New Roman" pitchFamily="18" charset="0"/>
                <a:hlinkClick r:id="rId8"/>
              </a:rPr>
              <a:t>http://reviews.cnet.com/cell-phone-battery-life-charts/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TextBox 14"/>
          <p:cNvSpPr txBox="1"/>
          <p:nvPr/>
        </p:nvSpPr>
        <p:spPr>
          <a:xfrm>
            <a:off x="7239000" y="381000"/>
            <a:ext cx="1981200" cy="381000"/>
          </a:xfrm>
          <a:prstGeom prst="rect">
            <a:avLst/>
          </a:prstGeom>
          <a:noFill/>
        </p:spPr>
        <p:txBody>
          <a:bodyPr wrap="square" rtlCol="0">
            <a:spAutoFit/>
          </a:bodyPr>
          <a:lstStyle/>
          <a:p>
            <a:r>
              <a:rPr lang="en-US" dirty="0" smtClean="0">
                <a:hlinkClick r:id="rId9" action="ppaction://hlinksldjump"/>
              </a:rPr>
              <a:t>Back to Index</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11" name="Picture 10"/>
          <p:cNvPicPr/>
          <p:nvPr/>
        </p:nvPicPr>
        <p:blipFill>
          <a:blip r:embed="rId4" cstate="print"/>
          <a:srcRect l="11475" t="13976" r="38528" b="14764"/>
          <a:stretch>
            <a:fillRect/>
          </a:stretch>
        </p:blipFill>
        <p:spPr bwMode="auto">
          <a:xfrm>
            <a:off x="1181100" y="800100"/>
            <a:ext cx="6896100" cy="5676900"/>
          </a:xfrm>
          <a:prstGeom prst="rect">
            <a:avLst/>
          </a:prstGeom>
          <a:noFill/>
          <a:ln w="9525">
            <a:noFill/>
            <a:miter lim="800000"/>
            <a:headEnd/>
            <a:tailEnd/>
          </a:ln>
        </p:spPr>
      </p:pic>
      <p:sp>
        <p:nvSpPr>
          <p:cNvPr id="13" name="Rectangle 12"/>
          <p:cNvSpPr/>
          <p:nvPr/>
        </p:nvSpPr>
        <p:spPr>
          <a:xfrm>
            <a:off x="8229600" y="6519446"/>
            <a:ext cx="984565" cy="338554"/>
          </a:xfrm>
          <a:prstGeom prst="rect">
            <a:avLst/>
          </a:prstGeom>
        </p:spPr>
        <p:txBody>
          <a:bodyPr wrap="none">
            <a:spAutoFit/>
          </a:bodyPr>
          <a:lstStyle/>
          <a:p>
            <a:r>
              <a:rPr lang="en-US" sz="1600" dirty="0" smtClean="0"/>
              <a:t>* Gartner</a:t>
            </a:r>
            <a:endParaRPr lang="en-US" sz="1600" dirty="0"/>
          </a:p>
        </p:txBody>
      </p:sp>
      <p:sp>
        <p:nvSpPr>
          <p:cNvPr id="14" name="TextBox 13"/>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3" name="Rectangle 12"/>
          <p:cNvSpPr/>
          <p:nvPr/>
        </p:nvSpPr>
        <p:spPr>
          <a:xfrm>
            <a:off x="8229600" y="6519446"/>
            <a:ext cx="984565" cy="338554"/>
          </a:xfrm>
          <a:prstGeom prst="rect">
            <a:avLst/>
          </a:prstGeom>
        </p:spPr>
        <p:txBody>
          <a:bodyPr wrap="none">
            <a:spAutoFit/>
          </a:bodyPr>
          <a:lstStyle/>
          <a:p>
            <a:r>
              <a:rPr lang="en-US" sz="1600" dirty="0" smtClean="0"/>
              <a:t>* Gartner</a:t>
            </a:r>
            <a:endParaRPr lang="en-US" sz="1600" dirty="0"/>
          </a:p>
        </p:txBody>
      </p:sp>
      <p:pic>
        <p:nvPicPr>
          <p:cNvPr id="1026" name="Picture 2"/>
          <p:cNvPicPr>
            <a:picLocks noChangeAspect="1" noChangeArrowheads="1"/>
          </p:cNvPicPr>
          <p:nvPr/>
        </p:nvPicPr>
        <p:blipFill>
          <a:blip r:embed="rId4" cstate="print"/>
          <a:srcRect/>
          <a:stretch>
            <a:fillRect/>
          </a:stretch>
        </p:blipFill>
        <p:spPr bwMode="auto">
          <a:xfrm>
            <a:off x="1214329" y="1371600"/>
            <a:ext cx="6715341" cy="510540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133600" y="762000"/>
            <a:ext cx="5343525" cy="524431"/>
          </a:xfrm>
          <a:prstGeom prst="rect">
            <a:avLst/>
          </a:prstGeom>
          <a:noFill/>
          <a:ln w="9525">
            <a:noFill/>
            <a:miter lim="800000"/>
            <a:headEnd/>
            <a:tailEnd/>
          </a:ln>
        </p:spPr>
      </p:pic>
      <p:sp>
        <p:nvSpPr>
          <p:cNvPr id="14" name="TextBox 13"/>
          <p:cNvSpPr txBox="1"/>
          <p:nvPr/>
        </p:nvSpPr>
        <p:spPr>
          <a:xfrm>
            <a:off x="7239000" y="381000"/>
            <a:ext cx="1981200" cy="381000"/>
          </a:xfrm>
          <a:prstGeom prst="rect">
            <a:avLst/>
          </a:prstGeom>
          <a:noFill/>
        </p:spPr>
        <p:txBody>
          <a:bodyPr wrap="square" rtlCol="0">
            <a:spAutoFit/>
          </a:bodyPr>
          <a:lstStyle/>
          <a:p>
            <a:r>
              <a:rPr lang="en-US" dirty="0" smtClean="0">
                <a:hlinkClick r:id="rId6" action="ppaction://hlinksldjump"/>
              </a:rPr>
              <a:t>Back to Index</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sp>
        <p:nvSpPr>
          <p:cNvPr id="13" name="Rectangle 12"/>
          <p:cNvSpPr/>
          <p:nvPr/>
        </p:nvSpPr>
        <p:spPr>
          <a:xfrm>
            <a:off x="8229600" y="6519446"/>
            <a:ext cx="984565" cy="338554"/>
          </a:xfrm>
          <a:prstGeom prst="rect">
            <a:avLst/>
          </a:prstGeom>
        </p:spPr>
        <p:txBody>
          <a:bodyPr wrap="none">
            <a:spAutoFit/>
          </a:bodyPr>
          <a:lstStyle/>
          <a:p>
            <a:r>
              <a:rPr lang="en-US" sz="1600" dirty="0" smtClean="0"/>
              <a:t>* Gartner</a:t>
            </a:r>
            <a:endParaRPr lang="en-US" sz="1600" dirty="0"/>
          </a:p>
        </p:txBody>
      </p:sp>
      <p:pic>
        <p:nvPicPr>
          <p:cNvPr id="1028" name="Picture 4"/>
          <p:cNvPicPr>
            <a:picLocks noChangeAspect="1" noChangeArrowheads="1"/>
          </p:cNvPicPr>
          <p:nvPr/>
        </p:nvPicPr>
        <p:blipFill>
          <a:blip r:embed="rId4" cstate="print"/>
          <a:srcRect/>
          <a:stretch>
            <a:fillRect/>
          </a:stretch>
        </p:blipFill>
        <p:spPr bwMode="auto">
          <a:xfrm>
            <a:off x="785674" y="2047875"/>
            <a:ext cx="7520126" cy="2752725"/>
          </a:xfrm>
          <a:prstGeom prst="rect">
            <a:avLst/>
          </a:prstGeom>
          <a:noFill/>
          <a:ln w="9525">
            <a:noFill/>
            <a:miter lim="800000"/>
            <a:headEnd/>
            <a:tailEnd/>
          </a:ln>
        </p:spPr>
      </p:pic>
      <p:sp>
        <p:nvSpPr>
          <p:cNvPr id="11" name="TextBox 10"/>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46082" name="Picture 2"/>
          <p:cNvPicPr>
            <a:picLocks noChangeAspect="1" noChangeArrowheads="1"/>
          </p:cNvPicPr>
          <p:nvPr/>
        </p:nvPicPr>
        <p:blipFill>
          <a:blip r:embed="rId4" cstate="print"/>
          <a:srcRect/>
          <a:stretch>
            <a:fillRect/>
          </a:stretch>
        </p:blipFill>
        <p:spPr bwMode="auto">
          <a:xfrm>
            <a:off x="914400" y="952201"/>
            <a:ext cx="7224713" cy="5448599"/>
          </a:xfrm>
          <a:prstGeom prst="rect">
            <a:avLst/>
          </a:prstGeom>
          <a:noFill/>
          <a:ln w="9525">
            <a:noFill/>
            <a:miter lim="800000"/>
            <a:headEnd/>
            <a:tailEnd/>
          </a:ln>
        </p:spPr>
      </p:pic>
      <p:sp>
        <p:nvSpPr>
          <p:cNvPr id="10" name="Rectangle 9"/>
          <p:cNvSpPr/>
          <p:nvPr/>
        </p:nvSpPr>
        <p:spPr>
          <a:xfrm>
            <a:off x="7848600" y="6519446"/>
            <a:ext cx="1430200" cy="338554"/>
          </a:xfrm>
          <a:prstGeom prst="rect">
            <a:avLst/>
          </a:prstGeom>
        </p:spPr>
        <p:txBody>
          <a:bodyPr wrap="none">
            <a:spAutoFit/>
          </a:bodyPr>
          <a:lstStyle/>
          <a:p>
            <a:r>
              <a:rPr lang="en-US" sz="1600" dirty="0" smtClean="0"/>
              <a:t>* </a:t>
            </a:r>
            <a:r>
              <a:rPr lang="en-US" sz="1600" dirty="0" err="1" smtClean="0"/>
              <a:t>AppleInsider</a:t>
            </a:r>
            <a:endParaRPr lang="en-US" sz="1600" dirty="0"/>
          </a:p>
        </p:txBody>
      </p:sp>
      <p:sp>
        <p:nvSpPr>
          <p:cNvPr id="11" name="TextBox 10"/>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pic>
        <p:nvPicPr>
          <p:cNvPr id="12" name="Picture 3"/>
          <p:cNvPicPr>
            <a:picLocks noChangeAspect="1" noChangeArrowheads="1"/>
          </p:cNvPicPr>
          <p:nvPr/>
        </p:nvPicPr>
        <p:blipFill>
          <a:blip r:embed="rId3" cstate="print"/>
          <a:srcRect t="31177" r="-1765" b="38235"/>
          <a:stretch>
            <a:fillRect/>
          </a:stretch>
        </p:blipFill>
        <p:spPr bwMode="auto">
          <a:xfrm>
            <a:off x="304800" y="350608"/>
            <a:ext cx="1875693" cy="563792"/>
          </a:xfrm>
          <a:prstGeom prst="rect">
            <a:avLst/>
          </a:prstGeom>
          <a:noFill/>
          <a:ln w="9525">
            <a:noFill/>
            <a:miter lim="800000"/>
            <a:headEnd/>
            <a:tailEnd/>
          </a:ln>
        </p:spPr>
      </p:pic>
      <p:pic>
        <p:nvPicPr>
          <p:cNvPr id="47106" name="Picture 2"/>
          <p:cNvPicPr>
            <a:picLocks noChangeAspect="1" noChangeArrowheads="1"/>
          </p:cNvPicPr>
          <p:nvPr/>
        </p:nvPicPr>
        <p:blipFill>
          <a:blip r:embed="rId4" cstate="print"/>
          <a:srcRect/>
          <a:stretch>
            <a:fillRect/>
          </a:stretch>
        </p:blipFill>
        <p:spPr bwMode="auto">
          <a:xfrm>
            <a:off x="871538" y="952500"/>
            <a:ext cx="7400925" cy="5448300"/>
          </a:xfrm>
          <a:prstGeom prst="rect">
            <a:avLst/>
          </a:prstGeom>
          <a:noFill/>
          <a:ln w="9525">
            <a:noFill/>
            <a:miter lim="800000"/>
            <a:headEnd/>
            <a:tailEnd/>
          </a:ln>
        </p:spPr>
      </p:pic>
      <p:sp>
        <p:nvSpPr>
          <p:cNvPr id="11" name="Rectangle 10"/>
          <p:cNvSpPr/>
          <p:nvPr/>
        </p:nvSpPr>
        <p:spPr>
          <a:xfrm>
            <a:off x="7848600" y="6519446"/>
            <a:ext cx="1430200" cy="338554"/>
          </a:xfrm>
          <a:prstGeom prst="rect">
            <a:avLst/>
          </a:prstGeom>
        </p:spPr>
        <p:txBody>
          <a:bodyPr wrap="none">
            <a:spAutoFit/>
          </a:bodyPr>
          <a:lstStyle/>
          <a:p>
            <a:r>
              <a:rPr lang="en-US" sz="1600" dirty="0" smtClean="0"/>
              <a:t>* </a:t>
            </a:r>
            <a:r>
              <a:rPr lang="en-US" sz="1600" dirty="0" err="1" smtClean="0"/>
              <a:t>AppleInsider</a:t>
            </a:r>
            <a:endParaRPr lang="en-US" sz="1600" dirty="0"/>
          </a:p>
        </p:txBody>
      </p:sp>
      <p:sp>
        <p:nvSpPr>
          <p:cNvPr id="13" name="TextBox 12"/>
          <p:cNvSpPr txBox="1"/>
          <p:nvPr/>
        </p:nvSpPr>
        <p:spPr>
          <a:xfrm>
            <a:off x="7239000" y="381000"/>
            <a:ext cx="1981200" cy="381000"/>
          </a:xfrm>
          <a:prstGeom prst="rect">
            <a:avLst/>
          </a:prstGeom>
          <a:noFill/>
        </p:spPr>
        <p:txBody>
          <a:bodyPr wrap="square" rtlCol="0">
            <a:spAutoFit/>
          </a:bodyPr>
          <a:lstStyle/>
          <a:p>
            <a:r>
              <a:rPr lang="en-US" dirty="0" smtClean="0">
                <a:hlinkClick r:id="rId5" action="ppaction://hlinksldjump"/>
              </a:rPr>
              <a:t>Back to Index</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95400" y="990600"/>
            <a:ext cx="6477000" cy="646331"/>
          </a:xfrm>
          <a:prstGeom prst="rect">
            <a:avLst/>
          </a:prstGeom>
          <a:noFill/>
        </p:spPr>
        <p:txBody>
          <a:bodyPr wrap="square" rtlCol="0">
            <a:spAutoFit/>
          </a:bodyPr>
          <a:lstStyle/>
          <a:p>
            <a:pPr algn="ctr"/>
            <a:r>
              <a:rPr lang="en-US" sz="3600" dirty="0" smtClean="0">
                <a:solidFill>
                  <a:schemeClr val="bg1"/>
                </a:solidFill>
              </a:rPr>
              <a:t>Type of Customers</a:t>
            </a:r>
            <a:endParaRPr lang="en-US" sz="3600" dirty="0">
              <a:solidFill>
                <a:schemeClr val="bg1"/>
              </a:solidFill>
            </a:endParaRPr>
          </a:p>
        </p:txBody>
      </p:sp>
      <p:graphicFrame>
        <p:nvGraphicFramePr>
          <p:cNvPr id="24" name="Table 23"/>
          <p:cNvGraphicFramePr>
            <a:graphicFrameLocks noGrp="1"/>
          </p:cNvGraphicFramePr>
          <p:nvPr/>
        </p:nvGraphicFramePr>
        <p:xfrm>
          <a:off x="609600" y="2057400"/>
          <a:ext cx="7924802" cy="3760764"/>
        </p:xfrm>
        <a:graphic>
          <a:graphicData uri="http://schemas.openxmlformats.org/drawingml/2006/table">
            <a:tbl>
              <a:tblPr>
                <a:tableStyleId>{3C2FFA5D-87B4-456A-9821-1D502468CF0F}</a:tableStyleId>
              </a:tblPr>
              <a:tblGrid>
                <a:gridCol w="1971041"/>
                <a:gridCol w="2001520"/>
                <a:gridCol w="2123439"/>
                <a:gridCol w="1828802"/>
              </a:tblGrid>
              <a:tr h="140677">
                <a:tc>
                  <a:txBody>
                    <a:bodyPr/>
                    <a:lstStyle/>
                    <a:p>
                      <a:pPr algn="ctr" fontAlgn="b"/>
                      <a:r>
                        <a:rPr lang="en-US" sz="2400" b="1" u="none" strike="noStrike" dirty="0"/>
                        <a:t>T-Mobile</a:t>
                      </a:r>
                      <a:endParaRPr lang="en-US" sz="2400" b="1" i="0" u="none" strike="noStrike" dirty="0">
                        <a:solidFill>
                          <a:srgbClr val="000000"/>
                        </a:solidFill>
                        <a:latin typeface="Calibri"/>
                      </a:endParaRPr>
                    </a:p>
                  </a:txBody>
                  <a:tcPr marL="5862" marR="5862" marT="5862" marB="0" anchor="b"/>
                </a:tc>
                <a:tc>
                  <a:txBody>
                    <a:bodyPr/>
                    <a:lstStyle/>
                    <a:p>
                      <a:pPr algn="ctr" fontAlgn="b"/>
                      <a:r>
                        <a:rPr lang="en-US" sz="2400" b="1" u="none" strike="noStrike" dirty="0"/>
                        <a:t>AT&amp;T</a:t>
                      </a:r>
                      <a:endParaRPr lang="en-US" sz="2400" b="1" i="0" u="none" strike="noStrike" dirty="0">
                        <a:solidFill>
                          <a:srgbClr val="000000"/>
                        </a:solidFill>
                        <a:latin typeface="Calibri"/>
                      </a:endParaRPr>
                    </a:p>
                  </a:txBody>
                  <a:tcPr marL="5862" marR="5862" marT="5862" marB="0" anchor="b"/>
                </a:tc>
                <a:tc>
                  <a:txBody>
                    <a:bodyPr/>
                    <a:lstStyle/>
                    <a:p>
                      <a:pPr algn="ctr" fontAlgn="b"/>
                      <a:r>
                        <a:rPr lang="en-US" sz="2400" b="1" u="none" strike="noStrike" dirty="0"/>
                        <a:t>Verizon</a:t>
                      </a:r>
                      <a:endParaRPr lang="en-US" sz="2400" b="1" i="0" u="none" strike="noStrike" dirty="0">
                        <a:solidFill>
                          <a:srgbClr val="000000"/>
                        </a:solidFill>
                        <a:latin typeface="Calibri"/>
                      </a:endParaRPr>
                    </a:p>
                  </a:txBody>
                  <a:tcPr marL="5862" marR="5862" marT="5862" marB="0" anchor="b"/>
                </a:tc>
                <a:tc>
                  <a:txBody>
                    <a:bodyPr/>
                    <a:lstStyle/>
                    <a:p>
                      <a:pPr algn="ctr" fontAlgn="b"/>
                      <a:r>
                        <a:rPr lang="en-US" sz="2400" b="1" u="none" strike="noStrike" dirty="0"/>
                        <a:t>Sprint</a:t>
                      </a:r>
                      <a:endParaRPr lang="en-US" sz="2400" b="1" i="0" u="none" strike="noStrike" dirty="0">
                        <a:solidFill>
                          <a:srgbClr val="000000"/>
                        </a:solidFill>
                        <a:latin typeface="Calibri"/>
                      </a:endParaRPr>
                    </a:p>
                  </a:txBody>
                  <a:tcPr marL="5862" marR="5862" marT="5862" marB="0" anchor="b"/>
                </a:tc>
              </a:tr>
              <a:tr h="1406769">
                <a:tc>
                  <a:txBody>
                    <a:bodyPr/>
                    <a:lstStyle/>
                    <a:p>
                      <a:pPr marL="57150" indent="0" algn="l" fontAlgn="ctr"/>
                      <a:endParaRPr lang="en-US" sz="1400" u="none" strike="noStrike" dirty="0" smtClean="0"/>
                    </a:p>
                    <a:p>
                      <a:pPr marL="109538" indent="-52388" algn="l" fontAlgn="ctr">
                        <a:buFont typeface="Arial" pitchFamily="34" charset="0"/>
                        <a:buChar char="•"/>
                      </a:pPr>
                      <a:r>
                        <a:rPr lang="en-US" sz="1600" u="none" strike="noStrike" dirty="0" smtClean="0"/>
                        <a:t>Young </a:t>
                      </a:r>
                      <a:r>
                        <a:rPr lang="en-US" sz="1600" u="none" strike="noStrike" dirty="0"/>
                        <a:t>customers (18-25) who </a:t>
                      </a:r>
                      <a:r>
                        <a:rPr lang="en-US" sz="1600" u="none" strike="noStrike" dirty="0" smtClean="0"/>
                        <a:t>want low </a:t>
                      </a:r>
                      <a:r>
                        <a:rPr lang="en-US" sz="1600" u="none" strike="noStrike" dirty="0"/>
                        <a:t>prices </a:t>
                      </a:r>
                      <a:r>
                        <a:rPr lang="en-US" sz="1600" u="none" strike="noStrike" dirty="0" smtClean="0"/>
                        <a:t>and high value</a:t>
                      </a:r>
                    </a:p>
                    <a:p>
                      <a:pPr algn="l" fontAlgn="ctr"/>
                      <a:endParaRPr lang="en-US" sz="1600" u="none" strike="noStrike" dirty="0" smtClean="0"/>
                    </a:p>
                    <a:p>
                      <a:pPr marL="109538" indent="-52388" algn="l" fontAlgn="ctr">
                        <a:buFont typeface="Arial" pitchFamily="34" charset="0"/>
                        <a:buChar char="•"/>
                        <a:tabLst/>
                      </a:pPr>
                      <a:r>
                        <a:rPr lang="en-US" sz="1600" u="none" strike="noStrike" dirty="0" smtClean="0"/>
                        <a:t>Older</a:t>
                      </a:r>
                      <a:r>
                        <a:rPr lang="en-US" sz="1600" u="none" strike="noStrike" baseline="0" dirty="0" smtClean="0"/>
                        <a:t> </a:t>
                      </a:r>
                      <a:r>
                        <a:rPr lang="en-US" sz="1600" u="none" strike="noStrike" dirty="0" smtClean="0"/>
                        <a:t>mobile </a:t>
                      </a:r>
                      <a:r>
                        <a:rPr lang="en-US" sz="1600" u="none" strike="noStrike" dirty="0"/>
                        <a:t>minimalists, </a:t>
                      </a:r>
                      <a:r>
                        <a:rPr lang="en-US" sz="1600" u="none" strike="noStrike" dirty="0" smtClean="0"/>
                        <a:t>who </a:t>
                      </a:r>
                      <a:r>
                        <a:rPr lang="en-US" sz="1600" u="none" strike="noStrike" dirty="0"/>
                        <a:t>tend not to like or use the extra </a:t>
                      </a:r>
                      <a:r>
                        <a:rPr lang="en-US" sz="1600" u="none" strike="noStrike" dirty="0" smtClean="0"/>
                        <a:t>features of a mobile phone.</a:t>
                      </a:r>
                      <a:r>
                        <a:rPr lang="en-US" sz="1600" u="none" strike="noStrike" baseline="0" dirty="0" smtClean="0"/>
                        <a:t>  </a:t>
                      </a:r>
                    </a:p>
                    <a:p>
                      <a:pPr marL="109538" indent="-52388" algn="l" fontAlgn="ctr">
                        <a:buFont typeface="Arial" pitchFamily="34" charset="0"/>
                        <a:buChar char="•"/>
                        <a:tabLst/>
                      </a:pPr>
                      <a:r>
                        <a:rPr lang="en-US" sz="1600" u="none" strike="noStrike" dirty="0" smtClean="0"/>
                        <a:t>They </a:t>
                      </a:r>
                      <a:r>
                        <a:rPr lang="en-US" sz="1600" u="none" strike="noStrike" dirty="0"/>
                        <a:t>value low </a:t>
                      </a:r>
                      <a:r>
                        <a:rPr lang="en-US" sz="1600" u="none" strike="noStrike" dirty="0" smtClean="0"/>
                        <a:t>price</a:t>
                      </a:r>
                      <a:r>
                        <a:rPr lang="en-US" sz="1600" u="none" strike="noStrike" baseline="0" dirty="0" smtClean="0"/>
                        <a:t>, high </a:t>
                      </a:r>
                      <a:r>
                        <a:rPr lang="en-US" sz="1600" u="none" strike="noStrike" dirty="0" smtClean="0"/>
                        <a:t>reliability, </a:t>
                      </a:r>
                      <a:r>
                        <a:rPr lang="en-US" sz="1600" u="none" strike="noStrike" dirty="0"/>
                        <a:t>and </a:t>
                      </a:r>
                      <a:r>
                        <a:rPr lang="en-US" sz="1600" u="none" strike="noStrike" dirty="0" smtClean="0"/>
                        <a:t> good customer </a:t>
                      </a:r>
                      <a:r>
                        <a:rPr lang="en-US" sz="1600" u="none" strike="noStrike" dirty="0"/>
                        <a:t>service. </a:t>
                      </a:r>
                      <a:endParaRPr lang="en-US" sz="1600" b="0" i="0" u="none" strike="noStrike" dirty="0">
                        <a:solidFill>
                          <a:srgbClr val="000000"/>
                        </a:solidFill>
                        <a:latin typeface="+mj-lt"/>
                      </a:endParaRPr>
                    </a:p>
                  </a:txBody>
                  <a:tcPr marL="5862" marR="5862" marT="5862" marB="0" anchor="ctr"/>
                </a:tc>
                <a:tc>
                  <a:txBody>
                    <a:bodyPr/>
                    <a:lstStyle/>
                    <a:p>
                      <a:pPr marL="109538" indent="-52388" algn="l" fontAlgn="ctr">
                        <a:buFont typeface="Arial" pitchFamily="34" charset="0"/>
                        <a:buChar char="•"/>
                      </a:pPr>
                      <a:r>
                        <a:rPr lang="en-US" sz="1600" u="none" strike="noStrike" baseline="0" dirty="0" smtClean="0"/>
                        <a:t>Markets to families and tech savvy 25-40 year olds with disposable income.</a:t>
                      </a:r>
                    </a:p>
                    <a:p>
                      <a:pPr marL="109538" indent="-52388" algn="l" fontAlgn="ctr">
                        <a:buFont typeface="Arial" pitchFamily="34" charset="0"/>
                        <a:buChar char="•"/>
                      </a:pPr>
                      <a:r>
                        <a:rPr lang="en-US" sz="1600" u="none" strike="noStrike" baseline="0" dirty="0" smtClean="0"/>
                        <a:t>Pushes high tech devices and emphasizes strong coverage with “more bars in more places”.  </a:t>
                      </a:r>
                    </a:p>
                    <a:p>
                      <a:pPr marL="57150" indent="0" algn="l" fontAlgn="ctr"/>
                      <a:endParaRPr lang="en-US" sz="1600" u="none" strike="noStrike" baseline="0" dirty="0" smtClean="0"/>
                    </a:p>
                    <a:p>
                      <a:pPr marL="109538" indent="-52388" algn="l" fontAlgn="ctr">
                        <a:buFont typeface="Arial" pitchFamily="34" charset="0"/>
                        <a:buChar char="•"/>
                      </a:pPr>
                      <a:r>
                        <a:rPr lang="en-US" sz="1600" u="none" strike="noStrike" dirty="0" smtClean="0"/>
                        <a:t>Focuses </a:t>
                      </a:r>
                      <a:r>
                        <a:rPr lang="en-US" sz="1600" u="none" strike="noStrike" dirty="0"/>
                        <a:t>on business accounts </a:t>
                      </a:r>
                      <a:r>
                        <a:rPr lang="en-US" sz="1600" u="none" strike="noStrike" dirty="0" smtClean="0"/>
                        <a:t>separately. </a:t>
                      </a:r>
                      <a:endParaRPr lang="en-US" sz="1600" b="0" i="0" u="none" strike="noStrike" dirty="0">
                        <a:solidFill>
                          <a:srgbClr val="000000"/>
                        </a:solidFill>
                        <a:latin typeface="+mj-lt"/>
                      </a:endParaRPr>
                    </a:p>
                  </a:txBody>
                  <a:tcPr marL="5862" marR="5862" marT="5862" marB="0" anchor="ctr"/>
                </a:tc>
                <a:tc>
                  <a:txBody>
                    <a:bodyPr/>
                    <a:lstStyle/>
                    <a:p>
                      <a:pPr marL="109538" indent="-52388" algn="l" fontAlgn="ctr">
                        <a:buFont typeface="Arial" pitchFamily="34" charset="0"/>
                        <a:buChar char="•"/>
                      </a:pPr>
                      <a:r>
                        <a:rPr lang="en-US" sz="1600" u="none" strike="noStrike" dirty="0" smtClean="0"/>
                        <a:t>Focuses on people </a:t>
                      </a:r>
                      <a:r>
                        <a:rPr lang="en-US" sz="1600" u="none" strike="noStrike" dirty="0"/>
                        <a:t>who are always on the </a:t>
                      </a:r>
                      <a:r>
                        <a:rPr lang="en-US" sz="1600" u="none" strike="noStrike" dirty="0" smtClean="0"/>
                        <a:t>go. </a:t>
                      </a:r>
                    </a:p>
                    <a:p>
                      <a:pPr marL="109538" indent="-52388" algn="l" fontAlgn="ctr">
                        <a:buFont typeface="Arial" pitchFamily="34" charset="0"/>
                        <a:buChar char="•"/>
                      </a:pPr>
                      <a:r>
                        <a:rPr lang="en-US" sz="1600" u="none" strike="noStrike" baseline="0" dirty="0" smtClean="0"/>
                        <a:t>Emphasizes its marketing campaigns around the ability to offer the largest network coverage. </a:t>
                      </a:r>
                    </a:p>
                    <a:p>
                      <a:pPr marL="109538" indent="-52388" algn="l" fontAlgn="ctr">
                        <a:buFont typeface="Arial" pitchFamily="34" charset="0"/>
                        <a:buChar char="•"/>
                      </a:pPr>
                      <a:r>
                        <a:rPr lang="en-US" sz="1600" u="none" strike="noStrike" dirty="0" smtClean="0"/>
                        <a:t>A </a:t>
                      </a:r>
                      <a:r>
                        <a:rPr lang="en-US" sz="1600" u="none" strike="noStrike" dirty="0"/>
                        <a:t>general provider trying to maximize quantity of subscriptions. </a:t>
                      </a:r>
                      <a:endParaRPr lang="en-US" sz="1600" b="0" i="0" u="none" strike="noStrike" dirty="0">
                        <a:solidFill>
                          <a:srgbClr val="000000"/>
                        </a:solidFill>
                        <a:latin typeface="+mj-lt"/>
                      </a:endParaRPr>
                    </a:p>
                  </a:txBody>
                  <a:tcPr marL="5862" marR="5862" marT="5862" marB="0" anchor="ctr"/>
                </a:tc>
                <a:tc>
                  <a:txBody>
                    <a:bodyPr/>
                    <a:lstStyle/>
                    <a:p>
                      <a:pPr marL="109538" indent="-52388" algn="l" fontAlgn="ctr">
                        <a:buFont typeface="Arial" pitchFamily="34" charset="0"/>
                        <a:buChar char="•"/>
                      </a:pPr>
                      <a:r>
                        <a:rPr lang="en-US" sz="1600" u="none" strike="noStrike" dirty="0" smtClean="0"/>
                        <a:t>Primary is </a:t>
                      </a:r>
                      <a:r>
                        <a:rPr lang="en-US" sz="1600" u="none" strike="noStrike" dirty="0"/>
                        <a:t>the business community</a:t>
                      </a:r>
                      <a:r>
                        <a:rPr lang="en-US" sz="1600" u="none" strike="noStrike" dirty="0" smtClean="0"/>
                        <a:t>.</a:t>
                      </a:r>
                    </a:p>
                    <a:p>
                      <a:pPr marL="109538" indent="-52388" algn="l" fontAlgn="ctr">
                        <a:buFont typeface="Arial" pitchFamily="34" charset="0"/>
                        <a:buChar char="•"/>
                      </a:pPr>
                      <a:r>
                        <a:rPr lang="en-US" sz="1600" u="none" strike="noStrike" dirty="0" smtClean="0"/>
                        <a:t>Additionally</a:t>
                      </a:r>
                      <a:r>
                        <a:rPr lang="en-US" sz="1600" u="none" strike="noStrike" dirty="0"/>
                        <a:t>, individual users who value speed and efficiency </a:t>
                      </a:r>
                      <a:r>
                        <a:rPr lang="en-US" sz="1600" u="none" strike="noStrike" dirty="0" smtClean="0"/>
                        <a:t>(with</a:t>
                      </a:r>
                      <a:r>
                        <a:rPr lang="en-US" sz="1600" u="none" strike="noStrike" baseline="0" dirty="0" smtClean="0"/>
                        <a:t> the</a:t>
                      </a:r>
                      <a:r>
                        <a:rPr lang="en-US" sz="1600" u="none" strike="noStrike" dirty="0" smtClean="0"/>
                        <a:t> </a:t>
                      </a:r>
                      <a:r>
                        <a:rPr lang="en-US" sz="1600" u="none" strike="noStrike" dirty="0"/>
                        <a:t>direct connect technology). </a:t>
                      </a:r>
                      <a:endParaRPr lang="en-US" sz="1600" b="0" i="0" u="none" strike="noStrike" dirty="0">
                        <a:solidFill>
                          <a:srgbClr val="000000"/>
                        </a:solidFill>
                        <a:latin typeface="+mj-lt"/>
                      </a:endParaRPr>
                    </a:p>
                  </a:txBody>
                  <a:tcPr marL="5862" marR="5862" marT="5862" marB="0" anchor="ctr"/>
                </a:tc>
              </a:tr>
            </a:tbl>
          </a:graphicData>
        </a:graphic>
      </p:graphicFrame>
      <p:sp>
        <p:nvSpPr>
          <p:cNvPr id="33" name="Rectangle 32"/>
          <p:cNvSpPr/>
          <p:nvPr/>
        </p:nvSpPr>
        <p:spPr>
          <a:xfrm>
            <a:off x="7086600" y="6519446"/>
            <a:ext cx="2117887" cy="338554"/>
          </a:xfrm>
          <a:prstGeom prst="rect">
            <a:avLst/>
          </a:prstGeom>
        </p:spPr>
        <p:txBody>
          <a:bodyPr wrap="none">
            <a:spAutoFit/>
          </a:bodyPr>
          <a:lstStyle/>
          <a:p>
            <a:r>
              <a:rPr lang="en-US" sz="1600" dirty="0" smtClean="0"/>
              <a:t>* Analysis of Marketing</a:t>
            </a:r>
            <a:endParaRPr lang="en-US" sz="1600" dirty="0"/>
          </a:p>
        </p:txBody>
      </p:sp>
      <p:grpSp>
        <p:nvGrpSpPr>
          <p:cNvPr id="3" name="Group 33"/>
          <p:cNvGrpSpPr>
            <a:grpSpLocks/>
          </p:cNvGrpSpPr>
          <p:nvPr/>
        </p:nvGrpSpPr>
        <p:grpSpPr bwMode="auto">
          <a:xfrm>
            <a:off x="609600" y="6096000"/>
            <a:ext cx="7924800" cy="228594"/>
            <a:chOff x="1524000" y="6400645"/>
            <a:chExt cx="7010400" cy="304903"/>
          </a:xfrm>
        </p:grpSpPr>
        <p:cxnSp>
          <p:nvCxnSpPr>
            <p:cNvPr id="23" name="Straight Connector 22"/>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andara" pitchFamily="34" charset="0"/>
                </a:rPr>
                <a:t>Overview</a:t>
              </a:r>
            </a:p>
          </p:txBody>
        </p:sp>
        <p:sp>
          <p:nvSpPr>
            <p:cNvPr id="36" name="Rectangle 35"/>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37" name="Rectangle 36"/>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38" name="Rectangle 37"/>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39" name="Rectangle 38"/>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sp>
          <p:nvSpPr>
            <p:cNvPr id="40" name="Rectangle 39"/>
            <p:cNvSpPr/>
            <p:nvPr/>
          </p:nvSpPr>
          <p:spPr>
            <a:xfrm>
              <a:off x="18288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accent1">
                      <a:lumMod val="50000"/>
                    </a:schemeClr>
                  </a:solidFill>
                  <a:latin typeface="Candara" pitchFamily="34" charset="0"/>
                </a:rPr>
                <a:t>Carriers</a:t>
              </a:r>
              <a:endParaRPr lang="en-US" sz="1400" b="1" dirty="0">
                <a:solidFill>
                  <a:schemeClr val="accent1">
                    <a:lumMod val="50000"/>
                  </a:schemeClr>
                </a:solidFill>
                <a:latin typeface="Candara"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8600" y="9144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219200" y="990600"/>
            <a:ext cx="6781800" cy="646331"/>
          </a:xfrm>
          <a:prstGeom prst="rect">
            <a:avLst/>
          </a:prstGeom>
          <a:noFill/>
        </p:spPr>
        <p:txBody>
          <a:bodyPr wrap="square" rtlCol="0">
            <a:spAutoFit/>
          </a:bodyPr>
          <a:lstStyle/>
          <a:p>
            <a:pPr algn="ctr"/>
            <a:r>
              <a:rPr lang="en-US" sz="3600" dirty="0" smtClean="0">
                <a:solidFill>
                  <a:schemeClr val="bg1"/>
                </a:solidFill>
              </a:rPr>
              <a:t>Summary - Carriers</a:t>
            </a:r>
            <a:endParaRPr lang="en-US" sz="3600" dirty="0">
              <a:solidFill>
                <a:schemeClr val="bg1"/>
              </a:solidFill>
            </a:endParaRPr>
          </a:p>
        </p:txBody>
      </p:sp>
      <p:sp>
        <p:nvSpPr>
          <p:cNvPr id="78" name="Rectangle 77"/>
          <p:cNvSpPr/>
          <p:nvPr/>
        </p:nvSpPr>
        <p:spPr bwMode="auto">
          <a:xfrm>
            <a:off x="304800" y="1828800"/>
            <a:ext cx="8534400" cy="4114800"/>
          </a:xfrm>
          <a:prstGeom prst="rect">
            <a:avLst/>
          </a:prstGeom>
          <a:solidFill>
            <a:schemeClr val="tx2"/>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latin typeface="Garamond" pitchFamily="18" charset="0"/>
              <a:cs typeface="Times New Roman" pitchFamily="18" charset="0"/>
            </a:endParaRPr>
          </a:p>
        </p:txBody>
      </p:sp>
      <p:grpSp>
        <p:nvGrpSpPr>
          <p:cNvPr id="3" name="Group 119"/>
          <p:cNvGrpSpPr/>
          <p:nvPr/>
        </p:nvGrpSpPr>
        <p:grpSpPr>
          <a:xfrm>
            <a:off x="685799" y="2271287"/>
            <a:ext cx="7696202" cy="3596113"/>
            <a:chOff x="381001" y="1295400"/>
            <a:chExt cx="8305800" cy="4195465"/>
          </a:xfrm>
        </p:grpSpPr>
        <p:sp>
          <p:nvSpPr>
            <p:cNvPr id="79" name="Rectangle 78"/>
            <p:cNvSpPr/>
            <p:nvPr/>
          </p:nvSpPr>
          <p:spPr>
            <a:xfrm>
              <a:off x="1981200" y="1299865"/>
              <a:ext cx="45719" cy="41910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rot="16200000" flipH="1">
              <a:off x="4511041" y="-2342494"/>
              <a:ext cx="45719" cy="83058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3764281" y="1299865"/>
              <a:ext cx="45719" cy="41910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117081" y="1295400"/>
              <a:ext cx="45719" cy="41910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66"/>
            <p:cNvGrpSpPr/>
            <p:nvPr/>
          </p:nvGrpSpPr>
          <p:grpSpPr>
            <a:xfrm>
              <a:off x="441480" y="2001470"/>
              <a:ext cx="1373944" cy="3383330"/>
              <a:chOff x="441480" y="2606605"/>
              <a:chExt cx="1373944" cy="3383330"/>
            </a:xfrm>
          </p:grpSpPr>
          <p:sp>
            <p:nvSpPr>
              <p:cNvPr id="84" name="TextBox 83"/>
              <p:cNvSpPr txBox="1"/>
              <p:nvPr/>
            </p:nvSpPr>
            <p:spPr>
              <a:xfrm>
                <a:off x="708820" y="2606605"/>
                <a:ext cx="780565" cy="466795"/>
              </a:xfrm>
              <a:prstGeom prst="rect">
                <a:avLst/>
              </a:prstGeom>
              <a:noFill/>
            </p:spPr>
            <p:txBody>
              <a:bodyPr wrap="none" rtlCol="0">
                <a:spAutoFit/>
              </a:bodyPr>
              <a:lstStyle/>
              <a:p>
                <a:pPr algn="ctr"/>
                <a:r>
                  <a:rPr lang="en-US" sz="2000" dirty="0" smtClean="0">
                    <a:solidFill>
                      <a:schemeClr val="bg1">
                        <a:lumMod val="95000"/>
                      </a:schemeClr>
                    </a:solidFill>
                    <a:latin typeface="BrowalliaUPC" pitchFamily="34" charset="-34"/>
                    <a:cs typeface="BrowalliaUPC" pitchFamily="34" charset="-34"/>
                  </a:rPr>
                  <a:t>Growth</a:t>
                </a:r>
                <a:endParaRPr lang="en-US" sz="2000" dirty="0">
                  <a:solidFill>
                    <a:schemeClr val="bg1">
                      <a:lumMod val="95000"/>
                    </a:schemeClr>
                  </a:solidFill>
                  <a:latin typeface="BrowalliaUPC" pitchFamily="34" charset="-34"/>
                  <a:cs typeface="BrowalliaUPC" pitchFamily="34" charset="-34"/>
                </a:endParaRPr>
              </a:p>
            </p:txBody>
          </p:sp>
          <p:sp>
            <p:nvSpPr>
              <p:cNvPr id="85" name="TextBox 84"/>
              <p:cNvSpPr txBox="1"/>
              <p:nvPr/>
            </p:nvSpPr>
            <p:spPr>
              <a:xfrm>
                <a:off x="450939" y="3317805"/>
                <a:ext cx="1296096" cy="466795"/>
              </a:xfrm>
              <a:prstGeom prst="rect">
                <a:avLst/>
              </a:prstGeom>
              <a:noFill/>
            </p:spPr>
            <p:txBody>
              <a:bodyPr wrap="none" rtlCol="0">
                <a:spAutoFit/>
              </a:bodyPr>
              <a:lstStyle/>
              <a:p>
                <a:pPr algn="ctr"/>
                <a:r>
                  <a:rPr lang="en-US" sz="2000" dirty="0" smtClean="0">
                    <a:solidFill>
                      <a:schemeClr val="bg1">
                        <a:lumMod val="95000"/>
                      </a:schemeClr>
                    </a:solidFill>
                    <a:latin typeface="BrowalliaUPC" pitchFamily="34" charset="-34"/>
                    <a:cs typeface="BrowalliaUPC" pitchFamily="34" charset="-34"/>
                  </a:rPr>
                  <a:t>Market Share</a:t>
                </a:r>
                <a:endParaRPr lang="en-US" sz="2000" dirty="0">
                  <a:solidFill>
                    <a:schemeClr val="bg1">
                      <a:lumMod val="95000"/>
                    </a:schemeClr>
                  </a:solidFill>
                  <a:latin typeface="BrowalliaUPC" pitchFamily="34" charset="-34"/>
                  <a:cs typeface="BrowalliaUPC" pitchFamily="34" charset="-34"/>
                </a:endParaRPr>
              </a:p>
            </p:txBody>
          </p:sp>
          <p:sp>
            <p:nvSpPr>
              <p:cNvPr id="86" name="TextBox 85"/>
              <p:cNvSpPr txBox="1"/>
              <p:nvPr/>
            </p:nvSpPr>
            <p:spPr>
              <a:xfrm>
                <a:off x="443092" y="3962400"/>
                <a:ext cx="1361835" cy="825867"/>
              </a:xfrm>
              <a:prstGeom prst="rect">
                <a:avLst/>
              </a:prstGeom>
              <a:noFill/>
            </p:spPr>
            <p:txBody>
              <a:bodyPr wrap="none" rtlCol="0">
                <a:spAutoFit/>
              </a:bodyPr>
              <a:lstStyle/>
              <a:p>
                <a:pPr algn="ctr"/>
                <a:r>
                  <a:rPr lang="en-US" sz="2000" dirty="0" smtClean="0">
                    <a:solidFill>
                      <a:schemeClr val="bg1">
                        <a:lumMod val="95000"/>
                      </a:schemeClr>
                    </a:solidFill>
                    <a:latin typeface="BrowalliaUPC" pitchFamily="34" charset="-34"/>
                    <a:cs typeface="BrowalliaUPC" pitchFamily="34" charset="-34"/>
                  </a:rPr>
                  <a:t>Target Market</a:t>
                </a:r>
              </a:p>
              <a:p>
                <a:pPr algn="ctr"/>
                <a:r>
                  <a:rPr lang="en-US" sz="2000" dirty="0" smtClean="0">
                    <a:solidFill>
                      <a:schemeClr val="bg1">
                        <a:lumMod val="95000"/>
                      </a:schemeClr>
                    </a:solidFill>
                    <a:latin typeface="BrowalliaUPC" pitchFamily="34" charset="-34"/>
                    <a:cs typeface="BrowalliaUPC" pitchFamily="34" charset="-34"/>
                  </a:rPr>
                  <a:t>Demographics</a:t>
                </a:r>
                <a:endParaRPr lang="en-US" sz="2000" dirty="0">
                  <a:solidFill>
                    <a:schemeClr val="bg1">
                      <a:lumMod val="95000"/>
                    </a:schemeClr>
                  </a:solidFill>
                  <a:latin typeface="BrowalliaUPC" pitchFamily="34" charset="-34"/>
                  <a:cs typeface="BrowalliaUPC" pitchFamily="34" charset="-34"/>
                </a:endParaRPr>
              </a:p>
            </p:txBody>
          </p:sp>
          <p:sp>
            <p:nvSpPr>
              <p:cNvPr id="87" name="TextBox 86"/>
              <p:cNvSpPr txBox="1"/>
              <p:nvPr/>
            </p:nvSpPr>
            <p:spPr>
              <a:xfrm>
                <a:off x="797465" y="4829105"/>
                <a:ext cx="690607" cy="466795"/>
              </a:xfrm>
              <a:prstGeom prst="rect">
                <a:avLst/>
              </a:prstGeom>
              <a:noFill/>
            </p:spPr>
            <p:txBody>
              <a:bodyPr wrap="none" rtlCol="0">
                <a:spAutoFit/>
              </a:bodyPr>
              <a:lstStyle/>
              <a:p>
                <a:pPr algn="ctr"/>
                <a:r>
                  <a:rPr lang="en-US" sz="2000" dirty="0" smtClean="0">
                    <a:solidFill>
                      <a:schemeClr val="bg1">
                        <a:lumMod val="95000"/>
                      </a:schemeClr>
                    </a:solidFill>
                    <a:latin typeface="BrowalliaUPC" pitchFamily="34" charset="-34"/>
                    <a:cs typeface="BrowalliaUPC" pitchFamily="34" charset="-34"/>
                  </a:rPr>
                  <a:t>Churn</a:t>
                </a:r>
                <a:endParaRPr lang="en-US" sz="2000" dirty="0">
                  <a:solidFill>
                    <a:schemeClr val="bg1">
                      <a:lumMod val="95000"/>
                    </a:schemeClr>
                  </a:solidFill>
                  <a:latin typeface="BrowalliaUPC" pitchFamily="34" charset="-34"/>
                  <a:cs typeface="BrowalliaUPC" pitchFamily="34" charset="-34"/>
                </a:endParaRPr>
              </a:p>
            </p:txBody>
          </p:sp>
          <p:sp>
            <p:nvSpPr>
              <p:cNvPr id="88" name="TextBox 87"/>
              <p:cNvSpPr txBox="1"/>
              <p:nvPr/>
            </p:nvSpPr>
            <p:spPr>
              <a:xfrm>
                <a:off x="441480" y="5523140"/>
                <a:ext cx="1373944" cy="466795"/>
              </a:xfrm>
              <a:prstGeom prst="rect">
                <a:avLst/>
              </a:prstGeom>
              <a:noFill/>
            </p:spPr>
            <p:txBody>
              <a:bodyPr wrap="none" rtlCol="0">
                <a:spAutoFit/>
              </a:bodyPr>
              <a:lstStyle/>
              <a:p>
                <a:pPr algn="ctr"/>
                <a:r>
                  <a:rPr lang="en-US" sz="2000" dirty="0" smtClean="0">
                    <a:solidFill>
                      <a:schemeClr val="bg1">
                        <a:lumMod val="95000"/>
                      </a:schemeClr>
                    </a:solidFill>
                    <a:latin typeface="BrowalliaUPC" pitchFamily="34" charset="-34"/>
                    <a:cs typeface="BrowalliaUPC" pitchFamily="34" charset="-34"/>
                  </a:rPr>
                  <a:t>Coverage Rep</a:t>
                </a:r>
                <a:endParaRPr lang="en-US" sz="2000" dirty="0">
                  <a:solidFill>
                    <a:schemeClr val="bg1">
                      <a:lumMod val="95000"/>
                    </a:schemeClr>
                  </a:solidFill>
                  <a:latin typeface="BrowalliaUPC" pitchFamily="34" charset="-34"/>
                  <a:cs typeface="BrowalliaUPC" pitchFamily="34" charset="-34"/>
                </a:endParaRPr>
              </a:p>
            </p:txBody>
          </p:sp>
        </p:grpSp>
        <p:sp>
          <p:nvSpPr>
            <p:cNvPr id="89" name="Rectangle 88"/>
            <p:cNvSpPr/>
            <p:nvPr/>
          </p:nvSpPr>
          <p:spPr>
            <a:xfrm rot="16200000" flipH="1">
              <a:off x="4511041" y="-1534775"/>
              <a:ext cx="45719" cy="83058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rot="16200000" flipH="1">
              <a:off x="4511041" y="-777240"/>
              <a:ext cx="45719" cy="83058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rot="16200000" flipH="1">
              <a:off x="4511041" y="701040"/>
              <a:ext cx="45719" cy="83058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16200000" flipH="1">
              <a:off x="4511041" y="-15240"/>
              <a:ext cx="45719" cy="83058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5440681" y="1295400"/>
              <a:ext cx="45719" cy="4191000"/>
            </a:xfrm>
            <a:prstGeom prst="rect">
              <a:avLst/>
            </a:prstGeom>
            <a:solidFill>
              <a:srgbClr val="9D9D9D"/>
            </a:solidFill>
            <a:ln>
              <a:solidFill>
                <a:srgbClr val="9D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85"/>
            <p:cNvGrpSpPr/>
            <p:nvPr/>
          </p:nvGrpSpPr>
          <p:grpSpPr>
            <a:xfrm>
              <a:off x="2667000" y="4246264"/>
              <a:ext cx="5444150" cy="444501"/>
              <a:chOff x="2667000" y="4246264"/>
              <a:chExt cx="5444150" cy="444501"/>
            </a:xfrm>
          </p:grpSpPr>
          <p:sp>
            <p:nvSpPr>
              <p:cNvPr id="95" name="Oval 94"/>
              <p:cNvSpPr/>
              <p:nvPr/>
            </p:nvSpPr>
            <p:spPr>
              <a:xfrm>
                <a:off x="4419600" y="4246264"/>
                <a:ext cx="414950" cy="444501"/>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2667000" y="4246264"/>
                <a:ext cx="414950" cy="444501"/>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6096000" y="4246264"/>
                <a:ext cx="414950" cy="444501"/>
              </a:xfrm>
              <a:prstGeom prst="ellipse">
                <a:avLst/>
              </a:prstGeom>
              <a:solidFill>
                <a:srgbClr val="FF00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7696200" y="4246264"/>
                <a:ext cx="414950" cy="444501"/>
              </a:xfrm>
              <a:prstGeom prst="ellipse">
                <a:avLst/>
              </a:prstGeom>
              <a:solidFill>
                <a:srgbClr val="FF00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82"/>
            <p:cNvGrpSpPr/>
            <p:nvPr/>
          </p:nvGrpSpPr>
          <p:grpSpPr>
            <a:xfrm>
              <a:off x="2667000" y="1934865"/>
              <a:ext cx="5444150" cy="444501"/>
              <a:chOff x="2667000" y="1934865"/>
              <a:chExt cx="5444150" cy="444501"/>
            </a:xfrm>
          </p:grpSpPr>
          <p:sp>
            <p:nvSpPr>
              <p:cNvPr id="100" name="Oval 99"/>
              <p:cNvSpPr/>
              <p:nvPr/>
            </p:nvSpPr>
            <p:spPr>
              <a:xfrm>
                <a:off x="7696200" y="1934865"/>
                <a:ext cx="414950" cy="444501"/>
              </a:xfrm>
              <a:prstGeom prst="ellipse">
                <a:avLst/>
              </a:prstGeom>
              <a:solidFill>
                <a:srgbClr val="FF00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81"/>
              <p:cNvGrpSpPr/>
              <p:nvPr/>
            </p:nvGrpSpPr>
            <p:grpSpPr>
              <a:xfrm>
                <a:off x="2667000" y="1934865"/>
                <a:ext cx="3843950" cy="444501"/>
                <a:chOff x="2667000" y="1934865"/>
                <a:chExt cx="3843950" cy="444501"/>
              </a:xfrm>
            </p:grpSpPr>
            <p:sp>
              <p:nvSpPr>
                <p:cNvPr id="102" name="Oval 101"/>
                <p:cNvSpPr/>
                <p:nvPr/>
              </p:nvSpPr>
              <p:spPr>
                <a:xfrm>
                  <a:off x="6096000" y="1934865"/>
                  <a:ext cx="414950" cy="444501"/>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4419600" y="1934865"/>
                  <a:ext cx="414950" cy="444501"/>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2667000" y="1934865"/>
                  <a:ext cx="414950" cy="444501"/>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86"/>
            <p:cNvGrpSpPr/>
            <p:nvPr/>
          </p:nvGrpSpPr>
          <p:grpSpPr>
            <a:xfrm>
              <a:off x="2667000" y="4957464"/>
              <a:ext cx="5444150" cy="444501"/>
              <a:chOff x="2667000" y="4957464"/>
              <a:chExt cx="5444150" cy="444501"/>
            </a:xfrm>
          </p:grpSpPr>
          <p:sp>
            <p:nvSpPr>
              <p:cNvPr id="106" name="Oval 105"/>
              <p:cNvSpPr/>
              <p:nvPr/>
            </p:nvSpPr>
            <p:spPr>
              <a:xfrm>
                <a:off x="2667000" y="4957464"/>
                <a:ext cx="414950" cy="444501"/>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4419600" y="4957464"/>
                <a:ext cx="414950" cy="444501"/>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7696200" y="4957464"/>
                <a:ext cx="414950" cy="444501"/>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096000" y="4957464"/>
                <a:ext cx="414950" cy="444501"/>
              </a:xfrm>
              <a:prstGeom prst="ellipse">
                <a:avLst/>
              </a:prstGeom>
              <a:solidFill>
                <a:srgbClr val="FF00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84"/>
            <p:cNvGrpSpPr/>
            <p:nvPr/>
          </p:nvGrpSpPr>
          <p:grpSpPr>
            <a:xfrm>
              <a:off x="2667000" y="3535063"/>
              <a:ext cx="5444150" cy="444503"/>
              <a:chOff x="2667000" y="3535063"/>
              <a:chExt cx="5444150" cy="444503"/>
            </a:xfrm>
          </p:grpSpPr>
          <p:sp>
            <p:nvSpPr>
              <p:cNvPr id="111" name="Oval 110"/>
              <p:cNvSpPr/>
              <p:nvPr/>
            </p:nvSpPr>
            <p:spPr>
              <a:xfrm>
                <a:off x="2667000" y="3535063"/>
                <a:ext cx="414950" cy="444501"/>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4419600" y="3535064"/>
                <a:ext cx="414950" cy="444502"/>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096000" y="3535064"/>
                <a:ext cx="414950" cy="444501"/>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696200" y="3535064"/>
                <a:ext cx="414950" cy="444501"/>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83"/>
            <p:cNvGrpSpPr/>
            <p:nvPr/>
          </p:nvGrpSpPr>
          <p:grpSpPr>
            <a:xfrm>
              <a:off x="2667000" y="2734965"/>
              <a:ext cx="5444150" cy="444501"/>
              <a:chOff x="2667000" y="2734965"/>
              <a:chExt cx="5444150" cy="444501"/>
            </a:xfrm>
          </p:grpSpPr>
          <p:sp>
            <p:nvSpPr>
              <p:cNvPr id="116" name="Oval 115"/>
              <p:cNvSpPr/>
              <p:nvPr/>
            </p:nvSpPr>
            <p:spPr>
              <a:xfrm>
                <a:off x="4419600" y="2734965"/>
                <a:ext cx="414950" cy="444501"/>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2667000" y="2734965"/>
                <a:ext cx="414950" cy="444501"/>
              </a:xfrm>
              <a:prstGeom prst="ellipse">
                <a:avLst/>
              </a:prstGeom>
              <a:solidFill>
                <a:srgbClr val="00B05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696200" y="2734965"/>
                <a:ext cx="414950" cy="444501"/>
              </a:xfrm>
              <a:prstGeom prst="ellipse">
                <a:avLst/>
              </a:prstGeom>
              <a:solidFill>
                <a:srgbClr val="FFFF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096000" y="2734965"/>
                <a:ext cx="414950" cy="444501"/>
              </a:xfrm>
              <a:prstGeom prst="ellipse">
                <a:avLst/>
              </a:prstGeom>
              <a:solidFill>
                <a:srgbClr val="FF0000"/>
              </a:solidFill>
              <a:ln>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67" name="Picture 2" descr="http://www.iphonexpert.com/wp-content/uploads/2009/09/verizon_logo.jpg"/>
          <p:cNvPicPr>
            <a:picLocks noChangeAspect="1" noChangeArrowheads="1"/>
          </p:cNvPicPr>
          <p:nvPr/>
        </p:nvPicPr>
        <p:blipFill>
          <a:blip r:embed="rId4" cstate="print"/>
          <a:srcRect/>
          <a:stretch>
            <a:fillRect/>
          </a:stretch>
        </p:blipFill>
        <p:spPr bwMode="auto">
          <a:xfrm>
            <a:off x="2438400" y="1905000"/>
            <a:ext cx="1124828" cy="685800"/>
          </a:xfrm>
          <a:prstGeom prst="rect">
            <a:avLst/>
          </a:prstGeom>
          <a:noFill/>
          <a:ln w="19050">
            <a:solidFill>
              <a:schemeClr val="accent1"/>
            </a:solidFill>
          </a:ln>
        </p:spPr>
      </p:pic>
      <p:pic>
        <p:nvPicPr>
          <p:cNvPr id="68" name="Picture 4" descr="At&amp;t"/>
          <p:cNvPicPr>
            <a:picLocks noChangeAspect="1" noChangeArrowheads="1"/>
          </p:cNvPicPr>
          <p:nvPr/>
        </p:nvPicPr>
        <p:blipFill>
          <a:blip r:embed="rId5" cstate="print"/>
          <a:srcRect/>
          <a:stretch>
            <a:fillRect/>
          </a:stretch>
        </p:blipFill>
        <p:spPr bwMode="auto">
          <a:xfrm>
            <a:off x="4038600" y="1905000"/>
            <a:ext cx="1109067" cy="661034"/>
          </a:xfrm>
          <a:prstGeom prst="rect">
            <a:avLst/>
          </a:prstGeom>
          <a:noFill/>
          <a:ln w="19050">
            <a:solidFill>
              <a:schemeClr val="accent1"/>
            </a:solidFill>
          </a:ln>
        </p:spPr>
      </p:pic>
      <p:pic>
        <p:nvPicPr>
          <p:cNvPr id="69" name="Picture 6" descr="http://gadgeteer.org.uk/wp-content/uploads/2007/12/tmobile_logo.jpg"/>
          <p:cNvPicPr>
            <a:picLocks noChangeAspect="1" noChangeArrowheads="1"/>
          </p:cNvPicPr>
          <p:nvPr/>
        </p:nvPicPr>
        <p:blipFill>
          <a:blip r:embed="rId6" cstate="print"/>
          <a:srcRect/>
          <a:stretch>
            <a:fillRect/>
          </a:stretch>
        </p:blipFill>
        <p:spPr bwMode="auto">
          <a:xfrm>
            <a:off x="5638800" y="1905000"/>
            <a:ext cx="1071563" cy="648296"/>
          </a:xfrm>
          <a:prstGeom prst="rect">
            <a:avLst/>
          </a:prstGeom>
          <a:noFill/>
          <a:ln w="19050">
            <a:solidFill>
              <a:schemeClr val="accent1"/>
            </a:solidFill>
          </a:ln>
        </p:spPr>
      </p:pic>
      <p:pic>
        <p:nvPicPr>
          <p:cNvPr id="70" name="Picture 8" descr="http://i.zdnet.com/blogs/sprint_logo_color.jpg"/>
          <p:cNvPicPr>
            <a:picLocks noChangeAspect="1" noChangeArrowheads="1"/>
          </p:cNvPicPr>
          <p:nvPr/>
        </p:nvPicPr>
        <p:blipFill>
          <a:blip r:embed="rId7" cstate="print"/>
          <a:srcRect/>
          <a:stretch>
            <a:fillRect/>
          </a:stretch>
        </p:blipFill>
        <p:spPr bwMode="auto">
          <a:xfrm>
            <a:off x="7162800" y="1905000"/>
            <a:ext cx="1138355" cy="651502"/>
          </a:xfrm>
          <a:prstGeom prst="rect">
            <a:avLst/>
          </a:prstGeom>
          <a:noFill/>
          <a:ln w="19050">
            <a:solidFill>
              <a:schemeClr val="accent1"/>
            </a:solidFill>
          </a:ln>
        </p:spPr>
      </p:pic>
      <p:grpSp>
        <p:nvGrpSpPr>
          <p:cNvPr id="17" name="Group 33"/>
          <p:cNvGrpSpPr>
            <a:grpSpLocks/>
          </p:cNvGrpSpPr>
          <p:nvPr/>
        </p:nvGrpSpPr>
        <p:grpSpPr bwMode="auto">
          <a:xfrm>
            <a:off x="609600" y="6096000"/>
            <a:ext cx="7924800" cy="228594"/>
            <a:chOff x="1524000" y="6400645"/>
            <a:chExt cx="7010400" cy="304903"/>
          </a:xfrm>
        </p:grpSpPr>
        <p:cxnSp>
          <p:nvCxnSpPr>
            <p:cNvPr id="72" name="Straight Connector 71"/>
            <p:cNvCxnSpPr/>
            <p:nvPr/>
          </p:nvCxnSpPr>
          <p:spPr>
            <a:xfrm>
              <a:off x="15240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600200" y="6553097"/>
              <a:ext cx="6934200" cy="1589"/>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8288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latin typeface="Candara" pitchFamily="34" charset="0"/>
                </a:rPr>
                <a:t>Overview</a:t>
              </a:r>
            </a:p>
          </p:txBody>
        </p:sp>
        <p:sp>
          <p:nvSpPr>
            <p:cNvPr id="75" name="Rectangle 74"/>
            <p:cNvSpPr/>
            <p:nvPr/>
          </p:nvSpPr>
          <p:spPr>
            <a:xfrm>
              <a:off x="31242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OS</a:t>
              </a:r>
              <a:endParaRPr lang="en-US" sz="1400" dirty="0">
                <a:latin typeface="Candara" pitchFamily="34" charset="0"/>
              </a:endParaRPr>
            </a:p>
          </p:txBody>
        </p:sp>
        <p:sp>
          <p:nvSpPr>
            <p:cNvPr id="76" name="Rectangle 75"/>
            <p:cNvSpPr/>
            <p:nvPr/>
          </p:nvSpPr>
          <p:spPr>
            <a:xfrm>
              <a:off x="57150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Analysis</a:t>
              </a:r>
              <a:endParaRPr lang="en-US" sz="1400" dirty="0">
                <a:latin typeface="Candara" pitchFamily="34" charset="0"/>
              </a:endParaRPr>
            </a:p>
          </p:txBody>
        </p:sp>
        <p:sp>
          <p:nvSpPr>
            <p:cNvPr id="77" name="Rectangle 76"/>
            <p:cNvSpPr/>
            <p:nvPr/>
          </p:nvSpPr>
          <p:spPr>
            <a:xfrm>
              <a:off x="44196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Apps</a:t>
              </a:r>
              <a:endParaRPr lang="en-US" sz="1400" dirty="0">
                <a:latin typeface="Candara" pitchFamily="34" charset="0"/>
              </a:endParaRPr>
            </a:p>
          </p:txBody>
        </p:sp>
        <p:sp>
          <p:nvSpPr>
            <p:cNvPr id="83" name="Rectangle 82"/>
            <p:cNvSpPr/>
            <p:nvPr/>
          </p:nvSpPr>
          <p:spPr>
            <a:xfrm>
              <a:off x="7010400" y="6400645"/>
              <a:ext cx="1295400" cy="304903"/>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latin typeface="Candara" pitchFamily="34" charset="0"/>
                </a:rPr>
                <a:t>Proposal</a:t>
              </a:r>
              <a:endParaRPr lang="en-US" sz="1400" dirty="0">
                <a:latin typeface="Candara" pitchFamily="34" charset="0"/>
              </a:endParaRPr>
            </a:p>
          </p:txBody>
        </p:sp>
        <p:sp>
          <p:nvSpPr>
            <p:cNvPr id="94" name="Rectangle 93"/>
            <p:cNvSpPr/>
            <p:nvPr/>
          </p:nvSpPr>
          <p:spPr>
            <a:xfrm>
              <a:off x="1828800" y="6400645"/>
              <a:ext cx="1295400" cy="304903"/>
            </a:xfrm>
            <a:prstGeom prst="rect">
              <a:avLst/>
            </a:prstGeom>
            <a:solidFill>
              <a:schemeClr val="bg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b="1" dirty="0" smtClean="0">
                  <a:solidFill>
                    <a:schemeClr val="accent1">
                      <a:lumMod val="50000"/>
                    </a:schemeClr>
                  </a:solidFill>
                  <a:latin typeface="Candara" pitchFamily="34" charset="0"/>
                </a:rPr>
                <a:t>Carriers</a:t>
              </a:r>
              <a:endParaRPr lang="en-US" sz="1400" b="1" dirty="0">
                <a:solidFill>
                  <a:schemeClr val="accent1">
                    <a:lumMod val="50000"/>
                  </a:schemeClr>
                </a:solidFill>
                <a:latin typeface="Candara"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t="31177" r="-1765" b="38235"/>
          <a:stretch>
            <a:fillRect/>
          </a:stretch>
        </p:blipFill>
        <p:spPr bwMode="auto">
          <a:xfrm>
            <a:off x="457200" y="381000"/>
            <a:ext cx="2381250" cy="715751"/>
          </a:xfrm>
          <a:prstGeom prst="rect">
            <a:avLst/>
          </a:prstGeom>
          <a:noFill/>
          <a:ln w="9525">
            <a:noFill/>
            <a:miter lim="800000"/>
            <a:headEnd/>
            <a:tailEnd/>
          </a:ln>
        </p:spPr>
      </p:pic>
      <p:grpSp>
        <p:nvGrpSpPr>
          <p:cNvPr id="2" name="Group 20"/>
          <p:cNvGrpSpPr/>
          <p:nvPr/>
        </p:nvGrpSpPr>
        <p:grpSpPr>
          <a:xfrm>
            <a:off x="0" y="0"/>
            <a:ext cx="9144000" cy="6858000"/>
            <a:chOff x="0" y="0"/>
            <a:chExt cx="9144000" cy="6858000"/>
          </a:xfrm>
        </p:grpSpPr>
        <p:sp>
          <p:nvSpPr>
            <p:cNvPr id="4" name="Rectangle 3"/>
            <p:cNvSpPr/>
            <p:nvPr/>
          </p:nvSpPr>
          <p:spPr>
            <a:xfrm>
              <a:off x="0" y="0"/>
              <a:ext cx="9144000" cy="6858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24000" y="6553200"/>
              <a:ext cx="6172200" cy="276999"/>
            </a:xfrm>
            <a:prstGeom prst="rect">
              <a:avLst/>
            </a:prstGeom>
            <a:noFill/>
          </p:spPr>
          <p:txBody>
            <a:bodyPr wrap="square" rtlCol="0">
              <a:spAutoFit/>
            </a:bodyPr>
            <a:lstStyle/>
            <a:p>
              <a:pPr algn="ctr"/>
              <a:r>
                <a:rPr lang="en-US" sz="1200" dirty="0" err="1" smtClean="0">
                  <a:latin typeface="Felix Titling" pitchFamily="82" charset="0"/>
                </a:rPr>
                <a:t>Montlake</a:t>
              </a:r>
              <a:r>
                <a:rPr lang="en-US" sz="1200" dirty="0" smtClean="0">
                  <a:latin typeface="Felix Titling" pitchFamily="82" charset="0"/>
                </a:rPr>
                <a:t> Consulting Group</a:t>
              </a:r>
              <a:endParaRPr lang="en-US" sz="1200" dirty="0">
                <a:latin typeface="Felix Titling" pitchFamily="82" charset="0"/>
              </a:endParaRPr>
            </a:p>
          </p:txBody>
        </p:sp>
        <p:sp>
          <p:nvSpPr>
            <p:cNvPr id="7" name="Rectangle 6"/>
            <p:cNvSpPr/>
            <p:nvPr/>
          </p:nvSpPr>
          <p:spPr>
            <a:xfrm>
              <a:off x="228600" y="228600"/>
              <a:ext cx="8686800" cy="6324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63" name="Picture 3"/>
            <p:cNvPicPr>
              <a:picLocks noChangeAspect="1" noChangeArrowheads="1"/>
            </p:cNvPicPr>
            <p:nvPr/>
          </p:nvPicPr>
          <p:blipFill>
            <a:blip r:embed="rId4" cstate="print">
              <a:lum bright="72000"/>
            </a:blip>
            <a:srcRect/>
            <a:stretch>
              <a:fillRect/>
            </a:stretch>
          </p:blipFill>
          <p:spPr bwMode="auto">
            <a:xfrm>
              <a:off x="304800" y="304800"/>
              <a:ext cx="8534400" cy="6172201"/>
            </a:xfrm>
            <a:prstGeom prst="rect">
              <a:avLst/>
            </a:prstGeom>
            <a:noFill/>
            <a:ln w="9525">
              <a:noFill/>
              <a:miter lim="800000"/>
              <a:headEnd/>
              <a:tailEnd/>
            </a:ln>
          </p:spPr>
        </p:pic>
        <p:sp>
          <p:nvSpPr>
            <p:cNvPr id="9" name="Rectangle 8"/>
            <p:cNvSpPr/>
            <p:nvPr/>
          </p:nvSpPr>
          <p:spPr>
            <a:xfrm>
              <a:off x="228600" y="3009900"/>
              <a:ext cx="868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p:cNvPicPr>
              <a:picLocks noChangeAspect="1" noChangeArrowheads="1"/>
            </p:cNvPicPr>
            <p:nvPr/>
          </p:nvPicPr>
          <p:blipFill>
            <a:blip r:embed="rId3" cstate="print"/>
            <a:srcRect t="31177" r="-1765" b="38235"/>
            <a:stretch>
              <a:fillRect/>
            </a:stretch>
          </p:blipFill>
          <p:spPr bwMode="auto">
            <a:xfrm>
              <a:off x="257907" y="304800"/>
              <a:ext cx="1875693" cy="563792"/>
            </a:xfrm>
            <a:prstGeom prst="rect">
              <a:avLst/>
            </a:prstGeom>
            <a:noFill/>
            <a:ln w="9525">
              <a:noFill/>
              <a:miter lim="800000"/>
              <a:headEnd/>
              <a:tailEnd/>
            </a:ln>
          </p:spPr>
        </p:pic>
      </p:grpSp>
      <p:sp>
        <p:nvSpPr>
          <p:cNvPr id="42" name="TextBox 41"/>
          <p:cNvSpPr txBox="1"/>
          <p:nvPr/>
        </p:nvSpPr>
        <p:spPr>
          <a:xfrm>
            <a:off x="1181100" y="3105834"/>
            <a:ext cx="6781800" cy="646331"/>
          </a:xfrm>
          <a:prstGeom prst="rect">
            <a:avLst/>
          </a:prstGeom>
          <a:noFill/>
        </p:spPr>
        <p:txBody>
          <a:bodyPr wrap="square" rtlCol="0">
            <a:spAutoFit/>
          </a:bodyPr>
          <a:lstStyle/>
          <a:p>
            <a:pPr algn="ctr"/>
            <a:r>
              <a:rPr lang="en-US" sz="3600" dirty="0" smtClean="0">
                <a:solidFill>
                  <a:schemeClr val="bg1"/>
                </a:solidFill>
              </a:rPr>
              <a:t>Operating Systems</a:t>
            </a:r>
            <a:endParaRPr lang="en-US" sz="36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4498</TotalTime>
  <Words>2781</Words>
  <Application>Microsoft Office PowerPoint</Application>
  <PresentationFormat>On-screen Show (4:3)</PresentationFormat>
  <Paragraphs>839</Paragraphs>
  <Slides>69</Slides>
  <Notes>69</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Venkat</dc:creator>
  <cp:lastModifiedBy>Connor Bogin</cp:lastModifiedBy>
  <cp:revision>55</cp:revision>
  <dcterms:created xsi:type="dcterms:W3CDTF">2009-12-11T02:15:54Z</dcterms:created>
  <dcterms:modified xsi:type="dcterms:W3CDTF">2009-12-18T00:28:06Z</dcterms:modified>
</cp:coreProperties>
</file>