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9" r:id="rId2"/>
    <p:sldId id="297" r:id="rId3"/>
    <p:sldId id="280" r:id="rId4"/>
    <p:sldId id="296" r:id="rId5"/>
    <p:sldId id="281" r:id="rId6"/>
    <p:sldId id="298" r:id="rId7"/>
    <p:sldId id="282" r:id="rId8"/>
    <p:sldId id="283" r:id="rId9"/>
    <p:sldId id="284" r:id="rId10"/>
    <p:sldId id="285" r:id="rId11"/>
    <p:sldId id="286" r:id="rId12"/>
    <p:sldId id="300" r:id="rId13"/>
    <p:sldId id="301" r:id="rId14"/>
    <p:sldId id="302" r:id="rId15"/>
    <p:sldId id="303" r:id="rId16"/>
    <p:sldId id="304" r:id="rId17"/>
    <p:sldId id="299" r:id="rId18"/>
    <p:sldId id="287" r:id="rId19"/>
    <p:sldId id="288" r:id="rId20"/>
    <p:sldId id="289" r:id="rId21"/>
    <p:sldId id="278" r:id="rId22"/>
    <p:sldId id="268" r:id="rId23"/>
    <p:sldId id="272" r:id="rId24"/>
    <p:sldId id="275" r:id="rId25"/>
    <p:sldId id="273" r:id="rId26"/>
    <p:sldId id="274" r:id="rId27"/>
    <p:sldId id="277" r:id="rId28"/>
    <p:sldId id="306" r:id="rId29"/>
    <p:sldId id="30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0" autoAdjust="0"/>
    <p:restoredTop sz="94667" autoAdjust="0"/>
  </p:normalViewPr>
  <p:slideViewPr>
    <p:cSldViewPr snapToGrid="0">
      <p:cViewPr>
        <p:scale>
          <a:sx n="70" d="100"/>
          <a:sy n="70" d="100"/>
        </p:scale>
        <p:origin x="-534" y="6"/>
      </p:cViewPr>
      <p:guideLst>
        <p:guide orient="horz" pos="2143"/>
        <p:guide orient="horz" pos="2161"/>
        <p:guide pos="2878"/>
        <p:guide pos="2880"/>
      </p:guideLst>
    </p:cSldViewPr>
  </p:slideViewPr>
  <p:outlineViewPr>
    <p:cViewPr>
      <p:scale>
        <a:sx n="33" d="100"/>
        <a:sy n="33" d="100"/>
      </p:scale>
      <p:origin x="0" y="0"/>
    </p:cViewPr>
  </p:outlineViewPr>
  <p:notesTextViewPr>
    <p:cViewPr>
      <p:scale>
        <a:sx n="100" d="100"/>
        <a:sy n="100" d="100"/>
      </p:scale>
      <p:origin x="0" y="0"/>
    </p:cViewPr>
  </p:notesTextViewPr>
  <p:gridSpacing cx="1872691200" cy="1872691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AAA6E-6C41-401E-A115-FAED7689B73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6203BF5-D9D8-4762-9D52-B4EA3AE1204F}">
      <dgm:prSet phldrT="[Text]" custT="1"/>
      <dgm:spPr>
        <a:solidFill>
          <a:schemeClr val="tx1"/>
        </a:solidFill>
        <a:ln>
          <a:noFill/>
        </a:ln>
      </dgm:spPr>
      <dgm:t>
        <a:bodyPr/>
        <a:lstStyle/>
        <a:p>
          <a:r>
            <a:rPr lang="en-US" sz="3200" b="0" dirty="0" smtClean="0"/>
            <a:t>Positive Employee Satisfaction Trends:</a:t>
          </a:r>
          <a:endParaRPr lang="en-US" sz="3200" b="0" dirty="0"/>
        </a:p>
      </dgm:t>
    </dgm:pt>
    <dgm:pt modelId="{6F72B86F-C903-4F74-87E7-B9F6998A59DB}" type="parTrans" cxnId="{59280DD0-9895-4B7C-8D43-2B8C24A1C286}">
      <dgm:prSet/>
      <dgm:spPr/>
      <dgm:t>
        <a:bodyPr/>
        <a:lstStyle/>
        <a:p>
          <a:endParaRPr lang="en-US"/>
        </a:p>
      </dgm:t>
    </dgm:pt>
    <dgm:pt modelId="{115B9E96-6904-4D87-8616-2186BDD7BF47}" type="sibTrans" cxnId="{59280DD0-9895-4B7C-8D43-2B8C24A1C286}">
      <dgm:prSet/>
      <dgm:spPr/>
      <dgm:t>
        <a:bodyPr/>
        <a:lstStyle/>
        <a:p>
          <a:endParaRPr lang="en-US"/>
        </a:p>
      </dgm:t>
    </dgm:pt>
    <dgm:pt modelId="{5AD7479A-848A-4480-9DE5-09A576183F7B}">
      <dgm:prSet phldrT="[Text]" custT="1"/>
      <dgm:spPr/>
      <dgm:t>
        <a:bodyPr/>
        <a:lstStyle/>
        <a:p>
          <a:r>
            <a:rPr lang="en-US" sz="2400" dirty="0" smtClean="0">
              <a:solidFill>
                <a:schemeClr val="bg1"/>
              </a:solidFill>
            </a:rPr>
            <a:t>Coworker relations</a:t>
          </a:r>
          <a:endParaRPr lang="en-US" sz="2400" dirty="0">
            <a:solidFill>
              <a:schemeClr val="bg1"/>
            </a:solidFill>
          </a:endParaRPr>
        </a:p>
      </dgm:t>
    </dgm:pt>
    <dgm:pt modelId="{32520EDF-F33B-4F4D-B53A-ACAABB880CDC}" type="parTrans" cxnId="{384DA560-630B-455F-82F0-D6FD6DFC0780}">
      <dgm:prSet/>
      <dgm:spPr/>
      <dgm:t>
        <a:bodyPr/>
        <a:lstStyle/>
        <a:p>
          <a:endParaRPr lang="en-US"/>
        </a:p>
      </dgm:t>
    </dgm:pt>
    <dgm:pt modelId="{6D18F22F-55B5-439B-A456-EDA851B1856A}" type="sibTrans" cxnId="{384DA560-630B-455F-82F0-D6FD6DFC0780}">
      <dgm:prSet/>
      <dgm:spPr/>
      <dgm:t>
        <a:bodyPr/>
        <a:lstStyle/>
        <a:p>
          <a:endParaRPr lang="en-US"/>
        </a:p>
      </dgm:t>
    </dgm:pt>
    <dgm:pt modelId="{42FFE348-6839-4AC8-9409-53F5CFDA66C7}">
      <dgm:prSet custT="1"/>
      <dgm:spPr/>
      <dgm:t>
        <a:bodyPr/>
        <a:lstStyle/>
        <a:p>
          <a:r>
            <a:rPr lang="en-US" sz="2400" dirty="0" smtClean="0">
              <a:solidFill>
                <a:schemeClr val="bg1"/>
              </a:solidFill>
            </a:rPr>
            <a:t>Entry level involvement and development</a:t>
          </a:r>
          <a:endParaRPr lang="en-US" sz="2400" dirty="0">
            <a:solidFill>
              <a:schemeClr val="bg1"/>
            </a:solidFill>
          </a:endParaRPr>
        </a:p>
      </dgm:t>
    </dgm:pt>
    <dgm:pt modelId="{0D56916B-758C-4012-B006-E993B098E668}" type="parTrans" cxnId="{8C987AB5-DA35-4693-9E30-D0947E03BB42}">
      <dgm:prSet/>
      <dgm:spPr/>
      <dgm:t>
        <a:bodyPr/>
        <a:lstStyle/>
        <a:p>
          <a:endParaRPr lang="en-US"/>
        </a:p>
      </dgm:t>
    </dgm:pt>
    <dgm:pt modelId="{893636A6-BF9E-454A-9C9F-12F1080FB04D}" type="sibTrans" cxnId="{8C987AB5-DA35-4693-9E30-D0947E03BB42}">
      <dgm:prSet/>
      <dgm:spPr/>
      <dgm:t>
        <a:bodyPr/>
        <a:lstStyle/>
        <a:p>
          <a:endParaRPr lang="en-US"/>
        </a:p>
      </dgm:t>
    </dgm:pt>
    <dgm:pt modelId="{2F07A6E8-2317-4DE3-B3FA-6E10767AB787}">
      <dgm:prSet custT="1"/>
      <dgm:spPr/>
      <dgm:t>
        <a:bodyPr/>
        <a:lstStyle/>
        <a:p>
          <a:r>
            <a:rPr lang="en-US" sz="2400" dirty="0" smtClean="0">
              <a:solidFill>
                <a:schemeClr val="bg1"/>
              </a:solidFill>
            </a:rPr>
            <a:t>Job satisfaction, majority fair/excellent</a:t>
          </a:r>
          <a:endParaRPr lang="en-US" sz="2400" dirty="0">
            <a:solidFill>
              <a:schemeClr val="bg1"/>
            </a:solidFill>
          </a:endParaRPr>
        </a:p>
      </dgm:t>
    </dgm:pt>
    <dgm:pt modelId="{5097BD65-3FC9-475F-ACA2-F676671BF508}" type="parTrans" cxnId="{A3312D94-A749-4307-B3A3-7E0A1ACD1EE7}">
      <dgm:prSet/>
      <dgm:spPr/>
      <dgm:t>
        <a:bodyPr/>
        <a:lstStyle/>
        <a:p>
          <a:endParaRPr lang="en-US"/>
        </a:p>
      </dgm:t>
    </dgm:pt>
    <dgm:pt modelId="{E59A009A-5424-4832-9518-DD56EA393D9C}" type="sibTrans" cxnId="{A3312D94-A749-4307-B3A3-7E0A1ACD1EE7}">
      <dgm:prSet/>
      <dgm:spPr/>
      <dgm:t>
        <a:bodyPr/>
        <a:lstStyle/>
        <a:p>
          <a:endParaRPr lang="en-US"/>
        </a:p>
      </dgm:t>
    </dgm:pt>
    <dgm:pt modelId="{DE9F0AD5-9A4A-42AB-B1B5-055463478900}">
      <dgm:prSet custT="1"/>
      <dgm:spPr/>
      <dgm:t>
        <a:bodyPr/>
        <a:lstStyle/>
        <a:p>
          <a:r>
            <a:rPr lang="en-US" sz="2400" dirty="0" smtClean="0">
              <a:solidFill>
                <a:schemeClr val="bg1"/>
              </a:solidFill>
            </a:rPr>
            <a:t>Professional work environment</a:t>
          </a:r>
          <a:endParaRPr lang="en-US" sz="2400" dirty="0">
            <a:solidFill>
              <a:schemeClr val="bg1"/>
            </a:solidFill>
          </a:endParaRPr>
        </a:p>
      </dgm:t>
    </dgm:pt>
    <dgm:pt modelId="{0BD19A60-8DEF-48B5-93E2-4EC0ADB75C74}" type="parTrans" cxnId="{AB8169EE-106D-49AC-84B3-2040E13FC371}">
      <dgm:prSet/>
      <dgm:spPr/>
      <dgm:t>
        <a:bodyPr/>
        <a:lstStyle/>
        <a:p>
          <a:endParaRPr lang="en-US"/>
        </a:p>
      </dgm:t>
    </dgm:pt>
    <dgm:pt modelId="{9DD93F2A-ED9B-45CB-81EC-95F816D43E91}" type="sibTrans" cxnId="{AB8169EE-106D-49AC-84B3-2040E13FC371}">
      <dgm:prSet/>
      <dgm:spPr/>
      <dgm:t>
        <a:bodyPr/>
        <a:lstStyle/>
        <a:p>
          <a:endParaRPr lang="en-US"/>
        </a:p>
      </dgm:t>
    </dgm:pt>
    <dgm:pt modelId="{8A152B34-D64D-4DDE-86A0-3C4735750EE5}">
      <dgm:prSet custT="1"/>
      <dgm:spPr/>
      <dgm:t>
        <a:bodyPr/>
        <a:lstStyle/>
        <a:p>
          <a:r>
            <a:rPr lang="en-US" sz="2400" dirty="0" smtClean="0">
              <a:solidFill>
                <a:schemeClr val="bg1"/>
              </a:solidFill>
            </a:rPr>
            <a:t>Direct Manager availability</a:t>
          </a:r>
          <a:endParaRPr lang="en-US" sz="2400" dirty="0">
            <a:solidFill>
              <a:schemeClr val="bg1"/>
            </a:solidFill>
          </a:endParaRPr>
        </a:p>
      </dgm:t>
    </dgm:pt>
    <dgm:pt modelId="{FB0B8E99-D401-43B7-A6DE-1066AD28C2E3}" type="parTrans" cxnId="{B1F6E9C2-8406-456A-8EB5-731F0955C6D1}">
      <dgm:prSet/>
      <dgm:spPr/>
      <dgm:t>
        <a:bodyPr/>
        <a:lstStyle/>
        <a:p>
          <a:endParaRPr lang="en-US"/>
        </a:p>
      </dgm:t>
    </dgm:pt>
    <dgm:pt modelId="{922C1A56-160F-40CE-A418-39DC024B5B5C}" type="sibTrans" cxnId="{B1F6E9C2-8406-456A-8EB5-731F0955C6D1}">
      <dgm:prSet/>
      <dgm:spPr/>
      <dgm:t>
        <a:bodyPr/>
        <a:lstStyle/>
        <a:p>
          <a:endParaRPr lang="en-US"/>
        </a:p>
      </dgm:t>
    </dgm:pt>
    <dgm:pt modelId="{2657731E-C252-4C3E-AD3F-8A77A048C9C7}">
      <dgm:prSet phldrT="[Text]" custT="1"/>
      <dgm:spPr/>
      <dgm:t>
        <a:bodyPr/>
        <a:lstStyle/>
        <a:p>
          <a:endParaRPr lang="en-US" sz="1900" dirty="0"/>
        </a:p>
      </dgm:t>
    </dgm:pt>
    <dgm:pt modelId="{01372E38-B99B-4582-9F50-6575536DE94E}" type="parTrans" cxnId="{DE3B8B89-66A6-4E70-BAF6-46DCB3793867}">
      <dgm:prSet/>
      <dgm:spPr/>
      <dgm:t>
        <a:bodyPr/>
        <a:lstStyle/>
        <a:p>
          <a:endParaRPr lang="en-US"/>
        </a:p>
      </dgm:t>
    </dgm:pt>
    <dgm:pt modelId="{45019D80-7BB8-4CF2-A1A7-6EF0A1F3D6F2}" type="sibTrans" cxnId="{DE3B8B89-66A6-4E70-BAF6-46DCB3793867}">
      <dgm:prSet/>
      <dgm:spPr/>
      <dgm:t>
        <a:bodyPr/>
        <a:lstStyle/>
        <a:p>
          <a:endParaRPr lang="en-US"/>
        </a:p>
      </dgm:t>
    </dgm:pt>
    <dgm:pt modelId="{0CF24058-B4C8-4C70-AFCE-13EB05369CEF}" type="pres">
      <dgm:prSet presAssocID="{42EAAA6E-6C41-401E-A115-FAED7689B732}" presName="linear" presStyleCnt="0">
        <dgm:presLayoutVars>
          <dgm:animLvl val="lvl"/>
          <dgm:resizeHandles val="exact"/>
        </dgm:presLayoutVars>
      </dgm:prSet>
      <dgm:spPr/>
      <dgm:t>
        <a:bodyPr/>
        <a:lstStyle/>
        <a:p>
          <a:endParaRPr lang="en-US"/>
        </a:p>
      </dgm:t>
    </dgm:pt>
    <dgm:pt modelId="{6A16E18F-8D40-411E-B710-B558FBB92948}" type="pres">
      <dgm:prSet presAssocID="{16203BF5-D9D8-4762-9D52-B4EA3AE1204F}" presName="parentText" presStyleLbl="node1" presStyleIdx="0" presStyleCnt="1" custScaleX="100000" custScaleY="177193" custLinFactNeighborX="165" custLinFactNeighborY="-45163">
        <dgm:presLayoutVars>
          <dgm:chMax val="0"/>
          <dgm:bulletEnabled val="1"/>
        </dgm:presLayoutVars>
      </dgm:prSet>
      <dgm:spPr/>
      <dgm:t>
        <a:bodyPr/>
        <a:lstStyle/>
        <a:p>
          <a:endParaRPr lang="en-US"/>
        </a:p>
      </dgm:t>
    </dgm:pt>
    <dgm:pt modelId="{21A2E815-3943-48A2-AC1C-8F1495702EE4}" type="pres">
      <dgm:prSet presAssocID="{16203BF5-D9D8-4762-9D52-B4EA3AE1204F}" presName="childText" presStyleLbl="revTx" presStyleIdx="0" presStyleCnt="1" custScaleY="174625">
        <dgm:presLayoutVars>
          <dgm:bulletEnabled val="1"/>
        </dgm:presLayoutVars>
      </dgm:prSet>
      <dgm:spPr/>
      <dgm:t>
        <a:bodyPr/>
        <a:lstStyle/>
        <a:p>
          <a:endParaRPr lang="en-US"/>
        </a:p>
      </dgm:t>
    </dgm:pt>
  </dgm:ptLst>
  <dgm:cxnLst>
    <dgm:cxn modelId="{28322D6B-EB2A-4F0C-9211-29F5E331F745}" type="presOf" srcId="{42FFE348-6839-4AC8-9409-53F5CFDA66C7}" destId="{21A2E815-3943-48A2-AC1C-8F1495702EE4}" srcOrd="0" destOrd="2" presId="urn:microsoft.com/office/officeart/2005/8/layout/vList2"/>
    <dgm:cxn modelId="{AB8169EE-106D-49AC-84B3-2040E13FC371}" srcId="{16203BF5-D9D8-4762-9D52-B4EA3AE1204F}" destId="{DE9F0AD5-9A4A-42AB-B1B5-055463478900}" srcOrd="4" destOrd="0" parTransId="{0BD19A60-8DEF-48B5-93E2-4EC0ADB75C74}" sibTransId="{9DD93F2A-ED9B-45CB-81EC-95F816D43E91}"/>
    <dgm:cxn modelId="{CD21F471-8AB6-4082-987B-D390FB3BEAB5}" type="presOf" srcId="{5AD7479A-848A-4480-9DE5-09A576183F7B}" destId="{21A2E815-3943-48A2-AC1C-8F1495702EE4}" srcOrd="0" destOrd="1" presId="urn:microsoft.com/office/officeart/2005/8/layout/vList2"/>
    <dgm:cxn modelId="{DC18A368-443D-4D3B-8B37-6B7B9C7805EB}" type="presOf" srcId="{2657731E-C252-4C3E-AD3F-8A77A048C9C7}" destId="{21A2E815-3943-48A2-AC1C-8F1495702EE4}" srcOrd="0" destOrd="0" presId="urn:microsoft.com/office/officeart/2005/8/layout/vList2"/>
    <dgm:cxn modelId="{C7E267E7-5ED3-4773-86E5-99A135BBE3D5}" type="presOf" srcId="{8A152B34-D64D-4DDE-86A0-3C4735750EE5}" destId="{21A2E815-3943-48A2-AC1C-8F1495702EE4}" srcOrd="0" destOrd="5" presId="urn:microsoft.com/office/officeart/2005/8/layout/vList2"/>
    <dgm:cxn modelId="{384DA560-630B-455F-82F0-D6FD6DFC0780}" srcId="{16203BF5-D9D8-4762-9D52-B4EA3AE1204F}" destId="{5AD7479A-848A-4480-9DE5-09A576183F7B}" srcOrd="1" destOrd="0" parTransId="{32520EDF-F33B-4F4D-B53A-ACAABB880CDC}" sibTransId="{6D18F22F-55B5-439B-A456-EDA851B1856A}"/>
    <dgm:cxn modelId="{8C987AB5-DA35-4693-9E30-D0947E03BB42}" srcId="{16203BF5-D9D8-4762-9D52-B4EA3AE1204F}" destId="{42FFE348-6839-4AC8-9409-53F5CFDA66C7}" srcOrd="2" destOrd="0" parTransId="{0D56916B-758C-4012-B006-E993B098E668}" sibTransId="{893636A6-BF9E-454A-9C9F-12F1080FB04D}"/>
    <dgm:cxn modelId="{472B9E42-90B0-40DE-8F87-923289C2C7B4}" type="presOf" srcId="{42EAAA6E-6C41-401E-A115-FAED7689B732}" destId="{0CF24058-B4C8-4C70-AFCE-13EB05369CEF}" srcOrd="0" destOrd="0" presId="urn:microsoft.com/office/officeart/2005/8/layout/vList2"/>
    <dgm:cxn modelId="{DE3B8B89-66A6-4E70-BAF6-46DCB3793867}" srcId="{16203BF5-D9D8-4762-9D52-B4EA3AE1204F}" destId="{2657731E-C252-4C3E-AD3F-8A77A048C9C7}" srcOrd="0" destOrd="0" parTransId="{01372E38-B99B-4582-9F50-6575536DE94E}" sibTransId="{45019D80-7BB8-4CF2-A1A7-6EF0A1F3D6F2}"/>
    <dgm:cxn modelId="{A3312D94-A749-4307-B3A3-7E0A1ACD1EE7}" srcId="{16203BF5-D9D8-4762-9D52-B4EA3AE1204F}" destId="{2F07A6E8-2317-4DE3-B3FA-6E10767AB787}" srcOrd="3" destOrd="0" parTransId="{5097BD65-3FC9-475F-ACA2-F676671BF508}" sibTransId="{E59A009A-5424-4832-9518-DD56EA393D9C}"/>
    <dgm:cxn modelId="{783A2CDB-F2BE-4275-AA85-F64E2B71BDD5}" type="presOf" srcId="{2F07A6E8-2317-4DE3-B3FA-6E10767AB787}" destId="{21A2E815-3943-48A2-AC1C-8F1495702EE4}" srcOrd="0" destOrd="3" presId="urn:microsoft.com/office/officeart/2005/8/layout/vList2"/>
    <dgm:cxn modelId="{41C2ACEA-220F-4179-8A52-5D696CFB6B77}" type="presOf" srcId="{DE9F0AD5-9A4A-42AB-B1B5-055463478900}" destId="{21A2E815-3943-48A2-AC1C-8F1495702EE4}" srcOrd="0" destOrd="4" presId="urn:microsoft.com/office/officeart/2005/8/layout/vList2"/>
    <dgm:cxn modelId="{59280DD0-9895-4B7C-8D43-2B8C24A1C286}" srcId="{42EAAA6E-6C41-401E-A115-FAED7689B732}" destId="{16203BF5-D9D8-4762-9D52-B4EA3AE1204F}" srcOrd="0" destOrd="0" parTransId="{6F72B86F-C903-4F74-87E7-B9F6998A59DB}" sibTransId="{115B9E96-6904-4D87-8616-2186BDD7BF47}"/>
    <dgm:cxn modelId="{B1F6E9C2-8406-456A-8EB5-731F0955C6D1}" srcId="{16203BF5-D9D8-4762-9D52-B4EA3AE1204F}" destId="{8A152B34-D64D-4DDE-86A0-3C4735750EE5}" srcOrd="5" destOrd="0" parTransId="{FB0B8E99-D401-43B7-A6DE-1066AD28C2E3}" sibTransId="{922C1A56-160F-40CE-A418-39DC024B5B5C}"/>
    <dgm:cxn modelId="{406BB323-719C-48A7-9E02-5B7317062734}" type="presOf" srcId="{16203BF5-D9D8-4762-9D52-B4EA3AE1204F}" destId="{6A16E18F-8D40-411E-B710-B558FBB92948}" srcOrd="0" destOrd="0" presId="urn:microsoft.com/office/officeart/2005/8/layout/vList2"/>
    <dgm:cxn modelId="{EA655DE7-08C3-4EA1-9F10-7BF08FE49BD5}" type="presParOf" srcId="{0CF24058-B4C8-4C70-AFCE-13EB05369CEF}" destId="{6A16E18F-8D40-411E-B710-B558FBB92948}" srcOrd="0" destOrd="0" presId="urn:microsoft.com/office/officeart/2005/8/layout/vList2"/>
    <dgm:cxn modelId="{0D1B83BE-EC8A-4B99-B621-2B02B110DF2D}" type="presParOf" srcId="{0CF24058-B4C8-4C70-AFCE-13EB05369CEF}" destId="{21A2E815-3943-48A2-AC1C-8F1495702EE4}" srcOrd="1" destOrd="0" presId="urn:microsoft.com/office/officeart/2005/8/layout/vList2"/>
  </dgm:cxnLst>
  <dgm:bg>
    <a:solidFill>
      <a:schemeClr val="tx1">
        <a:lumMod val="85000"/>
        <a:lumOff val="15000"/>
      </a:schemeClr>
    </a:solidFill>
  </dgm:bg>
  <dgm:whole/>
</dgm:dataModel>
</file>

<file path=ppt/diagrams/data2.xml><?xml version="1.0" encoding="utf-8"?>
<dgm:dataModel xmlns:dgm="http://schemas.openxmlformats.org/drawingml/2006/diagram" xmlns:a="http://schemas.openxmlformats.org/drawingml/2006/main">
  <dgm:ptLst>
    <dgm:pt modelId="{42EAAA6E-6C41-401E-A115-FAED7689B73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6203BF5-D9D8-4762-9D52-B4EA3AE1204F}">
      <dgm:prSet phldrT="[Text]" custT="1"/>
      <dgm:spPr>
        <a:solidFill>
          <a:schemeClr val="tx1">
            <a:lumMod val="95000"/>
            <a:lumOff val="5000"/>
          </a:schemeClr>
        </a:solidFill>
        <a:ln>
          <a:noFill/>
        </a:ln>
      </dgm:spPr>
      <dgm:t>
        <a:bodyPr/>
        <a:lstStyle/>
        <a:p>
          <a:r>
            <a:rPr lang="en-US" sz="3200" b="0" dirty="0" smtClean="0"/>
            <a:t>Room for Improvement:</a:t>
          </a:r>
          <a:endParaRPr lang="en-US" sz="3200" b="0" dirty="0"/>
        </a:p>
      </dgm:t>
    </dgm:pt>
    <dgm:pt modelId="{6F72B86F-C903-4F74-87E7-B9F6998A59DB}" type="parTrans" cxnId="{59280DD0-9895-4B7C-8D43-2B8C24A1C286}">
      <dgm:prSet/>
      <dgm:spPr/>
      <dgm:t>
        <a:bodyPr/>
        <a:lstStyle/>
        <a:p>
          <a:endParaRPr lang="en-US"/>
        </a:p>
      </dgm:t>
    </dgm:pt>
    <dgm:pt modelId="{115B9E96-6904-4D87-8616-2186BDD7BF47}" type="sibTrans" cxnId="{59280DD0-9895-4B7C-8D43-2B8C24A1C286}">
      <dgm:prSet/>
      <dgm:spPr/>
      <dgm:t>
        <a:bodyPr/>
        <a:lstStyle/>
        <a:p>
          <a:endParaRPr lang="en-US"/>
        </a:p>
      </dgm:t>
    </dgm:pt>
    <dgm:pt modelId="{836E98EE-0C0B-4BFF-97AE-C5B932CD3357}">
      <dgm:prSet custT="1"/>
      <dgm:spPr/>
      <dgm:t>
        <a:bodyPr/>
        <a:lstStyle/>
        <a:p>
          <a:r>
            <a:rPr lang="en-US" sz="2400" b="0" i="0" u="none" dirty="0" smtClean="0">
              <a:solidFill>
                <a:schemeClr val="bg1"/>
              </a:solidFill>
            </a:rPr>
            <a:t>Uniform </a:t>
          </a:r>
          <a:r>
            <a:rPr lang="en-US" sz="2400" b="0" i="0" u="none" dirty="0" smtClean="0">
              <a:solidFill>
                <a:schemeClr val="bg1"/>
              </a:solidFill>
            </a:rPr>
            <a:t>standards </a:t>
          </a:r>
          <a:r>
            <a:rPr lang="en-US" sz="2400" b="0" i="0" u="none" dirty="0" smtClean="0">
              <a:solidFill>
                <a:schemeClr val="bg1"/>
              </a:solidFill>
            </a:rPr>
            <a:t>for recognition</a:t>
          </a:r>
          <a:endParaRPr lang="en-US" sz="2400" dirty="0">
            <a:solidFill>
              <a:schemeClr val="bg1"/>
            </a:solidFill>
          </a:endParaRPr>
        </a:p>
      </dgm:t>
    </dgm:pt>
    <dgm:pt modelId="{B6740EDB-88AD-431A-BF3C-19FBC36ECF2A}" type="parTrans" cxnId="{70E7A4E6-C951-4EB0-B26C-86430957F2B8}">
      <dgm:prSet/>
      <dgm:spPr/>
      <dgm:t>
        <a:bodyPr/>
        <a:lstStyle/>
        <a:p>
          <a:endParaRPr lang="en-US"/>
        </a:p>
      </dgm:t>
    </dgm:pt>
    <dgm:pt modelId="{96CB2A0D-0D58-4F29-9F7E-BC9D6555AE8D}" type="sibTrans" cxnId="{70E7A4E6-C951-4EB0-B26C-86430957F2B8}">
      <dgm:prSet/>
      <dgm:spPr/>
      <dgm:t>
        <a:bodyPr/>
        <a:lstStyle/>
        <a:p>
          <a:endParaRPr lang="en-US"/>
        </a:p>
      </dgm:t>
    </dgm:pt>
    <dgm:pt modelId="{866437AA-88D1-40FF-9425-9E29E9953F9A}">
      <dgm:prSet custT="1"/>
      <dgm:spPr/>
      <dgm:t>
        <a:bodyPr/>
        <a:lstStyle/>
        <a:p>
          <a:r>
            <a:rPr lang="en-US" sz="2400" b="0" i="0" u="none" dirty="0" smtClean="0">
              <a:solidFill>
                <a:schemeClr val="bg1"/>
              </a:solidFill>
            </a:rPr>
            <a:t>Feedback for ideas or complaints</a:t>
          </a:r>
          <a:endParaRPr lang="en-US" sz="2400" dirty="0">
            <a:solidFill>
              <a:schemeClr val="bg1"/>
            </a:solidFill>
          </a:endParaRPr>
        </a:p>
      </dgm:t>
    </dgm:pt>
    <dgm:pt modelId="{49DE4C5E-DC7E-4BA6-8B4E-B60BF1BA81E2}" type="parTrans" cxnId="{D697AB37-47C8-4BB5-87AE-875ED0FC3D86}">
      <dgm:prSet/>
      <dgm:spPr/>
      <dgm:t>
        <a:bodyPr/>
        <a:lstStyle/>
        <a:p>
          <a:endParaRPr lang="en-US"/>
        </a:p>
      </dgm:t>
    </dgm:pt>
    <dgm:pt modelId="{CF35B73D-4284-4C2D-9597-864BE6CB78AF}" type="sibTrans" cxnId="{D697AB37-47C8-4BB5-87AE-875ED0FC3D86}">
      <dgm:prSet/>
      <dgm:spPr/>
      <dgm:t>
        <a:bodyPr/>
        <a:lstStyle/>
        <a:p>
          <a:endParaRPr lang="en-US"/>
        </a:p>
      </dgm:t>
    </dgm:pt>
    <dgm:pt modelId="{6CE354BC-6761-4A72-9642-C67100DF8F5E}">
      <dgm:prSet phldrT="[Text]" custT="1"/>
      <dgm:spPr/>
      <dgm:t>
        <a:bodyPr/>
        <a:lstStyle/>
        <a:p>
          <a:endParaRPr lang="en-US" sz="2000" dirty="0">
            <a:solidFill>
              <a:schemeClr val="bg1"/>
            </a:solidFill>
          </a:endParaRPr>
        </a:p>
      </dgm:t>
    </dgm:pt>
    <dgm:pt modelId="{CBA3F957-3C2A-4A57-AA2E-4B722BA7B3F7}" type="parTrans" cxnId="{DD5FC1ED-5BD9-4264-BEC0-8518EE794DD2}">
      <dgm:prSet/>
      <dgm:spPr/>
      <dgm:t>
        <a:bodyPr/>
        <a:lstStyle/>
        <a:p>
          <a:endParaRPr lang="en-US"/>
        </a:p>
      </dgm:t>
    </dgm:pt>
    <dgm:pt modelId="{6DB835B7-B48B-4089-8F73-883914E4FB01}" type="sibTrans" cxnId="{DD5FC1ED-5BD9-4264-BEC0-8518EE794DD2}">
      <dgm:prSet/>
      <dgm:spPr/>
      <dgm:t>
        <a:bodyPr/>
        <a:lstStyle/>
        <a:p>
          <a:endParaRPr lang="en-US"/>
        </a:p>
      </dgm:t>
    </dgm:pt>
    <dgm:pt modelId="{F8445148-DF33-491F-97C9-2C5C62646FED}">
      <dgm:prSet phldrT="[Text]" custT="1"/>
      <dgm:spPr/>
      <dgm:t>
        <a:bodyPr/>
        <a:lstStyle/>
        <a:p>
          <a:r>
            <a:rPr lang="en-US" sz="2400" b="0" i="0" u="none" dirty="0" smtClean="0">
              <a:solidFill>
                <a:schemeClr val="bg1"/>
              </a:solidFill>
            </a:rPr>
            <a:t>Promotion/pay structure</a:t>
          </a:r>
          <a:endParaRPr lang="en-US" sz="2400" dirty="0">
            <a:solidFill>
              <a:schemeClr val="bg1"/>
            </a:solidFill>
          </a:endParaRPr>
        </a:p>
      </dgm:t>
    </dgm:pt>
    <dgm:pt modelId="{2A11B59F-9DFA-4258-A043-E5577AA79DBB}" type="parTrans" cxnId="{4D42A01F-3EC4-4CA7-B9F3-066944B78D12}">
      <dgm:prSet/>
      <dgm:spPr/>
      <dgm:t>
        <a:bodyPr/>
        <a:lstStyle/>
        <a:p>
          <a:endParaRPr lang="en-US"/>
        </a:p>
      </dgm:t>
    </dgm:pt>
    <dgm:pt modelId="{175E8AB8-1E4A-4E6D-9045-2597EB619CFC}" type="sibTrans" cxnId="{4D42A01F-3EC4-4CA7-B9F3-066944B78D12}">
      <dgm:prSet/>
      <dgm:spPr/>
      <dgm:t>
        <a:bodyPr/>
        <a:lstStyle/>
        <a:p>
          <a:endParaRPr lang="en-US"/>
        </a:p>
      </dgm:t>
    </dgm:pt>
    <dgm:pt modelId="{CE85A142-4C9C-451A-A551-672B69CB2CFE}">
      <dgm:prSet custT="1"/>
      <dgm:spPr/>
      <dgm:t>
        <a:bodyPr/>
        <a:lstStyle/>
        <a:p>
          <a:endParaRPr lang="en-US" sz="2000" dirty="0">
            <a:solidFill>
              <a:schemeClr val="bg1"/>
            </a:solidFill>
          </a:endParaRPr>
        </a:p>
      </dgm:t>
    </dgm:pt>
    <dgm:pt modelId="{73562730-E679-47E0-9401-2660FD5F2EAA}" type="parTrans" cxnId="{E4A83CBB-5A2A-4992-821D-50E74AD3E827}">
      <dgm:prSet/>
      <dgm:spPr/>
      <dgm:t>
        <a:bodyPr/>
        <a:lstStyle/>
        <a:p>
          <a:endParaRPr lang="en-US"/>
        </a:p>
      </dgm:t>
    </dgm:pt>
    <dgm:pt modelId="{8EA2B3E3-703A-45CE-8928-7E4DE2B99CDC}" type="sibTrans" cxnId="{E4A83CBB-5A2A-4992-821D-50E74AD3E827}">
      <dgm:prSet/>
      <dgm:spPr/>
      <dgm:t>
        <a:bodyPr/>
        <a:lstStyle/>
        <a:p>
          <a:endParaRPr lang="en-US"/>
        </a:p>
      </dgm:t>
    </dgm:pt>
    <dgm:pt modelId="{5D0A178A-95D0-41AA-96A4-45BEF6DAA361}">
      <dgm:prSet custT="1"/>
      <dgm:spPr/>
      <dgm:t>
        <a:bodyPr/>
        <a:lstStyle/>
        <a:p>
          <a:r>
            <a:rPr lang="en-US" sz="2400" dirty="0" smtClean="0">
              <a:solidFill>
                <a:schemeClr val="bg1"/>
              </a:solidFill>
            </a:rPr>
            <a:t>Uniformity in managerial styles</a:t>
          </a:r>
          <a:endParaRPr lang="en-US" sz="2400" dirty="0">
            <a:solidFill>
              <a:schemeClr val="bg1"/>
            </a:solidFill>
          </a:endParaRPr>
        </a:p>
      </dgm:t>
    </dgm:pt>
    <dgm:pt modelId="{6467BB88-819D-4AC5-A567-2E322F03B08E}" type="parTrans" cxnId="{7615B71F-58E9-4C7E-A4ED-61161F0C93E4}">
      <dgm:prSet/>
      <dgm:spPr/>
      <dgm:t>
        <a:bodyPr/>
        <a:lstStyle/>
        <a:p>
          <a:endParaRPr lang="en-US"/>
        </a:p>
      </dgm:t>
    </dgm:pt>
    <dgm:pt modelId="{973DF0EF-0C80-4F33-B31D-09046CC67576}" type="sibTrans" cxnId="{7615B71F-58E9-4C7E-A4ED-61161F0C93E4}">
      <dgm:prSet/>
      <dgm:spPr/>
      <dgm:t>
        <a:bodyPr/>
        <a:lstStyle/>
        <a:p>
          <a:endParaRPr lang="en-US"/>
        </a:p>
      </dgm:t>
    </dgm:pt>
    <dgm:pt modelId="{4941BB96-6EBA-4B70-A1E1-26EB87468FB6}">
      <dgm:prSet phldrT="[Text]" custT="1"/>
      <dgm:spPr/>
      <dgm:t>
        <a:bodyPr/>
        <a:lstStyle/>
        <a:p>
          <a:r>
            <a:rPr lang="en-US" sz="2400" dirty="0" smtClean="0">
              <a:solidFill>
                <a:schemeClr val="bg1"/>
              </a:solidFill>
            </a:rPr>
            <a:t>Opportunities for career growth</a:t>
          </a:r>
          <a:endParaRPr lang="en-US" sz="2400" dirty="0">
            <a:solidFill>
              <a:schemeClr val="bg1"/>
            </a:solidFill>
          </a:endParaRPr>
        </a:p>
      </dgm:t>
    </dgm:pt>
    <dgm:pt modelId="{00EABA96-D35E-41DB-9B24-38C2B0ADCACC}" type="parTrans" cxnId="{FAB290DC-BF55-4695-BB4E-7A50501396DA}">
      <dgm:prSet/>
      <dgm:spPr/>
      <dgm:t>
        <a:bodyPr/>
        <a:lstStyle/>
        <a:p>
          <a:endParaRPr lang="en-US"/>
        </a:p>
      </dgm:t>
    </dgm:pt>
    <dgm:pt modelId="{BD0ADC4B-B7BA-42CF-BC6A-743B1405484E}" type="sibTrans" cxnId="{FAB290DC-BF55-4695-BB4E-7A50501396DA}">
      <dgm:prSet/>
      <dgm:spPr/>
      <dgm:t>
        <a:bodyPr/>
        <a:lstStyle/>
        <a:p>
          <a:endParaRPr lang="en-US"/>
        </a:p>
      </dgm:t>
    </dgm:pt>
    <dgm:pt modelId="{0CF24058-B4C8-4C70-AFCE-13EB05369CEF}" type="pres">
      <dgm:prSet presAssocID="{42EAAA6E-6C41-401E-A115-FAED7689B732}" presName="linear" presStyleCnt="0">
        <dgm:presLayoutVars>
          <dgm:animLvl val="lvl"/>
          <dgm:resizeHandles val="exact"/>
        </dgm:presLayoutVars>
      </dgm:prSet>
      <dgm:spPr/>
      <dgm:t>
        <a:bodyPr/>
        <a:lstStyle/>
        <a:p>
          <a:endParaRPr lang="en-US"/>
        </a:p>
      </dgm:t>
    </dgm:pt>
    <dgm:pt modelId="{6A16E18F-8D40-411E-B710-B558FBB92948}" type="pres">
      <dgm:prSet presAssocID="{16203BF5-D9D8-4762-9D52-B4EA3AE1204F}" presName="parentText" presStyleLbl="node1" presStyleIdx="0" presStyleCnt="1" custScaleX="100000" custScaleY="182116" custLinFactNeighborX="165" custLinFactNeighborY="-45163">
        <dgm:presLayoutVars>
          <dgm:chMax val="0"/>
          <dgm:bulletEnabled val="1"/>
        </dgm:presLayoutVars>
      </dgm:prSet>
      <dgm:spPr/>
      <dgm:t>
        <a:bodyPr/>
        <a:lstStyle/>
        <a:p>
          <a:endParaRPr lang="en-US"/>
        </a:p>
      </dgm:t>
    </dgm:pt>
    <dgm:pt modelId="{21A2E815-3943-48A2-AC1C-8F1495702EE4}" type="pres">
      <dgm:prSet presAssocID="{16203BF5-D9D8-4762-9D52-B4EA3AE1204F}" presName="childText" presStyleLbl="revTx" presStyleIdx="0" presStyleCnt="1" custScaleY="174625">
        <dgm:presLayoutVars>
          <dgm:bulletEnabled val="1"/>
        </dgm:presLayoutVars>
      </dgm:prSet>
      <dgm:spPr/>
      <dgm:t>
        <a:bodyPr/>
        <a:lstStyle/>
        <a:p>
          <a:endParaRPr lang="en-US"/>
        </a:p>
      </dgm:t>
    </dgm:pt>
  </dgm:ptLst>
  <dgm:cxnLst>
    <dgm:cxn modelId="{D697AB37-47C8-4BB5-87AE-875ED0FC3D86}" srcId="{16203BF5-D9D8-4762-9D52-B4EA3AE1204F}" destId="{866437AA-88D1-40FF-9425-9E29E9953F9A}" srcOrd="4" destOrd="0" parTransId="{49DE4C5E-DC7E-4BA6-8B4E-B60BF1BA81E2}" sibTransId="{CF35B73D-4284-4C2D-9597-864BE6CB78AF}"/>
    <dgm:cxn modelId="{0C01630E-C484-489D-B58E-81100AC4F494}" type="presOf" srcId="{6CE354BC-6761-4A72-9642-C67100DF8F5E}" destId="{21A2E815-3943-48A2-AC1C-8F1495702EE4}" srcOrd="0" destOrd="0" presId="urn:microsoft.com/office/officeart/2005/8/layout/vList2"/>
    <dgm:cxn modelId="{DD5FC1ED-5BD9-4264-BEC0-8518EE794DD2}" srcId="{16203BF5-D9D8-4762-9D52-B4EA3AE1204F}" destId="{6CE354BC-6761-4A72-9642-C67100DF8F5E}" srcOrd="0" destOrd="0" parTransId="{CBA3F957-3C2A-4A57-AA2E-4B722BA7B3F7}" sibTransId="{6DB835B7-B48B-4089-8F73-883914E4FB01}"/>
    <dgm:cxn modelId="{3BF43C3C-7F58-4B01-BE91-B72A4C4521A7}" type="presOf" srcId="{F8445148-DF33-491F-97C9-2C5C62646FED}" destId="{21A2E815-3943-48A2-AC1C-8F1495702EE4}" srcOrd="0" destOrd="1" presId="urn:microsoft.com/office/officeart/2005/8/layout/vList2"/>
    <dgm:cxn modelId="{70E7A4E6-C951-4EB0-B26C-86430957F2B8}" srcId="{16203BF5-D9D8-4762-9D52-B4EA3AE1204F}" destId="{836E98EE-0C0B-4BFF-97AE-C5B932CD3357}" srcOrd="3" destOrd="0" parTransId="{B6740EDB-88AD-431A-BF3C-19FBC36ECF2A}" sibTransId="{96CB2A0D-0D58-4F29-9F7E-BC9D6555AE8D}"/>
    <dgm:cxn modelId="{E4A83CBB-5A2A-4992-821D-50E74AD3E827}" srcId="{16203BF5-D9D8-4762-9D52-B4EA3AE1204F}" destId="{CE85A142-4C9C-451A-A551-672B69CB2CFE}" srcOrd="6" destOrd="0" parTransId="{73562730-E679-47E0-9401-2660FD5F2EAA}" sibTransId="{8EA2B3E3-703A-45CE-8928-7E4DE2B99CDC}"/>
    <dgm:cxn modelId="{6082CD8B-B1D2-4C83-ADA6-5837265671E7}" type="presOf" srcId="{866437AA-88D1-40FF-9425-9E29E9953F9A}" destId="{21A2E815-3943-48A2-AC1C-8F1495702EE4}" srcOrd="0" destOrd="4" presId="urn:microsoft.com/office/officeart/2005/8/layout/vList2"/>
    <dgm:cxn modelId="{BC1B8DF7-D29F-4CB9-91BC-C0298D60A997}" type="presOf" srcId="{4941BB96-6EBA-4B70-A1E1-26EB87468FB6}" destId="{21A2E815-3943-48A2-AC1C-8F1495702EE4}" srcOrd="0" destOrd="2" presId="urn:microsoft.com/office/officeart/2005/8/layout/vList2"/>
    <dgm:cxn modelId="{33E6485F-385B-4ABD-BF31-80DE8D88E8FC}" type="presOf" srcId="{42EAAA6E-6C41-401E-A115-FAED7689B732}" destId="{0CF24058-B4C8-4C70-AFCE-13EB05369CEF}" srcOrd="0" destOrd="0" presId="urn:microsoft.com/office/officeart/2005/8/layout/vList2"/>
    <dgm:cxn modelId="{4D42A01F-3EC4-4CA7-B9F3-066944B78D12}" srcId="{16203BF5-D9D8-4762-9D52-B4EA3AE1204F}" destId="{F8445148-DF33-491F-97C9-2C5C62646FED}" srcOrd="1" destOrd="0" parTransId="{2A11B59F-9DFA-4258-A043-E5577AA79DBB}" sibTransId="{175E8AB8-1E4A-4E6D-9045-2597EB619CFC}"/>
    <dgm:cxn modelId="{FAB290DC-BF55-4695-BB4E-7A50501396DA}" srcId="{16203BF5-D9D8-4762-9D52-B4EA3AE1204F}" destId="{4941BB96-6EBA-4B70-A1E1-26EB87468FB6}" srcOrd="2" destOrd="0" parTransId="{00EABA96-D35E-41DB-9B24-38C2B0ADCACC}" sibTransId="{BD0ADC4B-B7BA-42CF-BC6A-743B1405484E}"/>
    <dgm:cxn modelId="{921847F1-9BE0-40B2-9A1F-8EBBFD38D82F}" type="presOf" srcId="{5D0A178A-95D0-41AA-96A4-45BEF6DAA361}" destId="{21A2E815-3943-48A2-AC1C-8F1495702EE4}" srcOrd="0" destOrd="5" presId="urn:microsoft.com/office/officeart/2005/8/layout/vList2"/>
    <dgm:cxn modelId="{D04B60AC-F2BC-4128-8F8F-B719DD032A3E}" type="presOf" srcId="{CE85A142-4C9C-451A-A551-672B69CB2CFE}" destId="{21A2E815-3943-48A2-AC1C-8F1495702EE4}" srcOrd="0" destOrd="6" presId="urn:microsoft.com/office/officeart/2005/8/layout/vList2"/>
    <dgm:cxn modelId="{C41C3E38-0907-4A6F-BB0D-AB3535474AE3}" type="presOf" srcId="{16203BF5-D9D8-4762-9D52-B4EA3AE1204F}" destId="{6A16E18F-8D40-411E-B710-B558FBB92948}" srcOrd="0" destOrd="0" presId="urn:microsoft.com/office/officeart/2005/8/layout/vList2"/>
    <dgm:cxn modelId="{5DD2BAD3-E1BB-4463-9095-8A1E6C5BCF4E}" type="presOf" srcId="{836E98EE-0C0B-4BFF-97AE-C5B932CD3357}" destId="{21A2E815-3943-48A2-AC1C-8F1495702EE4}" srcOrd="0" destOrd="3" presId="urn:microsoft.com/office/officeart/2005/8/layout/vList2"/>
    <dgm:cxn modelId="{59280DD0-9895-4B7C-8D43-2B8C24A1C286}" srcId="{42EAAA6E-6C41-401E-A115-FAED7689B732}" destId="{16203BF5-D9D8-4762-9D52-B4EA3AE1204F}" srcOrd="0" destOrd="0" parTransId="{6F72B86F-C903-4F74-87E7-B9F6998A59DB}" sibTransId="{115B9E96-6904-4D87-8616-2186BDD7BF47}"/>
    <dgm:cxn modelId="{7615B71F-58E9-4C7E-A4ED-61161F0C93E4}" srcId="{16203BF5-D9D8-4762-9D52-B4EA3AE1204F}" destId="{5D0A178A-95D0-41AA-96A4-45BEF6DAA361}" srcOrd="5" destOrd="0" parTransId="{6467BB88-819D-4AC5-A567-2E322F03B08E}" sibTransId="{973DF0EF-0C80-4F33-B31D-09046CC67576}"/>
    <dgm:cxn modelId="{04DBE75D-7572-41C3-B808-336022ABF7FF}" type="presParOf" srcId="{0CF24058-B4C8-4C70-AFCE-13EB05369CEF}" destId="{6A16E18F-8D40-411E-B710-B558FBB92948}" srcOrd="0" destOrd="0" presId="urn:microsoft.com/office/officeart/2005/8/layout/vList2"/>
    <dgm:cxn modelId="{4D9699B0-3D32-4759-BFF4-D3720C80E2A5}" type="presParOf" srcId="{0CF24058-B4C8-4C70-AFCE-13EB05369CEF}" destId="{21A2E815-3943-48A2-AC1C-8F1495702EE4}" srcOrd="1" destOrd="0" presId="urn:microsoft.com/office/officeart/2005/8/layout/vList2"/>
  </dgm:cxnLst>
  <dgm:bg>
    <a:solidFill>
      <a:schemeClr val="tx1">
        <a:lumMod val="85000"/>
        <a:lumOff val="15000"/>
      </a:schemeClr>
    </a:solidFill>
  </dgm:bg>
  <dgm:whole/>
</dgm:dataModel>
</file>

<file path=ppt/diagrams/data3.xml><?xml version="1.0" encoding="utf-8"?>
<dgm:dataModel xmlns:dgm="http://schemas.openxmlformats.org/drawingml/2006/diagram" xmlns:a="http://schemas.openxmlformats.org/drawingml/2006/main">
  <dgm:ptLst>
    <dgm:pt modelId="{52901D3A-8248-4169-B16F-07C9B4B4F1F1}"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68BE15AD-8457-4D60-97D8-2CC9669C209A}">
      <dgm:prSet phldrT="[Text]" custT="1"/>
      <dgm:spPr>
        <a:solidFill>
          <a:schemeClr val="tx1">
            <a:lumMod val="85000"/>
            <a:lumOff val="15000"/>
          </a:schemeClr>
        </a:solidFill>
      </dgm:spPr>
      <dgm:t>
        <a:bodyPr/>
        <a:lstStyle/>
        <a:p>
          <a:pPr algn="l"/>
          <a:r>
            <a:rPr lang="en-US" sz="2000" dirty="0" smtClean="0"/>
            <a:t> Is the employee satisfaction survey a good indicator of the reasons people are leaving?</a:t>
          </a:r>
          <a:endParaRPr lang="en-US" sz="2000" dirty="0"/>
        </a:p>
      </dgm:t>
    </dgm:pt>
    <dgm:pt modelId="{4890EF37-E8F9-4D16-9F85-42CB472E874A}" type="parTrans" cxnId="{46BAA55D-2910-478F-A172-B914D7914F9A}">
      <dgm:prSet/>
      <dgm:spPr/>
      <dgm:t>
        <a:bodyPr/>
        <a:lstStyle/>
        <a:p>
          <a:endParaRPr lang="en-US" sz="2000"/>
        </a:p>
      </dgm:t>
    </dgm:pt>
    <dgm:pt modelId="{70E1A709-A6DE-41E2-92F8-D62511C54991}" type="sibTrans" cxnId="{46BAA55D-2910-478F-A172-B914D7914F9A}">
      <dgm:prSet custT="1"/>
      <dgm:spPr>
        <a:solidFill>
          <a:schemeClr val="tx1">
            <a:lumMod val="95000"/>
            <a:lumOff val="5000"/>
          </a:schemeClr>
        </a:solidFill>
      </dgm:spPr>
      <dgm:t>
        <a:bodyPr/>
        <a:lstStyle/>
        <a:p>
          <a:endParaRPr lang="en-US" sz="2000"/>
        </a:p>
      </dgm:t>
    </dgm:pt>
    <dgm:pt modelId="{8C8B216F-263D-4630-98FA-F366428E375B}">
      <dgm:prSet phldrT="[Text]" custT="1"/>
      <dgm:spPr>
        <a:solidFill>
          <a:schemeClr val="tx1">
            <a:lumMod val="85000"/>
            <a:lumOff val="15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800" dirty="0" smtClean="0"/>
            <a:t>YES!</a:t>
          </a:r>
        </a:p>
        <a:p>
          <a:pPr defTabSz="889000">
            <a:lnSpc>
              <a:spcPct val="90000"/>
            </a:lnSpc>
            <a:spcBef>
              <a:spcPct val="0"/>
            </a:spcBef>
            <a:spcAft>
              <a:spcPct val="35000"/>
            </a:spcAft>
          </a:pPr>
          <a:endParaRPr lang="en-US" sz="2000" dirty="0"/>
        </a:p>
      </dgm:t>
    </dgm:pt>
    <dgm:pt modelId="{48670556-A9D0-4F82-A26B-F3E2E63C972F}" type="parTrans" cxnId="{14AEBD58-30B8-48C5-9731-D61DF55EE21E}">
      <dgm:prSet/>
      <dgm:spPr/>
      <dgm:t>
        <a:bodyPr/>
        <a:lstStyle/>
        <a:p>
          <a:endParaRPr lang="en-US" sz="2000"/>
        </a:p>
      </dgm:t>
    </dgm:pt>
    <dgm:pt modelId="{63D395A5-5C4A-409E-BD83-89F08D78F14B}" type="sibTrans" cxnId="{14AEBD58-30B8-48C5-9731-D61DF55EE21E}">
      <dgm:prSet custT="1"/>
      <dgm:spPr>
        <a:solidFill>
          <a:schemeClr val="tx1">
            <a:lumMod val="95000"/>
            <a:lumOff val="5000"/>
          </a:schemeClr>
        </a:solidFill>
      </dgm:spPr>
      <dgm:t>
        <a:bodyPr/>
        <a:lstStyle/>
        <a:p>
          <a:endParaRPr lang="en-US" sz="2000"/>
        </a:p>
      </dgm:t>
    </dgm:pt>
    <dgm:pt modelId="{1A3E333F-ABC8-48E3-B3CD-36C244C37E84}">
      <dgm:prSet phldrT="[Text]" custT="1"/>
      <dgm:spPr>
        <a:solidFill>
          <a:schemeClr val="tx1">
            <a:lumMod val="85000"/>
            <a:lumOff val="15000"/>
          </a:schemeClr>
        </a:solidFill>
      </dgm:spPr>
      <dgm:t>
        <a:bodyPr/>
        <a:lstStyle/>
        <a:p>
          <a:pPr algn="l"/>
          <a:r>
            <a:rPr lang="en-US" sz="2000" dirty="0" smtClean="0"/>
            <a:t> There is a strong positive correlation (.354) between number of people that were poorly satisfied and the TOV per branch.</a:t>
          </a:r>
          <a:endParaRPr lang="en-US" sz="2000" dirty="0"/>
        </a:p>
      </dgm:t>
    </dgm:pt>
    <dgm:pt modelId="{EDE7671A-1D3F-42FE-AF8E-13B30ED3A307}" type="parTrans" cxnId="{E259E384-0C90-4A24-985E-DD21CFA8D83D}">
      <dgm:prSet/>
      <dgm:spPr/>
      <dgm:t>
        <a:bodyPr/>
        <a:lstStyle/>
        <a:p>
          <a:endParaRPr lang="en-US" sz="2000"/>
        </a:p>
      </dgm:t>
    </dgm:pt>
    <dgm:pt modelId="{9149FA32-A2D4-46B1-B7C5-E3B145969D39}" type="sibTrans" cxnId="{E259E384-0C90-4A24-985E-DD21CFA8D83D}">
      <dgm:prSet/>
      <dgm:spPr/>
      <dgm:t>
        <a:bodyPr/>
        <a:lstStyle/>
        <a:p>
          <a:endParaRPr lang="en-US" sz="2000"/>
        </a:p>
      </dgm:t>
    </dgm:pt>
    <dgm:pt modelId="{953400C8-1F9C-4B63-90CF-4C79A30A38C7}" type="pres">
      <dgm:prSet presAssocID="{52901D3A-8248-4169-B16F-07C9B4B4F1F1}" presName="Name0" presStyleCnt="0">
        <dgm:presLayoutVars>
          <dgm:dir/>
          <dgm:resizeHandles val="exact"/>
        </dgm:presLayoutVars>
      </dgm:prSet>
      <dgm:spPr/>
      <dgm:t>
        <a:bodyPr/>
        <a:lstStyle/>
        <a:p>
          <a:endParaRPr lang="en-US"/>
        </a:p>
      </dgm:t>
    </dgm:pt>
    <dgm:pt modelId="{E9332907-57B0-48A6-B564-0305A67DEA2B}" type="pres">
      <dgm:prSet presAssocID="{68BE15AD-8457-4D60-97D8-2CC9669C209A}" presName="node" presStyleLbl="node1" presStyleIdx="0" presStyleCnt="3" custScaleX="92223" custScaleY="123059" custLinFactNeighborX="-750" custLinFactNeighborY="4255">
        <dgm:presLayoutVars>
          <dgm:bulletEnabled val="1"/>
        </dgm:presLayoutVars>
      </dgm:prSet>
      <dgm:spPr/>
      <dgm:t>
        <a:bodyPr/>
        <a:lstStyle/>
        <a:p>
          <a:endParaRPr lang="en-US"/>
        </a:p>
      </dgm:t>
    </dgm:pt>
    <dgm:pt modelId="{0D41ADED-0F12-4DF2-BCBD-1578C0006F4C}" type="pres">
      <dgm:prSet presAssocID="{70E1A709-A6DE-41E2-92F8-D62511C54991}" presName="sibTrans" presStyleLbl="sibTrans2D1" presStyleIdx="0" presStyleCnt="2" custScaleX="142034" custScaleY="194925"/>
      <dgm:spPr/>
      <dgm:t>
        <a:bodyPr/>
        <a:lstStyle/>
        <a:p>
          <a:endParaRPr lang="en-US"/>
        </a:p>
      </dgm:t>
    </dgm:pt>
    <dgm:pt modelId="{702ED271-702F-49D7-A452-8A52C1E5036F}" type="pres">
      <dgm:prSet presAssocID="{70E1A709-A6DE-41E2-92F8-D62511C54991}" presName="connectorText" presStyleLbl="sibTrans2D1" presStyleIdx="0" presStyleCnt="2"/>
      <dgm:spPr/>
      <dgm:t>
        <a:bodyPr/>
        <a:lstStyle/>
        <a:p>
          <a:endParaRPr lang="en-US"/>
        </a:p>
      </dgm:t>
    </dgm:pt>
    <dgm:pt modelId="{BE6E1F61-2A30-4AB7-B485-23559A37CD33}" type="pres">
      <dgm:prSet presAssocID="{8C8B216F-263D-4630-98FA-F366428E375B}" presName="node" presStyleLbl="node1" presStyleIdx="1" presStyleCnt="3" custScaleX="67866" custScaleY="126205" custLinFactNeighborX="2193" custLinFactNeighborY="4618">
        <dgm:presLayoutVars>
          <dgm:bulletEnabled val="1"/>
        </dgm:presLayoutVars>
      </dgm:prSet>
      <dgm:spPr/>
      <dgm:t>
        <a:bodyPr/>
        <a:lstStyle/>
        <a:p>
          <a:endParaRPr lang="en-US"/>
        </a:p>
      </dgm:t>
    </dgm:pt>
    <dgm:pt modelId="{B28641B6-B6A0-4DFD-99F8-9CAF57CC2CAA}" type="pres">
      <dgm:prSet presAssocID="{63D395A5-5C4A-409E-BD83-89F08D78F14B}" presName="sibTrans" presStyleLbl="sibTrans2D1" presStyleIdx="1" presStyleCnt="2" custScaleX="157138" custScaleY="202454"/>
      <dgm:spPr/>
      <dgm:t>
        <a:bodyPr/>
        <a:lstStyle/>
        <a:p>
          <a:endParaRPr lang="en-US"/>
        </a:p>
      </dgm:t>
    </dgm:pt>
    <dgm:pt modelId="{2D2E5897-EC99-4A84-817E-91A37F749657}" type="pres">
      <dgm:prSet presAssocID="{63D395A5-5C4A-409E-BD83-89F08D78F14B}" presName="connectorText" presStyleLbl="sibTrans2D1" presStyleIdx="1" presStyleCnt="2"/>
      <dgm:spPr/>
      <dgm:t>
        <a:bodyPr/>
        <a:lstStyle/>
        <a:p>
          <a:endParaRPr lang="en-US"/>
        </a:p>
      </dgm:t>
    </dgm:pt>
    <dgm:pt modelId="{829A6B63-EEB3-4713-BF96-E0BA55F9DCED}" type="pres">
      <dgm:prSet presAssocID="{1A3E333F-ABC8-48E3-B3CD-36C244C37E84}" presName="node" presStyleLbl="node1" presStyleIdx="2" presStyleCnt="3" custScaleX="89649" custScaleY="126630" custLinFactNeighborY="4406">
        <dgm:presLayoutVars>
          <dgm:bulletEnabled val="1"/>
        </dgm:presLayoutVars>
      </dgm:prSet>
      <dgm:spPr/>
      <dgm:t>
        <a:bodyPr/>
        <a:lstStyle/>
        <a:p>
          <a:endParaRPr lang="en-US"/>
        </a:p>
      </dgm:t>
    </dgm:pt>
  </dgm:ptLst>
  <dgm:cxnLst>
    <dgm:cxn modelId="{14AEBD58-30B8-48C5-9731-D61DF55EE21E}" srcId="{52901D3A-8248-4169-B16F-07C9B4B4F1F1}" destId="{8C8B216F-263D-4630-98FA-F366428E375B}" srcOrd="1" destOrd="0" parTransId="{48670556-A9D0-4F82-A26B-F3E2E63C972F}" sibTransId="{63D395A5-5C4A-409E-BD83-89F08D78F14B}"/>
    <dgm:cxn modelId="{568BF5CA-2D4F-4E39-B153-618EEAD4D0DE}" type="presOf" srcId="{70E1A709-A6DE-41E2-92F8-D62511C54991}" destId="{0D41ADED-0F12-4DF2-BCBD-1578C0006F4C}" srcOrd="0" destOrd="0" presId="urn:microsoft.com/office/officeart/2005/8/layout/process1"/>
    <dgm:cxn modelId="{78A87186-BDFA-4F8C-9628-D7C4BC1CD0C1}" type="presOf" srcId="{52901D3A-8248-4169-B16F-07C9B4B4F1F1}" destId="{953400C8-1F9C-4B63-90CF-4C79A30A38C7}" srcOrd="0" destOrd="0" presId="urn:microsoft.com/office/officeart/2005/8/layout/process1"/>
    <dgm:cxn modelId="{812EF42F-9F04-42F3-B5B9-2D0137877E58}" type="presOf" srcId="{8C8B216F-263D-4630-98FA-F366428E375B}" destId="{BE6E1F61-2A30-4AB7-B485-23559A37CD33}" srcOrd="0" destOrd="0" presId="urn:microsoft.com/office/officeart/2005/8/layout/process1"/>
    <dgm:cxn modelId="{E259E384-0C90-4A24-985E-DD21CFA8D83D}" srcId="{52901D3A-8248-4169-B16F-07C9B4B4F1F1}" destId="{1A3E333F-ABC8-48E3-B3CD-36C244C37E84}" srcOrd="2" destOrd="0" parTransId="{EDE7671A-1D3F-42FE-AF8E-13B30ED3A307}" sibTransId="{9149FA32-A2D4-46B1-B7C5-E3B145969D39}"/>
    <dgm:cxn modelId="{B8481ED9-060F-4646-A4AD-773BCDF9E700}" type="presOf" srcId="{63D395A5-5C4A-409E-BD83-89F08D78F14B}" destId="{B28641B6-B6A0-4DFD-99F8-9CAF57CC2CAA}" srcOrd="0" destOrd="0" presId="urn:microsoft.com/office/officeart/2005/8/layout/process1"/>
    <dgm:cxn modelId="{970D7D70-13B4-42C0-B48A-744F4267A9D7}" type="presOf" srcId="{63D395A5-5C4A-409E-BD83-89F08D78F14B}" destId="{2D2E5897-EC99-4A84-817E-91A37F749657}" srcOrd="1" destOrd="0" presId="urn:microsoft.com/office/officeart/2005/8/layout/process1"/>
    <dgm:cxn modelId="{FEA190C5-E3B5-4435-97D3-A5A48537DABE}" type="presOf" srcId="{1A3E333F-ABC8-48E3-B3CD-36C244C37E84}" destId="{829A6B63-EEB3-4713-BF96-E0BA55F9DCED}" srcOrd="0" destOrd="0" presId="urn:microsoft.com/office/officeart/2005/8/layout/process1"/>
    <dgm:cxn modelId="{46BAA55D-2910-478F-A172-B914D7914F9A}" srcId="{52901D3A-8248-4169-B16F-07C9B4B4F1F1}" destId="{68BE15AD-8457-4D60-97D8-2CC9669C209A}" srcOrd="0" destOrd="0" parTransId="{4890EF37-E8F9-4D16-9F85-42CB472E874A}" sibTransId="{70E1A709-A6DE-41E2-92F8-D62511C54991}"/>
    <dgm:cxn modelId="{8DC6C21C-5CED-4102-B4F7-CC669A207591}" type="presOf" srcId="{70E1A709-A6DE-41E2-92F8-D62511C54991}" destId="{702ED271-702F-49D7-A452-8A52C1E5036F}" srcOrd="1" destOrd="0" presId="urn:microsoft.com/office/officeart/2005/8/layout/process1"/>
    <dgm:cxn modelId="{DBD419C3-6511-4F50-A9B2-4852408902A5}" type="presOf" srcId="{68BE15AD-8457-4D60-97D8-2CC9669C209A}" destId="{E9332907-57B0-48A6-B564-0305A67DEA2B}" srcOrd="0" destOrd="0" presId="urn:microsoft.com/office/officeart/2005/8/layout/process1"/>
    <dgm:cxn modelId="{80A05ED8-8D79-482A-AC34-36EF0AC108AE}" type="presParOf" srcId="{953400C8-1F9C-4B63-90CF-4C79A30A38C7}" destId="{E9332907-57B0-48A6-B564-0305A67DEA2B}" srcOrd="0" destOrd="0" presId="urn:microsoft.com/office/officeart/2005/8/layout/process1"/>
    <dgm:cxn modelId="{22767819-F01F-4F60-A43B-1D9DDC0CD47D}" type="presParOf" srcId="{953400C8-1F9C-4B63-90CF-4C79A30A38C7}" destId="{0D41ADED-0F12-4DF2-BCBD-1578C0006F4C}" srcOrd="1" destOrd="0" presId="urn:microsoft.com/office/officeart/2005/8/layout/process1"/>
    <dgm:cxn modelId="{6429880B-76F1-4758-AFC1-081F274FB330}" type="presParOf" srcId="{0D41ADED-0F12-4DF2-BCBD-1578C0006F4C}" destId="{702ED271-702F-49D7-A452-8A52C1E5036F}" srcOrd="0" destOrd="0" presId="urn:microsoft.com/office/officeart/2005/8/layout/process1"/>
    <dgm:cxn modelId="{1456DBF1-4464-450E-B26C-4B36ABF899B4}" type="presParOf" srcId="{953400C8-1F9C-4B63-90CF-4C79A30A38C7}" destId="{BE6E1F61-2A30-4AB7-B485-23559A37CD33}" srcOrd="2" destOrd="0" presId="urn:microsoft.com/office/officeart/2005/8/layout/process1"/>
    <dgm:cxn modelId="{CB3F2D17-03F1-43DD-8402-EA20C2DEC707}" type="presParOf" srcId="{953400C8-1F9C-4B63-90CF-4C79A30A38C7}" destId="{B28641B6-B6A0-4DFD-99F8-9CAF57CC2CAA}" srcOrd="3" destOrd="0" presId="urn:microsoft.com/office/officeart/2005/8/layout/process1"/>
    <dgm:cxn modelId="{425A1B59-BFAE-414B-BB71-C6723FA08573}" type="presParOf" srcId="{B28641B6-B6A0-4DFD-99F8-9CAF57CC2CAA}" destId="{2D2E5897-EC99-4A84-817E-91A37F749657}" srcOrd="0" destOrd="0" presId="urn:microsoft.com/office/officeart/2005/8/layout/process1"/>
    <dgm:cxn modelId="{523CEDB3-E772-495B-AC7B-0465E766C3A5}" type="presParOf" srcId="{953400C8-1F9C-4B63-90CF-4C79A30A38C7}" destId="{829A6B63-EEB3-4713-BF96-E0BA55F9DCED}" srcOrd="4" destOrd="0" presId="urn:microsoft.com/office/officeart/2005/8/layout/process1"/>
  </dgm:cxnLst>
  <dgm:bg/>
  <dgm:whole/>
</dgm:dataModel>
</file>

<file path=ppt/diagrams/data4.xml><?xml version="1.0" encoding="utf-8"?>
<dgm:dataModel xmlns:dgm="http://schemas.openxmlformats.org/drawingml/2006/diagram" xmlns:a="http://schemas.openxmlformats.org/drawingml/2006/main">
  <dgm:ptLst>
    <dgm:pt modelId="{6B7727AE-9CA5-4290-AD2C-88B87F8D82ED}"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FC789184-9D25-407D-8D09-83F272C2FE0B}">
      <dgm:prSet phldrT="[Text]" custT="1"/>
      <dgm:spPr>
        <a:solidFill>
          <a:schemeClr val="tx1">
            <a:lumMod val="85000"/>
            <a:lumOff val="15000"/>
          </a:schemeClr>
        </a:solidFill>
      </dgm:spPr>
      <dgm:t>
        <a:bodyPr/>
        <a:lstStyle/>
        <a:p>
          <a:r>
            <a:rPr lang="en-US" sz="4400" dirty="0" smtClean="0"/>
            <a:t>Employee Satisfaction</a:t>
          </a:r>
          <a:endParaRPr lang="en-US" sz="4400" dirty="0"/>
        </a:p>
      </dgm:t>
    </dgm:pt>
    <dgm:pt modelId="{261A6020-871E-4D18-ACE8-09B2A89EA9A1}" type="parTrans" cxnId="{41475499-577F-4322-9DDE-534BC8C05FC1}">
      <dgm:prSet/>
      <dgm:spPr/>
      <dgm:t>
        <a:bodyPr/>
        <a:lstStyle/>
        <a:p>
          <a:endParaRPr lang="en-US"/>
        </a:p>
      </dgm:t>
    </dgm:pt>
    <dgm:pt modelId="{EB34995E-32F4-4C7D-A06F-A75BFF4BD349}" type="sibTrans" cxnId="{41475499-577F-4322-9DDE-534BC8C05FC1}">
      <dgm:prSet/>
      <dgm:spPr/>
      <dgm:t>
        <a:bodyPr/>
        <a:lstStyle/>
        <a:p>
          <a:endParaRPr lang="en-US"/>
        </a:p>
      </dgm:t>
    </dgm:pt>
    <dgm:pt modelId="{6133C10B-4A2A-4442-AC66-FBC04C68C058}">
      <dgm:prSet phldrT="[Text]"/>
      <dgm:spPr>
        <a:solidFill>
          <a:schemeClr val="tx1">
            <a:lumMod val="85000"/>
            <a:lumOff val="15000"/>
          </a:schemeClr>
        </a:solidFill>
      </dgm:spPr>
      <dgm:t>
        <a:bodyPr anchor="t" anchorCtr="0"/>
        <a:lstStyle/>
        <a:p>
          <a:r>
            <a:rPr lang="en-US" dirty="0" smtClean="0"/>
            <a:t>Management</a:t>
          </a:r>
          <a:endParaRPr lang="en-US" dirty="0"/>
        </a:p>
      </dgm:t>
    </dgm:pt>
    <dgm:pt modelId="{24F4440E-D92C-4032-8459-EBF4EAE4AE7D}" type="parTrans" cxnId="{95ABAB9E-1DA4-469E-A951-137911BC5706}">
      <dgm:prSet/>
      <dgm:spPr/>
      <dgm:t>
        <a:bodyPr/>
        <a:lstStyle/>
        <a:p>
          <a:endParaRPr lang="en-US"/>
        </a:p>
      </dgm:t>
    </dgm:pt>
    <dgm:pt modelId="{85F814F1-AAA0-4DB8-A810-5C4E98089C16}" type="sibTrans" cxnId="{95ABAB9E-1DA4-469E-A951-137911BC5706}">
      <dgm:prSet/>
      <dgm:spPr/>
      <dgm:t>
        <a:bodyPr/>
        <a:lstStyle/>
        <a:p>
          <a:endParaRPr lang="en-US"/>
        </a:p>
      </dgm:t>
    </dgm:pt>
    <dgm:pt modelId="{FA558CB1-4E9D-47A4-90D2-DFB79FBE7B19}">
      <dgm:prSet phldrT="[Text]"/>
      <dgm:spPr>
        <a:solidFill>
          <a:schemeClr val="tx1">
            <a:lumMod val="85000"/>
            <a:lumOff val="15000"/>
          </a:schemeClr>
        </a:solidFill>
      </dgm:spPr>
      <dgm:t>
        <a:bodyPr anchor="t" anchorCtr="0"/>
        <a:lstStyle/>
        <a:p>
          <a:r>
            <a:rPr lang="en-US" dirty="0" smtClean="0"/>
            <a:t>Gathering Feedback</a:t>
          </a:r>
          <a:endParaRPr lang="en-US" dirty="0"/>
        </a:p>
      </dgm:t>
    </dgm:pt>
    <dgm:pt modelId="{9752109C-FD39-4FCD-9772-8CFD3BF4D8A5}" type="parTrans" cxnId="{4500A55F-97C2-4D76-AEA8-E3C748FA8F67}">
      <dgm:prSet/>
      <dgm:spPr/>
      <dgm:t>
        <a:bodyPr/>
        <a:lstStyle/>
        <a:p>
          <a:endParaRPr lang="en-US"/>
        </a:p>
      </dgm:t>
    </dgm:pt>
    <dgm:pt modelId="{720402AA-5619-4F9A-9F66-475CDC62DE06}" type="sibTrans" cxnId="{4500A55F-97C2-4D76-AEA8-E3C748FA8F67}">
      <dgm:prSet/>
      <dgm:spPr/>
      <dgm:t>
        <a:bodyPr/>
        <a:lstStyle/>
        <a:p>
          <a:endParaRPr lang="en-US"/>
        </a:p>
      </dgm:t>
    </dgm:pt>
    <dgm:pt modelId="{4388BA42-145F-4596-8AB8-83B2ED82080D}">
      <dgm:prSet phldrT="[Text]"/>
      <dgm:spPr>
        <a:solidFill>
          <a:schemeClr val="tx1">
            <a:lumMod val="85000"/>
            <a:lumOff val="15000"/>
          </a:schemeClr>
        </a:solidFill>
      </dgm:spPr>
      <dgm:t>
        <a:bodyPr anchor="t" anchorCtr="0"/>
        <a:lstStyle/>
        <a:p>
          <a:r>
            <a:rPr lang="en-US" dirty="0" smtClean="0"/>
            <a:t>Improving Survey</a:t>
          </a:r>
          <a:endParaRPr lang="en-US" dirty="0"/>
        </a:p>
      </dgm:t>
    </dgm:pt>
    <dgm:pt modelId="{1280EA8B-DEB5-47FF-8CDD-9627214F9A2C}" type="parTrans" cxnId="{C282FF60-77E1-4B55-9F7A-6C829D93FA07}">
      <dgm:prSet/>
      <dgm:spPr/>
      <dgm:t>
        <a:bodyPr/>
        <a:lstStyle/>
        <a:p>
          <a:endParaRPr lang="en-US"/>
        </a:p>
      </dgm:t>
    </dgm:pt>
    <dgm:pt modelId="{C55F0F72-1E67-4189-B7FF-290B2BD6C54C}" type="sibTrans" cxnId="{C282FF60-77E1-4B55-9F7A-6C829D93FA07}">
      <dgm:prSet/>
      <dgm:spPr/>
      <dgm:t>
        <a:bodyPr/>
        <a:lstStyle/>
        <a:p>
          <a:endParaRPr lang="en-US"/>
        </a:p>
      </dgm:t>
    </dgm:pt>
    <dgm:pt modelId="{38CC9634-6071-4813-87F5-C52CCA1E0C0A}">
      <dgm:prSet/>
      <dgm:spPr>
        <a:solidFill>
          <a:schemeClr val="tx1">
            <a:lumMod val="85000"/>
            <a:lumOff val="15000"/>
          </a:schemeClr>
        </a:solidFill>
      </dgm:spPr>
      <dgm:t>
        <a:bodyPr anchor="t" anchorCtr="0"/>
        <a:lstStyle/>
        <a:p>
          <a:r>
            <a:rPr lang="en-US" dirty="0" smtClean="0"/>
            <a:t>Motivating Employees</a:t>
          </a:r>
          <a:endParaRPr lang="en-US" dirty="0"/>
        </a:p>
      </dgm:t>
    </dgm:pt>
    <dgm:pt modelId="{9448A48A-92AB-4E6E-AA3E-D444207EA882}" type="parTrans" cxnId="{B3AD3577-5B1E-44D3-A255-E3EE08FE75BD}">
      <dgm:prSet/>
      <dgm:spPr/>
      <dgm:t>
        <a:bodyPr/>
        <a:lstStyle/>
        <a:p>
          <a:endParaRPr lang="en-US"/>
        </a:p>
      </dgm:t>
    </dgm:pt>
    <dgm:pt modelId="{8DD17DBA-8817-4161-BA34-4346FD15C7F7}" type="sibTrans" cxnId="{B3AD3577-5B1E-44D3-A255-E3EE08FE75BD}">
      <dgm:prSet/>
      <dgm:spPr/>
      <dgm:t>
        <a:bodyPr/>
        <a:lstStyle/>
        <a:p>
          <a:endParaRPr lang="en-US"/>
        </a:p>
      </dgm:t>
    </dgm:pt>
    <dgm:pt modelId="{5BEB04C7-BDF0-401B-9665-C21FC2F72C16}" type="pres">
      <dgm:prSet presAssocID="{6B7727AE-9CA5-4290-AD2C-88B87F8D82ED}" presName="composite" presStyleCnt="0">
        <dgm:presLayoutVars>
          <dgm:chMax val="1"/>
          <dgm:dir/>
          <dgm:resizeHandles val="exact"/>
        </dgm:presLayoutVars>
      </dgm:prSet>
      <dgm:spPr/>
      <dgm:t>
        <a:bodyPr/>
        <a:lstStyle/>
        <a:p>
          <a:endParaRPr lang="en-US"/>
        </a:p>
      </dgm:t>
    </dgm:pt>
    <dgm:pt modelId="{EDA82D99-B141-4CC8-BBA1-FBE098F54ABA}" type="pres">
      <dgm:prSet presAssocID="{FC789184-9D25-407D-8D09-83F272C2FE0B}" presName="roof" presStyleLbl="dkBgShp" presStyleIdx="0" presStyleCnt="2" custLinFactNeighborX="-166" custLinFactNeighborY="-2011"/>
      <dgm:spPr/>
      <dgm:t>
        <a:bodyPr/>
        <a:lstStyle/>
        <a:p>
          <a:endParaRPr lang="en-US"/>
        </a:p>
      </dgm:t>
    </dgm:pt>
    <dgm:pt modelId="{07764480-62F0-47B4-84AB-5158470BD75F}" type="pres">
      <dgm:prSet presAssocID="{FC789184-9D25-407D-8D09-83F272C2FE0B}" presName="pillars" presStyleCnt="0"/>
      <dgm:spPr/>
    </dgm:pt>
    <dgm:pt modelId="{8044B82E-B2CE-4DFC-ACE0-6B95C6C57276}" type="pres">
      <dgm:prSet presAssocID="{FC789184-9D25-407D-8D09-83F272C2FE0B}" presName="pillar1" presStyleLbl="node1" presStyleIdx="0" presStyleCnt="4">
        <dgm:presLayoutVars>
          <dgm:bulletEnabled val="1"/>
        </dgm:presLayoutVars>
      </dgm:prSet>
      <dgm:spPr/>
      <dgm:t>
        <a:bodyPr/>
        <a:lstStyle/>
        <a:p>
          <a:endParaRPr lang="en-US"/>
        </a:p>
      </dgm:t>
    </dgm:pt>
    <dgm:pt modelId="{DA545CC9-1561-4BDE-890E-9BD5855EE059}" type="pres">
      <dgm:prSet presAssocID="{38CC9634-6071-4813-87F5-C52CCA1E0C0A}" presName="pillarX" presStyleLbl="node1" presStyleIdx="1" presStyleCnt="4">
        <dgm:presLayoutVars>
          <dgm:bulletEnabled val="1"/>
        </dgm:presLayoutVars>
      </dgm:prSet>
      <dgm:spPr/>
      <dgm:t>
        <a:bodyPr/>
        <a:lstStyle/>
        <a:p>
          <a:endParaRPr lang="en-US"/>
        </a:p>
      </dgm:t>
    </dgm:pt>
    <dgm:pt modelId="{F1F3C56D-F1B7-4916-955C-A5054F3A636E}" type="pres">
      <dgm:prSet presAssocID="{FA558CB1-4E9D-47A4-90D2-DFB79FBE7B19}" presName="pillarX" presStyleLbl="node1" presStyleIdx="2" presStyleCnt="4">
        <dgm:presLayoutVars>
          <dgm:bulletEnabled val="1"/>
        </dgm:presLayoutVars>
      </dgm:prSet>
      <dgm:spPr/>
      <dgm:t>
        <a:bodyPr/>
        <a:lstStyle/>
        <a:p>
          <a:endParaRPr lang="en-US"/>
        </a:p>
      </dgm:t>
    </dgm:pt>
    <dgm:pt modelId="{9C305BEE-6C5F-48E9-872B-DA07F96ED284}" type="pres">
      <dgm:prSet presAssocID="{4388BA42-145F-4596-8AB8-83B2ED82080D}" presName="pillarX" presStyleLbl="node1" presStyleIdx="3" presStyleCnt="4">
        <dgm:presLayoutVars>
          <dgm:bulletEnabled val="1"/>
        </dgm:presLayoutVars>
      </dgm:prSet>
      <dgm:spPr/>
      <dgm:t>
        <a:bodyPr/>
        <a:lstStyle/>
        <a:p>
          <a:endParaRPr lang="en-US"/>
        </a:p>
      </dgm:t>
    </dgm:pt>
    <dgm:pt modelId="{C4EF9245-D708-428A-AB1B-0FB6E2E1805B}" type="pres">
      <dgm:prSet presAssocID="{FC789184-9D25-407D-8D09-83F272C2FE0B}" presName="base" presStyleLbl="dkBgShp" presStyleIdx="1" presStyleCnt="2"/>
      <dgm:spPr>
        <a:solidFill>
          <a:schemeClr val="tx1">
            <a:lumMod val="85000"/>
            <a:lumOff val="15000"/>
          </a:schemeClr>
        </a:solidFill>
      </dgm:spPr>
    </dgm:pt>
  </dgm:ptLst>
  <dgm:cxnLst>
    <dgm:cxn modelId="{1CEDAA78-937A-48DB-8251-90B414A2733E}" type="presOf" srcId="{FC789184-9D25-407D-8D09-83F272C2FE0B}" destId="{EDA82D99-B141-4CC8-BBA1-FBE098F54ABA}" srcOrd="0" destOrd="0" presId="urn:microsoft.com/office/officeart/2005/8/layout/hList3"/>
    <dgm:cxn modelId="{95ABAB9E-1DA4-469E-A951-137911BC5706}" srcId="{FC789184-9D25-407D-8D09-83F272C2FE0B}" destId="{6133C10B-4A2A-4442-AC66-FBC04C68C058}" srcOrd="0" destOrd="0" parTransId="{24F4440E-D92C-4032-8459-EBF4EAE4AE7D}" sibTransId="{85F814F1-AAA0-4DB8-A810-5C4E98089C16}"/>
    <dgm:cxn modelId="{D5B368A9-A57E-43F3-A3FE-34CB7DBDCF7E}" type="presOf" srcId="{FA558CB1-4E9D-47A4-90D2-DFB79FBE7B19}" destId="{F1F3C56D-F1B7-4916-955C-A5054F3A636E}" srcOrd="0" destOrd="0" presId="urn:microsoft.com/office/officeart/2005/8/layout/hList3"/>
    <dgm:cxn modelId="{C282FF60-77E1-4B55-9F7A-6C829D93FA07}" srcId="{FC789184-9D25-407D-8D09-83F272C2FE0B}" destId="{4388BA42-145F-4596-8AB8-83B2ED82080D}" srcOrd="3" destOrd="0" parTransId="{1280EA8B-DEB5-47FF-8CDD-9627214F9A2C}" sibTransId="{C55F0F72-1E67-4189-B7FF-290B2BD6C54C}"/>
    <dgm:cxn modelId="{8C76AA22-C823-4B00-8BE8-073C074C5FD7}" type="presOf" srcId="{6B7727AE-9CA5-4290-AD2C-88B87F8D82ED}" destId="{5BEB04C7-BDF0-401B-9665-C21FC2F72C16}" srcOrd="0" destOrd="0" presId="urn:microsoft.com/office/officeart/2005/8/layout/hList3"/>
    <dgm:cxn modelId="{EB24ACE2-D05F-4C46-A20A-D469122CF7B3}" type="presOf" srcId="{38CC9634-6071-4813-87F5-C52CCA1E0C0A}" destId="{DA545CC9-1561-4BDE-890E-9BD5855EE059}" srcOrd="0" destOrd="0" presId="urn:microsoft.com/office/officeart/2005/8/layout/hList3"/>
    <dgm:cxn modelId="{9C10AE63-21A5-472A-9214-1141FB02A202}" type="presOf" srcId="{4388BA42-145F-4596-8AB8-83B2ED82080D}" destId="{9C305BEE-6C5F-48E9-872B-DA07F96ED284}" srcOrd="0" destOrd="0" presId="urn:microsoft.com/office/officeart/2005/8/layout/hList3"/>
    <dgm:cxn modelId="{4500A55F-97C2-4D76-AEA8-E3C748FA8F67}" srcId="{FC789184-9D25-407D-8D09-83F272C2FE0B}" destId="{FA558CB1-4E9D-47A4-90D2-DFB79FBE7B19}" srcOrd="2" destOrd="0" parTransId="{9752109C-FD39-4FCD-9772-8CFD3BF4D8A5}" sibTransId="{720402AA-5619-4F9A-9F66-475CDC62DE06}"/>
    <dgm:cxn modelId="{17A36020-520D-4245-8356-0A7416EFD0B9}" type="presOf" srcId="{6133C10B-4A2A-4442-AC66-FBC04C68C058}" destId="{8044B82E-B2CE-4DFC-ACE0-6B95C6C57276}" srcOrd="0" destOrd="0" presId="urn:microsoft.com/office/officeart/2005/8/layout/hList3"/>
    <dgm:cxn modelId="{41475499-577F-4322-9DDE-534BC8C05FC1}" srcId="{6B7727AE-9CA5-4290-AD2C-88B87F8D82ED}" destId="{FC789184-9D25-407D-8D09-83F272C2FE0B}" srcOrd="0" destOrd="0" parTransId="{261A6020-871E-4D18-ACE8-09B2A89EA9A1}" sibTransId="{EB34995E-32F4-4C7D-A06F-A75BFF4BD349}"/>
    <dgm:cxn modelId="{B3AD3577-5B1E-44D3-A255-E3EE08FE75BD}" srcId="{FC789184-9D25-407D-8D09-83F272C2FE0B}" destId="{38CC9634-6071-4813-87F5-C52CCA1E0C0A}" srcOrd="1" destOrd="0" parTransId="{9448A48A-92AB-4E6E-AA3E-D444207EA882}" sibTransId="{8DD17DBA-8817-4161-BA34-4346FD15C7F7}"/>
    <dgm:cxn modelId="{A1B3DF68-3E6C-4468-A513-71E567EE409F}" type="presParOf" srcId="{5BEB04C7-BDF0-401B-9665-C21FC2F72C16}" destId="{EDA82D99-B141-4CC8-BBA1-FBE098F54ABA}" srcOrd="0" destOrd="0" presId="urn:microsoft.com/office/officeart/2005/8/layout/hList3"/>
    <dgm:cxn modelId="{BE0C051D-8996-43E8-885C-E26C2041569A}" type="presParOf" srcId="{5BEB04C7-BDF0-401B-9665-C21FC2F72C16}" destId="{07764480-62F0-47B4-84AB-5158470BD75F}" srcOrd="1" destOrd="0" presId="urn:microsoft.com/office/officeart/2005/8/layout/hList3"/>
    <dgm:cxn modelId="{DFA6D9F9-9667-4368-A55C-CCDFDF46629F}" type="presParOf" srcId="{07764480-62F0-47B4-84AB-5158470BD75F}" destId="{8044B82E-B2CE-4DFC-ACE0-6B95C6C57276}" srcOrd="0" destOrd="0" presId="urn:microsoft.com/office/officeart/2005/8/layout/hList3"/>
    <dgm:cxn modelId="{9A576B5F-703C-489A-BF8F-DE0A7042F6FB}" type="presParOf" srcId="{07764480-62F0-47B4-84AB-5158470BD75F}" destId="{DA545CC9-1561-4BDE-890E-9BD5855EE059}" srcOrd="1" destOrd="0" presId="urn:microsoft.com/office/officeart/2005/8/layout/hList3"/>
    <dgm:cxn modelId="{4FE002A4-99BC-4D8D-B8B6-79CC6B5A74C6}" type="presParOf" srcId="{07764480-62F0-47B4-84AB-5158470BD75F}" destId="{F1F3C56D-F1B7-4916-955C-A5054F3A636E}" srcOrd="2" destOrd="0" presId="urn:microsoft.com/office/officeart/2005/8/layout/hList3"/>
    <dgm:cxn modelId="{958F925C-798F-4416-AB0A-3834FD459A18}" type="presParOf" srcId="{07764480-62F0-47B4-84AB-5158470BD75F}" destId="{9C305BEE-6C5F-48E9-872B-DA07F96ED284}" srcOrd="3" destOrd="0" presId="urn:microsoft.com/office/officeart/2005/8/layout/hList3"/>
    <dgm:cxn modelId="{B050D7A9-E7C8-4A57-AC8E-E5D0FAA9B608}" type="presParOf" srcId="{5BEB04C7-BDF0-401B-9665-C21FC2F72C16}" destId="{C4EF9245-D708-428A-AB1B-0FB6E2E1805B}" srcOrd="2" destOrd="0" presId="urn:microsoft.com/office/officeart/2005/8/layout/h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306569-4C95-4FB2-B2D5-20C3FD8A674A}" type="datetimeFigureOut">
              <a:rPr lang="en-US" smtClean="0"/>
              <a:pPr/>
              <a:t>5/27/2009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A9FCE-87C7-4544-9966-C0F6861093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BA9FCE-87C7-4544-9966-C0F68610932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15062B-6C02-40C7-A2E2-1FCF0141FDC8}"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D1FF8B-EDEE-416B-93DA-2E8E232B643B}" type="datetimeFigureOut">
              <a:rPr lang="en-US" smtClean="0"/>
              <a:pPr/>
              <a:t>5/27/2009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1FF8B-EDEE-416B-93DA-2E8E232B643B}" type="datetimeFigureOut">
              <a:rPr lang="en-US" smtClean="0"/>
              <a:pPr/>
              <a:t>5/27/2009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1FF8B-EDEE-416B-93DA-2E8E232B643B}" type="datetimeFigureOut">
              <a:rPr lang="en-US" smtClean="0"/>
              <a:pPr/>
              <a:t>5/27/2009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D1FF8B-EDEE-416B-93DA-2E8E232B643B}" type="datetimeFigureOut">
              <a:rPr lang="en-US" smtClean="0"/>
              <a:pPr/>
              <a:t>5/27/2009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D1FF8B-EDEE-416B-93DA-2E8E232B643B}" type="datetimeFigureOut">
              <a:rPr lang="en-US" smtClean="0"/>
              <a:pPr/>
              <a:t>5/27/2009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D1FF8B-EDEE-416B-93DA-2E8E232B643B}" type="datetimeFigureOut">
              <a:rPr lang="en-US" smtClean="0"/>
              <a:pPr/>
              <a:t>5/27/2009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D1FF8B-EDEE-416B-93DA-2E8E232B643B}" type="datetimeFigureOut">
              <a:rPr lang="en-US" smtClean="0"/>
              <a:pPr/>
              <a:t>5/27/2009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D1FF8B-EDEE-416B-93DA-2E8E232B643B}" type="datetimeFigureOut">
              <a:rPr lang="en-US" smtClean="0"/>
              <a:pPr/>
              <a:t>5/27/2009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1FF8B-EDEE-416B-93DA-2E8E232B643B}" type="datetimeFigureOut">
              <a:rPr lang="en-US" smtClean="0"/>
              <a:pPr/>
              <a:t>5/27/2009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1FF8B-EDEE-416B-93DA-2E8E232B643B}" type="datetimeFigureOut">
              <a:rPr lang="en-US" smtClean="0"/>
              <a:pPr/>
              <a:t>5/27/2009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D1FF8B-EDEE-416B-93DA-2E8E232B643B}" type="datetimeFigureOut">
              <a:rPr lang="en-US" smtClean="0"/>
              <a:pPr/>
              <a:t>5/27/2009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80D1DD-4E62-40B2-A8A6-043C3C5AAA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FF8B-EDEE-416B-93DA-2E8E232B643B}" type="datetimeFigureOut">
              <a:rPr lang="en-US" smtClean="0"/>
              <a:pPr/>
              <a:t>5/27/2009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80D1DD-4E62-40B2-A8A6-043C3C5AAA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9.png"/><Relationship Id="rId7" Type="http://schemas.openxmlformats.org/officeDocument/2006/relationships/diagramData" Target="../diagrams/data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8.gif"/><Relationship Id="rId10" Type="http://schemas.openxmlformats.org/officeDocument/2006/relationships/diagramColors" Target="../diagrams/colors1.xml"/><Relationship Id="rId4" Type="http://schemas.openxmlformats.org/officeDocument/2006/relationships/image" Target="../media/image5.png"/><Relationship Id="rId9"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9.png"/><Relationship Id="rId7" Type="http://schemas.openxmlformats.org/officeDocument/2006/relationships/diagramData" Target="../diagrams/data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8.gif"/><Relationship Id="rId10" Type="http://schemas.openxmlformats.org/officeDocument/2006/relationships/diagramColors" Target="../diagrams/colors2.xml"/><Relationship Id="rId4" Type="http://schemas.openxmlformats.org/officeDocument/2006/relationships/image" Target="../media/image5.png"/><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9.png"/><Relationship Id="rId7" Type="http://schemas.openxmlformats.org/officeDocument/2006/relationships/diagramData" Target="../diagrams/data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8.gif"/><Relationship Id="rId10" Type="http://schemas.openxmlformats.org/officeDocument/2006/relationships/diagramColors" Target="../diagrams/colors3.xml"/><Relationship Id="rId4" Type="http://schemas.openxmlformats.org/officeDocument/2006/relationships/image" Target="../media/image5.png"/><Relationship Id="rId9"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gif"/><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gif"/><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gif"/><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gi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gif"/><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4.xml"/><Relationship Id="rId13"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diagramLayout" Target="../diagrams/layout4.xml"/><Relationship Id="rId12"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4.xml"/><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diagramColors" Target="../diagrams/colors4.xml"/><Relationship Id="rId1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8.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p>
        </p:txBody>
      </p:sp>
      <p:pic>
        <p:nvPicPr>
          <p:cNvPr id="7170" name="Picture 2"/>
          <p:cNvPicPr>
            <a:picLocks noChangeAspect="1" noChangeArrowheads="1"/>
          </p:cNvPicPr>
          <p:nvPr/>
        </p:nvPicPr>
        <p:blipFill>
          <a:blip r:embed="rId3"/>
          <a:srcRect/>
          <a:stretch>
            <a:fillRect/>
          </a:stretch>
        </p:blipFill>
        <p:spPr bwMode="auto">
          <a:xfrm>
            <a:off x="1409700" y="1311323"/>
            <a:ext cx="6324600" cy="5025857"/>
          </a:xfrm>
          <a:prstGeom prst="rect">
            <a:avLst/>
          </a:prstGeom>
          <a:noFill/>
          <a:ln w="9525">
            <a:noFill/>
            <a:miter lim="800000"/>
            <a:headEnd/>
            <a:tailEnd/>
          </a:ln>
          <a:effectLst/>
        </p:spPr>
      </p:pic>
      <p:pic>
        <p:nvPicPr>
          <p:cNvPr id="13" name="Picture 18"/>
          <p:cNvPicPr>
            <a:picLocks noChangeAspect="1" noChangeArrowheads="1"/>
          </p:cNvPicPr>
          <p:nvPr/>
        </p:nvPicPr>
        <p:blipFill>
          <a:blip r:embed="rId4" cstate="print"/>
          <a:srcRect/>
          <a:stretch>
            <a:fillRect/>
          </a:stretch>
        </p:blipFill>
        <p:spPr bwMode="auto">
          <a:xfrm>
            <a:off x="457200" y="457200"/>
            <a:ext cx="1600200" cy="746760"/>
          </a:xfrm>
          <a:prstGeom prst="rect">
            <a:avLst/>
          </a:prstGeom>
          <a:noFill/>
          <a:ln w="9525">
            <a:noFill/>
            <a:miter lim="800000"/>
            <a:headEnd/>
            <a:tailEnd/>
          </a:ln>
          <a:effectLst/>
        </p:spPr>
      </p:pic>
      <p:pic>
        <p:nvPicPr>
          <p:cNvPr id="7172" name="Picture 4" descr="http://etmssolutions.com/images/expeditors-logo231.gif"/>
          <p:cNvPicPr>
            <a:picLocks noChangeAspect="1" noChangeArrowheads="1"/>
          </p:cNvPicPr>
          <p:nvPr/>
        </p:nvPicPr>
        <p:blipFill>
          <a:blip r:embed="rId5">
            <a:lum bright="-35000"/>
          </a:blip>
          <a:srcRect/>
          <a:stretch>
            <a:fillRect/>
          </a:stretch>
        </p:blipFill>
        <p:spPr bwMode="auto">
          <a:xfrm>
            <a:off x="2362200" y="2667000"/>
            <a:ext cx="4127154" cy="1524000"/>
          </a:xfrm>
          <a:prstGeom prst="rect">
            <a:avLst/>
          </a:prstGeom>
          <a:noFill/>
        </p:spPr>
      </p:pic>
      <p:sp>
        <p:nvSpPr>
          <p:cNvPr id="11" name="TextBox 10"/>
          <p:cNvSpPr txBox="1"/>
          <p:nvPr/>
        </p:nvSpPr>
        <p:spPr bwMode="auto">
          <a:xfrm>
            <a:off x="2446362" y="598511"/>
            <a:ext cx="5359737" cy="323165"/>
          </a:xfrm>
          <a:prstGeom prst="rect">
            <a:avLst/>
          </a:prstGeom>
          <a:noFill/>
        </p:spPr>
        <p:txBody>
          <a:bodyPr wrap="none">
            <a:spAutoFit/>
          </a:bodyPr>
          <a:lstStyle/>
          <a:p>
            <a:pPr fontAlgn="auto">
              <a:spcBef>
                <a:spcPts val="0"/>
              </a:spcBef>
              <a:spcAft>
                <a:spcPts val="0"/>
              </a:spcAft>
              <a:defRPr/>
            </a:pPr>
            <a:r>
              <a:rPr lang="en-US" sz="1500" dirty="0" smtClean="0">
                <a:solidFill>
                  <a:schemeClr val="bg1"/>
                </a:solidFill>
                <a:latin typeface="+mj-lt"/>
                <a:cs typeface="Aharoni" pitchFamily="2" charset="-79"/>
              </a:rPr>
              <a:t>VENKAT RAO /  </a:t>
            </a:r>
            <a:r>
              <a:rPr lang="en-US" sz="1500" dirty="0">
                <a:solidFill>
                  <a:schemeClr val="bg1"/>
                </a:solidFill>
                <a:latin typeface="+mn-lt"/>
                <a:cs typeface="Aharoni" pitchFamily="2" charset="-79"/>
              </a:rPr>
              <a:t>CONNOR BOGIN  </a:t>
            </a:r>
            <a:r>
              <a:rPr lang="en-US" sz="1500" dirty="0">
                <a:solidFill>
                  <a:schemeClr val="bg1"/>
                </a:solidFill>
                <a:latin typeface="+mj-lt"/>
                <a:cs typeface="Aharoni" pitchFamily="2" charset="-79"/>
              </a:rPr>
              <a:t>/  </a:t>
            </a:r>
            <a:r>
              <a:rPr lang="en-US" sz="1500" dirty="0" smtClean="0">
                <a:solidFill>
                  <a:schemeClr val="bg1"/>
                </a:solidFill>
                <a:latin typeface="+mj-lt"/>
                <a:cs typeface="Aharoni" pitchFamily="2" charset="-79"/>
              </a:rPr>
              <a:t>KRIS SANGHVI  </a:t>
            </a:r>
            <a:r>
              <a:rPr lang="en-US" sz="1500" dirty="0">
                <a:solidFill>
                  <a:schemeClr val="bg1"/>
                </a:solidFill>
                <a:latin typeface="+mj-lt"/>
                <a:cs typeface="Aharoni" pitchFamily="2" charset="-79"/>
              </a:rPr>
              <a:t>/  </a:t>
            </a:r>
            <a:r>
              <a:rPr lang="en-US" sz="1500" dirty="0" smtClean="0">
                <a:solidFill>
                  <a:schemeClr val="bg1"/>
                </a:solidFill>
                <a:latin typeface="+mj-lt"/>
                <a:cs typeface="Aharoni" pitchFamily="2" charset="-79"/>
              </a:rPr>
              <a:t>JOHNNY CHAN</a:t>
            </a:r>
            <a:endParaRPr lang="en-US" sz="1500" dirty="0">
              <a:solidFill>
                <a:schemeClr val="bg1"/>
              </a:solidFill>
              <a:latin typeface="+mj-lt"/>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fade">
                                      <p:cBhvr>
                                        <p:cTn id="12" dur="1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0"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Excellence Awards vs. Turnover</a:t>
            </a:r>
            <a:endParaRPr lang="en-US" dirty="0">
              <a:solidFill>
                <a:schemeClr val="bg1"/>
              </a:solidFill>
            </a:endParaRPr>
          </a:p>
        </p:txBody>
      </p:sp>
      <p:sp>
        <p:nvSpPr>
          <p:cNvPr id="13" name="TextBox 12"/>
          <p:cNvSpPr txBox="1"/>
          <p:nvPr/>
        </p:nvSpPr>
        <p:spPr>
          <a:xfrm>
            <a:off x="370763" y="939212"/>
            <a:ext cx="3886200" cy="1754326"/>
          </a:xfrm>
          <a:prstGeom prst="rect">
            <a:avLst/>
          </a:prstGeom>
          <a:solidFill>
            <a:schemeClr val="tx1"/>
          </a:solidFill>
        </p:spPr>
        <p:txBody>
          <a:bodyPr wrap="square" rtlCol="0">
            <a:spAutoFit/>
          </a:bodyPr>
          <a:lstStyle/>
          <a:p>
            <a:r>
              <a:rPr lang="en-US" dirty="0" smtClean="0">
                <a:solidFill>
                  <a:schemeClr val="bg1"/>
                </a:solidFill>
              </a:rPr>
              <a:t>Key Stats</a:t>
            </a:r>
          </a:p>
          <a:p>
            <a:endParaRPr lang="en-US" dirty="0" smtClean="0">
              <a:solidFill>
                <a:schemeClr val="bg1"/>
              </a:solidFill>
            </a:endParaRPr>
          </a:p>
          <a:p>
            <a:r>
              <a:rPr lang="en-US" dirty="0" smtClean="0">
                <a:solidFill>
                  <a:schemeClr val="bg1"/>
                </a:solidFill>
              </a:rPr>
              <a:t>Global r (without outliers)=	0.18509 </a:t>
            </a:r>
          </a:p>
          <a:p>
            <a:r>
              <a:rPr lang="en-US" dirty="0" smtClean="0">
                <a:solidFill>
                  <a:schemeClr val="bg1"/>
                </a:solidFill>
              </a:rPr>
              <a:t>Global r (with outliers)= 	0.03494 </a:t>
            </a:r>
          </a:p>
          <a:p>
            <a:endParaRPr lang="en-US" dirty="0" smtClean="0">
              <a:solidFill>
                <a:schemeClr val="bg1"/>
              </a:solidFill>
            </a:endParaRPr>
          </a:p>
          <a:p>
            <a:r>
              <a:rPr lang="en-US" dirty="0" smtClean="0">
                <a:solidFill>
                  <a:schemeClr val="bg1"/>
                </a:solidFill>
              </a:rPr>
              <a:t>  </a:t>
            </a:r>
          </a:p>
        </p:txBody>
      </p:sp>
      <p:sp>
        <p:nvSpPr>
          <p:cNvPr id="14" name="TextBox 13"/>
          <p:cNvSpPr txBox="1"/>
          <p:nvPr/>
        </p:nvSpPr>
        <p:spPr>
          <a:xfrm>
            <a:off x="4873388" y="3151046"/>
            <a:ext cx="3810000" cy="2585323"/>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What does this mean?</a:t>
            </a:r>
          </a:p>
          <a:p>
            <a:endParaRPr lang="en-US" dirty="0" smtClean="0">
              <a:solidFill>
                <a:schemeClr val="bg1"/>
              </a:solidFill>
            </a:endParaRPr>
          </a:p>
          <a:p>
            <a:r>
              <a:rPr lang="en-US" dirty="0" smtClean="0">
                <a:solidFill>
                  <a:schemeClr val="bg1"/>
                </a:solidFill>
              </a:rPr>
              <a:t>This relationship is not statistically significant and shows that Excellence Awards are not having much impact on turnover. The positive nature of the correlation indicates that as employees receive these awards, they are more likely to leave the company.</a:t>
            </a:r>
          </a:p>
        </p:txBody>
      </p:sp>
      <p:grpSp>
        <p:nvGrpSpPr>
          <p:cNvPr id="17" name="Group 12"/>
          <p:cNvGrpSpPr/>
          <p:nvPr/>
        </p:nvGrpSpPr>
        <p:grpSpPr>
          <a:xfrm>
            <a:off x="-3175" y="6141493"/>
            <a:ext cx="9144000" cy="716507"/>
            <a:chOff x="0" y="6141493"/>
            <a:chExt cx="9144000" cy="716507"/>
          </a:xfrm>
        </p:grpSpPr>
        <p:sp>
          <p:nvSpPr>
            <p:cNvPr id="18" name="Rectangle 17"/>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0" name="Rectangle 19"/>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0"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Data Analysis Insights</a:t>
            </a:r>
            <a:endParaRPr lang="en-US" dirty="0">
              <a:solidFill>
                <a:schemeClr val="bg1"/>
              </a:solidFill>
            </a:endParaRPr>
          </a:p>
        </p:txBody>
      </p:sp>
      <p:sp>
        <p:nvSpPr>
          <p:cNvPr id="16" name="TextBox 15"/>
          <p:cNvSpPr txBox="1"/>
          <p:nvPr/>
        </p:nvSpPr>
        <p:spPr>
          <a:xfrm>
            <a:off x="2057400" y="1363682"/>
            <a:ext cx="5105400" cy="3970318"/>
          </a:xfrm>
          <a:prstGeom prst="rect">
            <a:avLst/>
          </a:prstGeom>
          <a:solidFill>
            <a:schemeClr val="tx1"/>
          </a:solidFill>
        </p:spPr>
        <p:txBody>
          <a:bodyPr wrap="square" rtlCol="0">
            <a:spAutoFit/>
          </a:bodyPr>
          <a:lstStyle/>
          <a:p>
            <a:r>
              <a:rPr lang="en-US" dirty="0" smtClean="0">
                <a:solidFill>
                  <a:schemeClr val="bg1"/>
                </a:solidFill>
              </a:rPr>
              <a:t>Current awards ineffective in reducing  turnover</a:t>
            </a:r>
          </a:p>
          <a:p>
            <a:pPr>
              <a:buFontTx/>
              <a:buChar char="-"/>
            </a:pPr>
            <a:endParaRPr lang="en-US" dirty="0" smtClean="0">
              <a:solidFill>
                <a:schemeClr val="bg1"/>
              </a:solidFill>
            </a:endParaRPr>
          </a:p>
          <a:p>
            <a:r>
              <a:rPr lang="en-US" dirty="0" smtClean="0">
                <a:solidFill>
                  <a:schemeClr val="bg1"/>
                </a:solidFill>
              </a:rPr>
              <a:t>Somewhat related to more turnover</a:t>
            </a:r>
          </a:p>
          <a:p>
            <a:endParaRPr lang="en-US" dirty="0" smtClean="0">
              <a:solidFill>
                <a:schemeClr val="bg1"/>
              </a:solidFill>
            </a:endParaRPr>
          </a:p>
          <a:p>
            <a:r>
              <a:rPr lang="en-US" dirty="0" smtClean="0">
                <a:solidFill>
                  <a:schemeClr val="bg1"/>
                </a:solidFill>
              </a:rPr>
              <a:t>The positive nature of the correlations suggests awards do not translate into company  interests, but instead personal interests </a:t>
            </a:r>
          </a:p>
          <a:p>
            <a:pPr>
              <a:buFontTx/>
              <a:buChar char="-"/>
            </a:pPr>
            <a:endParaRPr lang="en-US" dirty="0" smtClean="0">
              <a:solidFill>
                <a:schemeClr val="bg1"/>
              </a:solidFill>
            </a:endParaRPr>
          </a:p>
          <a:p>
            <a:r>
              <a:rPr lang="en-US" dirty="0" smtClean="0">
                <a:solidFill>
                  <a:schemeClr val="bg1"/>
                </a:solidFill>
              </a:rPr>
              <a:t>ESPP is the strongest indicator of employee satisfaction</a:t>
            </a:r>
          </a:p>
          <a:p>
            <a:pPr>
              <a:buFontTx/>
              <a:buChar char="-"/>
            </a:pPr>
            <a:endParaRPr lang="en-US" dirty="0" smtClean="0">
              <a:solidFill>
                <a:schemeClr val="bg1"/>
              </a:solidFill>
            </a:endParaRPr>
          </a:p>
          <a:p>
            <a:r>
              <a:rPr lang="en-US" dirty="0" smtClean="0">
                <a:solidFill>
                  <a:schemeClr val="bg1"/>
                </a:solidFill>
              </a:rPr>
              <a:t>In general, awards are not a strong measure of employee performance / satisfaction</a:t>
            </a:r>
          </a:p>
          <a:p>
            <a:endParaRPr lang="en-US" dirty="0" smtClean="0"/>
          </a:p>
        </p:txBody>
      </p:sp>
      <p:grpSp>
        <p:nvGrpSpPr>
          <p:cNvPr id="19" name="Group 18"/>
          <p:cNvGrpSpPr/>
          <p:nvPr/>
        </p:nvGrpSpPr>
        <p:grpSpPr>
          <a:xfrm>
            <a:off x="-3175" y="6141493"/>
            <a:ext cx="9144000" cy="716507"/>
            <a:chOff x="-3175" y="6141493"/>
            <a:chExt cx="9144000" cy="716507"/>
          </a:xfrm>
        </p:grpSpPr>
        <p:sp>
          <p:nvSpPr>
            <p:cNvPr id="14" name="Rectangle 13"/>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p:nvPicPr>
          <p:blipFill>
            <a:blip r:embed="rId6" cstate="print"/>
            <a:srcRect/>
            <a:stretch>
              <a:fillRect/>
            </a:stretch>
          </p:blipFill>
          <p:spPr bwMode="auto">
            <a:xfrm>
              <a:off x="119654" y="6245190"/>
              <a:ext cx="1438275" cy="530922"/>
            </a:xfrm>
            <a:prstGeom prst="rect">
              <a:avLst/>
            </a:prstGeom>
            <a:noFill/>
            <a:ln w="9525">
              <a:noFill/>
              <a:miter lim="800000"/>
              <a:headEnd/>
              <a:tailEnd/>
            </a:ln>
            <a:effectLst/>
          </p:spPr>
        </p:pic>
        <p:sp>
          <p:nvSpPr>
            <p:cNvPr id="18" name="Rectangle 17"/>
            <p:cNvSpPr/>
            <p:nvPr/>
          </p:nvSpPr>
          <p:spPr>
            <a:xfrm>
              <a:off x="1836433"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3">
            <a:lum bright="29000"/>
          </a:blip>
          <a:srcRect/>
          <a:stretch>
            <a:fillRect/>
          </a:stretch>
        </p:blipFill>
        <p:spPr bwMode="auto">
          <a:xfrm>
            <a:off x="-3175" y="383390"/>
            <a:ext cx="9144000" cy="6091219"/>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sp>
        <p:nvSpPr>
          <p:cNvPr id="11" name="TextBox 8"/>
          <p:cNvSpPr txBox="1">
            <a:spLocks noChangeArrowheads="1"/>
          </p:cNvSpPr>
          <p:nvPr/>
        </p:nvSpPr>
        <p:spPr bwMode="auto">
          <a:xfrm>
            <a:off x="1659259" y="6324600"/>
            <a:ext cx="6940041"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YRS 2 – 5 PROFILE  /  SOLUTIONS  /  SUMMARY</a:t>
            </a:r>
            <a:endParaRPr lang="en-US" sz="1400" dirty="0">
              <a:solidFill>
                <a:schemeClr val="bg1"/>
              </a:solidFill>
              <a:latin typeface="BrowalliaUPC" pitchFamily="34" charset="-34"/>
              <a:cs typeface="BrowalliaUPC" pitchFamily="34" charset="-34"/>
            </a:endParaRPr>
          </a:p>
        </p:txBody>
      </p:sp>
      <p:grpSp>
        <p:nvGrpSpPr>
          <p:cNvPr id="2" name="Group 22"/>
          <p:cNvGrpSpPr/>
          <p:nvPr/>
        </p:nvGrpSpPr>
        <p:grpSpPr>
          <a:xfrm>
            <a:off x="0" y="0"/>
            <a:ext cx="9144000" cy="533400"/>
            <a:chOff x="0" y="0"/>
            <a:chExt cx="9144000" cy="533400"/>
          </a:xfrm>
        </p:grpSpPr>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Survey Analysis</a:t>
              </a:r>
              <a:endParaRPr lang="en-US" dirty="0">
                <a:solidFill>
                  <a:schemeClr val="bg1"/>
                </a:solidFill>
              </a:endParaRPr>
            </a:p>
          </p:txBody>
        </p:sp>
      </p:grpSp>
      <p:graphicFrame>
        <p:nvGraphicFramePr>
          <p:cNvPr id="13" name="Diagram 12"/>
          <p:cNvGraphicFramePr/>
          <p:nvPr/>
        </p:nvGraphicFramePr>
        <p:xfrm>
          <a:off x="1211482" y="1006999"/>
          <a:ext cx="6937095" cy="4259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5" name="Group 14"/>
          <p:cNvGrpSpPr/>
          <p:nvPr/>
        </p:nvGrpSpPr>
        <p:grpSpPr>
          <a:xfrm>
            <a:off x="-3175" y="6141493"/>
            <a:ext cx="9144000" cy="716507"/>
            <a:chOff x="-3175" y="6141493"/>
            <a:chExt cx="9144000" cy="716507"/>
          </a:xfrm>
        </p:grpSpPr>
        <p:sp>
          <p:nvSpPr>
            <p:cNvPr id="16" name="Rectangle 15"/>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p:cNvPicPr>
              <a:picLocks noChangeAspect="1" noChangeArrowheads="1"/>
            </p:cNvPicPr>
            <p:nvPr/>
          </p:nvPicPr>
          <p:blipFill>
            <a:blip r:embed="rId11" cstate="print"/>
            <a:srcRect/>
            <a:stretch>
              <a:fillRect/>
            </a:stretch>
          </p:blipFill>
          <p:spPr bwMode="auto">
            <a:xfrm>
              <a:off x="119654" y="6245190"/>
              <a:ext cx="1438275" cy="530922"/>
            </a:xfrm>
            <a:prstGeom prst="rect">
              <a:avLst/>
            </a:prstGeom>
            <a:noFill/>
            <a:ln w="9525">
              <a:noFill/>
              <a:miter lim="800000"/>
              <a:headEnd/>
              <a:tailEnd/>
            </a:ln>
            <a:effectLst/>
          </p:spPr>
        </p:pic>
        <p:sp>
          <p:nvSpPr>
            <p:cNvPr id="18" name="Rectangle 17"/>
            <p:cNvSpPr/>
            <p:nvPr/>
          </p:nvSpPr>
          <p:spPr>
            <a:xfrm>
              <a:off x="1836433" y="6320852"/>
              <a:ext cx="6968319" cy="369332"/>
            </a:xfrm>
            <a:prstGeom prst="rect">
              <a:avLst/>
            </a:prstGeom>
          </p:spPr>
          <p:txBody>
            <a:bodyPr wrap="square">
              <a:spAutoFit/>
            </a:bodyPr>
            <a:lstStyle/>
            <a:p>
              <a:r>
                <a:rPr lang="en-US" dirty="0" smtClean="0">
                  <a:solidFill>
                    <a:schemeClr val="bg1"/>
                  </a:solidFill>
                  <a:latin typeface="BrowalliaUPC" pitchFamily="34" charset="-34"/>
                  <a:cs typeface="BrowalliaUPC" pitchFamily="34" charset="-34"/>
                </a:rPr>
                <a:t>TASK  /  METHODS  /  </a:t>
              </a:r>
              <a:r>
                <a:rPr lang="en-US" u="sng" dirty="0" smtClean="0">
                  <a:solidFill>
                    <a:schemeClr val="bg1"/>
                  </a:solidFill>
                  <a:latin typeface="BrowalliaUPC" pitchFamily="34" charset="-34"/>
                  <a:cs typeface="BrowalliaUPC" pitchFamily="34" charset="-34"/>
                </a:rPr>
                <a:t>ANALYSIS</a:t>
              </a:r>
              <a:r>
                <a:rPr lang="en-US" dirty="0" smtClean="0">
                  <a:solidFill>
                    <a:schemeClr val="bg1"/>
                  </a:solidFill>
                  <a:latin typeface="BrowalliaUPC" pitchFamily="34" charset="-34"/>
                  <a:cs typeface="BrowalliaUPC" pitchFamily="34" charset="-34"/>
                </a:rPr>
                <a:t>  / TENURE PROFILE /  SOLUTIONS  /  SUMMARY</a:t>
              </a:r>
              <a:endParaRPr lang="en-US" dirty="0">
                <a:solidFill>
                  <a:schemeClr val="bg1"/>
                </a:solidFill>
                <a:latin typeface="BrowalliaUPC" pitchFamily="34" charset="-34"/>
                <a:cs typeface="BrowalliaUPC" pitchFamily="34" charset="-34"/>
              </a:endParaRPr>
            </a:p>
          </p:txBody>
        </p:sp>
      </p:grpSp>
      <p:grpSp>
        <p:nvGrpSpPr>
          <p:cNvPr id="19" name="Group 18"/>
          <p:cNvGrpSpPr/>
          <p:nvPr/>
        </p:nvGrpSpPr>
        <p:grpSpPr>
          <a:xfrm>
            <a:off x="-3175" y="6141493"/>
            <a:ext cx="9144000" cy="716507"/>
            <a:chOff x="-3175" y="6141493"/>
            <a:chExt cx="9144000" cy="716507"/>
          </a:xfrm>
        </p:grpSpPr>
        <p:sp>
          <p:nvSpPr>
            <p:cNvPr id="20" name="Rectangle 19"/>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11" cstate="print"/>
            <a:srcRect/>
            <a:stretch>
              <a:fillRect/>
            </a:stretch>
          </p:blipFill>
          <p:spPr bwMode="auto">
            <a:xfrm>
              <a:off x="119654" y="6245190"/>
              <a:ext cx="1438275" cy="530922"/>
            </a:xfrm>
            <a:prstGeom prst="rect">
              <a:avLst/>
            </a:prstGeom>
            <a:noFill/>
            <a:ln w="9525">
              <a:noFill/>
              <a:miter lim="800000"/>
              <a:headEnd/>
              <a:tailEnd/>
            </a:ln>
            <a:effectLst/>
          </p:spPr>
        </p:pic>
        <p:sp>
          <p:nvSpPr>
            <p:cNvPr id="22" name="Rectangle 21"/>
            <p:cNvSpPr/>
            <p:nvPr/>
          </p:nvSpPr>
          <p:spPr>
            <a:xfrm>
              <a:off x="1836433"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sp>
        <p:nvSpPr>
          <p:cNvPr id="11" name="TextBox 8"/>
          <p:cNvSpPr txBox="1">
            <a:spLocks noChangeArrowheads="1"/>
          </p:cNvSpPr>
          <p:nvPr/>
        </p:nvSpPr>
        <p:spPr bwMode="auto">
          <a:xfrm>
            <a:off x="1659259" y="6324600"/>
            <a:ext cx="6940041"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YRS 2 – 5 PROFILE  /  SOLUTIONS  /  SUMMARY</a:t>
            </a:r>
            <a:endParaRPr lang="en-US" sz="1400" dirty="0">
              <a:solidFill>
                <a:schemeClr val="bg1"/>
              </a:solidFill>
              <a:latin typeface="BrowalliaUPC" pitchFamily="34" charset="-34"/>
              <a:cs typeface="BrowalliaUPC" pitchFamily="34" charset="-34"/>
            </a:endParaRPr>
          </a:p>
        </p:txBody>
      </p:sp>
      <p:grpSp>
        <p:nvGrpSpPr>
          <p:cNvPr id="2" name="Group 22"/>
          <p:cNvGrpSpPr/>
          <p:nvPr/>
        </p:nvGrpSpPr>
        <p:grpSpPr>
          <a:xfrm>
            <a:off x="0" y="0"/>
            <a:ext cx="9144000" cy="533400"/>
            <a:chOff x="0" y="0"/>
            <a:chExt cx="9144000" cy="533400"/>
          </a:xfrm>
        </p:grpSpPr>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Survey Analysis</a:t>
              </a:r>
              <a:endParaRPr lang="en-US" dirty="0">
                <a:solidFill>
                  <a:schemeClr val="bg1"/>
                </a:solidFill>
              </a:endParaRPr>
            </a:p>
          </p:txBody>
        </p:sp>
      </p:grpSp>
      <p:graphicFrame>
        <p:nvGraphicFramePr>
          <p:cNvPr id="13" name="Diagram 12"/>
          <p:cNvGraphicFramePr/>
          <p:nvPr/>
        </p:nvGraphicFramePr>
        <p:xfrm>
          <a:off x="1211482" y="1006999"/>
          <a:ext cx="6937095" cy="44562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8" name="Group 17"/>
          <p:cNvGrpSpPr/>
          <p:nvPr/>
        </p:nvGrpSpPr>
        <p:grpSpPr>
          <a:xfrm>
            <a:off x="-3175" y="6141493"/>
            <a:ext cx="9144000" cy="716507"/>
            <a:chOff x="-3175" y="6141493"/>
            <a:chExt cx="9144000" cy="716507"/>
          </a:xfrm>
        </p:grpSpPr>
        <p:sp>
          <p:nvSpPr>
            <p:cNvPr id="19" name="Rectangle 18"/>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11" cstate="print"/>
            <a:srcRect/>
            <a:stretch>
              <a:fillRect/>
            </a:stretch>
          </p:blipFill>
          <p:spPr bwMode="auto">
            <a:xfrm>
              <a:off x="119654" y="6245190"/>
              <a:ext cx="1438275" cy="530922"/>
            </a:xfrm>
            <a:prstGeom prst="rect">
              <a:avLst/>
            </a:prstGeom>
            <a:noFill/>
            <a:ln w="9525">
              <a:noFill/>
              <a:miter lim="800000"/>
              <a:headEnd/>
              <a:tailEnd/>
            </a:ln>
            <a:effectLst/>
          </p:spPr>
        </p:pic>
        <p:sp>
          <p:nvSpPr>
            <p:cNvPr id="21" name="Rectangle 20"/>
            <p:cNvSpPr/>
            <p:nvPr/>
          </p:nvSpPr>
          <p:spPr>
            <a:xfrm>
              <a:off x="1836433"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sp>
        <p:nvSpPr>
          <p:cNvPr id="11" name="TextBox 8"/>
          <p:cNvSpPr txBox="1">
            <a:spLocks noChangeArrowheads="1"/>
          </p:cNvSpPr>
          <p:nvPr/>
        </p:nvSpPr>
        <p:spPr bwMode="auto">
          <a:xfrm>
            <a:off x="1659259" y="6324600"/>
            <a:ext cx="6940041"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YRS 2 – 5 PROFILE  /  SOLUTIONS  /  SUMMARY</a:t>
            </a:r>
            <a:endParaRPr lang="en-US" sz="1400" dirty="0">
              <a:solidFill>
                <a:schemeClr val="bg1"/>
              </a:solidFill>
              <a:latin typeface="BrowalliaUPC" pitchFamily="34" charset="-34"/>
              <a:cs typeface="BrowalliaUPC" pitchFamily="34" charset="-34"/>
            </a:endParaRPr>
          </a:p>
        </p:txBody>
      </p:sp>
      <p:grpSp>
        <p:nvGrpSpPr>
          <p:cNvPr id="2" name="Group 22"/>
          <p:cNvGrpSpPr/>
          <p:nvPr/>
        </p:nvGrpSpPr>
        <p:grpSpPr>
          <a:xfrm>
            <a:off x="0" y="0"/>
            <a:ext cx="9144000" cy="533400"/>
            <a:chOff x="0" y="0"/>
            <a:chExt cx="9144000" cy="533400"/>
          </a:xfrm>
        </p:grpSpPr>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Survey Analysis</a:t>
              </a:r>
              <a:endParaRPr lang="en-US" dirty="0">
                <a:solidFill>
                  <a:schemeClr val="bg1"/>
                </a:solidFill>
              </a:endParaRPr>
            </a:p>
          </p:txBody>
        </p:sp>
      </p:grpSp>
      <p:graphicFrame>
        <p:nvGraphicFramePr>
          <p:cNvPr id="14" name="Diagram 13"/>
          <p:cNvGraphicFramePr/>
          <p:nvPr/>
        </p:nvGraphicFramePr>
        <p:xfrm>
          <a:off x="457200" y="914400"/>
          <a:ext cx="8534400" cy="441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3" name="Group 12"/>
          <p:cNvGrpSpPr/>
          <p:nvPr/>
        </p:nvGrpSpPr>
        <p:grpSpPr>
          <a:xfrm>
            <a:off x="-3175" y="6141493"/>
            <a:ext cx="9144000" cy="716507"/>
            <a:chOff x="-3175" y="6141493"/>
            <a:chExt cx="9144000" cy="716507"/>
          </a:xfrm>
        </p:grpSpPr>
        <p:sp>
          <p:nvSpPr>
            <p:cNvPr id="15" name="Rectangle 14"/>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p:cNvPicPr>
              <a:picLocks noChangeAspect="1" noChangeArrowheads="1"/>
            </p:cNvPicPr>
            <p:nvPr/>
          </p:nvPicPr>
          <p:blipFill>
            <a:blip r:embed="rId11" cstate="print"/>
            <a:srcRect/>
            <a:stretch>
              <a:fillRect/>
            </a:stretch>
          </p:blipFill>
          <p:spPr bwMode="auto">
            <a:xfrm>
              <a:off x="119654" y="6245190"/>
              <a:ext cx="1438275" cy="530922"/>
            </a:xfrm>
            <a:prstGeom prst="rect">
              <a:avLst/>
            </a:prstGeom>
            <a:noFill/>
            <a:ln w="9525">
              <a:noFill/>
              <a:miter lim="800000"/>
              <a:headEnd/>
              <a:tailEnd/>
            </a:ln>
            <a:effectLst/>
          </p:spPr>
        </p:pic>
        <p:sp>
          <p:nvSpPr>
            <p:cNvPr id="17" name="Rectangle 16"/>
            <p:cNvSpPr/>
            <p:nvPr/>
          </p:nvSpPr>
          <p:spPr>
            <a:xfrm>
              <a:off x="1836433"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sp>
        <p:nvSpPr>
          <p:cNvPr id="11" name="TextBox 8"/>
          <p:cNvSpPr txBox="1">
            <a:spLocks noChangeArrowheads="1"/>
          </p:cNvSpPr>
          <p:nvPr/>
        </p:nvSpPr>
        <p:spPr bwMode="auto">
          <a:xfrm>
            <a:off x="1659259" y="6324600"/>
            <a:ext cx="6940041"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YRS 2 – 5 PROFILE  /  SOLUTIONS  /  SUMMARY</a:t>
            </a:r>
            <a:endParaRPr lang="en-US" sz="1400" dirty="0">
              <a:solidFill>
                <a:schemeClr val="bg1"/>
              </a:solidFill>
              <a:latin typeface="BrowalliaUPC" pitchFamily="34" charset="-34"/>
              <a:cs typeface="BrowalliaUPC" pitchFamily="34" charset="-34"/>
            </a:endParaRPr>
          </a:p>
        </p:txBody>
      </p:sp>
      <p:sp>
        <p:nvSpPr>
          <p:cNvPr id="16" name="TextBox 15"/>
          <p:cNvSpPr txBox="1"/>
          <p:nvPr/>
        </p:nvSpPr>
        <p:spPr>
          <a:xfrm>
            <a:off x="381000" y="4419600"/>
            <a:ext cx="6477000" cy="1524000"/>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Tenure group of 2- 5 years has earned the most OTS rewards, but are the most unhappy compared to the other tenure groups. </a:t>
            </a:r>
          </a:p>
          <a:p>
            <a:endParaRPr lang="en-US" dirty="0" smtClean="0">
              <a:solidFill>
                <a:schemeClr val="bg1"/>
              </a:solidFill>
            </a:endParaRPr>
          </a:p>
          <a:p>
            <a:r>
              <a:rPr lang="en-US" dirty="0" smtClean="0">
                <a:solidFill>
                  <a:schemeClr val="bg1"/>
                </a:solidFill>
              </a:rPr>
              <a:t>OTS awards do not necessarily have a strong positive effect on employee satisfaction.</a:t>
            </a:r>
          </a:p>
        </p:txBody>
      </p:sp>
      <p:grpSp>
        <p:nvGrpSpPr>
          <p:cNvPr id="2" name="Group 22"/>
          <p:cNvGrpSpPr/>
          <p:nvPr/>
        </p:nvGrpSpPr>
        <p:grpSpPr>
          <a:xfrm>
            <a:off x="0" y="0"/>
            <a:ext cx="9144000" cy="533400"/>
            <a:chOff x="0" y="0"/>
            <a:chExt cx="9144000" cy="533400"/>
          </a:xfrm>
        </p:grpSpPr>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Survey Analysis</a:t>
              </a:r>
              <a:endParaRPr lang="en-US" dirty="0">
                <a:solidFill>
                  <a:schemeClr val="bg1"/>
                </a:solidFill>
              </a:endParaRPr>
            </a:p>
          </p:txBody>
        </p:sp>
      </p:grpSp>
      <p:pic>
        <p:nvPicPr>
          <p:cNvPr id="4110" name="Picture 14"/>
          <p:cNvPicPr>
            <a:picLocks noChangeAspect="1" noChangeArrowheads="1"/>
          </p:cNvPicPr>
          <p:nvPr/>
        </p:nvPicPr>
        <p:blipFill>
          <a:blip r:embed="rId7"/>
          <a:srcRect/>
          <a:stretch>
            <a:fillRect/>
          </a:stretch>
        </p:blipFill>
        <p:spPr bwMode="auto">
          <a:xfrm>
            <a:off x="0" y="798652"/>
            <a:ext cx="9108452" cy="3102016"/>
          </a:xfrm>
          <a:prstGeom prst="rect">
            <a:avLst/>
          </a:prstGeom>
          <a:noFill/>
          <a:ln w="34925">
            <a:solidFill>
              <a:schemeClr val="tx1"/>
            </a:solidFill>
            <a:miter lim="800000"/>
            <a:headEnd/>
            <a:tailEnd/>
          </a:ln>
          <a:effectLst/>
        </p:spPr>
      </p:pic>
      <p:grpSp>
        <p:nvGrpSpPr>
          <p:cNvPr id="13" name="Group 12"/>
          <p:cNvGrpSpPr/>
          <p:nvPr/>
        </p:nvGrpSpPr>
        <p:grpSpPr>
          <a:xfrm>
            <a:off x="-3175" y="6141493"/>
            <a:ext cx="9144000" cy="716507"/>
            <a:chOff x="-3175" y="6141493"/>
            <a:chExt cx="9144000" cy="716507"/>
          </a:xfrm>
        </p:grpSpPr>
        <p:sp>
          <p:nvSpPr>
            <p:cNvPr id="14" name="Rectangle 13"/>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p:nvPicPr>
          <p:blipFill>
            <a:blip r:embed="rId8" cstate="print"/>
            <a:srcRect/>
            <a:stretch>
              <a:fillRect/>
            </a:stretch>
          </p:blipFill>
          <p:spPr bwMode="auto">
            <a:xfrm>
              <a:off x="119654" y="6245190"/>
              <a:ext cx="1438275" cy="530922"/>
            </a:xfrm>
            <a:prstGeom prst="rect">
              <a:avLst/>
            </a:prstGeom>
            <a:noFill/>
            <a:ln w="9525">
              <a:noFill/>
              <a:miter lim="800000"/>
              <a:headEnd/>
              <a:tailEnd/>
            </a:ln>
            <a:effectLst/>
          </p:spPr>
        </p:pic>
        <p:sp>
          <p:nvSpPr>
            <p:cNvPr id="17" name="Rectangle 16"/>
            <p:cNvSpPr/>
            <p:nvPr/>
          </p:nvSpPr>
          <p:spPr>
            <a:xfrm>
              <a:off x="1836433"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sp>
        <p:nvSpPr>
          <p:cNvPr id="11" name="TextBox 8"/>
          <p:cNvSpPr txBox="1">
            <a:spLocks noChangeArrowheads="1"/>
          </p:cNvSpPr>
          <p:nvPr/>
        </p:nvSpPr>
        <p:spPr bwMode="auto">
          <a:xfrm>
            <a:off x="1659259" y="6324600"/>
            <a:ext cx="6940041"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YRS 2 – 5 PROFILE  /  SOLUTIONS  /  SUMMARY</a:t>
            </a:r>
            <a:endParaRPr lang="en-US" sz="1400" dirty="0">
              <a:solidFill>
                <a:schemeClr val="bg1"/>
              </a:solidFill>
              <a:latin typeface="BrowalliaUPC" pitchFamily="34" charset="-34"/>
              <a:cs typeface="BrowalliaUPC" pitchFamily="34" charset="-34"/>
            </a:endParaRPr>
          </a:p>
        </p:txBody>
      </p:sp>
      <p:sp>
        <p:nvSpPr>
          <p:cNvPr id="16" name="TextBox 15"/>
          <p:cNvSpPr txBox="1"/>
          <p:nvPr/>
        </p:nvSpPr>
        <p:spPr>
          <a:xfrm>
            <a:off x="381000" y="4419601"/>
            <a:ext cx="6783729" cy="1477328"/>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Limits on career opportunities are the highest cause of general dissatisfaction.</a:t>
            </a:r>
          </a:p>
          <a:p>
            <a:endParaRPr lang="en-US" dirty="0" smtClean="0">
              <a:solidFill>
                <a:schemeClr val="bg1"/>
              </a:solidFill>
            </a:endParaRPr>
          </a:p>
          <a:p>
            <a:r>
              <a:rPr lang="en-US" dirty="0" smtClean="0">
                <a:solidFill>
                  <a:schemeClr val="bg1"/>
                </a:solidFill>
              </a:rPr>
              <a:t>Discontent with direct manager is a prevalent problem mainly in 1 year tenure group.</a:t>
            </a:r>
          </a:p>
        </p:txBody>
      </p:sp>
      <p:grpSp>
        <p:nvGrpSpPr>
          <p:cNvPr id="2" name="Group 22"/>
          <p:cNvGrpSpPr/>
          <p:nvPr/>
        </p:nvGrpSpPr>
        <p:grpSpPr>
          <a:xfrm>
            <a:off x="0" y="0"/>
            <a:ext cx="9144000" cy="533400"/>
            <a:chOff x="0" y="0"/>
            <a:chExt cx="9144000" cy="533400"/>
          </a:xfrm>
        </p:grpSpPr>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Survey Analysis</a:t>
              </a:r>
              <a:endParaRPr lang="en-US" dirty="0">
                <a:solidFill>
                  <a:schemeClr val="bg1"/>
                </a:solidFill>
              </a:endParaRPr>
            </a:p>
          </p:txBody>
        </p:sp>
      </p:grpSp>
      <p:pic>
        <p:nvPicPr>
          <p:cNvPr id="34819" name="Picture 3"/>
          <p:cNvPicPr>
            <a:picLocks noChangeAspect="1" noChangeArrowheads="1"/>
          </p:cNvPicPr>
          <p:nvPr/>
        </p:nvPicPr>
        <p:blipFill>
          <a:blip r:embed="rId7"/>
          <a:srcRect/>
          <a:stretch>
            <a:fillRect/>
          </a:stretch>
        </p:blipFill>
        <p:spPr bwMode="auto">
          <a:xfrm>
            <a:off x="34725" y="914400"/>
            <a:ext cx="9067800" cy="3257550"/>
          </a:xfrm>
          <a:prstGeom prst="rect">
            <a:avLst/>
          </a:prstGeom>
          <a:noFill/>
          <a:ln w="34925">
            <a:solidFill>
              <a:schemeClr val="tx1"/>
            </a:solidFill>
            <a:miter lim="800000"/>
            <a:headEnd/>
            <a:tailEnd/>
          </a:ln>
          <a:effectLst/>
        </p:spPr>
      </p:pic>
      <p:grpSp>
        <p:nvGrpSpPr>
          <p:cNvPr id="13" name="Group 12"/>
          <p:cNvGrpSpPr/>
          <p:nvPr/>
        </p:nvGrpSpPr>
        <p:grpSpPr>
          <a:xfrm>
            <a:off x="-3175" y="6141493"/>
            <a:ext cx="9144000" cy="716507"/>
            <a:chOff x="-3175" y="6141493"/>
            <a:chExt cx="9144000" cy="716507"/>
          </a:xfrm>
        </p:grpSpPr>
        <p:sp>
          <p:nvSpPr>
            <p:cNvPr id="14" name="Rectangle 13"/>
            <p:cNvSpPr/>
            <p:nvPr/>
          </p:nvSpPr>
          <p:spPr>
            <a:xfrm>
              <a:off x="-3175"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p:cNvPicPr>
              <a:picLocks noChangeAspect="1" noChangeArrowheads="1"/>
            </p:cNvPicPr>
            <p:nvPr/>
          </p:nvPicPr>
          <p:blipFill>
            <a:blip r:embed="rId8" cstate="print"/>
            <a:srcRect/>
            <a:stretch>
              <a:fillRect/>
            </a:stretch>
          </p:blipFill>
          <p:spPr bwMode="auto">
            <a:xfrm>
              <a:off x="119654" y="6245190"/>
              <a:ext cx="1438275" cy="530922"/>
            </a:xfrm>
            <a:prstGeom prst="rect">
              <a:avLst/>
            </a:prstGeom>
            <a:noFill/>
            <a:ln w="9525">
              <a:noFill/>
              <a:miter lim="800000"/>
              <a:headEnd/>
              <a:tailEnd/>
            </a:ln>
            <a:effectLst/>
          </p:spPr>
        </p:pic>
        <p:sp>
          <p:nvSpPr>
            <p:cNvPr id="17" name="Rectangle 16"/>
            <p:cNvSpPr/>
            <p:nvPr/>
          </p:nvSpPr>
          <p:spPr>
            <a:xfrm>
              <a:off x="1836433"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lum bright="54000"/>
          </a:blip>
          <a:srcRect/>
          <a:stretch>
            <a:fillRect/>
          </a:stretch>
        </p:blipFill>
        <p:spPr bwMode="auto">
          <a:xfrm>
            <a:off x="-3175" y="533400"/>
            <a:ext cx="9144000" cy="5791200"/>
          </a:xfrm>
          <a:prstGeom prst="rect">
            <a:avLst/>
          </a:prstGeom>
          <a:noFill/>
          <a:ln w="9525">
            <a:noFill/>
            <a:miter lim="800000"/>
            <a:headEnd/>
            <a:tailEnd/>
          </a:ln>
          <a:effectLst/>
        </p:spPr>
      </p:pic>
      <p:pic>
        <p:nvPicPr>
          <p:cNvPr id="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grpSp>
        <p:nvGrpSpPr>
          <p:cNvPr id="5" name="Group 4"/>
          <p:cNvGrpSpPr/>
          <p:nvPr/>
        </p:nvGrpSpPr>
        <p:grpSpPr>
          <a:xfrm>
            <a:off x="-3175" y="6141493"/>
            <a:ext cx="9144000" cy="716507"/>
            <a:chOff x="0" y="6141493"/>
            <a:chExt cx="9144000" cy="716507"/>
          </a:xfrm>
        </p:grpSpPr>
        <p:sp>
          <p:nvSpPr>
            <p:cNvPr id="6" name="Rectangle 5"/>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5" cstate="print"/>
            <a:srcRect/>
            <a:stretch>
              <a:fillRect/>
            </a:stretch>
          </p:blipFill>
          <p:spPr bwMode="auto">
            <a:xfrm>
              <a:off x="122829" y="6245190"/>
              <a:ext cx="1438275" cy="530922"/>
            </a:xfrm>
            <a:prstGeom prst="rect">
              <a:avLst/>
            </a:prstGeom>
            <a:noFill/>
            <a:ln w="9525">
              <a:noFill/>
              <a:miter lim="800000"/>
              <a:headEnd/>
              <a:tailEnd/>
            </a:ln>
            <a:effectLst/>
          </p:spPr>
        </p:pic>
        <p:sp>
          <p:nvSpPr>
            <p:cNvPr id="8" name="Rectangle 7"/>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a:t>
              </a:r>
              <a:r>
                <a:rPr lang="en-US" sz="1600" u="sng" dirty="0" smtClean="0">
                  <a:solidFill>
                    <a:schemeClr val="bg1"/>
                  </a:solidFill>
                  <a:latin typeface="+mj-lt"/>
                  <a:cs typeface="BrowalliaUPC" pitchFamily="34" charset="-34"/>
                </a:rPr>
                <a:t>TENURE PROFILE</a:t>
              </a:r>
              <a:r>
                <a:rPr lang="en-US" sz="1600" dirty="0" smtClean="0">
                  <a:solidFill>
                    <a:schemeClr val="bg1"/>
                  </a:solidFill>
                  <a:latin typeface="+mj-lt"/>
                  <a:cs typeface="BrowalliaUPC" pitchFamily="34" charset="-34"/>
                </a:rPr>
                <a:t>  /  SOLUTIONS  /  SUMMARY</a:t>
              </a:r>
              <a:endParaRPr lang="en-US" sz="1600" dirty="0">
                <a:solidFill>
                  <a:schemeClr val="bg1"/>
                </a:solidFill>
                <a:latin typeface="+mj-lt"/>
                <a:cs typeface="BrowalliaUPC" pitchFamily="34" charset="-34"/>
              </a:endParaRPr>
            </a:p>
          </p:txBody>
        </p:sp>
      </p:grpSp>
      <p:pic>
        <p:nvPicPr>
          <p:cNvPr id="9"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1" name="TextBox 10"/>
          <p:cNvSpPr txBox="1"/>
          <p:nvPr/>
        </p:nvSpPr>
        <p:spPr>
          <a:xfrm>
            <a:off x="2446361" y="2968923"/>
            <a:ext cx="4251277"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ANALYSIS</a:t>
            </a:r>
            <a:endParaRPr lang="en-US" sz="5400" dirty="0">
              <a:solidFill>
                <a:schemeClr val="bg1"/>
              </a:solidFill>
            </a:endParaRPr>
          </a:p>
        </p:txBody>
      </p:sp>
      <p:sp>
        <p:nvSpPr>
          <p:cNvPr id="12" name="TextBox 11"/>
          <p:cNvSpPr txBox="1"/>
          <p:nvPr/>
        </p:nvSpPr>
        <p:spPr>
          <a:xfrm>
            <a:off x="1989516" y="2968923"/>
            <a:ext cx="5158617"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TENURE PROFILE</a:t>
            </a:r>
            <a:endParaRPr 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1000"/>
                                        <p:tgtEl>
                                          <p:spTgt spid="11"/>
                                        </p:tgtEl>
                                        <p:attrNameLst>
                                          <p:attrName>ppt_x</p:attrName>
                                        </p:attrNameLst>
                                      </p:cBhvr>
                                      <p:tavLst>
                                        <p:tav tm="0">
                                          <p:val>
                                            <p:strVal val="ppt_x"/>
                                          </p:val>
                                        </p:tav>
                                        <p:tav tm="100000">
                                          <p:val>
                                            <p:strVal val="0-ppt_w/2"/>
                                          </p:val>
                                        </p:tav>
                                      </p:tavLst>
                                    </p:anim>
                                    <p:anim calcmode="lin" valueType="num">
                                      <p:cBhvr additive="base">
                                        <p:cTn id="7" dur="1000"/>
                                        <p:tgtEl>
                                          <p:spTgt spid="11"/>
                                        </p:tgtEl>
                                        <p:attrNameLst>
                                          <p:attrName>ppt_y</p:attrName>
                                        </p:attrNameLst>
                                      </p:cBhvr>
                                      <p:tavLst>
                                        <p:tav tm="0">
                                          <p:val>
                                            <p:strVal val="ppt_y"/>
                                          </p:val>
                                        </p:tav>
                                        <p:tav tm="100000">
                                          <p:val>
                                            <p:strVal val="ppt_y"/>
                                          </p:val>
                                        </p:tav>
                                      </p:tavLst>
                                    </p:anim>
                                    <p:set>
                                      <p:cBhvr>
                                        <p:cTn id="8" dur="1" fill="hold">
                                          <p:stCondLst>
                                            <p:cond delay="999"/>
                                          </p:stCondLst>
                                        </p:cTn>
                                        <p:tgtEl>
                                          <p:spTgt spid="11"/>
                                        </p:tgtEl>
                                        <p:attrNameLst>
                                          <p:attrName>style.visibility</p:attrName>
                                        </p:attrNameLst>
                                      </p:cBhvr>
                                      <p:to>
                                        <p:strVal val="hidden"/>
                                      </p:to>
                                    </p:set>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1+#ppt_w/2"/>
                                          </p:val>
                                        </p:tav>
                                        <p:tav tm="100000">
                                          <p:val>
                                            <p:strVal val="#ppt_x"/>
                                          </p:val>
                                        </p:tav>
                                      </p:tavLst>
                                    </p:anim>
                                    <p:anim calcmode="lin" valueType="num">
                                      <p:cBhvr additive="base">
                                        <p:cTn id="13"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lum bright="54000"/>
          </a:blip>
          <a:srcRect/>
          <a:stretch>
            <a:fillRect/>
          </a:stretch>
        </p:blipFill>
        <p:spPr bwMode="auto">
          <a:xfrm>
            <a:off x="-3175" y="533400"/>
            <a:ext cx="9144000" cy="5791200"/>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Tenure Profile</a:t>
            </a:r>
            <a:endParaRPr lang="en-US" dirty="0">
              <a:solidFill>
                <a:schemeClr val="bg1"/>
              </a:solidFill>
            </a:endParaRPr>
          </a:p>
        </p:txBody>
      </p:sp>
      <p:sp>
        <p:nvSpPr>
          <p:cNvPr id="10" name="TextBox 8"/>
          <p:cNvSpPr txBox="1">
            <a:spLocks noChangeArrowheads="1"/>
          </p:cNvSpPr>
          <p:nvPr/>
        </p:nvSpPr>
        <p:spPr bwMode="auto">
          <a:xfrm>
            <a:off x="1659259" y="6324600"/>
            <a:ext cx="6818213"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TENURE PROFILE  /  SOLUTIONS  /  SUMMARY</a:t>
            </a:r>
            <a:endParaRPr lang="en-US" sz="1400" dirty="0">
              <a:solidFill>
                <a:schemeClr val="bg1"/>
              </a:solidFill>
              <a:latin typeface="BrowalliaUPC" pitchFamily="34" charset="-34"/>
              <a:cs typeface="BrowalliaUPC" pitchFamily="34" charset="-34"/>
            </a:endParaRPr>
          </a:p>
        </p:txBody>
      </p:sp>
      <p:sp>
        <p:nvSpPr>
          <p:cNvPr id="13" name="TextBox 12"/>
          <p:cNvSpPr txBox="1"/>
          <p:nvPr/>
        </p:nvSpPr>
        <p:spPr>
          <a:xfrm>
            <a:off x="228600" y="843677"/>
            <a:ext cx="3810000" cy="2585323"/>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Years 2-5 has shown the highest rate of dissatisfaction</a:t>
            </a:r>
          </a:p>
          <a:p>
            <a:endParaRPr lang="en-US" dirty="0" smtClean="0">
              <a:solidFill>
                <a:schemeClr val="bg1"/>
              </a:solidFill>
            </a:endParaRPr>
          </a:p>
          <a:p>
            <a:r>
              <a:rPr lang="en-US" dirty="0" smtClean="0">
                <a:solidFill>
                  <a:schemeClr val="bg1"/>
                </a:solidFill>
              </a:rPr>
              <a:t>Who are these employees?</a:t>
            </a:r>
          </a:p>
          <a:p>
            <a:endParaRPr lang="en-US" dirty="0" smtClean="0">
              <a:solidFill>
                <a:schemeClr val="bg1"/>
              </a:solidFill>
            </a:endParaRPr>
          </a:p>
          <a:p>
            <a:r>
              <a:rPr lang="en-US" dirty="0" smtClean="0">
                <a:solidFill>
                  <a:schemeClr val="bg1"/>
                </a:solidFill>
              </a:rPr>
              <a:t>Why are they dissatisfied?</a:t>
            </a:r>
          </a:p>
          <a:p>
            <a:endParaRPr lang="en-US" dirty="0" smtClean="0">
              <a:solidFill>
                <a:schemeClr val="bg1"/>
              </a:solidFill>
            </a:endParaRPr>
          </a:p>
          <a:p>
            <a:r>
              <a:rPr lang="en-US" dirty="0" smtClean="0">
                <a:solidFill>
                  <a:schemeClr val="bg1"/>
                </a:solidFill>
              </a:rPr>
              <a:t>What can be done to improve the situation?</a:t>
            </a:r>
          </a:p>
        </p:txBody>
      </p:sp>
      <p:graphicFrame>
        <p:nvGraphicFramePr>
          <p:cNvPr id="16" name="Table 15"/>
          <p:cNvGraphicFramePr>
            <a:graphicFrameLocks noGrp="1"/>
          </p:cNvGraphicFramePr>
          <p:nvPr/>
        </p:nvGraphicFramePr>
        <p:xfrm>
          <a:off x="5105400" y="3113086"/>
          <a:ext cx="3733800" cy="2754314"/>
        </p:xfrm>
        <a:graphic>
          <a:graphicData uri="http://schemas.openxmlformats.org/drawingml/2006/table">
            <a:tbl>
              <a:tblPr/>
              <a:tblGrid>
                <a:gridCol w="990600"/>
                <a:gridCol w="838200"/>
                <a:gridCol w="914400"/>
                <a:gridCol w="990600"/>
              </a:tblGrid>
              <a:tr h="848192">
                <a:tc>
                  <a:txBody>
                    <a:bodyPr/>
                    <a:lstStyle/>
                    <a:p>
                      <a:pPr algn="l" fontAlgn="b"/>
                      <a:r>
                        <a:rPr lang="en-US" sz="1400" b="1" i="0" u="none" strike="noStrike" dirty="0">
                          <a:solidFill>
                            <a:srgbClr val="FFFFFF"/>
                          </a:solidFill>
                          <a:latin typeface="Calibri"/>
                        </a:rPr>
                        <a:t>Tenure</a:t>
                      </a:r>
                    </a:p>
                  </a:txBody>
                  <a:tcPr marL="9525" marR="9525" marT="9525" marB="0" anchor="b">
                    <a:lnL>
                      <a:noFill/>
                    </a:lnL>
                    <a:lnR>
                      <a:noFill/>
                    </a:lnR>
                    <a:lnT>
                      <a:noFill/>
                    </a:lnT>
                    <a:lnB>
                      <a:noFill/>
                    </a:lnB>
                    <a:solidFill>
                      <a:srgbClr val="000000"/>
                    </a:solidFill>
                  </a:tcPr>
                </a:tc>
                <a:tc>
                  <a:txBody>
                    <a:bodyPr/>
                    <a:lstStyle/>
                    <a:p>
                      <a:pPr algn="l" fontAlgn="b"/>
                      <a:r>
                        <a:rPr lang="en-US" sz="1400" b="1" i="0" u="none" strike="noStrike">
                          <a:solidFill>
                            <a:srgbClr val="FFFFFF"/>
                          </a:solidFill>
                          <a:latin typeface="Calibri"/>
                        </a:rPr>
                        <a:t>"Poor" Responses</a:t>
                      </a:r>
                    </a:p>
                  </a:txBody>
                  <a:tcPr marL="9525" marR="9525" marT="9525" marB="0" anchor="b">
                    <a:lnL>
                      <a:noFill/>
                    </a:lnL>
                    <a:lnR>
                      <a:noFill/>
                    </a:lnR>
                    <a:lnT>
                      <a:noFill/>
                    </a:lnT>
                    <a:lnB>
                      <a:noFill/>
                    </a:lnB>
                    <a:solidFill>
                      <a:srgbClr val="000000"/>
                    </a:solidFill>
                  </a:tcPr>
                </a:tc>
                <a:tc>
                  <a:txBody>
                    <a:bodyPr/>
                    <a:lstStyle/>
                    <a:p>
                      <a:pPr algn="l" fontAlgn="b"/>
                      <a:r>
                        <a:rPr lang="en-US" sz="1400" b="1" i="0" u="none" strike="noStrike" dirty="0">
                          <a:solidFill>
                            <a:srgbClr val="FFFFFF"/>
                          </a:solidFill>
                          <a:latin typeface="Calibri"/>
                        </a:rPr>
                        <a:t>Total Survey Response</a:t>
                      </a:r>
                    </a:p>
                  </a:txBody>
                  <a:tcPr marL="9525" marR="9525" marT="9525" marB="0" anchor="b">
                    <a:lnL>
                      <a:noFill/>
                    </a:lnL>
                    <a:lnR>
                      <a:noFill/>
                    </a:lnR>
                    <a:lnT>
                      <a:noFill/>
                    </a:lnT>
                    <a:lnB>
                      <a:noFill/>
                    </a:lnB>
                    <a:solidFill>
                      <a:srgbClr val="000000"/>
                    </a:solidFill>
                  </a:tcPr>
                </a:tc>
                <a:tc>
                  <a:txBody>
                    <a:bodyPr/>
                    <a:lstStyle/>
                    <a:p>
                      <a:pPr algn="l" fontAlgn="b"/>
                      <a:r>
                        <a:rPr lang="en-US" sz="1400" b="1" i="0" u="none" strike="noStrike">
                          <a:solidFill>
                            <a:srgbClr val="FFFFFF"/>
                          </a:solidFill>
                          <a:latin typeface="Calibri"/>
                        </a:rPr>
                        <a:t>Percentage of "Poor" Responses</a:t>
                      </a:r>
                    </a:p>
                  </a:txBody>
                  <a:tcPr marL="9525" marR="9525" marT="9525" marB="0" anchor="b">
                    <a:lnL>
                      <a:noFill/>
                    </a:lnL>
                    <a:lnR>
                      <a:noFill/>
                    </a:lnR>
                    <a:lnT>
                      <a:noFill/>
                    </a:lnT>
                    <a:lnB>
                      <a:noFill/>
                    </a:lnB>
                    <a:solidFill>
                      <a:srgbClr val="000000"/>
                    </a:solidFill>
                  </a:tcPr>
                </a:tc>
              </a:tr>
              <a:tr h="303960">
                <a:tc>
                  <a:txBody>
                    <a:bodyPr/>
                    <a:lstStyle/>
                    <a:p>
                      <a:pPr algn="l" fontAlgn="b"/>
                      <a:r>
                        <a:rPr lang="en-US" sz="1400" b="0" i="0" u="none" strike="noStrike" dirty="0">
                          <a:solidFill>
                            <a:srgbClr val="FFFFFF"/>
                          </a:solidFill>
                          <a:latin typeface="Calibri"/>
                        </a:rPr>
                        <a:t>0-3 months</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1</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119</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0.84%</a:t>
                      </a:r>
                    </a:p>
                  </a:txBody>
                  <a:tcPr marL="9525" marR="9525" marT="9525" marB="0" anchor="b">
                    <a:lnL>
                      <a:noFill/>
                    </a:lnL>
                    <a:lnR>
                      <a:noFill/>
                    </a:lnR>
                    <a:lnT>
                      <a:noFill/>
                    </a:lnT>
                    <a:lnB>
                      <a:noFill/>
                    </a:lnB>
                    <a:solidFill>
                      <a:srgbClr val="000000"/>
                    </a:solidFill>
                  </a:tcPr>
                </a:tc>
              </a:tr>
              <a:tr h="371848">
                <a:tc>
                  <a:txBody>
                    <a:bodyPr/>
                    <a:lstStyle/>
                    <a:p>
                      <a:pPr algn="l" fontAlgn="b"/>
                      <a:r>
                        <a:rPr lang="en-US" sz="1400" b="0" i="0" u="none" strike="noStrike" dirty="0">
                          <a:solidFill>
                            <a:srgbClr val="FFFFFF"/>
                          </a:solidFill>
                          <a:latin typeface="Calibri"/>
                        </a:rPr>
                        <a:t>4-11 months</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9</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dirty="0">
                          <a:solidFill>
                            <a:srgbClr val="FFFFFF"/>
                          </a:solidFill>
                          <a:latin typeface="Calibri"/>
                        </a:rPr>
                        <a:t>182</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dirty="0">
                          <a:solidFill>
                            <a:srgbClr val="FFFFFF"/>
                          </a:solidFill>
                          <a:latin typeface="Calibri"/>
                        </a:rPr>
                        <a:t>4.95%</a:t>
                      </a:r>
                    </a:p>
                  </a:txBody>
                  <a:tcPr marL="9525" marR="9525" marT="9525" marB="0" anchor="b">
                    <a:lnL>
                      <a:noFill/>
                    </a:lnL>
                    <a:lnR>
                      <a:noFill/>
                    </a:lnR>
                    <a:lnT>
                      <a:noFill/>
                    </a:lnT>
                    <a:lnB>
                      <a:noFill/>
                    </a:lnB>
                    <a:solidFill>
                      <a:srgbClr val="000000"/>
                    </a:solidFill>
                  </a:tcPr>
                </a:tc>
              </a:tr>
              <a:tr h="303960">
                <a:tc>
                  <a:txBody>
                    <a:bodyPr/>
                    <a:lstStyle/>
                    <a:p>
                      <a:pPr algn="l" fontAlgn="b"/>
                      <a:r>
                        <a:rPr lang="en-US" sz="1400" b="0" i="0" u="none" strike="noStrike" dirty="0">
                          <a:solidFill>
                            <a:srgbClr val="FFFFFF"/>
                          </a:solidFill>
                          <a:latin typeface="Calibri"/>
                        </a:rPr>
                        <a:t>1 year</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8</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dirty="0">
                          <a:solidFill>
                            <a:srgbClr val="FFFFFF"/>
                          </a:solidFill>
                          <a:latin typeface="Calibri"/>
                        </a:rPr>
                        <a:t>178</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4.49%</a:t>
                      </a:r>
                    </a:p>
                  </a:txBody>
                  <a:tcPr marL="9525" marR="9525" marT="9525" marB="0" anchor="b">
                    <a:lnL>
                      <a:noFill/>
                    </a:lnL>
                    <a:lnR>
                      <a:noFill/>
                    </a:lnR>
                    <a:lnT>
                      <a:noFill/>
                    </a:lnT>
                    <a:lnB>
                      <a:noFill/>
                    </a:lnB>
                    <a:solidFill>
                      <a:srgbClr val="000000"/>
                    </a:solidFill>
                  </a:tcPr>
                </a:tc>
              </a:tr>
              <a:tr h="303960">
                <a:tc>
                  <a:txBody>
                    <a:bodyPr/>
                    <a:lstStyle/>
                    <a:p>
                      <a:pPr algn="l" fontAlgn="b"/>
                      <a:r>
                        <a:rPr lang="en-US" sz="1400" b="1" i="0" u="none" strike="noStrike">
                          <a:solidFill>
                            <a:srgbClr val="FF0000"/>
                          </a:solidFill>
                          <a:latin typeface="Calibri"/>
                        </a:rPr>
                        <a:t>2-5 years</a:t>
                      </a:r>
                    </a:p>
                  </a:txBody>
                  <a:tcPr marL="9525" marR="9525" marT="9525" marB="0" anchor="b">
                    <a:lnL>
                      <a:noFill/>
                    </a:lnL>
                    <a:lnR>
                      <a:noFill/>
                    </a:lnR>
                    <a:lnT>
                      <a:noFill/>
                    </a:lnT>
                    <a:lnB>
                      <a:noFill/>
                    </a:lnB>
                    <a:solidFill>
                      <a:srgbClr val="000000"/>
                    </a:solidFill>
                  </a:tcPr>
                </a:tc>
                <a:tc>
                  <a:txBody>
                    <a:bodyPr/>
                    <a:lstStyle/>
                    <a:p>
                      <a:pPr algn="r" fontAlgn="b"/>
                      <a:r>
                        <a:rPr lang="en-US" sz="1400" b="1" i="0" u="none" strike="noStrike">
                          <a:solidFill>
                            <a:srgbClr val="FF0000"/>
                          </a:solidFill>
                          <a:latin typeface="Calibri"/>
                        </a:rPr>
                        <a:t>44</a:t>
                      </a:r>
                    </a:p>
                  </a:txBody>
                  <a:tcPr marL="9525" marR="9525" marT="9525" marB="0" anchor="b">
                    <a:lnL>
                      <a:noFill/>
                    </a:lnL>
                    <a:lnR>
                      <a:noFill/>
                    </a:lnR>
                    <a:lnT>
                      <a:noFill/>
                    </a:lnT>
                    <a:lnB>
                      <a:noFill/>
                    </a:lnB>
                    <a:solidFill>
                      <a:srgbClr val="000000"/>
                    </a:solidFill>
                  </a:tcPr>
                </a:tc>
                <a:tc>
                  <a:txBody>
                    <a:bodyPr/>
                    <a:lstStyle/>
                    <a:p>
                      <a:pPr algn="r" fontAlgn="b"/>
                      <a:r>
                        <a:rPr lang="en-US" sz="1400" b="1" i="0" u="none" strike="noStrike">
                          <a:solidFill>
                            <a:srgbClr val="FF0000"/>
                          </a:solidFill>
                          <a:latin typeface="Calibri"/>
                        </a:rPr>
                        <a:t>532</a:t>
                      </a:r>
                    </a:p>
                  </a:txBody>
                  <a:tcPr marL="9525" marR="9525" marT="9525" marB="0" anchor="b">
                    <a:lnL>
                      <a:noFill/>
                    </a:lnL>
                    <a:lnR>
                      <a:noFill/>
                    </a:lnR>
                    <a:lnT>
                      <a:noFill/>
                    </a:lnT>
                    <a:lnB>
                      <a:noFill/>
                    </a:lnB>
                    <a:solidFill>
                      <a:srgbClr val="000000"/>
                    </a:solidFill>
                  </a:tcPr>
                </a:tc>
                <a:tc>
                  <a:txBody>
                    <a:bodyPr/>
                    <a:lstStyle/>
                    <a:p>
                      <a:pPr algn="r" fontAlgn="b"/>
                      <a:r>
                        <a:rPr lang="en-US" sz="1400" b="1" i="0" u="none" strike="noStrike">
                          <a:solidFill>
                            <a:srgbClr val="FF0000"/>
                          </a:solidFill>
                          <a:latin typeface="Calibri"/>
                        </a:rPr>
                        <a:t>8.27%</a:t>
                      </a:r>
                    </a:p>
                  </a:txBody>
                  <a:tcPr marL="9525" marR="9525" marT="9525" marB="0" anchor="b">
                    <a:lnL>
                      <a:noFill/>
                    </a:lnL>
                    <a:lnR>
                      <a:noFill/>
                    </a:lnR>
                    <a:lnT>
                      <a:noFill/>
                    </a:lnT>
                    <a:lnB>
                      <a:noFill/>
                    </a:lnB>
                    <a:solidFill>
                      <a:srgbClr val="000000"/>
                    </a:solidFill>
                  </a:tcPr>
                </a:tc>
              </a:tr>
              <a:tr h="303960">
                <a:tc>
                  <a:txBody>
                    <a:bodyPr/>
                    <a:lstStyle/>
                    <a:p>
                      <a:pPr algn="l" fontAlgn="b"/>
                      <a:r>
                        <a:rPr lang="en-US" sz="1400" b="0" i="0" u="none" strike="noStrike">
                          <a:solidFill>
                            <a:srgbClr val="FFFFFF"/>
                          </a:solidFill>
                          <a:latin typeface="Calibri"/>
                        </a:rPr>
                        <a:t>5-10 years</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15</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334</a:t>
                      </a:r>
                    </a:p>
                  </a:txBody>
                  <a:tcPr marL="9525" marR="9525" marT="9525" marB="0" anchor="b">
                    <a:lnL>
                      <a:noFill/>
                    </a:lnL>
                    <a:lnR>
                      <a:noFill/>
                    </a:lnR>
                    <a:lnT>
                      <a:noFill/>
                    </a:lnT>
                    <a:lnB>
                      <a:noFill/>
                    </a:lnB>
                    <a:solidFill>
                      <a:srgbClr val="000000"/>
                    </a:solidFill>
                  </a:tcPr>
                </a:tc>
                <a:tc>
                  <a:txBody>
                    <a:bodyPr/>
                    <a:lstStyle/>
                    <a:p>
                      <a:pPr algn="r" fontAlgn="b"/>
                      <a:r>
                        <a:rPr lang="en-US" sz="1400" b="0" i="0" u="none" strike="noStrike">
                          <a:solidFill>
                            <a:srgbClr val="FFFFFF"/>
                          </a:solidFill>
                          <a:latin typeface="Calibri"/>
                        </a:rPr>
                        <a:t>4.49%</a:t>
                      </a:r>
                    </a:p>
                  </a:txBody>
                  <a:tcPr marL="9525" marR="9525" marT="9525" marB="0" anchor="b">
                    <a:lnL>
                      <a:noFill/>
                    </a:lnL>
                    <a:lnR>
                      <a:noFill/>
                    </a:lnR>
                    <a:lnT>
                      <a:noFill/>
                    </a:lnT>
                    <a:lnB>
                      <a:noFill/>
                    </a:lnB>
                    <a:solidFill>
                      <a:srgbClr val="000000"/>
                    </a:solidFill>
                  </a:tcPr>
                </a:tc>
              </a:tr>
              <a:tr h="318434">
                <a:tc>
                  <a:txBody>
                    <a:bodyPr/>
                    <a:lstStyle/>
                    <a:p>
                      <a:pPr algn="l" fontAlgn="b"/>
                      <a:r>
                        <a:rPr lang="en-US" sz="1400" b="0" i="0" u="none" strike="noStrike">
                          <a:solidFill>
                            <a:srgbClr val="FFFFFF"/>
                          </a:solidFill>
                          <a:latin typeface="Calibri"/>
                        </a:rPr>
                        <a:t>10 years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a:txBody>
                    <a:bodyPr/>
                    <a:lstStyle/>
                    <a:p>
                      <a:pPr algn="r" fontAlgn="b"/>
                      <a:r>
                        <a:rPr lang="en-US" sz="1400" b="0" i="0" u="none" strike="noStrike">
                          <a:solidFill>
                            <a:srgbClr val="FFFFFF"/>
                          </a:solidFill>
                          <a:latin typeface="Calibri"/>
                        </a:rPr>
                        <a:t>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a:txBody>
                    <a:bodyPr/>
                    <a:lstStyle/>
                    <a:p>
                      <a:pPr algn="r" fontAlgn="b"/>
                      <a:r>
                        <a:rPr lang="en-US" sz="1400" b="0" i="0" u="none" strike="noStrike">
                          <a:solidFill>
                            <a:srgbClr val="FFFFFF"/>
                          </a:solidFill>
                          <a:latin typeface="Calibri"/>
                        </a:rPr>
                        <a:t>209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a:txBody>
                    <a:bodyPr/>
                    <a:lstStyle/>
                    <a:p>
                      <a:pPr algn="r" fontAlgn="b"/>
                      <a:r>
                        <a:rPr lang="en-US" sz="1400" b="0" i="0" u="none" strike="noStrike" dirty="0">
                          <a:solidFill>
                            <a:srgbClr val="FFFFFF"/>
                          </a:solidFill>
                          <a:latin typeface="Calibri"/>
                        </a:rPr>
                        <a:t>1.91%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r>
            </a:tbl>
          </a:graphicData>
        </a:graphic>
      </p:graphicFrame>
      <p:grpSp>
        <p:nvGrpSpPr>
          <p:cNvPr id="15" name="Group 14"/>
          <p:cNvGrpSpPr/>
          <p:nvPr/>
        </p:nvGrpSpPr>
        <p:grpSpPr>
          <a:xfrm>
            <a:off x="-3175" y="6141493"/>
            <a:ext cx="9144000" cy="716507"/>
            <a:chOff x="0" y="6141493"/>
            <a:chExt cx="9144000" cy="716507"/>
          </a:xfrm>
        </p:grpSpPr>
        <p:sp>
          <p:nvSpPr>
            <p:cNvPr id="17" name="Rectangle 1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p:cNvPicPr>
              <a:picLocks noChangeAspect="1" noChangeArrowheads="1"/>
            </p:cNvPicPr>
            <p:nvPr/>
          </p:nvPicPr>
          <p:blipFill>
            <a:blip r:embed="rId7" cstate="print"/>
            <a:srcRect/>
            <a:stretch>
              <a:fillRect/>
            </a:stretch>
          </p:blipFill>
          <p:spPr bwMode="auto">
            <a:xfrm>
              <a:off x="122829" y="6245190"/>
              <a:ext cx="1438275" cy="530922"/>
            </a:xfrm>
            <a:prstGeom prst="rect">
              <a:avLst/>
            </a:prstGeom>
            <a:noFill/>
            <a:ln w="9525">
              <a:noFill/>
              <a:miter lim="800000"/>
              <a:headEnd/>
              <a:tailEnd/>
            </a:ln>
            <a:effectLst/>
          </p:spPr>
        </p:pic>
        <p:sp>
          <p:nvSpPr>
            <p:cNvPr id="19" name="Rectangle 1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a:t>
              </a:r>
              <a:r>
                <a:rPr lang="en-US" sz="1600" u="sng" dirty="0" smtClean="0">
                  <a:solidFill>
                    <a:schemeClr val="bg1"/>
                  </a:solidFill>
                  <a:latin typeface="+mj-lt"/>
                  <a:cs typeface="BrowalliaUPC" pitchFamily="34" charset="-34"/>
                </a:rPr>
                <a:t>TENURE PROFILE</a:t>
              </a:r>
              <a:r>
                <a:rPr lang="en-US" sz="1600" dirty="0" smtClean="0">
                  <a:solidFill>
                    <a:schemeClr val="bg1"/>
                  </a:solidFill>
                  <a:latin typeface="+mj-lt"/>
                  <a:cs typeface="BrowalliaUPC" pitchFamily="34" charset="-34"/>
                </a:rPr>
                <a:t>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lum bright="54000"/>
          </a:blip>
          <a:srcRect/>
          <a:stretch>
            <a:fillRect/>
          </a:stretch>
        </p:blipFill>
        <p:spPr bwMode="auto">
          <a:xfrm>
            <a:off x="-3175" y="533400"/>
            <a:ext cx="9144000" cy="5791200"/>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Tenure Profile</a:t>
            </a:r>
            <a:endParaRPr lang="en-US" dirty="0">
              <a:solidFill>
                <a:schemeClr val="bg1"/>
              </a:solidFill>
            </a:endParaRPr>
          </a:p>
        </p:txBody>
      </p:sp>
      <p:sp>
        <p:nvSpPr>
          <p:cNvPr id="10" name="TextBox 8"/>
          <p:cNvSpPr txBox="1">
            <a:spLocks noChangeArrowheads="1"/>
          </p:cNvSpPr>
          <p:nvPr/>
        </p:nvSpPr>
        <p:spPr bwMode="auto">
          <a:xfrm>
            <a:off x="1659259" y="6324600"/>
            <a:ext cx="6818213"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TENURE PROFILE  /  SOLUTIONS  /  SUMMARY</a:t>
            </a:r>
            <a:endParaRPr lang="en-US" sz="1400" dirty="0">
              <a:solidFill>
                <a:schemeClr val="bg1"/>
              </a:solidFill>
              <a:latin typeface="BrowalliaUPC" pitchFamily="34" charset="-34"/>
              <a:cs typeface="BrowalliaUPC" pitchFamily="34" charset="-34"/>
            </a:endParaRPr>
          </a:p>
        </p:txBody>
      </p:sp>
      <p:sp>
        <p:nvSpPr>
          <p:cNvPr id="13" name="TextBox 12"/>
          <p:cNvSpPr txBox="1"/>
          <p:nvPr/>
        </p:nvSpPr>
        <p:spPr>
          <a:xfrm>
            <a:off x="228600" y="1447800"/>
            <a:ext cx="3810000" cy="3416320"/>
          </a:xfrm>
          <a:prstGeom prst="rect">
            <a:avLst/>
          </a:prstGeom>
          <a:solidFill>
            <a:schemeClr val="tx1">
              <a:lumMod val="85000"/>
              <a:lumOff val="15000"/>
            </a:schemeClr>
          </a:solidFill>
        </p:spPr>
        <p:txBody>
          <a:bodyPr wrap="square" rtlCol="0">
            <a:spAutoFit/>
          </a:bodyPr>
          <a:lstStyle/>
          <a:p>
            <a:r>
              <a:rPr lang="en-US" b="1" dirty="0" smtClean="0">
                <a:solidFill>
                  <a:schemeClr val="bg1"/>
                </a:solidFill>
              </a:rPr>
              <a:t>Year 2-5 Characteristics</a:t>
            </a:r>
          </a:p>
          <a:p>
            <a:endParaRPr lang="en-US" dirty="0" smtClean="0">
              <a:solidFill>
                <a:schemeClr val="bg1"/>
              </a:solidFill>
            </a:endParaRPr>
          </a:p>
          <a:p>
            <a:r>
              <a:rPr lang="en-US" dirty="0" smtClean="0">
                <a:solidFill>
                  <a:schemeClr val="bg1"/>
                </a:solidFill>
              </a:rPr>
              <a:t>Feel stuck between entry-level &amp; management positions</a:t>
            </a:r>
          </a:p>
          <a:p>
            <a:endParaRPr lang="en-US" dirty="0" smtClean="0">
              <a:solidFill>
                <a:schemeClr val="bg1"/>
              </a:solidFill>
            </a:endParaRPr>
          </a:p>
          <a:p>
            <a:r>
              <a:rPr lang="en-US" dirty="0" smtClean="0">
                <a:solidFill>
                  <a:schemeClr val="bg1"/>
                </a:solidFill>
              </a:rPr>
              <a:t>No incentive to take on increased responsibility</a:t>
            </a:r>
          </a:p>
          <a:p>
            <a:endParaRPr lang="en-US" dirty="0" smtClean="0">
              <a:solidFill>
                <a:schemeClr val="bg1"/>
              </a:solidFill>
            </a:endParaRPr>
          </a:p>
          <a:p>
            <a:r>
              <a:rPr lang="en-US" dirty="0" smtClean="0">
                <a:solidFill>
                  <a:schemeClr val="bg1"/>
                </a:solidFill>
              </a:rPr>
              <a:t>Feel that initial skill set is stagnant</a:t>
            </a:r>
          </a:p>
          <a:p>
            <a:endParaRPr lang="en-US" dirty="0" smtClean="0">
              <a:solidFill>
                <a:schemeClr val="bg1"/>
              </a:solidFill>
            </a:endParaRPr>
          </a:p>
          <a:p>
            <a:r>
              <a:rPr lang="en-US" dirty="0" smtClean="0">
                <a:solidFill>
                  <a:schemeClr val="bg1"/>
                </a:solidFill>
              </a:rPr>
              <a:t>Many alternative career opportunities</a:t>
            </a:r>
          </a:p>
          <a:p>
            <a:endParaRPr lang="en-US" dirty="0" smtClean="0">
              <a:solidFill>
                <a:schemeClr val="bg1"/>
              </a:solidFill>
            </a:endParaRPr>
          </a:p>
        </p:txBody>
      </p:sp>
      <p:sp>
        <p:nvSpPr>
          <p:cNvPr id="14" name="Rectangle 13"/>
          <p:cNvSpPr/>
          <p:nvPr/>
        </p:nvSpPr>
        <p:spPr>
          <a:xfrm>
            <a:off x="4267200" y="838200"/>
            <a:ext cx="4572000" cy="2308324"/>
          </a:xfrm>
          <a:prstGeom prst="rect">
            <a:avLst/>
          </a:prstGeom>
          <a:solidFill>
            <a:schemeClr val="tx1"/>
          </a:solidFill>
        </p:spPr>
        <p:txBody>
          <a:bodyPr>
            <a:spAutoFit/>
          </a:bodyPr>
          <a:lstStyle/>
          <a:p>
            <a:r>
              <a:rPr lang="en-US" i="1" dirty="0" smtClean="0">
                <a:solidFill>
                  <a:schemeClr val="bg1"/>
                </a:solidFill>
              </a:rPr>
              <a:t>“Although I know there are opportunities to advance within the company, the options available do not appeal to me. If I am promoted to a Supervisor, my salary and bonus will remain unchanged, but my workload will increase. Moving up without a raise in pay is not appealing to me.” </a:t>
            </a:r>
          </a:p>
          <a:p>
            <a:r>
              <a:rPr lang="en-US" i="1" dirty="0" smtClean="0">
                <a:solidFill>
                  <a:schemeClr val="bg1"/>
                </a:solidFill>
              </a:rPr>
              <a:t>– </a:t>
            </a:r>
            <a:r>
              <a:rPr lang="en-US" dirty="0" smtClean="0">
                <a:solidFill>
                  <a:schemeClr val="bg1"/>
                </a:solidFill>
              </a:rPr>
              <a:t>Year 2-5 employee, DFW Branch </a:t>
            </a:r>
            <a:endParaRPr lang="en-US" dirty="0">
              <a:solidFill>
                <a:schemeClr val="bg1"/>
              </a:solidFill>
            </a:endParaRPr>
          </a:p>
        </p:txBody>
      </p:sp>
      <p:graphicFrame>
        <p:nvGraphicFramePr>
          <p:cNvPr id="15" name="Table 14"/>
          <p:cNvGraphicFramePr>
            <a:graphicFrameLocks noGrp="1"/>
          </p:cNvGraphicFramePr>
          <p:nvPr/>
        </p:nvGraphicFramePr>
        <p:xfrm>
          <a:off x="2921000" y="3119437"/>
          <a:ext cx="3302000" cy="190500"/>
        </p:xfrm>
        <a:graphic>
          <a:graphicData uri="http://schemas.openxmlformats.org/drawingml/2006/table">
            <a:tbl>
              <a:tblPr/>
              <a:tblGrid>
                <a:gridCol w="3302000"/>
              </a:tblGrid>
              <a:tr h="190500">
                <a:tc>
                  <a:txBody>
                    <a:bodyPr/>
                    <a:lstStyle/>
                    <a:p>
                      <a:pPr algn="l" fontAlgn="b"/>
                      <a:endParaRPr lang="en-US" sz="800" b="1" i="0" u="none" strike="noStrike" dirty="0">
                        <a:solidFill>
                          <a:srgbClr val="000000"/>
                        </a:solidFill>
                        <a:latin typeface="Verdana"/>
                      </a:endParaRPr>
                    </a:p>
                  </a:txBody>
                  <a:tcPr marL="9525" marR="9525" marT="9525" marB="0" anchor="b">
                    <a:lnL>
                      <a:noFill/>
                    </a:lnL>
                    <a:lnR>
                      <a:noFill/>
                    </a:lnR>
                    <a:lnT>
                      <a:noFill/>
                    </a:lnT>
                    <a:lnB>
                      <a:noFill/>
                    </a:lnB>
                  </a:tcPr>
                </a:tc>
              </a:tr>
            </a:tbl>
          </a:graphicData>
        </a:graphic>
      </p:graphicFrame>
      <p:sp>
        <p:nvSpPr>
          <p:cNvPr id="17" name="Rectangle 16"/>
          <p:cNvSpPr/>
          <p:nvPr/>
        </p:nvSpPr>
        <p:spPr>
          <a:xfrm>
            <a:off x="4267200" y="3683675"/>
            <a:ext cx="4572000" cy="2031325"/>
          </a:xfrm>
          <a:prstGeom prst="rect">
            <a:avLst/>
          </a:prstGeom>
          <a:solidFill>
            <a:schemeClr val="tx1"/>
          </a:solidFill>
        </p:spPr>
        <p:txBody>
          <a:bodyPr>
            <a:spAutoFit/>
          </a:bodyPr>
          <a:lstStyle/>
          <a:p>
            <a:pPr fontAlgn="b"/>
            <a:r>
              <a:rPr lang="en-US" i="1" dirty="0" smtClean="0">
                <a:solidFill>
                  <a:schemeClr val="bg1"/>
                </a:solidFill>
                <a:latin typeface="+mj-lt"/>
              </a:rPr>
              <a:t>“Poor recognition before the well done work, our managers do not value when the employee runs the "extra mille", we have observed how people with experience have been fired while others with low level/ capabilities for managing have been hired” </a:t>
            </a:r>
          </a:p>
          <a:p>
            <a:pPr fontAlgn="b"/>
            <a:r>
              <a:rPr lang="en-US" dirty="0" smtClean="0">
                <a:solidFill>
                  <a:schemeClr val="bg1"/>
                </a:solidFill>
                <a:latin typeface="+mj-lt"/>
              </a:rPr>
              <a:t>– Year 2-5 employee, SJO Branch</a:t>
            </a:r>
          </a:p>
        </p:txBody>
      </p:sp>
      <p:grpSp>
        <p:nvGrpSpPr>
          <p:cNvPr id="18" name="Group 17"/>
          <p:cNvGrpSpPr/>
          <p:nvPr/>
        </p:nvGrpSpPr>
        <p:grpSpPr>
          <a:xfrm>
            <a:off x="-3175" y="6141493"/>
            <a:ext cx="9144000" cy="716507"/>
            <a:chOff x="0" y="6141493"/>
            <a:chExt cx="9144000" cy="716507"/>
          </a:xfrm>
        </p:grpSpPr>
        <p:sp>
          <p:nvSpPr>
            <p:cNvPr id="19" name="Rectangle 18"/>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p:cNvPicPr>
              <a:picLocks noChangeAspect="1" noChangeArrowheads="1"/>
            </p:cNvPicPr>
            <p:nvPr/>
          </p:nvPicPr>
          <p:blipFill>
            <a:blip r:embed="rId7"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1" name="Rectangle 20"/>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a:t>
              </a:r>
              <a:r>
                <a:rPr lang="en-US" sz="1600" u="sng" dirty="0" smtClean="0">
                  <a:solidFill>
                    <a:schemeClr val="bg1"/>
                  </a:solidFill>
                  <a:latin typeface="+mj-lt"/>
                  <a:cs typeface="BrowalliaUPC" pitchFamily="34" charset="-34"/>
                </a:rPr>
                <a:t>TENURE PROFILE</a:t>
              </a:r>
              <a:r>
                <a:rPr lang="en-US" sz="1600" dirty="0" smtClean="0">
                  <a:solidFill>
                    <a:schemeClr val="bg1"/>
                  </a:solidFill>
                  <a:latin typeface="+mj-lt"/>
                  <a:cs typeface="BrowalliaUPC" pitchFamily="34" charset="-34"/>
                </a:rPr>
                <a:t>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Grp="1" noChangeAspect="1" noChangeArrowheads="1"/>
          </p:cNvPicPr>
          <p:nvPr>
            <p:ph idx="1"/>
          </p:nvPr>
        </p:nvPicPr>
        <p:blipFill>
          <a:blip r:embed="rId3">
            <a:lum bright="17000"/>
          </a:blip>
          <a:srcRect/>
          <a:stretch>
            <a:fillRect/>
          </a:stretch>
        </p:blipFill>
        <p:spPr bwMode="auto">
          <a:xfrm>
            <a:off x="0" y="458390"/>
            <a:ext cx="9143999" cy="5660571"/>
          </a:xfrm>
          <a:prstGeom prst="rect">
            <a:avLst/>
          </a:prstGeom>
          <a:noFill/>
          <a:ln w="9525">
            <a:noFill/>
            <a:miter lim="800000"/>
            <a:headEnd/>
            <a:tailEnd/>
          </a:ln>
          <a:effectLst/>
        </p:spPr>
      </p:pic>
      <p:grpSp>
        <p:nvGrpSpPr>
          <p:cNvPr id="2" name="Group 11"/>
          <p:cNvGrpSpPr/>
          <p:nvPr/>
        </p:nvGrpSpPr>
        <p:grpSpPr>
          <a:xfrm>
            <a:off x="0" y="0"/>
            <a:ext cx="9144000" cy="533400"/>
            <a:chOff x="0" y="0"/>
            <a:chExt cx="9144000" cy="533400"/>
          </a:xfrm>
        </p:grpSpPr>
        <p:pic>
          <p:nvPicPr>
            <p:cNvPr id="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solidFill>
              <a:schemeClr val="tx1"/>
            </a:solidFill>
            <a:ln w="9525">
              <a:noFill/>
              <a:miter lim="800000"/>
              <a:headEnd/>
              <a:tailEnd/>
            </a:ln>
          </p:spPr>
        </p:pic>
        <p:pic>
          <p:nvPicPr>
            <p:cNvPr id="5"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grpSp>
      <p:grpSp>
        <p:nvGrpSpPr>
          <p:cNvPr id="3" name="Group 12"/>
          <p:cNvGrpSpPr/>
          <p:nvPr/>
        </p:nvGrpSpPr>
        <p:grpSpPr>
          <a:xfrm>
            <a:off x="-3175"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u="sng" dirty="0" smtClean="0">
                  <a:solidFill>
                    <a:schemeClr val="bg1"/>
                  </a:solidFill>
                  <a:cs typeface="BrowalliaUPC" pitchFamily="34" charset="-34"/>
                </a:rPr>
                <a:t>TASK</a:t>
              </a:r>
              <a:r>
                <a:rPr lang="en-US" sz="1600" dirty="0" smtClean="0">
                  <a:solidFill>
                    <a:schemeClr val="bg1"/>
                  </a:solidFill>
                  <a:cs typeface="BrowalliaUPC" pitchFamily="34" charset="-34"/>
                </a:rPr>
                <a:t>  /  METHODS  /  ANALYSIS  / TENURE PROFILE /  SOLUTIONS  /  SUMMARY</a:t>
              </a:r>
              <a:endParaRPr lang="en-US" sz="1600" dirty="0">
                <a:solidFill>
                  <a:schemeClr val="bg1"/>
                </a:solidFill>
                <a:cs typeface="BrowalliaUPC" pitchFamily="34" charset="-34"/>
              </a:endParaRPr>
            </a:p>
          </p:txBody>
        </p:sp>
      </p:grpSp>
      <p:sp>
        <p:nvSpPr>
          <p:cNvPr id="11" name="TextBox 10"/>
          <p:cNvSpPr txBox="1"/>
          <p:nvPr/>
        </p:nvSpPr>
        <p:spPr>
          <a:xfrm>
            <a:off x="3057104" y="2967335"/>
            <a:ext cx="3070755"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TASK</a:t>
            </a:r>
            <a:endParaRPr 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lum bright="54000"/>
          </a:blip>
          <a:srcRect/>
          <a:stretch>
            <a:fillRect/>
          </a:stretch>
        </p:blipFill>
        <p:spPr bwMode="auto">
          <a:xfrm>
            <a:off x="-3175" y="534988"/>
            <a:ext cx="9144000" cy="5791200"/>
          </a:xfrm>
          <a:prstGeom prst="rect">
            <a:avLst/>
          </a:prstGeom>
          <a:noFill/>
          <a:ln w="9525">
            <a:solidFill>
              <a:schemeClr val="tx1"/>
            </a:solid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Tenure Profile</a:t>
            </a:r>
            <a:endParaRPr lang="en-US" dirty="0">
              <a:solidFill>
                <a:schemeClr val="bg1"/>
              </a:solidFill>
            </a:endParaRPr>
          </a:p>
        </p:txBody>
      </p:sp>
      <p:sp>
        <p:nvSpPr>
          <p:cNvPr id="10" name="TextBox 8"/>
          <p:cNvSpPr txBox="1">
            <a:spLocks noChangeArrowheads="1"/>
          </p:cNvSpPr>
          <p:nvPr/>
        </p:nvSpPr>
        <p:spPr bwMode="auto">
          <a:xfrm>
            <a:off x="1659259" y="6324600"/>
            <a:ext cx="6818213"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TENURE PROFILE  /  SOLUTIONS  /  SUMMARY</a:t>
            </a:r>
            <a:endParaRPr lang="en-US" sz="1400" dirty="0">
              <a:solidFill>
                <a:schemeClr val="bg1"/>
              </a:solidFill>
              <a:latin typeface="BrowalliaUPC" pitchFamily="34" charset="-34"/>
              <a:cs typeface="BrowalliaUPC" pitchFamily="34" charset="-34"/>
            </a:endParaRPr>
          </a:p>
        </p:txBody>
      </p:sp>
      <p:sp>
        <p:nvSpPr>
          <p:cNvPr id="14" name="TextBox 13"/>
          <p:cNvSpPr txBox="1"/>
          <p:nvPr/>
        </p:nvSpPr>
        <p:spPr>
          <a:xfrm>
            <a:off x="5410200" y="1143000"/>
            <a:ext cx="3429000" cy="4524315"/>
          </a:xfrm>
          <a:prstGeom prst="rect">
            <a:avLst/>
          </a:prstGeom>
          <a:solidFill>
            <a:schemeClr val="tx1">
              <a:lumMod val="85000"/>
              <a:lumOff val="15000"/>
            </a:schemeClr>
          </a:solidFill>
        </p:spPr>
        <p:txBody>
          <a:bodyPr wrap="square" rtlCol="0">
            <a:spAutoFit/>
          </a:bodyPr>
          <a:lstStyle/>
          <a:p>
            <a:r>
              <a:rPr lang="en-US" b="1" dirty="0" smtClean="0">
                <a:solidFill>
                  <a:schemeClr val="bg1"/>
                </a:solidFill>
              </a:rPr>
              <a:t>Possible improvements</a:t>
            </a:r>
          </a:p>
          <a:p>
            <a:endParaRPr lang="en-US" dirty="0" smtClean="0">
              <a:solidFill>
                <a:schemeClr val="bg1"/>
              </a:solidFill>
            </a:endParaRPr>
          </a:p>
          <a:p>
            <a:r>
              <a:rPr lang="en-US" dirty="0" smtClean="0">
                <a:solidFill>
                  <a:schemeClr val="bg1"/>
                </a:solidFill>
              </a:rPr>
              <a:t>More “rungs” on the promotion ladder</a:t>
            </a: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Pay increases / incentives for promotions</a:t>
            </a:r>
          </a:p>
          <a:p>
            <a:endParaRPr lang="en-US" dirty="0" smtClean="0">
              <a:solidFill>
                <a:schemeClr val="bg1"/>
              </a:solidFill>
            </a:endParaRPr>
          </a:p>
          <a:p>
            <a:r>
              <a:rPr lang="en-US" dirty="0" smtClean="0">
                <a:solidFill>
                  <a:schemeClr val="bg1"/>
                </a:solidFill>
              </a:rPr>
              <a:t>Selective leadership / development training for employees</a:t>
            </a:r>
          </a:p>
          <a:p>
            <a:endParaRPr lang="en-US" dirty="0" smtClean="0">
              <a:solidFill>
                <a:schemeClr val="bg1"/>
              </a:solidFill>
            </a:endParaRPr>
          </a:p>
          <a:p>
            <a:r>
              <a:rPr lang="en-US" dirty="0" smtClean="0">
                <a:solidFill>
                  <a:schemeClr val="bg1"/>
                </a:solidFill>
              </a:rPr>
              <a:t>Emphasize PDP and goals related to company advancement</a:t>
            </a:r>
          </a:p>
          <a:p>
            <a:endParaRPr lang="en-US" dirty="0" smtClean="0">
              <a:solidFill>
                <a:schemeClr val="bg1"/>
              </a:solidFill>
            </a:endParaRPr>
          </a:p>
        </p:txBody>
      </p:sp>
      <p:sp>
        <p:nvSpPr>
          <p:cNvPr id="15" name="TextBox 14"/>
          <p:cNvSpPr txBox="1"/>
          <p:nvPr/>
        </p:nvSpPr>
        <p:spPr>
          <a:xfrm>
            <a:off x="304800" y="1143000"/>
            <a:ext cx="3429000" cy="4524315"/>
          </a:xfrm>
          <a:prstGeom prst="rect">
            <a:avLst/>
          </a:prstGeom>
          <a:solidFill>
            <a:schemeClr val="tx1">
              <a:lumMod val="85000"/>
              <a:lumOff val="15000"/>
            </a:schemeClr>
          </a:solidFill>
        </p:spPr>
        <p:txBody>
          <a:bodyPr wrap="square" rtlCol="0">
            <a:spAutoFit/>
          </a:bodyPr>
          <a:lstStyle/>
          <a:p>
            <a:r>
              <a:rPr lang="en-US" b="1" dirty="0" smtClean="0">
                <a:solidFill>
                  <a:schemeClr val="bg1"/>
                </a:solidFill>
              </a:rPr>
              <a:t>Problems</a:t>
            </a:r>
          </a:p>
          <a:p>
            <a:endParaRPr lang="en-US" dirty="0" smtClean="0">
              <a:solidFill>
                <a:schemeClr val="bg1"/>
              </a:solidFill>
            </a:endParaRPr>
          </a:p>
          <a:p>
            <a:r>
              <a:rPr lang="en-US" dirty="0" smtClean="0">
                <a:solidFill>
                  <a:schemeClr val="bg1"/>
                </a:solidFill>
              </a:rPr>
              <a:t>Feels stuck between entry-level &amp; management positions</a:t>
            </a: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No incentive to take on increased responsibility</a:t>
            </a: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Feel that initial skill set is stagnant</a:t>
            </a:r>
          </a:p>
          <a:p>
            <a:endParaRPr lang="en-US" dirty="0" smtClean="0">
              <a:solidFill>
                <a:schemeClr val="bg1"/>
              </a:solidFill>
            </a:endParaRPr>
          </a:p>
          <a:p>
            <a:endParaRPr lang="en-US" dirty="0" smtClean="0">
              <a:solidFill>
                <a:schemeClr val="bg1"/>
              </a:solidFill>
            </a:endParaRPr>
          </a:p>
          <a:p>
            <a:r>
              <a:rPr lang="en-US" dirty="0" smtClean="0">
                <a:solidFill>
                  <a:schemeClr val="bg1"/>
                </a:solidFill>
              </a:rPr>
              <a:t>Many alternative career opportunities</a:t>
            </a:r>
          </a:p>
          <a:p>
            <a:endParaRPr lang="en-US" dirty="0" smtClean="0">
              <a:solidFill>
                <a:schemeClr val="bg1"/>
              </a:solidFill>
            </a:endParaRPr>
          </a:p>
        </p:txBody>
      </p:sp>
      <p:sp>
        <p:nvSpPr>
          <p:cNvPr id="17" name="Right Arrow 16"/>
          <p:cNvSpPr/>
          <p:nvPr/>
        </p:nvSpPr>
        <p:spPr>
          <a:xfrm>
            <a:off x="3886200" y="1754188"/>
            <a:ext cx="1371600" cy="68580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886200" y="2744788"/>
            <a:ext cx="1371600" cy="68580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3886200" y="3811588"/>
            <a:ext cx="1371600" cy="68580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3886200" y="4725988"/>
            <a:ext cx="1371600" cy="68580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175" y="6141493"/>
            <a:ext cx="9144000" cy="716507"/>
            <a:chOff x="0" y="6141493"/>
            <a:chExt cx="9144000" cy="716507"/>
          </a:xfrm>
        </p:grpSpPr>
        <p:sp>
          <p:nvSpPr>
            <p:cNvPr id="22" name="Rectangle 21"/>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p:cNvPicPr>
              <a:picLocks noChangeAspect="1" noChangeArrowheads="1"/>
            </p:cNvPicPr>
            <p:nvPr/>
          </p:nvPicPr>
          <p:blipFill>
            <a:blip r:embed="rId7"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4" name="Rectangle 23"/>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a:t>
              </a:r>
              <a:r>
                <a:rPr lang="en-US" sz="1600" u="sng" dirty="0" smtClean="0">
                  <a:solidFill>
                    <a:schemeClr val="bg1"/>
                  </a:solidFill>
                  <a:latin typeface="+mj-lt"/>
                  <a:cs typeface="BrowalliaUPC" pitchFamily="34" charset="-34"/>
                </a:rPr>
                <a:t>TENURE PROFILE</a:t>
              </a:r>
              <a:r>
                <a:rPr lang="en-US" sz="1600" dirty="0" smtClean="0">
                  <a:solidFill>
                    <a:schemeClr val="bg1"/>
                  </a:solidFill>
                  <a:latin typeface="+mj-lt"/>
                  <a:cs typeface="BrowalliaUPC" pitchFamily="34" charset="-34"/>
                </a:rPr>
                <a:t>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4" name="Picture 2"/>
          <p:cNvPicPr>
            <a:picLocks noChangeAspect="1" noChangeArrowheads="1"/>
          </p:cNvPicPr>
          <p:nvPr/>
        </p:nvPicPr>
        <p:blipFill>
          <a:blip r:embed="rId3">
            <a:lum bright="48000"/>
          </a:blip>
          <a:srcRect/>
          <a:stretch>
            <a:fillRect/>
          </a:stretch>
        </p:blipFill>
        <p:spPr bwMode="auto">
          <a:xfrm>
            <a:off x="0" y="431170"/>
            <a:ext cx="9144000" cy="5849346"/>
          </a:xfrm>
          <a:prstGeom prst="rect">
            <a:avLst/>
          </a:prstGeom>
          <a:noFill/>
          <a:ln w="9525">
            <a:noFill/>
            <a:miter lim="800000"/>
            <a:headEnd/>
            <a:tailEnd/>
          </a:ln>
          <a:effectLst/>
        </p:spPr>
      </p:pic>
      <p:pic>
        <p:nvPicPr>
          <p:cNvPr id="10" name="Picture 2"/>
          <p:cNvPicPr>
            <a:picLocks noChangeAspect="1" noChangeArrowheads="1"/>
          </p:cNvPicPr>
          <p:nvPr/>
        </p:nvPicPr>
        <p:blipFill>
          <a:blip r:embed="rId3">
            <a:lum bright="48000"/>
          </a:blip>
          <a:srcRect/>
          <a:stretch>
            <a:fillRect/>
          </a:stretch>
        </p:blipFill>
        <p:spPr bwMode="auto">
          <a:xfrm>
            <a:off x="0" y="504327"/>
            <a:ext cx="9144000" cy="5849346"/>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a:t>
              </a:r>
              <a:r>
                <a:rPr lang="en-US" sz="1600" u="sng" dirty="0" smtClean="0">
                  <a:solidFill>
                    <a:schemeClr val="bg1"/>
                  </a:solidFill>
                  <a:latin typeface="+mj-lt"/>
                  <a:cs typeface="BrowalliaUPC" pitchFamily="34" charset="-34"/>
                </a:rPr>
                <a:t>SOLUTIONS</a:t>
              </a:r>
              <a:r>
                <a:rPr lang="en-US" sz="1600" dirty="0" smtClean="0">
                  <a:solidFill>
                    <a:schemeClr val="bg1"/>
                  </a:solidFill>
                  <a:latin typeface="+mj-lt"/>
                  <a:cs typeface="BrowalliaUPC" pitchFamily="34" charset="-34"/>
                </a:rPr>
                <a:t>  /  SUMMARY</a:t>
              </a:r>
              <a:endParaRPr lang="en-US" sz="1600" dirty="0">
                <a:solidFill>
                  <a:schemeClr val="bg1"/>
                </a:solidFill>
                <a:latin typeface="+mj-lt"/>
                <a:cs typeface="BrowalliaUPC" pitchFamily="34" charset="-34"/>
              </a:endParaRPr>
            </a:p>
          </p:txBody>
        </p:sp>
      </p:grpSp>
      <p:grpSp>
        <p:nvGrpSpPr>
          <p:cNvPr id="11" name="Group 12"/>
          <p:cNvGrpSpPr/>
          <p:nvPr/>
        </p:nvGrpSpPr>
        <p:grpSpPr>
          <a:xfrm>
            <a:off x="0" y="0"/>
            <a:ext cx="9144000" cy="533400"/>
            <a:chOff x="0" y="0"/>
            <a:chExt cx="9144000" cy="533400"/>
          </a:xfrm>
        </p:grpSpPr>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Solutions</a:t>
              </a:r>
              <a:endParaRPr lang="en-US" dirty="0">
                <a:solidFill>
                  <a:schemeClr val="bg1"/>
                </a:solidFill>
              </a:endParaRPr>
            </a:p>
          </p:txBody>
        </p:sp>
      </p:grpSp>
      <p:sp>
        <p:nvSpPr>
          <p:cNvPr id="16" name="TextBox 15"/>
          <p:cNvSpPr txBox="1"/>
          <p:nvPr/>
        </p:nvSpPr>
        <p:spPr>
          <a:xfrm>
            <a:off x="1685498" y="2967335"/>
            <a:ext cx="5773003"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TENURE PROFILE</a:t>
            </a:r>
            <a:endParaRPr lang="en-US" sz="5400" dirty="0">
              <a:solidFill>
                <a:schemeClr val="bg1"/>
              </a:solidFill>
            </a:endParaRPr>
          </a:p>
        </p:txBody>
      </p:sp>
      <p:sp>
        <p:nvSpPr>
          <p:cNvPr id="17" name="TextBox 16"/>
          <p:cNvSpPr txBox="1"/>
          <p:nvPr/>
        </p:nvSpPr>
        <p:spPr>
          <a:xfrm>
            <a:off x="2617206" y="2964963"/>
            <a:ext cx="3892785"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SOLUTIONS</a:t>
            </a:r>
            <a:endParaRPr lang="en-US" sz="5400" dirty="0">
              <a:solidFill>
                <a:schemeClr val="bg1"/>
              </a:solidFill>
            </a:endParaRPr>
          </a:p>
        </p:txBody>
      </p:sp>
      <p:pic>
        <p:nvPicPr>
          <p:cNvPr id="18"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1000"/>
                                        <p:tgtEl>
                                          <p:spTgt spid="16"/>
                                        </p:tgtEl>
                                        <p:attrNameLst>
                                          <p:attrName>ppt_x</p:attrName>
                                        </p:attrNameLst>
                                      </p:cBhvr>
                                      <p:tavLst>
                                        <p:tav tm="0">
                                          <p:val>
                                            <p:strVal val="ppt_x"/>
                                          </p:val>
                                        </p:tav>
                                        <p:tav tm="100000">
                                          <p:val>
                                            <p:strVal val="0-ppt_w/2"/>
                                          </p:val>
                                        </p:tav>
                                      </p:tavLst>
                                    </p:anim>
                                    <p:anim calcmode="lin" valueType="num">
                                      <p:cBhvr additive="base">
                                        <p:cTn id="7" dur="1000"/>
                                        <p:tgtEl>
                                          <p:spTgt spid="16"/>
                                        </p:tgtEl>
                                        <p:attrNameLst>
                                          <p:attrName>ppt_y</p:attrName>
                                        </p:attrNameLst>
                                      </p:cBhvr>
                                      <p:tavLst>
                                        <p:tav tm="0">
                                          <p:val>
                                            <p:strVal val="ppt_y"/>
                                          </p:val>
                                        </p:tav>
                                        <p:tav tm="100000">
                                          <p:val>
                                            <p:strVal val="ppt_y"/>
                                          </p:val>
                                        </p:tav>
                                      </p:tavLst>
                                    </p:anim>
                                    <p:set>
                                      <p:cBhvr>
                                        <p:cTn id="8" dur="1" fill="hold">
                                          <p:stCondLst>
                                            <p:cond delay="999"/>
                                          </p:stCondLst>
                                        </p:cTn>
                                        <p:tgtEl>
                                          <p:spTgt spid="16"/>
                                        </p:tgtEl>
                                        <p:attrNameLst>
                                          <p:attrName>style.visibility</p:attrName>
                                        </p:attrNameLst>
                                      </p:cBhvr>
                                      <p:to>
                                        <p:strVal val="hidden"/>
                                      </p:to>
                                    </p:set>
                                  </p:childTnLst>
                                </p:cTn>
                              </p:par>
                              <p:par>
                                <p:cTn id="9" presetID="2" presetClass="entr" presetSubtype="2"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1+#ppt_w/2"/>
                                          </p:val>
                                        </p:tav>
                                        <p:tav tm="100000">
                                          <p:val>
                                            <p:strVal val="#ppt_x"/>
                                          </p:val>
                                        </p:tav>
                                      </p:tavLst>
                                    </p:anim>
                                    <p:anim calcmode="lin" valueType="num">
                                      <p:cBhvr additive="base">
                                        <p:cTn id="12"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lum bright="48000"/>
          </a:blip>
          <a:srcRect/>
          <a:stretch>
            <a:fillRect/>
          </a:stretch>
        </p:blipFill>
        <p:spPr bwMode="auto">
          <a:xfrm>
            <a:off x="0" y="504327"/>
            <a:ext cx="9144000" cy="5849346"/>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3">
            <a:lum bright="48000"/>
          </a:blip>
          <a:srcRect/>
          <a:stretch>
            <a:fillRect/>
          </a:stretch>
        </p:blipFill>
        <p:spPr bwMode="auto">
          <a:xfrm>
            <a:off x="-3175" y="504327"/>
            <a:ext cx="9144000" cy="5849346"/>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a:t>
              </a:r>
              <a:r>
                <a:rPr lang="en-US" sz="1600" u="sng" dirty="0" smtClean="0">
                  <a:solidFill>
                    <a:schemeClr val="bg1"/>
                  </a:solidFill>
                  <a:latin typeface="+mj-lt"/>
                  <a:cs typeface="BrowalliaUPC" pitchFamily="34" charset="-34"/>
                </a:rPr>
                <a:t>SOLUTIONS</a:t>
              </a:r>
              <a:r>
                <a:rPr lang="en-US" sz="1600" dirty="0" smtClean="0">
                  <a:solidFill>
                    <a:schemeClr val="bg1"/>
                  </a:solidFill>
                  <a:latin typeface="+mj-lt"/>
                  <a:cs typeface="BrowalliaUPC" pitchFamily="34" charset="-34"/>
                </a:rPr>
                <a:t>  /  SUMMARY</a:t>
              </a:r>
              <a:endParaRPr lang="en-US" sz="1600" dirty="0">
                <a:solidFill>
                  <a:schemeClr val="bg1"/>
                </a:solidFill>
                <a:latin typeface="+mj-lt"/>
                <a:cs typeface="BrowalliaUPC" pitchFamily="34" charset="-34"/>
              </a:endParaRPr>
            </a:p>
          </p:txBody>
        </p:sp>
      </p:grpSp>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graphicFrame>
        <p:nvGraphicFramePr>
          <p:cNvPr id="12" name="Content Placeholder 11"/>
          <p:cNvGraphicFramePr>
            <a:graphicFrameLocks noGrp="1"/>
          </p:cNvGraphicFramePr>
          <p:nvPr>
            <p:ph idx="1"/>
          </p:nvPr>
        </p:nvGraphicFramePr>
        <p:xfrm>
          <a:off x="467673" y="1015891"/>
          <a:ext cx="8229600" cy="45259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3" name="Picture 5"/>
          <p:cNvPicPr>
            <a:picLocks noChangeAspect="1" noChangeArrowheads="1"/>
          </p:cNvPicPr>
          <p:nvPr/>
        </p:nvPicPr>
        <p:blipFill>
          <a:blip r:embed="rId10"/>
          <a:srcRect l="3125" t="12500" b="29167"/>
          <a:stretch>
            <a:fillRect/>
          </a:stretch>
        </p:blipFill>
        <p:spPr bwMode="auto">
          <a:xfrm>
            <a:off x="702861" y="3429000"/>
            <a:ext cx="1582488" cy="1429603"/>
          </a:xfrm>
          <a:prstGeom prst="rect">
            <a:avLst/>
          </a:prstGeom>
          <a:noFill/>
          <a:ln w="38100">
            <a:solidFill>
              <a:schemeClr val="tx1"/>
            </a:solidFill>
            <a:miter lim="800000"/>
            <a:headEnd/>
            <a:tailEnd/>
          </a:ln>
        </p:spPr>
      </p:pic>
      <p:pic>
        <p:nvPicPr>
          <p:cNvPr id="14" name="Picture 2"/>
          <p:cNvPicPr>
            <a:picLocks noChangeAspect="1" noChangeArrowheads="1"/>
          </p:cNvPicPr>
          <p:nvPr/>
        </p:nvPicPr>
        <p:blipFill>
          <a:blip r:embed="rId11"/>
          <a:srcRect/>
          <a:stretch>
            <a:fillRect/>
          </a:stretch>
        </p:blipFill>
        <p:spPr bwMode="auto">
          <a:xfrm>
            <a:off x="4899547" y="3429000"/>
            <a:ext cx="1514900" cy="1431739"/>
          </a:xfrm>
          <a:prstGeom prst="rect">
            <a:avLst/>
          </a:prstGeom>
          <a:noFill/>
          <a:ln w="38100">
            <a:solidFill>
              <a:schemeClr val="tx1"/>
            </a:solidFill>
            <a:miter lim="800000"/>
            <a:headEnd/>
            <a:tailEnd/>
          </a:ln>
          <a:effectLst/>
        </p:spPr>
      </p:pic>
      <p:pic>
        <p:nvPicPr>
          <p:cNvPr id="15" name="Picture 4"/>
          <p:cNvPicPr>
            <a:picLocks noChangeAspect="1" noChangeArrowheads="1"/>
          </p:cNvPicPr>
          <p:nvPr/>
        </p:nvPicPr>
        <p:blipFill>
          <a:blip r:embed="rId12" cstate="print"/>
          <a:srcRect/>
          <a:stretch>
            <a:fillRect/>
          </a:stretch>
        </p:blipFill>
        <p:spPr bwMode="auto">
          <a:xfrm>
            <a:off x="2756847" y="3429000"/>
            <a:ext cx="1596789" cy="1447251"/>
          </a:xfrm>
          <a:prstGeom prst="rect">
            <a:avLst/>
          </a:prstGeom>
          <a:noFill/>
          <a:ln w="38100">
            <a:solidFill>
              <a:schemeClr val="tx1"/>
            </a:solidFill>
            <a:miter lim="800000"/>
            <a:headEnd/>
            <a:tailEnd/>
          </a:ln>
          <a:effectLst/>
        </p:spPr>
      </p:pic>
      <p:pic>
        <p:nvPicPr>
          <p:cNvPr id="16" name="Picture 5"/>
          <p:cNvPicPr>
            <a:picLocks noChangeAspect="1" noChangeArrowheads="1"/>
          </p:cNvPicPr>
          <p:nvPr/>
        </p:nvPicPr>
        <p:blipFill>
          <a:blip r:embed="rId13"/>
          <a:srcRect/>
          <a:stretch>
            <a:fillRect/>
          </a:stretch>
        </p:blipFill>
        <p:spPr bwMode="auto">
          <a:xfrm>
            <a:off x="6878471" y="3429000"/>
            <a:ext cx="1590066" cy="1443649"/>
          </a:xfrm>
          <a:prstGeom prst="rect">
            <a:avLst/>
          </a:prstGeom>
          <a:noFill/>
          <a:ln w="38100">
            <a:solidFill>
              <a:schemeClr val="tx1"/>
            </a:solidFill>
            <a:miter lim="800000"/>
            <a:headEnd/>
            <a:tailEnd/>
          </a:ln>
          <a:effectLst/>
        </p:spPr>
      </p:pic>
      <p:sp>
        <p:nvSpPr>
          <p:cNvPr id="17" name="TextBox 16"/>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Solutions</a:t>
            </a:r>
            <a:endParaRPr lang="en-US" dirty="0">
              <a:solidFill>
                <a:schemeClr val="bg1"/>
              </a:solidFill>
            </a:endParaRPr>
          </a:p>
        </p:txBody>
      </p:sp>
      <p:pic>
        <p:nvPicPr>
          <p:cNvPr id="18" name="Picture 18"/>
          <p:cNvPicPr>
            <a:picLocks noChangeAspect="1" noChangeArrowheads="1"/>
          </p:cNvPicPr>
          <p:nvPr/>
        </p:nvPicPr>
        <p:blipFill>
          <a:blip r:embed="rId14"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lum bright="48000"/>
          </a:blip>
          <a:srcRect/>
          <a:stretch>
            <a:fillRect/>
          </a:stretch>
        </p:blipFill>
        <p:spPr bwMode="auto">
          <a:xfrm>
            <a:off x="0" y="431170"/>
            <a:ext cx="9144000" cy="5849346"/>
          </a:xfrm>
          <a:prstGeom prst="rect">
            <a:avLst/>
          </a:prstGeom>
          <a:noFill/>
          <a:ln w="9525">
            <a:noFill/>
            <a:miter lim="800000"/>
            <a:headEnd/>
            <a:tailEnd/>
          </a:ln>
          <a:effectLst/>
        </p:spPr>
      </p:pic>
      <p:pic>
        <p:nvPicPr>
          <p:cNvPr id="10" name="Picture 2"/>
          <p:cNvPicPr>
            <a:picLocks noChangeAspect="1" noChangeArrowheads="1"/>
          </p:cNvPicPr>
          <p:nvPr/>
        </p:nvPicPr>
        <p:blipFill>
          <a:blip r:embed="rId3">
            <a:lum bright="48000"/>
          </a:blip>
          <a:srcRect/>
          <a:stretch>
            <a:fillRect/>
          </a:stretch>
        </p:blipFill>
        <p:spPr bwMode="auto">
          <a:xfrm>
            <a:off x="-3175" y="719279"/>
            <a:ext cx="9144000" cy="5849346"/>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a:t>
              </a:r>
              <a:r>
                <a:rPr lang="en-US" sz="1600" u="sng" dirty="0" smtClean="0">
                  <a:solidFill>
                    <a:schemeClr val="bg1"/>
                  </a:solidFill>
                  <a:latin typeface="+mj-lt"/>
                  <a:cs typeface="BrowalliaUPC" pitchFamily="34" charset="-34"/>
                </a:rPr>
                <a:t>SOLUTIONS</a:t>
              </a:r>
              <a:r>
                <a:rPr lang="en-US" sz="1600" dirty="0" smtClean="0">
                  <a:solidFill>
                    <a:schemeClr val="bg1"/>
                  </a:solidFill>
                  <a:latin typeface="+mj-lt"/>
                  <a:cs typeface="BrowalliaUPC" pitchFamily="34" charset="-34"/>
                </a:rPr>
                <a:t>  /  SUMMARY</a:t>
              </a:r>
              <a:endParaRPr lang="en-US" sz="1600" dirty="0">
                <a:solidFill>
                  <a:schemeClr val="bg1"/>
                </a:solidFill>
                <a:latin typeface="+mj-lt"/>
                <a:cs typeface="BrowalliaUPC" pitchFamily="34" charset="-34"/>
              </a:endParaRPr>
            </a:p>
          </p:txBody>
        </p:sp>
      </p:grpSp>
      <p:grpSp>
        <p:nvGrpSpPr>
          <p:cNvPr id="11" name="Group 12"/>
          <p:cNvGrpSpPr/>
          <p:nvPr/>
        </p:nvGrpSpPr>
        <p:grpSpPr>
          <a:xfrm>
            <a:off x="0" y="0"/>
            <a:ext cx="9144000" cy="533400"/>
            <a:chOff x="0" y="0"/>
            <a:chExt cx="9144000" cy="533400"/>
          </a:xfrm>
        </p:grpSpPr>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Solutions</a:t>
              </a:r>
              <a:endParaRPr lang="en-US" dirty="0">
                <a:solidFill>
                  <a:schemeClr val="bg1"/>
                </a:solidFill>
              </a:endParaRPr>
            </a:p>
          </p:txBody>
        </p:sp>
      </p:grpSp>
      <p:sp>
        <p:nvSpPr>
          <p:cNvPr id="13" name="TextBox 12"/>
          <p:cNvSpPr txBox="1"/>
          <p:nvPr/>
        </p:nvSpPr>
        <p:spPr>
          <a:xfrm>
            <a:off x="2442976" y="822264"/>
            <a:ext cx="4241279" cy="769441"/>
          </a:xfrm>
          <a:prstGeom prst="rect">
            <a:avLst/>
          </a:prstGeom>
          <a:solidFill>
            <a:schemeClr val="tx1">
              <a:lumMod val="85000"/>
              <a:lumOff val="15000"/>
            </a:schemeClr>
          </a:solidFill>
        </p:spPr>
        <p:txBody>
          <a:bodyPr wrap="square" rtlCol="0">
            <a:spAutoFit/>
          </a:bodyPr>
          <a:lstStyle/>
          <a:p>
            <a:pPr algn="ctr"/>
            <a:r>
              <a:rPr lang="en-US" sz="4400" dirty="0" smtClean="0">
                <a:solidFill>
                  <a:schemeClr val="bg1"/>
                </a:solidFill>
              </a:rPr>
              <a:t>Management</a:t>
            </a:r>
            <a:endParaRPr lang="en-US" sz="4400" dirty="0">
              <a:solidFill>
                <a:schemeClr val="bg1"/>
              </a:solidFill>
            </a:endParaRPr>
          </a:p>
        </p:txBody>
      </p:sp>
      <p:sp>
        <p:nvSpPr>
          <p:cNvPr id="14" name="TextBox 13"/>
          <p:cNvSpPr txBox="1"/>
          <p:nvPr/>
        </p:nvSpPr>
        <p:spPr>
          <a:xfrm>
            <a:off x="3761782" y="2083108"/>
            <a:ext cx="5080613" cy="3693319"/>
          </a:xfrm>
          <a:prstGeom prst="rect">
            <a:avLst/>
          </a:prstGeom>
          <a:solidFill>
            <a:schemeClr val="tx1">
              <a:lumMod val="85000"/>
              <a:lumOff val="15000"/>
            </a:schemeClr>
          </a:solidFill>
        </p:spPr>
        <p:txBody>
          <a:bodyPr wrap="square" rtlCol="0">
            <a:spAutoFit/>
          </a:bodyPr>
          <a:lstStyle/>
          <a:p>
            <a:pPr lvl="1"/>
            <a:endParaRPr lang="en-US" dirty="0" smtClean="0">
              <a:solidFill>
                <a:schemeClr val="bg1"/>
              </a:solidFill>
            </a:endParaRPr>
          </a:p>
          <a:p>
            <a:pPr lvl="1">
              <a:buFont typeface="Wingdings" pitchFamily="2" charset="2"/>
              <a:buChar char="Ø"/>
            </a:pPr>
            <a:r>
              <a:rPr lang="en-US" dirty="0" smtClean="0">
                <a:solidFill>
                  <a:schemeClr val="bg1"/>
                </a:solidFill>
              </a:rPr>
              <a:t>  Management workshops and conferences</a:t>
            </a:r>
          </a:p>
          <a:p>
            <a:pPr lvl="2">
              <a:buFont typeface="Wingdings" pitchFamily="2" charset="2"/>
              <a:buChar char="§"/>
            </a:pPr>
            <a:r>
              <a:rPr lang="en-US" dirty="0" smtClean="0">
                <a:solidFill>
                  <a:schemeClr val="bg1"/>
                </a:solidFill>
              </a:rPr>
              <a:t>  Could be led by 3</a:t>
            </a:r>
            <a:r>
              <a:rPr lang="en-US" baseline="30000" dirty="0" smtClean="0">
                <a:solidFill>
                  <a:schemeClr val="bg1"/>
                </a:solidFill>
              </a:rPr>
              <a:t>rd</a:t>
            </a:r>
            <a:r>
              <a:rPr lang="en-US" dirty="0" smtClean="0">
                <a:solidFill>
                  <a:schemeClr val="bg1"/>
                </a:solidFill>
              </a:rPr>
              <a:t> party presenters and managers in the 15+ years category </a:t>
            </a:r>
          </a:p>
          <a:p>
            <a:pPr lvl="1">
              <a:buFont typeface="Wingdings" pitchFamily="2" charset="2"/>
              <a:buChar char="Ø"/>
            </a:pPr>
            <a:r>
              <a:rPr lang="en-US" dirty="0" smtClean="0">
                <a:solidFill>
                  <a:schemeClr val="bg1"/>
                </a:solidFill>
              </a:rPr>
              <a:t>  Increase importance and emphasis on PDP</a:t>
            </a:r>
          </a:p>
          <a:p>
            <a:pPr lvl="1">
              <a:buFont typeface="Wingdings" pitchFamily="2" charset="2"/>
              <a:buChar char="Ø"/>
            </a:pPr>
            <a:r>
              <a:rPr lang="en-US" dirty="0" smtClean="0">
                <a:solidFill>
                  <a:schemeClr val="bg1"/>
                </a:solidFill>
              </a:rPr>
              <a:t>  Select employees for leadership training</a:t>
            </a:r>
          </a:p>
          <a:p>
            <a:pPr lvl="1">
              <a:buFont typeface="Wingdings" pitchFamily="2" charset="2"/>
              <a:buChar char="Ø"/>
            </a:pPr>
            <a:r>
              <a:rPr lang="en-US" dirty="0" smtClean="0">
                <a:solidFill>
                  <a:schemeClr val="bg1"/>
                </a:solidFill>
              </a:rPr>
              <a:t>  Make uniform methods of recognizing 	employees	</a:t>
            </a:r>
          </a:p>
          <a:p>
            <a:pPr lvl="2">
              <a:buFont typeface="Wingdings" pitchFamily="2" charset="2"/>
              <a:buChar char="§"/>
            </a:pPr>
            <a:r>
              <a:rPr lang="en-US" dirty="0" smtClean="0">
                <a:solidFill>
                  <a:schemeClr val="bg1"/>
                </a:solidFill>
              </a:rPr>
              <a:t>  Clear criteria and high visibility for a job well done</a:t>
            </a:r>
          </a:p>
          <a:p>
            <a:pPr lvl="2">
              <a:buFont typeface="Wingdings" pitchFamily="2" charset="2"/>
              <a:buChar char="§"/>
            </a:pPr>
            <a:r>
              <a:rPr lang="en-US" dirty="0" smtClean="0">
                <a:solidFill>
                  <a:schemeClr val="bg1"/>
                </a:solidFill>
              </a:rPr>
              <a:t>  Possible implementation of department and division performance goals</a:t>
            </a:r>
          </a:p>
          <a:p>
            <a:pPr lvl="2">
              <a:buFont typeface="Arial" pitchFamily="34" charset="0"/>
              <a:buChar char="•"/>
            </a:pPr>
            <a:endParaRPr lang="en-US" dirty="0"/>
          </a:p>
        </p:txBody>
      </p:sp>
      <p:pic>
        <p:nvPicPr>
          <p:cNvPr id="15" name="Picture 5"/>
          <p:cNvPicPr>
            <a:picLocks noChangeAspect="1" noChangeArrowheads="1"/>
          </p:cNvPicPr>
          <p:nvPr/>
        </p:nvPicPr>
        <p:blipFill>
          <a:blip r:embed="rId6"/>
          <a:srcRect l="3125" t="12500" b="29167"/>
          <a:stretch>
            <a:fillRect/>
          </a:stretch>
        </p:blipFill>
        <p:spPr bwMode="auto">
          <a:xfrm>
            <a:off x="477798" y="2573515"/>
            <a:ext cx="2756067" cy="2489803"/>
          </a:xfrm>
          <a:prstGeom prst="rect">
            <a:avLst/>
          </a:prstGeom>
          <a:noFill/>
          <a:ln w="38100">
            <a:solidFill>
              <a:schemeClr val="tx1"/>
            </a:solidFill>
            <a:miter lim="800000"/>
            <a:headEnd/>
            <a:tailEnd/>
          </a:ln>
        </p:spPr>
      </p:pic>
      <p:pic>
        <p:nvPicPr>
          <p:cNvPr id="18" name="Picture 18"/>
          <p:cNvPicPr>
            <a:picLocks noChangeAspect="1" noChangeArrowheads="1"/>
          </p:cNvPicPr>
          <p:nvPr/>
        </p:nvPicPr>
        <p:blipFill>
          <a:blip r:embed="rId7"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lum bright="48000"/>
          </a:blip>
          <a:srcRect/>
          <a:stretch>
            <a:fillRect/>
          </a:stretch>
        </p:blipFill>
        <p:spPr bwMode="auto">
          <a:xfrm>
            <a:off x="0" y="431170"/>
            <a:ext cx="9144000" cy="5849346"/>
          </a:xfrm>
          <a:prstGeom prst="rect">
            <a:avLst/>
          </a:prstGeom>
          <a:noFill/>
          <a:ln w="9525">
            <a:noFill/>
            <a:miter lim="800000"/>
            <a:headEnd/>
            <a:tailEnd/>
          </a:ln>
          <a:effectLst/>
        </p:spPr>
      </p:pic>
      <p:pic>
        <p:nvPicPr>
          <p:cNvPr id="10" name="Picture 2"/>
          <p:cNvPicPr>
            <a:picLocks noChangeAspect="1" noChangeArrowheads="1"/>
          </p:cNvPicPr>
          <p:nvPr/>
        </p:nvPicPr>
        <p:blipFill>
          <a:blip r:embed="rId3">
            <a:lum bright="48000"/>
          </a:blip>
          <a:srcRect/>
          <a:stretch>
            <a:fillRect/>
          </a:stretch>
        </p:blipFill>
        <p:spPr bwMode="auto">
          <a:xfrm>
            <a:off x="-3175" y="719279"/>
            <a:ext cx="9144000" cy="5849346"/>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a:t>
              </a:r>
              <a:r>
                <a:rPr lang="en-US" sz="1600" u="sng" dirty="0" smtClean="0">
                  <a:solidFill>
                    <a:schemeClr val="bg1"/>
                  </a:solidFill>
                  <a:latin typeface="+mj-lt"/>
                  <a:cs typeface="BrowalliaUPC" pitchFamily="34" charset="-34"/>
                </a:rPr>
                <a:t>SOLUTIONS</a:t>
              </a:r>
              <a:r>
                <a:rPr lang="en-US" sz="1600" dirty="0" smtClean="0">
                  <a:solidFill>
                    <a:schemeClr val="bg1"/>
                  </a:solidFill>
                  <a:latin typeface="+mj-lt"/>
                  <a:cs typeface="BrowalliaUPC" pitchFamily="34" charset="-34"/>
                </a:rPr>
                <a:t>  /  SUMMARY</a:t>
              </a:r>
              <a:endParaRPr lang="en-US" sz="1600" dirty="0">
                <a:solidFill>
                  <a:schemeClr val="bg1"/>
                </a:solidFill>
                <a:latin typeface="+mj-lt"/>
                <a:cs typeface="BrowalliaUPC" pitchFamily="34" charset="-34"/>
              </a:endParaRPr>
            </a:p>
          </p:txBody>
        </p:sp>
      </p:grpSp>
      <p:grpSp>
        <p:nvGrpSpPr>
          <p:cNvPr id="11" name="Group 12"/>
          <p:cNvGrpSpPr/>
          <p:nvPr/>
        </p:nvGrpSpPr>
        <p:grpSpPr>
          <a:xfrm>
            <a:off x="0" y="0"/>
            <a:ext cx="9144000" cy="533400"/>
            <a:chOff x="0" y="0"/>
            <a:chExt cx="9144000" cy="533400"/>
          </a:xfrm>
        </p:grpSpPr>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Solutions</a:t>
              </a:r>
              <a:endParaRPr lang="en-US" dirty="0">
                <a:solidFill>
                  <a:schemeClr val="bg1"/>
                </a:solidFill>
              </a:endParaRPr>
            </a:p>
          </p:txBody>
        </p:sp>
      </p:grpSp>
      <p:sp>
        <p:nvSpPr>
          <p:cNvPr id="13" name="TextBox 12"/>
          <p:cNvSpPr txBox="1"/>
          <p:nvPr/>
        </p:nvSpPr>
        <p:spPr>
          <a:xfrm>
            <a:off x="1828799" y="822264"/>
            <a:ext cx="5500047" cy="769441"/>
          </a:xfrm>
          <a:prstGeom prst="rect">
            <a:avLst/>
          </a:prstGeom>
          <a:solidFill>
            <a:schemeClr val="tx1">
              <a:lumMod val="85000"/>
              <a:lumOff val="15000"/>
            </a:schemeClr>
          </a:solidFill>
        </p:spPr>
        <p:txBody>
          <a:bodyPr wrap="square" rtlCol="0">
            <a:spAutoFit/>
          </a:bodyPr>
          <a:lstStyle/>
          <a:p>
            <a:pPr algn="ctr"/>
            <a:r>
              <a:rPr lang="en-US" sz="4400" dirty="0" smtClean="0">
                <a:solidFill>
                  <a:schemeClr val="bg1"/>
                </a:solidFill>
              </a:rPr>
              <a:t>Motivating Employees</a:t>
            </a:r>
            <a:endParaRPr lang="en-US" sz="4400" dirty="0">
              <a:solidFill>
                <a:schemeClr val="bg1"/>
              </a:solidFill>
            </a:endParaRPr>
          </a:p>
        </p:txBody>
      </p:sp>
      <p:sp>
        <p:nvSpPr>
          <p:cNvPr id="14" name="TextBox 13"/>
          <p:cNvSpPr txBox="1"/>
          <p:nvPr/>
        </p:nvSpPr>
        <p:spPr>
          <a:xfrm>
            <a:off x="3557067" y="1815155"/>
            <a:ext cx="5080613" cy="4062651"/>
          </a:xfrm>
          <a:prstGeom prst="rect">
            <a:avLst/>
          </a:prstGeom>
          <a:solidFill>
            <a:schemeClr val="tx1">
              <a:lumMod val="85000"/>
              <a:lumOff val="15000"/>
            </a:schemeClr>
          </a:solidFill>
        </p:spPr>
        <p:txBody>
          <a:bodyPr wrap="square" rtlCol="0">
            <a:spAutoFit/>
          </a:bodyPr>
          <a:lstStyle/>
          <a:p>
            <a:pPr lvl="1"/>
            <a:endParaRPr lang="en-US" dirty="0" smtClean="0">
              <a:solidFill>
                <a:schemeClr val="bg1"/>
              </a:solidFill>
            </a:endParaRPr>
          </a:p>
          <a:p>
            <a:pPr lvl="1">
              <a:buFont typeface="Wingdings" pitchFamily="2" charset="2"/>
              <a:buChar char="Ø"/>
            </a:pPr>
            <a:r>
              <a:rPr lang="en-US" sz="1600" dirty="0" smtClean="0">
                <a:solidFill>
                  <a:schemeClr val="bg1"/>
                </a:solidFill>
              </a:rPr>
              <a:t>  Leadership training for potential mangers in the 2-5 year range</a:t>
            </a:r>
          </a:p>
          <a:p>
            <a:pPr lvl="2">
              <a:buFont typeface="Wingdings" pitchFamily="2" charset="2"/>
              <a:buChar char="§"/>
            </a:pPr>
            <a:r>
              <a:rPr lang="en-US" sz="1600" dirty="0" smtClean="0">
                <a:solidFill>
                  <a:schemeClr val="bg1"/>
                </a:solidFill>
              </a:rPr>
              <a:t>  Could be led by managers from other departments </a:t>
            </a:r>
          </a:p>
          <a:p>
            <a:pPr lvl="1">
              <a:buFont typeface="Wingdings" pitchFamily="2" charset="2"/>
              <a:buChar char="Ø"/>
            </a:pPr>
            <a:r>
              <a:rPr lang="en-US" sz="1600" dirty="0" smtClean="0">
                <a:solidFill>
                  <a:schemeClr val="bg1"/>
                </a:solidFill>
              </a:rPr>
              <a:t>  Increase employee stock participation</a:t>
            </a:r>
          </a:p>
          <a:p>
            <a:pPr lvl="1">
              <a:buFont typeface="Wingdings" pitchFamily="2" charset="2"/>
              <a:buChar char="Ø"/>
            </a:pPr>
            <a:r>
              <a:rPr lang="en-US" sz="1600" dirty="0" smtClean="0">
                <a:solidFill>
                  <a:schemeClr val="bg1"/>
                </a:solidFill>
              </a:rPr>
              <a:t>  Diversify job skills and tasks to allow for increased learning opportunities and job rotation</a:t>
            </a:r>
          </a:p>
          <a:p>
            <a:pPr lvl="1">
              <a:buFont typeface="Wingdings" pitchFamily="2" charset="2"/>
              <a:buChar char="Ø"/>
            </a:pPr>
            <a:r>
              <a:rPr lang="en-US" sz="1600" dirty="0" smtClean="0">
                <a:solidFill>
                  <a:schemeClr val="bg1"/>
                </a:solidFill>
              </a:rPr>
              <a:t>  Modify the promotional ladder to allow for more promotional opportunities especially in the 2-5 year range</a:t>
            </a:r>
          </a:p>
          <a:p>
            <a:pPr lvl="2">
              <a:buFont typeface="Wingdings" pitchFamily="2" charset="2"/>
              <a:buChar char="§"/>
            </a:pPr>
            <a:r>
              <a:rPr lang="en-US" sz="1600" dirty="0" smtClean="0">
                <a:solidFill>
                  <a:schemeClr val="bg1"/>
                </a:solidFill>
              </a:rPr>
              <a:t>  Decrease starting pay and increase pay raise margins so that a promotion comes with a raise</a:t>
            </a:r>
          </a:p>
          <a:p>
            <a:pPr lvl="1">
              <a:buFont typeface="Wingdings" pitchFamily="2" charset="2"/>
              <a:buChar char="Ø"/>
            </a:pPr>
            <a:r>
              <a:rPr lang="en-US" sz="1600" dirty="0" smtClean="0">
                <a:solidFill>
                  <a:schemeClr val="bg1"/>
                </a:solidFill>
              </a:rPr>
              <a:t>  PDP:  Increase importance and emphasis</a:t>
            </a:r>
          </a:p>
          <a:p>
            <a:pPr lvl="1">
              <a:buFont typeface="Wingdings" pitchFamily="2" charset="2"/>
              <a:buChar char="Ø"/>
            </a:pPr>
            <a:r>
              <a:rPr lang="en-US" sz="1600" dirty="0" smtClean="0">
                <a:solidFill>
                  <a:schemeClr val="bg1"/>
                </a:solidFill>
              </a:rPr>
              <a:t>  Encourage mentorships and set up infrastructure for arranging such  relationships</a:t>
            </a:r>
            <a:endParaRPr lang="en-US" sz="1600" dirty="0"/>
          </a:p>
        </p:txBody>
      </p:sp>
      <p:pic>
        <p:nvPicPr>
          <p:cNvPr id="16" name="Picture 4"/>
          <p:cNvPicPr>
            <a:picLocks noChangeAspect="1" noChangeArrowheads="1"/>
          </p:cNvPicPr>
          <p:nvPr/>
        </p:nvPicPr>
        <p:blipFill>
          <a:blip r:embed="rId6"/>
          <a:srcRect/>
          <a:stretch>
            <a:fillRect/>
          </a:stretch>
        </p:blipFill>
        <p:spPr bwMode="auto">
          <a:xfrm>
            <a:off x="469511" y="2671547"/>
            <a:ext cx="2819599" cy="2555545"/>
          </a:xfrm>
          <a:prstGeom prst="rect">
            <a:avLst/>
          </a:prstGeom>
          <a:noFill/>
          <a:ln w="38100">
            <a:solidFill>
              <a:schemeClr val="tx1"/>
            </a:solidFill>
            <a:miter lim="800000"/>
            <a:headEnd/>
            <a:tailEnd/>
          </a:ln>
          <a:effectLst/>
        </p:spPr>
      </p:pic>
      <p:pic>
        <p:nvPicPr>
          <p:cNvPr id="18" name="Picture 18"/>
          <p:cNvPicPr>
            <a:picLocks noChangeAspect="1" noChangeArrowheads="1"/>
          </p:cNvPicPr>
          <p:nvPr/>
        </p:nvPicPr>
        <p:blipFill>
          <a:blip r:embed="rId7"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lum bright="48000"/>
          </a:blip>
          <a:srcRect/>
          <a:stretch>
            <a:fillRect/>
          </a:stretch>
        </p:blipFill>
        <p:spPr bwMode="auto">
          <a:xfrm>
            <a:off x="0" y="431170"/>
            <a:ext cx="9144000" cy="5849346"/>
          </a:xfrm>
          <a:prstGeom prst="rect">
            <a:avLst/>
          </a:prstGeom>
          <a:noFill/>
          <a:ln w="9525">
            <a:noFill/>
            <a:miter lim="800000"/>
            <a:headEnd/>
            <a:tailEnd/>
          </a:ln>
          <a:effectLst/>
        </p:spPr>
      </p:pic>
      <p:pic>
        <p:nvPicPr>
          <p:cNvPr id="10" name="Picture 2"/>
          <p:cNvPicPr>
            <a:picLocks noChangeAspect="1" noChangeArrowheads="1"/>
          </p:cNvPicPr>
          <p:nvPr/>
        </p:nvPicPr>
        <p:blipFill>
          <a:blip r:embed="rId3">
            <a:lum bright="48000"/>
          </a:blip>
          <a:srcRect/>
          <a:stretch>
            <a:fillRect/>
          </a:stretch>
        </p:blipFill>
        <p:spPr bwMode="auto">
          <a:xfrm>
            <a:off x="0" y="504327"/>
            <a:ext cx="9144000" cy="5849346"/>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a:t>
              </a:r>
              <a:r>
                <a:rPr lang="en-US" sz="1600" u="sng" dirty="0" smtClean="0">
                  <a:solidFill>
                    <a:schemeClr val="bg1"/>
                  </a:solidFill>
                  <a:latin typeface="+mj-lt"/>
                  <a:cs typeface="BrowalliaUPC" pitchFamily="34" charset="-34"/>
                </a:rPr>
                <a:t>SOLUTIONS</a:t>
              </a:r>
              <a:r>
                <a:rPr lang="en-US" sz="1600" dirty="0" smtClean="0">
                  <a:solidFill>
                    <a:schemeClr val="bg1"/>
                  </a:solidFill>
                  <a:latin typeface="+mj-lt"/>
                  <a:cs typeface="BrowalliaUPC" pitchFamily="34" charset="-34"/>
                </a:rPr>
                <a:t>  /  SUMMARY</a:t>
              </a:r>
              <a:endParaRPr lang="en-US" sz="1600" dirty="0">
                <a:solidFill>
                  <a:schemeClr val="bg1"/>
                </a:solidFill>
                <a:latin typeface="+mj-lt"/>
                <a:cs typeface="BrowalliaUPC" pitchFamily="34" charset="-34"/>
              </a:endParaRPr>
            </a:p>
          </p:txBody>
        </p:sp>
      </p:grpSp>
      <p:grpSp>
        <p:nvGrpSpPr>
          <p:cNvPr id="11" name="Group 12"/>
          <p:cNvGrpSpPr/>
          <p:nvPr/>
        </p:nvGrpSpPr>
        <p:grpSpPr>
          <a:xfrm>
            <a:off x="0" y="0"/>
            <a:ext cx="9144000" cy="533400"/>
            <a:chOff x="0" y="0"/>
            <a:chExt cx="9144000" cy="533400"/>
          </a:xfrm>
        </p:grpSpPr>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Solutions</a:t>
              </a:r>
              <a:endParaRPr lang="en-US" dirty="0">
                <a:solidFill>
                  <a:schemeClr val="bg1"/>
                </a:solidFill>
              </a:endParaRPr>
            </a:p>
          </p:txBody>
        </p:sp>
      </p:grpSp>
      <p:sp>
        <p:nvSpPr>
          <p:cNvPr id="13" name="TextBox 12"/>
          <p:cNvSpPr txBox="1"/>
          <p:nvPr/>
        </p:nvSpPr>
        <p:spPr>
          <a:xfrm>
            <a:off x="1828799" y="822264"/>
            <a:ext cx="5500047" cy="769441"/>
          </a:xfrm>
          <a:prstGeom prst="rect">
            <a:avLst/>
          </a:prstGeom>
          <a:solidFill>
            <a:schemeClr val="tx1">
              <a:lumMod val="85000"/>
              <a:lumOff val="15000"/>
            </a:schemeClr>
          </a:solidFill>
        </p:spPr>
        <p:txBody>
          <a:bodyPr wrap="square" rtlCol="0">
            <a:spAutoFit/>
          </a:bodyPr>
          <a:lstStyle/>
          <a:p>
            <a:pPr algn="ctr"/>
            <a:r>
              <a:rPr lang="en-US" sz="4400" dirty="0" smtClean="0">
                <a:solidFill>
                  <a:schemeClr val="bg1"/>
                </a:solidFill>
              </a:rPr>
              <a:t>Gathering Feedback</a:t>
            </a:r>
            <a:endParaRPr lang="en-US" sz="4400" dirty="0">
              <a:solidFill>
                <a:schemeClr val="bg1"/>
              </a:solidFill>
            </a:endParaRPr>
          </a:p>
        </p:txBody>
      </p:sp>
      <p:sp>
        <p:nvSpPr>
          <p:cNvPr id="15" name="TextBox 14"/>
          <p:cNvSpPr txBox="1"/>
          <p:nvPr/>
        </p:nvSpPr>
        <p:spPr>
          <a:xfrm>
            <a:off x="3557067" y="1815155"/>
            <a:ext cx="5080613" cy="4062651"/>
          </a:xfrm>
          <a:prstGeom prst="rect">
            <a:avLst/>
          </a:prstGeom>
          <a:solidFill>
            <a:schemeClr val="tx1">
              <a:lumMod val="85000"/>
              <a:lumOff val="15000"/>
            </a:schemeClr>
          </a:solidFill>
        </p:spPr>
        <p:txBody>
          <a:bodyPr wrap="square" rtlCol="0">
            <a:spAutoFit/>
          </a:bodyPr>
          <a:lstStyle/>
          <a:p>
            <a:pPr lvl="1"/>
            <a:endParaRPr lang="en-US" dirty="0" smtClean="0">
              <a:solidFill>
                <a:schemeClr val="bg1"/>
              </a:solidFill>
            </a:endParaRPr>
          </a:p>
          <a:p>
            <a:pPr lvl="1">
              <a:buFont typeface="Wingdings" pitchFamily="2" charset="2"/>
              <a:buChar char="Ø"/>
            </a:pPr>
            <a:r>
              <a:rPr lang="en-US" sz="1600" dirty="0" smtClean="0">
                <a:solidFill>
                  <a:schemeClr val="bg1"/>
                </a:solidFill>
              </a:rPr>
              <a:t>  Utilize mentorship relationship for periodic feedback opportunities</a:t>
            </a:r>
          </a:p>
          <a:p>
            <a:pPr lvl="2">
              <a:buFont typeface="Wingdings" pitchFamily="2" charset="2"/>
              <a:buChar char="§"/>
            </a:pPr>
            <a:r>
              <a:rPr lang="en-US" sz="1600" dirty="0" smtClean="0">
                <a:solidFill>
                  <a:schemeClr val="bg1"/>
                </a:solidFill>
              </a:rPr>
              <a:t>  “35% of employees who do not receive regular mentoring look for another job within 12 months” –Emerging Workforce Study</a:t>
            </a:r>
          </a:p>
          <a:p>
            <a:pPr lvl="1">
              <a:buFont typeface="Wingdings" pitchFamily="2" charset="2"/>
              <a:buChar char="Ø"/>
            </a:pPr>
            <a:r>
              <a:rPr lang="en-US" sz="1600" dirty="0" smtClean="0">
                <a:solidFill>
                  <a:schemeClr val="bg1"/>
                </a:solidFill>
              </a:rPr>
              <a:t>  Arrange for exit interviews with uniform data collection.</a:t>
            </a:r>
          </a:p>
          <a:p>
            <a:pPr lvl="2">
              <a:buFont typeface="Wingdings" pitchFamily="2" charset="2"/>
              <a:buChar char="§"/>
            </a:pPr>
            <a:r>
              <a:rPr lang="en-US" sz="1600" dirty="0" smtClean="0">
                <a:solidFill>
                  <a:schemeClr val="bg1"/>
                </a:solidFill>
              </a:rPr>
              <a:t>  Must be performed by a person that the exiting employee feels comfortable and safe conferring with such as HR representative. </a:t>
            </a:r>
          </a:p>
          <a:p>
            <a:pPr lvl="2">
              <a:buFont typeface="Wingdings" pitchFamily="2" charset="2"/>
              <a:buChar char="§"/>
            </a:pPr>
            <a:r>
              <a:rPr lang="en-US" sz="1600" dirty="0" smtClean="0">
                <a:solidFill>
                  <a:schemeClr val="bg1"/>
                </a:solidFill>
              </a:rPr>
              <a:t>  Anonymous response and “closed door”</a:t>
            </a:r>
          </a:p>
          <a:p>
            <a:pPr lvl="1">
              <a:buFont typeface="Wingdings" pitchFamily="2" charset="2"/>
              <a:buChar char="Ø"/>
            </a:pPr>
            <a:r>
              <a:rPr lang="en-US" sz="1600" dirty="0" smtClean="0">
                <a:solidFill>
                  <a:schemeClr val="bg1"/>
                </a:solidFill>
              </a:rPr>
              <a:t>  Online employee discussion forum</a:t>
            </a:r>
            <a:endParaRPr lang="en-US" sz="1600" dirty="0" smtClean="0"/>
          </a:p>
          <a:p>
            <a:pPr lvl="2">
              <a:buFont typeface="Wingdings" pitchFamily="2" charset="2"/>
              <a:buChar char="§"/>
            </a:pPr>
            <a:r>
              <a:rPr lang="en-US" sz="1600" dirty="0" smtClean="0">
                <a:solidFill>
                  <a:schemeClr val="bg1"/>
                </a:solidFill>
              </a:rPr>
              <a:t>  Relatively anonymous support system</a:t>
            </a:r>
          </a:p>
          <a:p>
            <a:pPr lvl="2">
              <a:buFont typeface="Wingdings" pitchFamily="2" charset="2"/>
              <a:buChar char="§"/>
            </a:pPr>
            <a:r>
              <a:rPr lang="en-US" sz="1600" dirty="0" smtClean="0">
                <a:solidFill>
                  <a:schemeClr val="bg1"/>
                </a:solidFill>
              </a:rPr>
              <a:t>  Needs a tracking method or else could be a source of libel.  </a:t>
            </a:r>
          </a:p>
        </p:txBody>
      </p:sp>
      <p:pic>
        <p:nvPicPr>
          <p:cNvPr id="16" name="Picture 2"/>
          <p:cNvPicPr>
            <a:picLocks noChangeAspect="1" noChangeArrowheads="1"/>
          </p:cNvPicPr>
          <p:nvPr/>
        </p:nvPicPr>
        <p:blipFill>
          <a:blip r:embed="rId6"/>
          <a:srcRect/>
          <a:stretch>
            <a:fillRect/>
          </a:stretch>
        </p:blipFill>
        <p:spPr bwMode="auto">
          <a:xfrm>
            <a:off x="378559" y="2480480"/>
            <a:ext cx="2828663" cy="2673383"/>
          </a:xfrm>
          <a:prstGeom prst="rect">
            <a:avLst/>
          </a:prstGeom>
          <a:noFill/>
          <a:ln w="38100">
            <a:solidFill>
              <a:schemeClr val="tx1"/>
            </a:solidFill>
            <a:miter lim="800000"/>
            <a:headEnd/>
            <a:tailEnd/>
          </a:ln>
          <a:effectLst/>
        </p:spPr>
      </p:pic>
      <p:pic>
        <p:nvPicPr>
          <p:cNvPr id="17" name="Picture 18"/>
          <p:cNvPicPr>
            <a:picLocks noChangeAspect="1" noChangeArrowheads="1"/>
          </p:cNvPicPr>
          <p:nvPr/>
        </p:nvPicPr>
        <p:blipFill>
          <a:blip r:embed="rId7"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lum bright="48000"/>
          </a:blip>
          <a:srcRect/>
          <a:stretch>
            <a:fillRect/>
          </a:stretch>
        </p:blipFill>
        <p:spPr bwMode="auto">
          <a:xfrm>
            <a:off x="0" y="431170"/>
            <a:ext cx="9144000" cy="5849346"/>
          </a:xfrm>
          <a:prstGeom prst="rect">
            <a:avLst/>
          </a:prstGeom>
          <a:noFill/>
          <a:ln w="9525">
            <a:noFill/>
            <a:miter lim="800000"/>
            <a:headEnd/>
            <a:tailEnd/>
          </a:ln>
          <a:effectLst/>
        </p:spPr>
      </p:pic>
      <p:pic>
        <p:nvPicPr>
          <p:cNvPr id="10" name="Picture 2"/>
          <p:cNvPicPr>
            <a:picLocks noChangeAspect="1" noChangeArrowheads="1"/>
          </p:cNvPicPr>
          <p:nvPr/>
        </p:nvPicPr>
        <p:blipFill>
          <a:blip r:embed="rId3">
            <a:lum bright="48000"/>
          </a:blip>
          <a:srcRect/>
          <a:stretch>
            <a:fillRect/>
          </a:stretch>
        </p:blipFill>
        <p:spPr bwMode="auto">
          <a:xfrm>
            <a:off x="0" y="504327"/>
            <a:ext cx="9144000" cy="5849346"/>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a:t>
              </a:r>
              <a:r>
                <a:rPr lang="en-US" sz="1600" u="sng" dirty="0" smtClean="0">
                  <a:solidFill>
                    <a:schemeClr val="bg1"/>
                  </a:solidFill>
                  <a:latin typeface="+mj-lt"/>
                  <a:cs typeface="BrowalliaUPC" pitchFamily="34" charset="-34"/>
                </a:rPr>
                <a:t>SOLUTIONS</a:t>
              </a:r>
              <a:r>
                <a:rPr lang="en-US" sz="1600" dirty="0" smtClean="0">
                  <a:solidFill>
                    <a:schemeClr val="bg1"/>
                  </a:solidFill>
                  <a:latin typeface="+mj-lt"/>
                  <a:cs typeface="BrowalliaUPC" pitchFamily="34" charset="-34"/>
                </a:rPr>
                <a:t>  /  SUMMARY</a:t>
              </a:r>
              <a:endParaRPr lang="en-US" sz="1600" dirty="0">
                <a:solidFill>
                  <a:schemeClr val="bg1"/>
                </a:solidFill>
                <a:latin typeface="+mj-lt"/>
                <a:cs typeface="BrowalliaUPC" pitchFamily="34" charset="-34"/>
              </a:endParaRPr>
            </a:p>
          </p:txBody>
        </p:sp>
      </p:grpSp>
      <p:grpSp>
        <p:nvGrpSpPr>
          <p:cNvPr id="11" name="Group 12"/>
          <p:cNvGrpSpPr/>
          <p:nvPr/>
        </p:nvGrpSpPr>
        <p:grpSpPr>
          <a:xfrm>
            <a:off x="0" y="0"/>
            <a:ext cx="9144000" cy="533400"/>
            <a:chOff x="0" y="0"/>
            <a:chExt cx="9144000" cy="533400"/>
          </a:xfrm>
        </p:grpSpPr>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Solutions</a:t>
              </a:r>
              <a:endParaRPr lang="en-US" dirty="0">
                <a:solidFill>
                  <a:schemeClr val="bg1"/>
                </a:solidFill>
              </a:endParaRPr>
            </a:p>
          </p:txBody>
        </p:sp>
      </p:grpSp>
      <p:sp>
        <p:nvSpPr>
          <p:cNvPr id="13" name="TextBox 12"/>
          <p:cNvSpPr txBox="1"/>
          <p:nvPr/>
        </p:nvSpPr>
        <p:spPr>
          <a:xfrm>
            <a:off x="1828799" y="822264"/>
            <a:ext cx="5500047" cy="769441"/>
          </a:xfrm>
          <a:prstGeom prst="rect">
            <a:avLst/>
          </a:prstGeom>
          <a:solidFill>
            <a:schemeClr val="tx1">
              <a:lumMod val="85000"/>
              <a:lumOff val="15000"/>
            </a:schemeClr>
          </a:solidFill>
        </p:spPr>
        <p:txBody>
          <a:bodyPr wrap="square" rtlCol="0">
            <a:spAutoFit/>
          </a:bodyPr>
          <a:lstStyle/>
          <a:p>
            <a:pPr algn="ctr"/>
            <a:r>
              <a:rPr lang="en-US" sz="4400" dirty="0" smtClean="0">
                <a:solidFill>
                  <a:schemeClr val="bg1"/>
                </a:solidFill>
              </a:rPr>
              <a:t>Improving Survey</a:t>
            </a:r>
            <a:endParaRPr lang="en-US" sz="4400" dirty="0">
              <a:solidFill>
                <a:schemeClr val="bg1"/>
              </a:solidFill>
            </a:endParaRPr>
          </a:p>
        </p:txBody>
      </p:sp>
      <p:pic>
        <p:nvPicPr>
          <p:cNvPr id="14" name="Picture 5"/>
          <p:cNvPicPr>
            <a:picLocks noChangeAspect="1" noChangeArrowheads="1"/>
          </p:cNvPicPr>
          <p:nvPr/>
        </p:nvPicPr>
        <p:blipFill>
          <a:blip r:embed="rId6"/>
          <a:srcRect/>
          <a:stretch>
            <a:fillRect/>
          </a:stretch>
        </p:blipFill>
        <p:spPr bwMode="auto">
          <a:xfrm>
            <a:off x="545911" y="2555542"/>
            <a:ext cx="2957534" cy="2685197"/>
          </a:xfrm>
          <a:prstGeom prst="rect">
            <a:avLst/>
          </a:prstGeom>
          <a:noFill/>
          <a:ln w="38100">
            <a:solidFill>
              <a:schemeClr val="tx1"/>
            </a:solidFill>
            <a:miter lim="800000"/>
            <a:headEnd/>
            <a:tailEnd/>
          </a:ln>
          <a:effectLst/>
        </p:spPr>
      </p:pic>
      <p:sp>
        <p:nvSpPr>
          <p:cNvPr id="16" name="TextBox 15"/>
          <p:cNvSpPr txBox="1"/>
          <p:nvPr/>
        </p:nvSpPr>
        <p:spPr>
          <a:xfrm>
            <a:off x="3889613" y="1869746"/>
            <a:ext cx="5022376" cy="4062651"/>
          </a:xfrm>
          <a:prstGeom prst="rect">
            <a:avLst/>
          </a:prstGeom>
          <a:solidFill>
            <a:schemeClr val="tx1">
              <a:lumMod val="85000"/>
              <a:lumOff val="15000"/>
            </a:schemeClr>
          </a:solidFill>
        </p:spPr>
        <p:txBody>
          <a:bodyPr wrap="square" rtlCol="0">
            <a:spAutoFit/>
          </a:bodyPr>
          <a:lstStyle/>
          <a:p>
            <a:pPr lvl="1"/>
            <a:endParaRPr lang="en-US" dirty="0" smtClean="0">
              <a:solidFill>
                <a:schemeClr val="bg1"/>
              </a:solidFill>
            </a:endParaRPr>
          </a:p>
          <a:p>
            <a:pPr lvl="1">
              <a:buFont typeface="Wingdings" pitchFamily="2" charset="2"/>
              <a:buChar char="Ø"/>
            </a:pPr>
            <a:r>
              <a:rPr lang="en-US" sz="1600" dirty="0" smtClean="0">
                <a:solidFill>
                  <a:schemeClr val="bg1"/>
                </a:solidFill>
              </a:rPr>
              <a:t>  Increase anonymity at most levels </a:t>
            </a:r>
          </a:p>
          <a:p>
            <a:pPr lvl="1">
              <a:buFont typeface="Wingdings" pitchFamily="2" charset="2"/>
              <a:buChar char="Ø"/>
            </a:pPr>
            <a:r>
              <a:rPr lang="en-US" sz="1600" dirty="0" smtClean="0">
                <a:solidFill>
                  <a:schemeClr val="bg1"/>
                </a:solidFill>
              </a:rPr>
              <a:t>  Increase the number of  possible answers for each questions</a:t>
            </a:r>
          </a:p>
          <a:p>
            <a:pPr lvl="2">
              <a:buFont typeface="Wingdings" pitchFamily="2" charset="2"/>
              <a:buChar char="§"/>
            </a:pPr>
            <a:r>
              <a:rPr lang="en-US" sz="1600" dirty="0" smtClean="0">
                <a:solidFill>
                  <a:schemeClr val="bg1"/>
                </a:solidFill>
              </a:rPr>
              <a:t>  Satisfaction:  “poor, fair, </a:t>
            </a:r>
            <a:r>
              <a:rPr lang="en-US" sz="1600" u="sng" dirty="0" smtClean="0">
                <a:solidFill>
                  <a:schemeClr val="bg1"/>
                </a:solidFill>
              </a:rPr>
              <a:t>good</a:t>
            </a:r>
            <a:r>
              <a:rPr lang="en-US" sz="1600" dirty="0" smtClean="0">
                <a:solidFill>
                  <a:schemeClr val="bg1"/>
                </a:solidFill>
              </a:rPr>
              <a:t>, excellent”</a:t>
            </a:r>
          </a:p>
          <a:p>
            <a:pPr lvl="1">
              <a:buFont typeface="Wingdings" pitchFamily="2" charset="2"/>
              <a:buChar char="Ø"/>
            </a:pPr>
            <a:r>
              <a:rPr lang="en-US" sz="1600" dirty="0" smtClean="0">
                <a:solidFill>
                  <a:schemeClr val="bg1"/>
                </a:solidFill>
              </a:rPr>
              <a:t>  Alter wording so that it is less guiding</a:t>
            </a:r>
          </a:p>
          <a:p>
            <a:pPr lvl="1">
              <a:buFont typeface="Wingdings" pitchFamily="2" charset="2"/>
              <a:buChar char="Ø"/>
            </a:pPr>
            <a:r>
              <a:rPr lang="en-US" sz="1600" dirty="0" smtClean="0">
                <a:solidFill>
                  <a:schemeClr val="bg1"/>
                </a:solidFill>
              </a:rPr>
              <a:t> </a:t>
            </a:r>
            <a:r>
              <a:rPr lang="en-US" sz="1600" dirty="0" smtClean="0">
                <a:solidFill>
                  <a:schemeClr val="bg1"/>
                </a:solidFill>
              </a:rPr>
              <a:t> </a:t>
            </a:r>
            <a:r>
              <a:rPr lang="en-US" sz="1600" dirty="0" smtClean="0">
                <a:solidFill>
                  <a:schemeClr val="bg1"/>
                </a:solidFill>
              </a:rPr>
              <a:t>Example: “unlimited career opportunities”</a:t>
            </a:r>
          </a:p>
          <a:p>
            <a:pPr lvl="1">
              <a:buFont typeface="Wingdings" pitchFamily="2" charset="2"/>
              <a:buChar char="Ø"/>
            </a:pPr>
            <a:r>
              <a:rPr lang="en-US" sz="1600" dirty="0" smtClean="0">
                <a:solidFill>
                  <a:schemeClr val="bg1"/>
                </a:solidFill>
              </a:rPr>
              <a:t>  Increase the outreach and frequency of survey</a:t>
            </a:r>
          </a:p>
          <a:p>
            <a:pPr lvl="2">
              <a:buFont typeface="Wingdings" pitchFamily="2" charset="2"/>
              <a:buChar char="Ø"/>
            </a:pPr>
            <a:r>
              <a:rPr lang="en-US" sz="1600" dirty="0" smtClean="0">
                <a:solidFill>
                  <a:schemeClr val="bg1"/>
                </a:solidFill>
              </a:rPr>
              <a:t>  Create incentive</a:t>
            </a:r>
          </a:p>
          <a:p>
            <a:pPr lvl="2">
              <a:buFont typeface="Wingdings" pitchFamily="2" charset="2"/>
              <a:buChar char="Ø"/>
            </a:pPr>
            <a:r>
              <a:rPr lang="en-US" sz="1600" dirty="0" smtClean="0">
                <a:solidFill>
                  <a:schemeClr val="bg1"/>
                </a:solidFill>
              </a:rPr>
              <a:t>  Emphasize importance with management chain</a:t>
            </a:r>
          </a:p>
          <a:p>
            <a:pPr lvl="1">
              <a:buFont typeface="Wingdings" pitchFamily="2" charset="2"/>
              <a:buChar char="Ø"/>
            </a:pPr>
            <a:r>
              <a:rPr lang="en-US" sz="1600" dirty="0" smtClean="0">
                <a:solidFill>
                  <a:schemeClr val="bg1"/>
                </a:solidFill>
              </a:rPr>
              <a:t>  Develop more questions on issue areas</a:t>
            </a:r>
          </a:p>
          <a:p>
            <a:pPr lvl="2">
              <a:buFont typeface="Wingdings" pitchFamily="2" charset="2"/>
              <a:buChar char="Ø"/>
            </a:pPr>
            <a:r>
              <a:rPr lang="en-US" sz="1600" dirty="0" smtClean="0">
                <a:solidFill>
                  <a:schemeClr val="bg1"/>
                </a:solidFill>
              </a:rPr>
              <a:t>  Recognition for a job well done</a:t>
            </a:r>
          </a:p>
          <a:p>
            <a:pPr lvl="2">
              <a:buFont typeface="Wingdings" pitchFamily="2" charset="2"/>
              <a:buChar char="Ø"/>
            </a:pPr>
            <a:r>
              <a:rPr lang="en-US" sz="1600" dirty="0" smtClean="0">
                <a:solidFill>
                  <a:schemeClr val="bg1"/>
                </a:solidFill>
              </a:rPr>
              <a:t>  Career opportunities</a:t>
            </a:r>
          </a:p>
          <a:p>
            <a:pPr lvl="1">
              <a:buFont typeface="Wingdings" pitchFamily="2" charset="2"/>
              <a:buChar char="Ø"/>
            </a:pPr>
            <a:r>
              <a:rPr lang="en-US" sz="1600" dirty="0" smtClean="0">
                <a:solidFill>
                  <a:schemeClr val="bg1"/>
                </a:solidFill>
              </a:rPr>
              <a:t>  Corporate report of data collection with new efforts being made (transparency)</a:t>
            </a:r>
            <a:endParaRPr lang="en-US" dirty="0">
              <a:solidFill>
                <a:schemeClr val="bg1"/>
              </a:solidFill>
            </a:endParaRPr>
          </a:p>
        </p:txBody>
      </p:sp>
      <p:pic>
        <p:nvPicPr>
          <p:cNvPr id="17" name="Picture 18"/>
          <p:cNvPicPr>
            <a:picLocks noChangeAspect="1" noChangeArrowheads="1"/>
          </p:cNvPicPr>
          <p:nvPr/>
        </p:nvPicPr>
        <p:blipFill>
          <a:blip r:embed="rId7"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lum bright="17000"/>
          </a:blip>
          <a:srcRect/>
          <a:stretch>
            <a:fillRect/>
          </a:stretch>
        </p:blipFill>
        <p:spPr bwMode="auto">
          <a:xfrm>
            <a:off x="-3175" y="390065"/>
            <a:ext cx="9144000" cy="6077870"/>
          </a:xfrm>
          <a:prstGeom prst="rect">
            <a:avLst/>
          </a:prstGeom>
          <a:noFill/>
          <a:ln w="9525">
            <a:noFill/>
            <a:miter lim="800000"/>
            <a:headEnd/>
            <a:tailEnd/>
          </a:ln>
          <a:effectLst/>
        </p:spPr>
      </p:pic>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SOLUTIONS  /  </a:t>
              </a:r>
              <a:r>
                <a:rPr lang="en-US" sz="1600" u="sng" dirty="0" smtClean="0">
                  <a:solidFill>
                    <a:schemeClr val="bg1"/>
                  </a:solidFill>
                  <a:latin typeface="+mj-lt"/>
                  <a:cs typeface="BrowalliaUPC" pitchFamily="34" charset="-34"/>
                </a:rPr>
                <a:t>SUMMARY</a:t>
              </a:r>
              <a:endParaRPr lang="en-US" sz="1600" u="sng" dirty="0">
                <a:solidFill>
                  <a:schemeClr val="bg1"/>
                </a:solidFill>
                <a:latin typeface="+mj-lt"/>
                <a:cs typeface="BrowalliaUPC" pitchFamily="34" charset="-34"/>
              </a:endParaRPr>
            </a:p>
          </p:txBody>
        </p:sp>
      </p:grpSp>
      <p:grpSp>
        <p:nvGrpSpPr>
          <p:cNvPr id="11" name="Group 12"/>
          <p:cNvGrpSpPr/>
          <p:nvPr/>
        </p:nvGrpSpPr>
        <p:grpSpPr>
          <a:xfrm>
            <a:off x="0" y="0"/>
            <a:ext cx="9144000" cy="533400"/>
            <a:chOff x="0" y="0"/>
            <a:chExt cx="9144000" cy="533400"/>
          </a:xfrm>
        </p:grpSpPr>
        <p:pic>
          <p:nvPicPr>
            <p:cNvPr id="5" name="Picture 4"/>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endParaRPr lang="en-US" dirty="0">
                <a:solidFill>
                  <a:schemeClr val="bg1"/>
                </a:solidFill>
              </a:endParaRPr>
            </a:p>
          </p:txBody>
        </p:sp>
      </p:grpSp>
      <p:sp>
        <p:nvSpPr>
          <p:cNvPr id="14" name="TextBox 13"/>
          <p:cNvSpPr txBox="1"/>
          <p:nvPr/>
        </p:nvSpPr>
        <p:spPr>
          <a:xfrm>
            <a:off x="2446361" y="2968923"/>
            <a:ext cx="4251277"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SUMMARY</a:t>
            </a:r>
            <a:endParaRPr lang="en-US" sz="5400" dirty="0">
              <a:solidFill>
                <a:schemeClr val="bg1"/>
              </a:solidFill>
            </a:endParaRPr>
          </a:p>
        </p:txBody>
      </p:sp>
      <p:sp>
        <p:nvSpPr>
          <p:cNvPr id="15" name="TextBox 14"/>
          <p:cNvSpPr txBox="1"/>
          <p:nvPr/>
        </p:nvSpPr>
        <p:spPr>
          <a:xfrm>
            <a:off x="2625607" y="2968923"/>
            <a:ext cx="3892785"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SOLUTIONS</a:t>
            </a:r>
            <a:endParaRPr lang="en-US" sz="5400" dirty="0">
              <a:solidFill>
                <a:schemeClr val="bg1"/>
              </a:solidFill>
            </a:endParaRPr>
          </a:p>
        </p:txBody>
      </p:sp>
      <p:pic>
        <p:nvPicPr>
          <p:cNvPr id="16"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1" nodeType="clickEffect">
                                  <p:stCondLst>
                                    <p:cond delay="0"/>
                                  </p:stCondLst>
                                  <p:childTnLst>
                                    <p:anim calcmode="lin" valueType="num">
                                      <p:cBhvr additive="base">
                                        <p:cTn id="6" dur="1000"/>
                                        <p:tgtEl>
                                          <p:spTgt spid="15"/>
                                        </p:tgtEl>
                                        <p:attrNameLst>
                                          <p:attrName>ppt_x</p:attrName>
                                        </p:attrNameLst>
                                      </p:cBhvr>
                                      <p:tavLst>
                                        <p:tav tm="0">
                                          <p:val>
                                            <p:strVal val="ppt_x"/>
                                          </p:val>
                                        </p:tav>
                                        <p:tav tm="100000">
                                          <p:val>
                                            <p:strVal val="0-ppt_w/2"/>
                                          </p:val>
                                        </p:tav>
                                      </p:tavLst>
                                    </p:anim>
                                    <p:anim calcmode="lin" valueType="num">
                                      <p:cBhvr additive="base">
                                        <p:cTn id="7" dur="1000"/>
                                        <p:tgtEl>
                                          <p:spTgt spid="15"/>
                                        </p:tgtEl>
                                        <p:attrNameLst>
                                          <p:attrName>ppt_y</p:attrName>
                                        </p:attrNameLst>
                                      </p:cBhvr>
                                      <p:tavLst>
                                        <p:tav tm="0">
                                          <p:val>
                                            <p:strVal val="ppt_y"/>
                                          </p:val>
                                        </p:tav>
                                        <p:tav tm="100000">
                                          <p:val>
                                            <p:strVal val="ppt_y"/>
                                          </p:val>
                                        </p:tav>
                                      </p:tavLst>
                                    </p:anim>
                                    <p:set>
                                      <p:cBhvr>
                                        <p:cTn id="8" dur="1" fill="hold">
                                          <p:stCondLst>
                                            <p:cond delay="999"/>
                                          </p:stCondLst>
                                        </p:cTn>
                                        <p:tgtEl>
                                          <p:spTgt spid="15"/>
                                        </p:tgtEl>
                                        <p:attrNameLst>
                                          <p:attrName>style.visibility</p:attrName>
                                        </p:attrNameLst>
                                      </p:cBhvr>
                                      <p:to>
                                        <p:strVal val="hidden"/>
                                      </p:to>
                                    </p:set>
                                  </p:childTnLst>
                                </p:cTn>
                              </p:par>
                              <p:par>
                                <p:cTn id="9" presetID="2" presetClass="entr" presetSubtype="2" fill="hold" grpId="1"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1+#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lum bright="17000"/>
          </a:blip>
          <a:srcRect/>
          <a:stretch>
            <a:fillRect/>
          </a:stretch>
        </p:blipFill>
        <p:spPr bwMode="auto">
          <a:xfrm>
            <a:off x="-3175" y="390065"/>
            <a:ext cx="9144000" cy="6077870"/>
          </a:xfrm>
          <a:prstGeom prst="rect">
            <a:avLst/>
          </a:prstGeom>
          <a:noFill/>
          <a:ln w="9525">
            <a:noFill/>
            <a:miter lim="800000"/>
            <a:headEnd/>
            <a:tailEnd/>
          </a:ln>
          <a:effectLst/>
        </p:spPr>
      </p:pic>
      <p:grpSp>
        <p:nvGrpSpPr>
          <p:cNvPr id="5" name="Group 4"/>
          <p:cNvGrpSpPr/>
          <p:nvPr/>
        </p:nvGrpSpPr>
        <p:grpSpPr>
          <a:xfrm>
            <a:off x="0" y="6141493"/>
            <a:ext cx="9144000" cy="716507"/>
            <a:chOff x="0" y="6141493"/>
            <a:chExt cx="9144000" cy="716507"/>
          </a:xfrm>
        </p:grpSpPr>
        <p:sp>
          <p:nvSpPr>
            <p:cNvPr id="6" name="Rectangle 5"/>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sp>
          <p:nvSpPr>
            <p:cNvPr id="8" name="Rectangle 7"/>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ANALYSIS  / TENURE PROFILE /  SOLUTIONS  /  </a:t>
              </a:r>
              <a:r>
                <a:rPr lang="en-US" sz="1600" u="sng" dirty="0" smtClean="0">
                  <a:solidFill>
                    <a:schemeClr val="bg1"/>
                  </a:solidFill>
                  <a:latin typeface="+mj-lt"/>
                  <a:cs typeface="BrowalliaUPC" pitchFamily="34" charset="-34"/>
                </a:rPr>
                <a:t>SUMMARY</a:t>
              </a:r>
              <a:endParaRPr lang="en-US" sz="1600" u="sng" dirty="0">
                <a:solidFill>
                  <a:schemeClr val="bg1"/>
                </a:solidFill>
                <a:latin typeface="+mj-lt"/>
                <a:cs typeface="BrowalliaUPC" pitchFamily="34" charset="-34"/>
              </a:endParaRPr>
            </a:p>
          </p:txBody>
        </p:sp>
      </p:grpSp>
      <p:grpSp>
        <p:nvGrpSpPr>
          <p:cNvPr id="9" name="Group 12"/>
          <p:cNvGrpSpPr/>
          <p:nvPr/>
        </p:nvGrpSpPr>
        <p:grpSpPr>
          <a:xfrm>
            <a:off x="0" y="0"/>
            <a:ext cx="9144000" cy="533400"/>
            <a:chOff x="0" y="0"/>
            <a:chExt cx="9144000" cy="533400"/>
          </a:xfrm>
        </p:grpSpPr>
        <p:pic>
          <p:nvPicPr>
            <p:cNvPr id="10" name="Picture 9"/>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1" name="TextBox 10"/>
            <p:cNvSpPr txBox="1"/>
            <p:nvPr/>
          </p:nvSpPr>
          <p:spPr>
            <a:xfrm>
              <a:off x="76200" y="76200"/>
              <a:ext cx="3733800" cy="369332"/>
            </a:xfrm>
            <a:prstGeom prst="rect">
              <a:avLst/>
            </a:prstGeom>
            <a:noFill/>
          </p:spPr>
          <p:txBody>
            <a:bodyPr wrap="square" rtlCol="0">
              <a:spAutoFit/>
            </a:bodyPr>
            <a:lstStyle/>
            <a:p>
              <a:endParaRPr lang="en-US" dirty="0">
                <a:solidFill>
                  <a:schemeClr val="bg1"/>
                </a:solidFill>
              </a:endParaRPr>
            </a:p>
          </p:txBody>
        </p:sp>
      </p:grpSp>
      <p:pic>
        <p:nvPicPr>
          <p:cNvPr id="12"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3" name="TextBox 12"/>
          <p:cNvSpPr txBox="1"/>
          <p:nvPr/>
        </p:nvSpPr>
        <p:spPr>
          <a:xfrm>
            <a:off x="122832" y="78472"/>
            <a:ext cx="3733800" cy="369332"/>
          </a:xfrm>
          <a:prstGeom prst="rect">
            <a:avLst/>
          </a:prstGeom>
          <a:noFill/>
        </p:spPr>
        <p:txBody>
          <a:bodyPr wrap="square" rtlCol="0">
            <a:spAutoFit/>
          </a:bodyPr>
          <a:lstStyle/>
          <a:p>
            <a:r>
              <a:rPr lang="en-US" dirty="0" smtClean="0">
                <a:solidFill>
                  <a:schemeClr val="bg1"/>
                </a:solidFill>
              </a:rPr>
              <a:t>Summary</a:t>
            </a:r>
            <a:endParaRPr lang="en-US" dirty="0">
              <a:solidFill>
                <a:schemeClr val="bg1"/>
              </a:solidFill>
            </a:endParaRPr>
          </a:p>
        </p:txBody>
      </p:sp>
      <p:sp>
        <p:nvSpPr>
          <p:cNvPr id="14" name="TextBox 13"/>
          <p:cNvSpPr txBox="1"/>
          <p:nvPr/>
        </p:nvSpPr>
        <p:spPr>
          <a:xfrm>
            <a:off x="1269242" y="1029931"/>
            <a:ext cx="6605516" cy="4801314"/>
          </a:xfrm>
          <a:prstGeom prst="rect">
            <a:avLst/>
          </a:prstGeom>
          <a:solidFill>
            <a:schemeClr val="tx1"/>
          </a:solidFill>
        </p:spPr>
        <p:txBody>
          <a:bodyPr wrap="square" rtlCol="0">
            <a:spAutoFit/>
          </a:bodyPr>
          <a:lstStyle/>
          <a:p>
            <a:r>
              <a:rPr lang="en-US" dirty="0" smtClean="0">
                <a:solidFill>
                  <a:schemeClr val="bg1"/>
                </a:solidFill>
              </a:rPr>
              <a:t>Current Awards system is having little impact on reducing turnover</a:t>
            </a:r>
          </a:p>
          <a:p>
            <a:endParaRPr lang="en-US" dirty="0" smtClean="0">
              <a:solidFill>
                <a:schemeClr val="bg1"/>
              </a:solidFill>
            </a:endParaRPr>
          </a:p>
          <a:p>
            <a:r>
              <a:rPr lang="en-US" dirty="0" smtClean="0">
                <a:solidFill>
                  <a:schemeClr val="bg1"/>
                </a:solidFill>
              </a:rPr>
              <a:t>Survey serves as a good indicator of employee satisfaction/turnover</a:t>
            </a:r>
          </a:p>
          <a:p>
            <a:endParaRPr lang="en-US" dirty="0" smtClean="0">
              <a:solidFill>
                <a:schemeClr val="bg1"/>
              </a:solidFill>
            </a:endParaRPr>
          </a:p>
          <a:p>
            <a:pPr marL="231775" indent="-231775"/>
            <a:r>
              <a:rPr lang="en-US" dirty="0" smtClean="0">
                <a:solidFill>
                  <a:schemeClr val="bg1"/>
                </a:solidFill>
              </a:rPr>
              <a:t>Years 2 – 5 have the lowest morale, improve by:</a:t>
            </a:r>
          </a:p>
          <a:p>
            <a:pPr marL="231775" indent="-231775"/>
            <a:r>
              <a:rPr lang="en-US" dirty="0" smtClean="0">
                <a:solidFill>
                  <a:schemeClr val="bg1"/>
                </a:solidFill>
              </a:rPr>
              <a:t>	Having more steps in the promotional process</a:t>
            </a:r>
          </a:p>
          <a:p>
            <a:pPr marL="231775" indent="-231775"/>
            <a:r>
              <a:rPr lang="en-US" dirty="0" smtClean="0">
                <a:solidFill>
                  <a:schemeClr val="bg1"/>
                </a:solidFill>
              </a:rPr>
              <a:t>	Increased pay for higher responsibility</a:t>
            </a:r>
          </a:p>
          <a:p>
            <a:pPr marL="231775" indent="-231775"/>
            <a:r>
              <a:rPr lang="en-US" dirty="0" smtClean="0">
                <a:solidFill>
                  <a:schemeClr val="bg1"/>
                </a:solidFill>
              </a:rPr>
              <a:t>	Leadership/Development training</a:t>
            </a:r>
          </a:p>
          <a:p>
            <a:pPr marL="231775" indent="-231775"/>
            <a:r>
              <a:rPr lang="en-US" dirty="0" smtClean="0">
                <a:solidFill>
                  <a:schemeClr val="bg1"/>
                </a:solidFill>
              </a:rPr>
              <a:t>	Emphasis on PDP</a:t>
            </a:r>
            <a:endParaRPr lang="en-US" dirty="0" smtClean="0"/>
          </a:p>
          <a:p>
            <a:endParaRPr lang="en-US" dirty="0" smtClean="0"/>
          </a:p>
          <a:p>
            <a:r>
              <a:rPr lang="en-US" dirty="0" smtClean="0">
                <a:solidFill>
                  <a:schemeClr val="bg1"/>
                </a:solidFill>
              </a:rPr>
              <a:t>Focus on 4 main areas for improvement:</a:t>
            </a:r>
          </a:p>
          <a:p>
            <a:pPr marL="231775" indent="-231775"/>
            <a:r>
              <a:rPr lang="en-US" dirty="0" smtClean="0">
                <a:solidFill>
                  <a:schemeClr val="bg1"/>
                </a:solidFill>
              </a:rPr>
              <a:t>	Management</a:t>
            </a:r>
          </a:p>
          <a:p>
            <a:pPr marL="231775" indent="-231775"/>
            <a:r>
              <a:rPr lang="en-US" dirty="0" smtClean="0">
                <a:solidFill>
                  <a:schemeClr val="bg1"/>
                </a:solidFill>
              </a:rPr>
              <a:t>	Motivating Employees</a:t>
            </a:r>
          </a:p>
          <a:p>
            <a:pPr marL="231775" indent="-231775"/>
            <a:r>
              <a:rPr lang="en-US" dirty="0" smtClean="0">
                <a:solidFill>
                  <a:schemeClr val="bg1"/>
                </a:solidFill>
              </a:rPr>
              <a:t>	Gathering Feedback</a:t>
            </a:r>
          </a:p>
          <a:p>
            <a:pPr marL="231775" indent="-231775"/>
            <a:r>
              <a:rPr lang="en-US" dirty="0" smtClean="0">
                <a:solidFill>
                  <a:schemeClr val="bg1"/>
                </a:solidFill>
              </a:rPr>
              <a:t>	Improving Survey</a:t>
            </a:r>
          </a:p>
          <a:p>
            <a:pPr marL="231775" indent="-231775"/>
            <a:r>
              <a:rPr lang="en-US" dirty="0" smtClean="0">
                <a:solidFill>
                  <a:schemeClr val="bg1"/>
                </a:solidFill>
              </a:rPr>
              <a:t>	</a:t>
            </a:r>
            <a:r>
              <a:rPr lang="en-US" dirty="0" smtClean="0"/>
              <a:t>		</a:t>
            </a: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a:stretch>
            <a:fillRect/>
          </a:stretch>
        </p:blipFill>
        <p:spPr bwMode="auto">
          <a:xfrm>
            <a:off x="501792" y="0"/>
            <a:ext cx="8134065" cy="6463752"/>
          </a:xfrm>
          <a:prstGeom prst="rect">
            <a:avLst/>
          </a:prstGeom>
          <a:noFill/>
          <a:ln w="9525">
            <a:noFill/>
            <a:miter lim="800000"/>
            <a:headEnd/>
            <a:tailEnd/>
          </a:ln>
          <a:effectLst/>
        </p:spPr>
      </p:pic>
      <p:sp>
        <p:nvSpPr>
          <p:cNvPr id="5" name="TextBox 4"/>
          <p:cNvSpPr txBox="1"/>
          <p:nvPr/>
        </p:nvSpPr>
        <p:spPr>
          <a:xfrm>
            <a:off x="2622432" y="2507258"/>
            <a:ext cx="3892785"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QUESTIONS?</a:t>
            </a:r>
            <a:endParaRPr lang="en-US" sz="5400" dirty="0">
              <a:solidFill>
                <a:schemeClr val="bg1"/>
              </a:solidFill>
            </a:endParaRPr>
          </a:p>
        </p:txBody>
      </p:sp>
      <p:grpSp>
        <p:nvGrpSpPr>
          <p:cNvPr id="6" name="Group 5"/>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cstate="print"/>
            <a:srcRect/>
            <a:stretch>
              <a:fillRect/>
            </a:stretch>
          </p:blipFill>
          <p:spPr bwMode="auto">
            <a:xfrm>
              <a:off x="122829" y="6245190"/>
              <a:ext cx="1438275" cy="530922"/>
            </a:xfrm>
            <a:prstGeom prst="rect">
              <a:avLst/>
            </a:prstGeom>
            <a:noFill/>
            <a:ln w="9525">
              <a:noFill/>
              <a:miter lim="800000"/>
              <a:headEnd/>
              <a:tailEnd/>
            </a:ln>
            <a:effectLst/>
          </p:spPr>
        </p:pic>
      </p:grpSp>
      <p:grpSp>
        <p:nvGrpSpPr>
          <p:cNvPr id="10" name="Group 12"/>
          <p:cNvGrpSpPr/>
          <p:nvPr/>
        </p:nvGrpSpPr>
        <p:grpSpPr>
          <a:xfrm>
            <a:off x="0" y="0"/>
            <a:ext cx="9144000" cy="533400"/>
            <a:chOff x="0" y="0"/>
            <a:chExt cx="9144000" cy="533400"/>
          </a:xfrm>
        </p:grpSpPr>
        <p:pic>
          <p:nvPicPr>
            <p:cNvPr id="11" name="Picture 10"/>
            <p:cNvPicPr>
              <a:picLocks noChangeAspect="1" noChangeArrowheads="1"/>
            </p:cNvPicPr>
            <p:nvPr/>
          </p:nvPicPr>
          <p:blipFill>
            <a:blip r:embed="rId5"/>
            <a:srcRect l="23471" t="5882"/>
            <a:stretch>
              <a:fillRect/>
            </a:stretch>
          </p:blipFill>
          <p:spPr bwMode="auto">
            <a:xfrm>
              <a:off x="0" y="0"/>
              <a:ext cx="9144000" cy="533400"/>
            </a:xfrm>
            <a:prstGeom prst="rect">
              <a:avLst/>
            </a:prstGeom>
            <a:noFill/>
            <a:ln w="9525">
              <a:noFill/>
              <a:miter lim="800000"/>
              <a:headEnd/>
              <a:tailEnd/>
            </a:ln>
          </p:spPr>
        </p:pic>
        <p:sp>
          <p:nvSpPr>
            <p:cNvPr id="12" name="TextBox 11"/>
            <p:cNvSpPr txBox="1"/>
            <p:nvPr/>
          </p:nvSpPr>
          <p:spPr>
            <a:xfrm>
              <a:off x="76200" y="76200"/>
              <a:ext cx="3733800" cy="369332"/>
            </a:xfrm>
            <a:prstGeom prst="rect">
              <a:avLst/>
            </a:prstGeom>
            <a:noFill/>
          </p:spPr>
          <p:txBody>
            <a:bodyPr wrap="square" rtlCol="0">
              <a:spAutoFit/>
            </a:bodyPr>
            <a:lstStyle/>
            <a:p>
              <a:endParaRPr lang="en-US" dirty="0">
                <a:solidFill>
                  <a:schemeClr val="bg1"/>
                </a:solidFill>
              </a:endParaRPr>
            </a:p>
          </p:txBody>
        </p:sp>
      </p:grpSp>
      <p:pic>
        <p:nvPicPr>
          <p:cNvPr id="13"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lum bright="17000"/>
          </a:blip>
          <a:srcRect/>
          <a:stretch>
            <a:fillRect/>
          </a:stretch>
        </p:blipFill>
        <p:spPr bwMode="auto">
          <a:xfrm>
            <a:off x="0" y="458390"/>
            <a:ext cx="9143999" cy="5660571"/>
          </a:xfrm>
          <a:prstGeom prst="rect">
            <a:avLst/>
          </a:prstGeom>
          <a:noFill/>
          <a:ln w="9525">
            <a:noFill/>
            <a:miter lim="800000"/>
            <a:headEnd/>
            <a:tailEnd/>
          </a:ln>
          <a:effectLst/>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6200" y="87868"/>
            <a:ext cx="3733800" cy="369332"/>
          </a:xfrm>
          <a:prstGeom prst="rect">
            <a:avLst/>
          </a:prstGeom>
          <a:noFill/>
        </p:spPr>
        <p:txBody>
          <a:bodyPr wrap="square" rtlCol="0">
            <a:spAutoFit/>
          </a:bodyPr>
          <a:lstStyle/>
          <a:p>
            <a:r>
              <a:rPr lang="en-US" dirty="0" smtClean="0">
                <a:solidFill>
                  <a:schemeClr val="bg1"/>
                </a:solidFill>
              </a:rPr>
              <a:t>Task</a:t>
            </a:r>
            <a:endParaRPr lang="en-US" dirty="0">
              <a:solidFill>
                <a:schemeClr val="bg1"/>
              </a:solidFill>
            </a:endParaRPr>
          </a:p>
        </p:txBody>
      </p:sp>
      <p:sp>
        <p:nvSpPr>
          <p:cNvPr id="11" name="TextBox 8"/>
          <p:cNvSpPr txBox="1">
            <a:spLocks noChangeArrowheads="1"/>
          </p:cNvSpPr>
          <p:nvPr/>
        </p:nvSpPr>
        <p:spPr bwMode="auto">
          <a:xfrm>
            <a:off x="1659259" y="6324600"/>
            <a:ext cx="6818213"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TENURE PROFILE  /  SOLUTIONS  /  SUMMARY</a:t>
            </a:r>
            <a:endParaRPr lang="en-US" sz="1400" dirty="0">
              <a:solidFill>
                <a:schemeClr val="bg1"/>
              </a:solidFill>
              <a:latin typeface="BrowalliaUPC" pitchFamily="34" charset="-34"/>
              <a:cs typeface="BrowalliaUPC" pitchFamily="34" charset="-34"/>
            </a:endParaRPr>
          </a:p>
        </p:txBody>
      </p:sp>
      <p:sp>
        <p:nvSpPr>
          <p:cNvPr id="18" name="TextBox 17"/>
          <p:cNvSpPr txBox="1"/>
          <p:nvPr/>
        </p:nvSpPr>
        <p:spPr>
          <a:xfrm>
            <a:off x="1828800" y="1582340"/>
            <a:ext cx="5638800" cy="3693319"/>
          </a:xfrm>
          <a:prstGeom prst="rect">
            <a:avLst/>
          </a:prstGeom>
          <a:solidFill>
            <a:schemeClr val="tx1"/>
          </a:solidFill>
        </p:spPr>
        <p:txBody>
          <a:bodyPr wrap="square" rtlCol="0">
            <a:spAutoFit/>
          </a:bodyPr>
          <a:lstStyle/>
          <a:p>
            <a:r>
              <a:rPr lang="en-US" b="1" dirty="0" smtClean="0">
                <a:solidFill>
                  <a:schemeClr val="bg1"/>
                </a:solidFill>
              </a:rPr>
              <a:t>Analyze turnover at Expeditors  International </a:t>
            </a:r>
          </a:p>
          <a:p>
            <a:endParaRPr lang="en-US" dirty="0" smtClean="0">
              <a:solidFill>
                <a:schemeClr val="bg1"/>
              </a:solidFill>
            </a:endParaRPr>
          </a:p>
          <a:p>
            <a:pPr marL="288925">
              <a:buFont typeface="Arial" pitchFamily="34" charset="0"/>
              <a:buChar char="•"/>
            </a:pPr>
            <a:r>
              <a:rPr lang="en-US" dirty="0" smtClean="0">
                <a:solidFill>
                  <a:schemeClr val="bg1"/>
                </a:solidFill>
              </a:rPr>
              <a:t> Evaluate turnover and awards correlation</a:t>
            </a:r>
          </a:p>
          <a:p>
            <a:pPr marL="288925">
              <a:buFont typeface="Arial" pitchFamily="34" charset="0"/>
              <a:buChar char="•"/>
            </a:pPr>
            <a:endParaRPr lang="en-US" dirty="0" smtClean="0">
              <a:solidFill>
                <a:schemeClr val="bg1"/>
              </a:solidFill>
            </a:endParaRPr>
          </a:p>
          <a:p>
            <a:pPr marL="288925">
              <a:buFont typeface="Arial" pitchFamily="34" charset="0"/>
              <a:buChar char="•"/>
            </a:pPr>
            <a:r>
              <a:rPr lang="en-US" dirty="0" smtClean="0">
                <a:solidFill>
                  <a:schemeClr val="bg1"/>
                </a:solidFill>
              </a:rPr>
              <a:t> Identify key employee concerns</a:t>
            </a:r>
          </a:p>
          <a:p>
            <a:pPr marL="288925">
              <a:buFont typeface="Arial" pitchFamily="34" charset="0"/>
              <a:buChar char="•"/>
            </a:pPr>
            <a:endParaRPr lang="en-US" dirty="0" smtClean="0">
              <a:solidFill>
                <a:schemeClr val="bg1"/>
              </a:solidFill>
            </a:endParaRPr>
          </a:p>
          <a:p>
            <a:pPr marL="288925">
              <a:buFont typeface="Arial" pitchFamily="34" charset="0"/>
              <a:buChar char="•"/>
            </a:pPr>
            <a:r>
              <a:rPr lang="en-US" dirty="0" smtClean="0">
                <a:solidFill>
                  <a:schemeClr val="bg1"/>
                </a:solidFill>
              </a:rPr>
              <a:t> Improve survey design</a:t>
            </a:r>
          </a:p>
          <a:p>
            <a:pPr marL="288925">
              <a:buFont typeface="Arial" pitchFamily="34" charset="0"/>
              <a:buChar char="•"/>
            </a:pPr>
            <a:endParaRPr lang="en-US" dirty="0" smtClean="0">
              <a:solidFill>
                <a:schemeClr val="bg1"/>
              </a:solidFill>
            </a:endParaRPr>
          </a:p>
          <a:p>
            <a:pPr marL="288925">
              <a:buFont typeface="Arial" pitchFamily="34" charset="0"/>
              <a:buChar char="•"/>
            </a:pPr>
            <a:r>
              <a:rPr lang="en-US" dirty="0" smtClean="0">
                <a:solidFill>
                  <a:schemeClr val="bg1"/>
                </a:solidFill>
              </a:rPr>
              <a:t> Determine critical tenure tier</a:t>
            </a:r>
          </a:p>
          <a:p>
            <a:pPr marL="288925">
              <a:buFont typeface="Arial" pitchFamily="34" charset="0"/>
              <a:buChar char="•"/>
            </a:pPr>
            <a:endParaRPr lang="en-US" dirty="0" smtClean="0">
              <a:solidFill>
                <a:schemeClr val="bg1"/>
              </a:solidFill>
            </a:endParaRPr>
          </a:p>
          <a:p>
            <a:pPr marL="288925">
              <a:buFont typeface="Arial" pitchFamily="34" charset="0"/>
              <a:buChar char="•"/>
            </a:pPr>
            <a:r>
              <a:rPr lang="en-US" dirty="0" smtClean="0">
                <a:solidFill>
                  <a:schemeClr val="bg1"/>
                </a:solidFill>
              </a:rPr>
              <a:t> Formulate effective improvements</a:t>
            </a:r>
          </a:p>
          <a:p>
            <a:endParaRPr lang="en-US" dirty="0" smtClean="0">
              <a:solidFill>
                <a:schemeClr val="bg1"/>
              </a:solidFill>
            </a:endParaRPr>
          </a:p>
          <a:p>
            <a:endParaRPr lang="en-US" dirty="0" smtClean="0">
              <a:solidFill>
                <a:schemeClr val="bg1"/>
              </a:solidFill>
            </a:endParaRPr>
          </a:p>
        </p:txBody>
      </p:sp>
      <p:grpSp>
        <p:nvGrpSpPr>
          <p:cNvPr id="13" name="Group 12"/>
          <p:cNvGrpSpPr/>
          <p:nvPr/>
        </p:nvGrpSpPr>
        <p:grpSpPr>
          <a:xfrm>
            <a:off x="0" y="0"/>
            <a:ext cx="9144000" cy="533400"/>
            <a:chOff x="0" y="0"/>
            <a:chExt cx="9144000" cy="533400"/>
          </a:xfrm>
        </p:grpSpPr>
        <p:pic>
          <p:nvPicPr>
            <p:cNvPr id="1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solidFill>
              <a:schemeClr val="tx1"/>
            </a:solidFill>
            <a:ln w="9525">
              <a:noFill/>
              <a:miter lim="800000"/>
              <a:headEnd/>
              <a:tailEnd/>
            </a:ln>
          </p:spPr>
        </p:pic>
        <p:pic>
          <p:nvPicPr>
            <p:cNvPr id="15"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grpSp>
      <p:grpSp>
        <p:nvGrpSpPr>
          <p:cNvPr id="16" name="Group 15"/>
          <p:cNvGrpSpPr/>
          <p:nvPr/>
        </p:nvGrpSpPr>
        <p:grpSpPr>
          <a:xfrm>
            <a:off x="0" y="6141493"/>
            <a:ext cx="9144000" cy="716507"/>
            <a:chOff x="0" y="6141493"/>
            <a:chExt cx="9144000" cy="716507"/>
          </a:xfrm>
        </p:grpSpPr>
        <p:sp>
          <p:nvSpPr>
            <p:cNvPr id="17" name="Rectangle 1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0" name="Rectangle 19"/>
            <p:cNvSpPr/>
            <p:nvPr/>
          </p:nvSpPr>
          <p:spPr>
            <a:xfrm>
              <a:off x="1839608" y="6320852"/>
              <a:ext cx="6968319" cy="338554"/>
            </a:xfrm>
            <a:prstGeom prst="rect">
              <a:avLst/>
            </a:prstGeom>
          </p:spPr>
          <p:txBody>
            <a:bodyPr wrap="square">
              <a:spAutoFit/>
            </a:bodyPr>
            <a:lstStyle/>
            <a:p>
              <a:r>
                <a:rPr lang="en-US" sz="1600" u="sng" dirty="0" smtClean="0">
                  <a:solidFill>
                    <a:schemeClr val="bg1"/>
                  </a:solidFill>
                  <a:cs typeface="BrowalliaUPC" pitchFamily="34" charset="-34"/>
                </a:rPr>
                <a:t>TASK</a:t>
              </a:r>
              <a:r>
                <a:rPr lang="en-US" sz="1600" dirty="0" smtClean="0">
                  <a:solidFill>
                    <a:schemeClr val="bg1"/>
                  </a:solidFill>
                  <a:cs typeface="BrowalliaUPC" pitchFamily="34" charset="-34"/>
                </a:rPr>
                <a:t>  /  METHODS  /  ANALYSIS  / TENURE PROFILE /  SOLUTIONS  /  SUMMARY</a:t>
              </a:r>
              <a:endParaRPr lang="en-US" sz="1600" dirty="0">
                <a:solidFill>
                  <a:schemeClr val="bg1"/>
                </a:solidFill>
                <a:cs typeface="BrowalliaUPC" pitchFamily="34" charset="-34"/>
              </a:endParaRPr>
            </a:p>
          </p:txBody>
        </p:sp>
      </p:grpSp>
      <p:sp>
        <p:nvSpPr>
          <p:cNvPr id="25" name="TextBox 24"/>
          <p:cNvSpPr txBox="1"/>
          <p:nvPr/>
        </p:nvSpPr>
        <p:spPr>
          <a:xfrm>
            <a:off x="78472" y="90140"/>
            <a:ext cx="3733800" cy="369332"/>
          </a:xfrm>
          <a:prstGeom prst="rect">
            <a:avLst/>
          </a:prstGeom>
          <a:noFill/>
        </p:spPr>
        <p:txBody>
          <a:bodyPr wrap="square" rtlCol="0">
            <a:spAutoFit/>
          </a:bodyPr>
          <a:lstStyle/>
          <a:p>
            <a:r>
              <a:rPr lang="en-US" dirty="0" smtClean="0">
                <a:solidFill>
                  <a:schemeClr val="bg1"/>
                </a:solidFill>
              </a:rPr>
              <a:t>Task</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lum bright="18000"/>
          </a:blip>
          <a:srcRect/>
          <a:stretch>
            <a:fillRect/>
          </a:stretch>
        </p:blipFill>
        <p:spPr bwMode="auto">
          <a:xfrm>
            <a:off x="0" y="464024"/>
            <a:ext cx="9144000" cy="5786651"/>
          </a:xfrm>
          <a:prstGeom prst="rect">
            <a:avLst/>
          </a:prstGeom>
          <a:noFill/>
          <a:ln w="9525">
            <a:noFill/>
            <a:miter lim="800000"/>
            <a:headEnd/>
            <a:tailEnd/>
          </a:ln>
          <a:effectLst/>
        </p:spPr>
      </p:pic>
      <p:grpSp>
        <p:nvGrpSpPr>
          <p:cNvPr id="12" name="Group 11"/>
          <p:cNvGrpSpPr/>
          <p:nvPr/>
        </p:nvGrpSpPr>
        <p:grpSpPr>
          <a:xfrm>
            <a:off x="0" y="0"/>
            <a:ext cx="9144000" cy="533400"/>
            <a:chOff x="0" y="0"/>
            <a:chExt cx="9144000" cy="533400"/>
          </a:xfrm>
        </p:grpSpPr>
        <p:pic>
          <p:nvPicPr>
            <p:cNvPr id="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solidFill>
              <a:schemeClr val="tx1"/>
            </a:solidFill>
            <a:ln w="9525">
              <a:noFill/>
              <a:miter lim="800000"/>
              <a:headEnd/>
              <a:tailEnd/>
            </a:ln>
          </p:spPr>
        </p:pic>
        <p:pic>
          <p:nvPicPr>
            <p:cNvPr id="5"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grpSp>
      <p:grpSp>
        <p:nvGrpSpPr>
          <p:cNvPr id="13" name="Group 12"/>
          <p:cNvGrpSpPr/>
          <p:nvPr/>
        </p:nvGrpSpPr>
        <p:grpSpPr>
          <a:xfrm>
            <a:off x="0"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a:t>
              </a:r>
              <a:r>
                <a:rPr lang="en-US" sz="1600" u="sng" dirty="0" smtClean="0">
                  <a:solidFill>
                    <a:schemeClr val="bg1"/>
                  </a:solidFill>
                  <a:latin typeface="+mj-lt"/>
                  <a:cs typeface="BrowalliaUPC" pitchFamily="34" charset="-34"/>
                </a:rPr>
                <a:t>METHODS</a:t>
              </a:r>
              <a:r>
                <a:rPr lang="en-US" sz="1600" dirty="0" smtClean="0">
                  <a:solidFill>
                    <a:schemeClr val="bg1"/>
                  </a:solidFill>
                  <a:latin typeface="+mj-lt"/>
                  <a:cs typeface="BrowalliaUPC" pitchFamily="34" charset="-34"/>
                </a:rPr>
                <a:t>  /  ANALYSIS  / TENURE PROFILE /  SOLUTIONS  /  SUMMARY</a:t>
              </a:r>
              <a:endParaRPr lang="en-US" sz="1600" dirty="0">
                <a:solidFill>
                  <a:schemeClr val="bg1"/>
                </a:solidFill>
                <a:latin typeface="+mj-lt"/>
                <a:cs typeface="BrowalliaUPC" pitchFamily="34" charset="-34"/>
              </a:endParaRPr>
            </a:p>
          </p:txBody>
        </p:sp>
      </p:grpSp>
      <p:sp>
        <p:nvSpPr>
          <p:cNvPr id="11" name="TextBox 10"/>
          <p:cNvSpPr txBox="1"/>
          <p:nvPr/>
        </p:nvSpPr>
        <p:spPr>
          <a:xfrm>
            <a:off x="3057104" y="2967335"/>
            <a:ext cx="3070755"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TASK</a:t>
            </a:r>
            <a:endParaRPr lang="en-US" sz="5400" dirty="0">
              <a:solidFill>
                <a:schemeClr val="bg1"/>
              </a:solidFill>
            </a:endParaRPr>
          </a:p>
        </p:txBody>
      </p:sp>
      <p:sp>
        <p:nvSpPr>
          <p:cNvPr id="15" name="TextBox 14"/>
          <p:cNvSpPr txBox="1"/>
          <p:nvPr/>
        </p:nvSpPr>
        <p:spPr>
          <a:xfrm>
            <a:off x="2446361" y="2968923"/>
            <a:ext cx="4251277"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METHODS</a:t>
            </a:r>
            <a:endParaRPr 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1" nodeType="clickEffect">
                                  <p:stCondLst>
                                    <p:cond delay="0"/>
                                  </p:stCondLst>
                                  <p:childTnLst>
                                    <p:anim calcmode="lin" valueType="num">
                                      <p:cBhvr additive="base">
                                        <p:cTn id="6" dur="1000"/>
                                        <p:tgtEl>
                                          <p:spTgt spid="11"/>
                                        </p:tgtEl>
                                        <p:attrNameLst>
                                          <p:attrName>ppt_x</p:attrName>
                                        </p:attrNameLst>
                                      </p:cBhvr>
                                      <p:tavLst>
                                        <p:tav tm="0">
                                          <p:val>
                                            <p:strVal val="ppt_x"/>
                                          </p:val>
                                        </p:tav>
                                        <p:tav tm="100000">
                                          <p:val>
                                            <p:strVal val="0-ppt_w/2"/>
                                          </p:val>
                                        </p:tav>
                                      </p:tavLst>
                                    </p:anim>
                                    <p:anim calcmode="lin" valueType="num">
                                      <p:cBhvr additive="base">
                                        <p:cTn id="7" dur="1000"/>
                                        <p:tgtEl>
                                          <p:spTgt spid="11"/>
                                        </p:tgtEl>
                                        <p:attrNameLst>
                                          <p:attrName>ppt_y</p:attrName>
                                        </p:attrNameLst>
                                      </p:cBhvr>
                                      <p:tavLst>
                                        <p:tav tm="0">
                                          <p:val>
                                            <p:strVal val="ppt_y"/>
                                          </p:val>
                                        </p:tav>
                                        <p:tav tm="100000">
                                          <p:val>
                                            <p:strVal val="ppt_y"/>
                                          </p:val>
                                        </p:tav>
                                      </p:tavLst>
                                    </p:anim>
                                    <p:set>
                                      <p:cBhvr>
                                        <p:cTn id="8" dur="1" fill="hold">
                                          <p:stCondLst>
                                            <p:cond delay="999"/>
                                          </p:stCondLst>
                                        </p:cTn>
                                        <p:tgtEl>
                                          <p:spTgt spid="11"/>
                                        </p:tgtEl>
                                        <p:attrNameLst>
                                          <p:attrName>style.visibility</p:attrName>
                                        </p:attrNameLst>
                                      </p:cBhvr>
                                      <p:to>
                                        <p:strVal val="hidden"/>
                                      </p:to>
                                    </p:set>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1000" fill="hold"/>
                                        <p:tgtEl>
                                          <p:spTgt spid="15"/>
                                        </p:tgtEl>
                                        <p:attrNameLst>
                                          <p:attrName>ppt_x</p:attrName>
                                        </p:attrNameLst>
                                      </p:cBhvr>
                                      <p:tavLst>
                                        <p:tav tm="0">
                                          <p:val>
                                            <p:strVal val="1+#ppt_w/2"/>
                                          </p:val>
                                        </p:tav>
                                        <p:tav tm="100000">
                                          <p:val>
                                            <p:strVal val="#ppt_x"/>
                                          </p:val>
                                        </p:tav>
                                      </p:tavLst>
                                    </p:anim>
                                    <p:anim calcmode="lin" valueType="num">
                                      <p:cBhvr additive="base">
                                        <p:cTn id="13"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lum bright="18000"/>
          </a:blip>
          <a:srcRect/>
          <a:stretch>
            <a:fillRect/>
          </a:stretch>
        </p:blipFill>
        <p:spPr bwMode="auto">
          <a:xfrm>
            <a:off x="0" y="464024"/>
            <a:ext cx="9144000" cy="5786651"/>
          </a:xfrm>
          <a:prstGeom prst="rect">
            <a:avLst/>
          </a:prstGeom>
          <a:noFill/>
          <a:ln w="9525">
            <a:noFill/>
            <a:miter lim="800000"/>
            <a:headEnd/>
            <a:tailEnd/>
          </a:ln>
          <a:effectLst/>
        </p:spPr>
      </p:pic>
      <p:pic>
        <p:nvPicPr>
          <p:cNvPr id="4098" name="Picture 4"/>
          <p:cNvPicPr>
            <a:picLocks noChangeAspect="1" noChangeArrowheads="1"/>
          </p:cNvPicPr>
          <p:nvPr/>
        </p:nvPicPr>
        <p:blipFill>
          <a:blip r:embed="rId4"/>
          <a:srcRect l="23471" t="5882"/>
          <a:stretch>
            <a:fillRect/>
          </a:stretch>
        </p:blipFill>
        <p:spPr bwMode="auto">
          <a:xfrm>
            <a:off x="0" y="6172200"/>
            <a:ext cx="9144000" cy="685800"/>
          </a:xfrm>
          <a:prstGeom prst="rect">
            <a:avLst/>
          </a:prstGeom>
          <a:noFill/>
          <a:ln w="9525">
            <a:noFill/>
            <a:miter lim="800000"/>
            <a:headEnd/>
            <a:tailEnd/>
          </a:ln>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8" name="Picture 12" descr="http://www.csgpartnersllc.com/images/ExpeditorsLogo.gif"/>
          <p:cNvPicPr>
            <a:picLocks noChangeAspect="1" noChangeArrowheads="1"/>
          </p:cNvPicPr>
          <p:nvPr/>
        </p:nvPicPr>
        <p:blipFill>
          <a:blip r:embed="rId5"/>
          <a:srcRect/>
          <a:stretch>
            <a:fillRect/>
          </a:stretch>
        </p:blipFill>
        <p:spPr bwMode="auto">
          <a:xfrm>
            <a:off x="76200" y="6248400"/>
            <a:ext cx="1606262" cy="504826"/>
          </a:xfrm>
          <a:prstGeom prst="rect">
            <a:avLst/>
          </a:prstGeom>
          <a:noFill/>
        </p:spPr>
      </p:pic>
      <p:pic>
        <p:nvPicPr>
          <p:cNvPr id="309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87868"/>
            <a:ext cx="3733800" cy="369332"/>
          </a:xfrm>
          <a:prstGeom prst="rect">
            <a:avLst/>
          </a:prstGeom>
          <a:noFill/>
        </p:spPr>
        <p:txBody>
          <a:bodyPr wrap="square" rtlCol="0">
            <a:spAutoFit/>
          </a:bodyPr>
          <a:lstStyle/>
          <a:p>
            <a:r>
              <a:rPr lang="en-US" dirty="0" smtClean="0">
                <a:solidFill>
                  <a:schemeClr val="bg1"/>
                </a:solidFill>
              </a:rPr>
              <a:t>Methods of Analysis</a:t>
            </a:r>
            <a:endParaRPr lang="en-US" dirty="0">
              <a:solidFill>
                <a:schemeClr val="bg1"/>
              </a:solidFill>
            </a:endParaRPr>
          </a:p>
        </p:txBody>
      </p:sp>
      <p:sp>
        <p:nvSpPr>
          <p:cNvPr id="13" name="TextBox 12"/>
          <p:cNvSpPr txBox="1"/>
          <p:nvPr/>
        </p:nvSpPr>
        <p:spPr>
          <a:xfrm>
            <a:off x="1676400" y="1371600"/>
            <a:ext cx="5867400" cy="3693319"/>
          </a:xfrm>
          <a:prstGeom prst="rect">
            <a:avLst/>
          </a:prstGeom>
          <a:solidFill>
            <a:schemeClr val="tx1"/>
          </a:solidFill>
        </p:spPr>
        <p:txBody>
          <a:bodyPr wrap="square" rtlCol="0">
            <a:spAutoFit/>
          </a:bodyPr>
          <a:lstStyle/>
          <a:p>
            <a:pPr marL="463550" indent="-463550"/>
            <a:r>
              <a:rPr lang="en-US" b="1" dirty="0" smtClean="0">
                <a:solidFill>
                  <a:schemeClr val="bg1"/>
                </a:solidFill>
              </a:rPr>
              <a:t>Correlation Analysis</a:t>
            </a:r>
          </a:p>
          <a:p>
            <a:pPr marL="463550" indent="-463550"/>
            <a:endParaRPr lang="en-US" dirty="0" smtClean="0">
              <a:solidFill>
                <a:schemeClr val="bg1"/>
              </a:solidFill>
            </a:endParaRPr>
          </a:p>
          <a:p>
            <a:pPr marL="463550" indent="-463550">
              <a:buFontTx/>
              <a:buChar char="-"/>
            </a:pPr>
            <a:r>
              <a:rPr lang="en-US" dirty="0" smtClean="0">
                <a:solidFill>
                  <a:schemeClr val="bg1"/>
                </a:solidFill>
              </a:rPr>
              <a:t>OTS Awards (by branch) vs. Turnover</a:t>
            </a:r>
          </a:p>
          <a:p>
            <a:pPr marL="463550" indent="-463550">
              <a:buFontTx/>
              <a:buChar char="-"/>
            </a:pPr>
            <a:r>
              <a:rPr lang="en-US" dirty="0" smtClean="0">
                <a:solidFill>
                  <a:schemeClr val="bg1"/>
                </a:solidFill>
              </a:rPr>
              <a:t>OTS Awards (by tenure) vs. Turnover</a:t>
            </a:r>
          </a:p>
          <a:p>
            <a:pPr marL="463550" indent="-463550">
              <a:buFontTx/>
              <a:buChar char="-"/>
            </a:pPr>
            <a:r>
              <a:rPr lang="en-US" dirty="0" smtClean="0">
                <a:solidFill>
                  <a:schemeClr val="bg1"/>
                </a:solidFill>
              </a:rPr>
              <a:t>ESPP (by branch) vs. Turnover</a:t>
            </a:r>
          </a:p>
          <a:p>
            <a:pPr marL="463550" indent="-463550">
              <a:buFontTx/>
              <a:buChar char="-"/>
            </a:pPr>
            <a:r>
              <a:rPr lang="en-US" dirty="0" smtClean="0">
                <a:solidFill>
                  <a:schemeClr val="bg1"/>
                </a:solidFill>
              </a:rPr>
              <a:t>Excellence Awards (by branch) vs. Turnover</a:t>
            </a:r>
          </a:p>
          <a:p>
            <a:pPr marL="463550" indent="-463550">
              <a:buFontTx/>
              <a:buChar char="-"/>
            </a:pPr>
            <a:endParaRPr lang="en-US" dirty="0" smtClean="0">
              <a:solidFill>
                <a:schemeClr val="bg1"/>
              </a:solidFill>
            </a:endParaRPr>
          </a:p>
          <a:p>
            <a:pPr marL="463550" indent="-463550"/>
            <a:r>
              <a:rPr lang="en-US" b="1" dirty="0" smtClean="0">
                <a:solidFill>
                  <a:schemeClr val="bg1"/>
                </a:solidFill>
              </a:rPr>
              <a:t>Survey Analysis</a:t>
            </a:r>
          </a:p>
          <a:p>
            <a:pPr marL="463550" indent="-463550"/>
            <a:endParaRPr lang="en-US" dirty="0" smtClean="0">
              <a:solidFill>
                <a:schemeClr val="bg1"/>
              </a:solidFill>
            </a:endParaRPr>
          </a:p>
          <a:p>
            <a:pPr marL="463550" indent="-463550">
              <a:buFontTx/>
              <a:buChar char="-"/>
            </a:pPr>
            <a:r>
              <a:rPr lang="en-US" dirty="0" smtClean="0">
                <a:solidFill>
                  <a:schemeClr val="bg1"/>
                </a:solidFill>
              </a:rPr>
              <a:t>Qualitative study of employee comments </a:t>
            </a:r>
          </a:p>
          <a:p>
            <a:pPr marL="463550" indent="-463550">
              <a:buFontTx/>
              <a:buChar char="-"/>
            </a:pPr>
            <a:r>
              <a:rPr lang="en-US" dirty="0" smtClean="0">
                <a:solidFill>
                  <a:schemeClr val="bg1"/>
                </a:solidFill>
              </a:rPr>
              <a:t>Quantitative analysis of core areas of dissatisfaction</a:t>
            </a:r>
          </a:p>
          <a:p>
            <a:pPr>
              <a:buFontTx/>
              <a:buChar char="-"/>
            </a:pPr>
            <a:endParaRPr lang="en-US" dirty="0" smtClean="0">
              <a:solidFill>
                <a:schemeClr val="bg1"/>
              </a:solidFill>
            </a:endParaRPr>
          </a:p>
          <a:p>
            <a:pPr>
              <a:buFontTx/>
              <a:buChar char="-"/>
            </a:pPr>
            <a:endParaRPr lang="en-US" dirty="0" smtClean="0">
              <a:solidFill>
                <a:schemeClr val="bg1"/>
              </a:solidFill>
            </a:endParaRPr>
          </a:p>
        </p:txBody>
      </p:sp>
      <p:sp>
        <p:nvSpPr>
          <p:cNvPr id="17" name="TextBox 8"/>
          <p:cNvSpPr txBox="1">
            <a:spLocks noChangeArrowheads="1"/>
          </p:cNvSpPr>
          <p:nvPr/>
        </p:nvSpPr>
        <p:spPr bwMode="auto">
          <a:xfrm>
            <a:off x="1659259" y="6324600"/>
            <a:ext cx="6818213" cy="307777"/>
          </a:xfrm>
          <a:prstGeom prst="rect">
            <a:avLst/>
          </a:prstGeom>
          <a:noFill/>
          <a:ln w="9525">
            <a:noFill/>
            <a:miter lim="800000"/>
            <a:headEnd/>
            <a:tailEnd/>
          </a:ln>
        </p:spPr>
        <p:txBody>
          <a:bodyPr wrap="none">
            <a:spAutoFit/>
          </a:bodyPr>
          <a:lstStyle/>
          <a:p>
            <a:r>
              <a:rPr lang="en-US" sz="1400" dirty="0" smtClean="0">
                <a:solidFill>
                  <a:schemeClr val="bg1"/>
                </a:solidFill>
                <a:latin typeface="BrowalliaUPC" pitchFamily="34" charset="-34"/>
                <a:cs typeface="BrowalliaUPC" pitchFamily="34" charset="-34"/>
              </a:rPr>
              <a:t>TASK  /  METHODS  /  ANALYSIS  /  TENURE PROFILE  /  SOLUTIONS  /  SUMMARY</a:t>
            </a:r>
            <a:endParaRPr lang="en-US" sz="1400" dirty="0">
              <a:solidFill>
                <a:schemeClr val="bg1"/>
              </a:solidFill>
              <a:latin typeface="BrowalliaUPC" pitchFamily="34" charset="-34"/>
              <a:cs typeface="BrowalliaUPC" pitchFamily="34" charset="-34"/>
            </a:endParaRPr>
          </a:p>
        </p:txBody>
      </p:sp>
      <p:grpSp>
        <p:nvGrpSpPr>
          <p:cNvPr id="23" name="Group 12"/>
          <p:cNvGrpSpPr/>
          <p:nvPr/>
        </p:nvGrpSpPr>
        <p:grpSpPr>
          <a:xfrm>
            <a:off x="-3175" y="6141493"/>
            <a:ext cx="9144000" cy="716507"/>
            <a:chOff x="0" y="6141493"/>
            <a:chExt cx="9144000" cy="716507"/>
          </a:xfrm>
        </p:grpSpPr>
        <p:sp>
          <p:nvSpPr>
            <p:cNvPr id="24" name="Rectangle 23"/>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p:cNvPicPr>
              <a:picLocks noChangeAspect="1" noChangeArrowheads="1"/>
            </p:cNvPicPr>
            <p:nvPr/>
          </p:nvPicPr>
          <p:blipFill>
            <a:blip r:embed="rId7"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6" name="Rectangle 25"/>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a:t>
              </a:r>
              <a:r>
                <a:rPr lang="en-US" sz="1600" u="sng" dirty="0" smtClean="0">
                  <a:solidFill>
                    <a:schemeClr val="bg1"/>
                  </a:solidFill>
                  <a:latin typeface="+mj-lt"/>
                  <a:cs typeface="BrowalliaUPC" pitchFamily="34" charset="-34"/>
                </a:rPr>
                <a:t>METHODS</a:t>
              </a:r>
              <a:r>
                <a:rPr lang="en-US" sz="1600" dirty="0" smtClean="0">
                  <a:solidFill>
                    <a:schemeClr val="bg1"/>
                  </a:solidFill>
                  <a:latin typeface="+mj-lt"/>
                  <a:cs typeface="BrowalliaUPC" pitchFamily="34" charset="-34"/>
                </a:rPr>
                <a:t>  /  ANALYSIS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5"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grpSp>
        <p:nvGrpSpPr>
          <p:cNvPr id="6" name="Group 12"/>
          <p:cNvGrpSpPr/>
          <p:nvPr/>
        </p:nvGrpSpPr>
        <p:grpSpPr>
          <a:xfrm>
            <a:off x="-3175" y="6141493"/>
            <a:ext cx="9144000" cy="716507"/>
            <a:chOff x="0" y="6141493"/>
            <a:chExt cx="9144000" cy="716507"/>
          </a:xfrm>
        </p:grpSpPr>
        <p:sp>
          <p:nvSpPr>
            <p:cNvPr id="7" name="Rectangle 6"/>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5" cstate="print"/>
            <a:srcRect/>
            <a:stretch>
              <a:fillRect/>
            </a:stretch>
          </p:blipFill>
          <p:spPr bwMode="auto">
            <a:xfrm>
              <a:off x="122829" y="6245190"/>
              <a:ext cx="1438275" cy="530922"/>
            </a:xfrm>
            <a:prstGeom prst="rect">
              <a:avLst/>
            </a:prstGeom>
            <a:noFill/>
            <a:ln w="9525">
              <a:noFill/>
              <a:miter lim="800000"/>
              <a:headEnd/>
              <a:tailEnd/>
            </a:ln>
            <a:effectLst/>
          </p:spPr>
        </p:pic>
        <p:sp>
          <p:nvSpPr>
            <p:cNvPr id="9" name="Rectangle 8"/>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pic>
        <p:nvPicPr>
          <p:cNvPr id="10" name="Picture 18"/>
          <p:cNvPicPr>
            <a:picLocks noChangeAspect="1" noChangeArrowheads="1"/>
          </p:cNvPicPr>
          <p:nvPr/>
        </p:nvPicPr>
        <p:blipFill>
          <a:blip r:embed="rId6"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2443186" y="2862106"/>
            <a:ext cx="4251277"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ANALYSIS</a:t>
            </a:r>
            <a:endParaRPr lang="en-US" sz="5400" dirty="0">
              <a:solidFill>
                <a:schemeClr val="bg1"/>
              </a:solidFill>
            </a:endParaRPr>
          </a:p>
        </p:txBody>
      </p:sp>
      <p:sp>
        <p:nvSpPr>
          <p:cNvPr id="13" name="TextBox 12"/>
          <p:cNvSpPr txBox="1"/>
          <p:nvPr/>
        </p:nvSpPr>
        <p:spPr>
          <a:xfrm>
            <a:off x="2446361" y="2871020"/>
            <a:ext cx="4251277" cy="923330"/>
          </a:xfrm>
          <a:prstGeom prst="rect">
            <a:avLst/>
          </a:prstGeom>
          <a:solidFill>
            <a:schemeClr val="tx1">
              <a:lumMod val="85000"/>
              <a:lumOff val="15000"/>
            </a:schemeClr>
          </a:solidFill>
        </p:spPr>
        <p:txBody>
          <a:bodyPr wrap="square" rtlCol="0">
            <a:spAutoFit/>
          </a:bodyPr>
          <a:lstStyle/>
          <a:p>
            <a:pPr algn="ctr"/>
            <a:r>
              <a:rPr lang="en-US" sz="5400" dirty="0" smtClean="0">
                <a:solidFill>
                  <a:schemeClr val="bg1"/>
                </a:solidFill>
              </a:rPr>
              <a:t>METHODS</a:t>
            </a:r>
            <a:endParaRPr 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1" nodeType="clickEffect">
                                  <p:stCondLst>
                                    <p:cond delay="0"/>
                                  </p:stCondLst>
                                  <p:childTnLst>
                                    <p:anim calcmode="lin" valueType="num">
                                      <p:cBhvr additive="base">
                                        <p:cTn id="6" dur="1000"/>
                                        <p:tgtEl>
                                          <p:spTgt spid="13"/>
                                        </p:tgtEl>
                                        <p:attrNameLst>
                                          <p:attrName>ppt_x</p:attrName>
                                        </p:attrNameLst>
                                      </p:cBhvr>
                                      <p:tavLst>
                                        <p:tav tm="0">
                                          <p:val>
                                            <p:strVal val="ppt_x"/>
                                          </p:val>
                                        </p:tav>
                                        <p:tav tm="100000">
                                          <p:val>
                                            <p:strVal val="0-ppt_w/2"/>
                                          </p:val>
                                        </p:tav>
                                      </p:tavLst>
                                    </p:anim>
                                    <p:anim calcmode="lin" valueType="num">
                                      <p:cBhvr additive="base">
                                        <p:cTn id="7" dur="1000"/>
                                        <p:tgtEl>
                                          <p:spTgt spid="13"/>
                                        </p:tgtEl>
                                        <p:attrNameLst>
                                          <p:attrName>ppt_y</p:attrName>
                                        </p:attrNameLst>
                                      </p:cBhvr>
                                      <p:tavLst>
                                        <p:tav tm="0">
                                          <p:val>
                                            <p:strVal val="ppt_y"/>
                                          </p:val>
                                        </p:tav>
                                        <p:tav tm="100000">
                                          <p:val>
                                            <p:strVal val="ppt_y"/>
                                          </p:val>
                                        </p:tav>
                                      </p:tavLst>
                                    </p:anim>
                                    <p:set>
                                      <p:cBhvr>
                                        <p:cTn id="8" dur="1" fill="hold">
                                          <p:stCondLst>
                                            <p:cond delay="999"/>
                                          </p:stCondLst>
                                        </p:cTn>
                                        <p:tgtEl>
                                          <p:spTgt spid="13"/>
                                        </p:tgtEl>
                                        <p:attrNameLst>
                                          <p:attrName>style.visibility</p:attrName>
                                        </p:attrNameLst>
                                      </p:cBhvr>
                                      <p:to>
                                        <p:strVal val="hidden"/>
                                      </p:to>
                                    </p:set>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1000" fill="hold"/>
                                        <p:tgtEl>
                                          <p:spTgt spid="12"/>
                                        </p:tgtEl>
                                        <p:attrNameLst>
                                          <p:attrName>ppt_x</p:attrName>
                                        </p:attrNameLst>
                                      </p:cBhvr>
                                      <p:tavLst>
                                        <p:tav tm="0">
                                          <p:val>
                                            <p:strVal val="1+#ppt_w/2"/>
                                          </p:val>
                                        </p:tav>
                                        <p:tav tm="100000">
                                          <p:val>
                                            <p:strVal val="#ppt_x"/>
                                          </p:val>
                                        </p:tav>
                                      </p:tavLst>
                                    </p:anim>
                                    <p:anim calcmode="lin" valueType="num">
                                      <p:cBhvr additive="base">
                                        <p:cTn id="13"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0"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87868"/>
            <a:ext cx="3733800" cy="369332"/>
          </a:xfrm>
          <a:prstGeom prst="rect">
            <a:avLst/>
          </a:prstGeom>
          <a:noFill/>
        </p:spPr>
        <p:txBody>
          <a:bodyPr wrap="square" rtlCol="0">
            <a:spAutoFit/>
          </a:bodyPr>
          <a:lstStyle/>
          <a:p>
            <a:r>
              <a:rPr lang="en-US" dirty="0" smtClean="0">
                <a:solidFill>
                  <a:schemeClr val="bg1"/>
                </a:solidFill>
              </a:rPr>
              <a:t>OTS vs. Turnover (by Branch)</a:t>
            </a:r>
            <a:endParaRPr lang="en-US" dirty="0">
              <a:solidFill>
                <a:schemeClr val="bg1"/>
              </a:solidFill>
            </a:endParaRPr>
          </a:p>
        </p:txBody>
      </p:sp>
      <p:sp>
        <p:nvSpPr>
          <p:cNvPr id="15" name="TextBox 14"/>
          <p:cNvSpPr txBox="1"/>
          <p:nvPr/>
        </p:nvSpPr>
        <p:spPr>
          <a:xfrm>
            <a:off x="381000" y="843677"/>
            <a:ext cx="3657600" cy="2585323"/>
          </a:xfrm>
          <a:prstGeom prst="rect">
            <a:avLst/>
          </a:prstGeom>
          <a:solidFill>
            <a:schemeClr val="tx1"/>
          </a:solidFill>
        </p:spPr>
        <p:txBody>
          <a:bodyPr wrap="square" rtlCol="0">
            <a:spAutoFit/>
          </a:bodyPr>
          <a:lstStyle/>
          <a:p>
            <a:r>
              <a:rPr lang="en-US" dirty="0" smtClean="0">
                <a:solidFill>
                  <a:schemeClr val="bg1"/>
                </a:solidFill>
              </a:rPr>
              <a:t>Key Stats</a:t>
            </a:r>
          </a:p>
          <a:p>
            <a:endParaRPr lang="en-US" dirty="0" smtClean="0">
              <a:solidFill>
                <a:schemeClr val="bg1"/>
              </a:solidFill>
            </a:endParaRPr>
          </a:p>
          <a:p>
            <a:r>
              <a:rPr lang="en-US" dirty="0" smtClean="0">
                <a:solidFill>
                  <a:schemeClr val="bg1"/>
                </a:solidFill>
              </a:rPr>
              <a:t>Global r =  	0.050107</a:t>
            </a:r>
          </a:p>
          <a:p>
            <a:r>
              <a:rPr lang="en-US" dirty="0" smtClean="0">
                <a:solidFill>
                  <a:schemeClr val="bg1"/>
                </a:solidFill>
              </a:rPr>
              <a:t>South Pacific r = 	0.151467 </a:t>
            </a:r>
          </a:p>
          <a:p>
            <a:r>
              <a:rPr lang="en-US" dirty="0" smtClean="0">
                <a:solidFill>
                  <a:schemeClr val="bg1"/>
                </a:solidFill>
              </a:rPr>
              <a:t>LATAM r = 	0.089731</a:t>
            </a:r>
          </a:p>
          <a:p>
            <a:r>
              <a:rPr lang="en-US" dirty="0" smtClean="0">
                <a:solidFill>
                  <a:schemeClr val="bg1"/>
                </a:solidFill>
              </a:rPr>
              <a:t>USA r = 		0.057821</a:t>
            </a:r>
          </a:p>
          <a:p>
            <a:r>
              <a:rPr lang="en-US" dirty="0" smtClean="0">
                <a:solidFill>
                  <a:schemeClr val="bg1"/>
                </a:solidFill>
              </a:rPr>
              <a:t>EMAIR r = 	0.116365</a:t>
            </a:r>
          </a:p>
          <a:p>
            <a:r>
              <a:rPr lang="en-US" dirty="0" smtClean="0">
                <a:solidFill>
                  <a:schemeClr val="bg1"/>
                </a:solidFill>
              </a:rPr>
              <a:t>Mexico r = 	0.770928</a:t>
            </a:r>
          </a:p>
          <a:p>
            <a:r>
              <a:rPr lang="en-US" dirty="0" smtClean="0">
                <a:solidFill>
                  <a:schemeClr val="bg1"/>
                </a:solidFill>
              </a:rPr>
              <a:t>Asia r = 		0.038271</a:t>
            </a:r>
            <a:endParaRPr lang="en-US" dirty="0">
              <a:solidFill>
                <a:schemeClr val="bg1"/>
              </a:solidFill>
            </a:endParaRPr>
          </a:p>
        </p:txBody>
      </p:sp>
      <p:sp>
        <p:nvSpPr>
          <p:cNvPr id="16" name="TextBox 15"/>
          <p:cNvSpPr txBox="1"/>
          <p:nvPr/>
        </p:nvSpPr>
        <p:spPr>
          <a:xfrm>
            <a:off x="5105400" y="3429000"/>
            <a:ext cx="3657600" cy="2585323"/>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What does this mean?</a:t>
            </a:r>
          </a:p>
          <a:p>
            <a:endParaRPr lang="en-US" dirty="0" smtClean="0">
              <a:solidFill>
                <a:schemeClr val="bg1"/>
              </a:solidFill>
            </a:endParaRPr>
          </a:p>
          <a:p>
            <a:r>
              <a:rPr lang="en-US" dirty="0" smtClean="0">
                <a:solidFill>
                  <a:schemeClr val="bg1"/>
                </a:solidFill>
              </a:rPr>
              <a:t>OTS do not have much effect on turnover rates, because of low correlation</a:t>
            </a:r>
          </a:p>
          <a:p>
            <a:pPr>
              <a:buFontTx/>
              <a:buChar char="-"/>
            </a:pPr>
            <a:endParaRPr lang="en-US" dirty="0" smtClean="0">
              <a:solidFill>
                <a:schemeClr val="bg1"/>
              </a:solidFill>
            </a:endParaRPr>
          </a:p>
          <a:p>
            <a:r>
              <a:rPr lang="en-US" dirty="0" smtClean="0">
                <a:solidFill>
                  <a:schemeClr val="bg1"/>
                </a:solidFill>
              </a:rPr>
              <a:t>Slight positive correlation may be explained by more awards relating to more turnover. </a:t>
            </a:r>
            <a:endParaRPr lang="en-US" dirty="0">
              <a:solidFill>
                <a:schemeClr val="bg1"/>
              </a:solidFill>
            </a:endParaRPr>
          </a:p>
        </p:txBody>
      </p:sp>
      <p:grpSp>
        <p:nvGrpSpPr>
          <p:cNvPr id="19" name="Group 12"/>
          <p:cNvGrpSpPr/>
          <p:nvPr/>
        </p:nvGrpSpPr>
        <p:grpSpPr>
          <a:xfrm>
            <a:off x="-3175" y="6141493"/>
            <a:ext cx="9144000" cy="716507"/>
            <a:chOff x="0" y="6141493"/>
            <a:chExt cx="9144000" cy="716507"/>
          </a:xfrm>
        </p:grpSpPr>
        <p:sp>
          <p:nvSpPr>
            <p:cNvPr id="20" name="Rectangle 19"/>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2" name="Rectangle 21"/>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0"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OTS vs. Turnover (by Tenure)</a:t>
            </a:r>
            <a:endParaRPr lang="en-US" dirty="0">
              <a:solidFill>
                <a:schemeClr val="bg1"/>
              </a:solidFill>
            </a:endParaRPr>
          </a:p>
        </p:txBody>
      </p:sp>
      <p:sp>
        <p:nvSpPr>
          <p:cNvPr id="13" name="TextBox 12"/>
          <p:cNvSpPr txBox="1"/>
          <p:nvPr/>
        </p:nvSpPr>
        <p:spPr>
          <a:xfrm>
            <a:off x="381000" y="843677"/>
            <a:ext cx="3657600" cy="2585323"/>
          </a:xfrm>
          <a:prstGeom prst="rect">
            <a:avLst/>
          </a:prstGeom>
          <a:solidFill>
            <a:schemeClr val="tx1"/>
          </a:solidFill>
        </p:spPr>
        <p:txBody>
          <a:bodyPr wrap="square" rtlCol="0">
            <a:spAutoFit/>
          </a:bodyPr>
          <a:lstStyle/>
          <a:p>
            <a:r>
              <a:rPr lang="en-US" dirty="0" smtClean="0">
                <a:solidFill>
                  <a:schemeClr val="bg1"/>
                </a:solidFill>
              </a:rPr>
              <a:t>Key Stats</a:t>
            </a:r>
          </a:p>
          <a:p>
            <a:endParaRPr lang="en-US" dirty="0" smtClean="0">
              <a:solidFill>
                <a:schemeClr val="bg1"/>
              </a:solidFill>
            </a:endParaRPr>
          </a:p>
          <a:p>
            <a:r>
              <a:rPr lang="en-US" dirty="0" smtClean="0">
                <a:solidFill>
                  <a:schemeClr val="bg1"/>
                </a:solidFill>
              </a:rPr>
              <a:t>Global r =  	0.281016</a:t>
            </a:r>
          </a:p>
          <a:p>
            <a:r>
              <a:rPr lang="en-US" dirty="0" smtClean="0">
                <a:solidFill>
                  <a:schemeClr val="bg1"/>
                </a:solidFill>
              </a:rPr>
              <a:t>South Pacific r = 	0.491816 </a:t>
            </a:r>
          </a:p>
          <a:p>
            <a:r>
              <a:rPr lang="en-US" dirty="0" smtClean="0">
                <a:solidFill>
                  <a:schemeClr val="bg1"/>
                </a:solidFill>
              </a:rPr>
              <a:t>LATAM r = 	0.16037</a:t>
            </a:r>
          </a:p>
          <a:p>
            <a:r>
              <a:rPr lang="en-US" dirty="0" smtClean="0">
                <a:solidFill>
                  <a:schemeClr val="bg1"/>
                </a:solidFill>
              </a:rPr>
              <a:t>USA r = 		0.248917</a:t>
            </a:r>
          </a:p>
          <a:p>
            <a:r>
              <a:rPr lang="en-US" dirty="0" smtClean="0">
                <a:solidFill>
                  <a:schemeClr val="bg1"/>
                </a:solidFill>
              </a:rPr>
              <a:t>EMAIR r = 	0.395753</a:t>
            </a:r>
          </a:p>
          <a:p>
            <a:r>
              <a:rPr lang="en-US" dirty="0" smtClean="0">
                <a:solidFill>
                  <a:schemeClr val="bg1"/>
                </a:solidFill>
              </a:rPr>
              <a:t>Mexico r = 	0.649179</a:t>
            </a:r>
          </a:p>
          <a:p>
            <a:r>
              <a:rPr lang="en-US" dirty="0" smtClean="0">
                <a:solidFill>
                  <a:schemeClr val="bg1"/>
                </a:solidFill>
              </a:rPr>
              <a:t>Asia r = 		0.708291</a:t>
            </a:r>
            <a:endParaRPr lang="en-US" dirty="0">
              <a:solidFill>
                <a:schemeClr val="bg1"/>
              </a:solidFill>
            </a:endParaRPr>
          </a:p>
        </p:txBody>
      </p:sp>
      <p:sp>
        <p:nvSpPr>
          <p:cNvPr id="14" name="TextBox 13"/>
          <p:cNvSpPr txBox="1"/>
          <p:nvPr/>
        </p:nvSpPr>
        <p:spPr>
          <a:xfrm>
            <a:off x="5105400" y="3429001"/>
            <a:ext cx="3733800" cy="2308324"/>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What does this mean?</a:t>
            </a:r>
          </a:p>
          <a:p>
            <a:endParaRPr lang="en-US" dirty="0" smtClean="0">
              <a:solidFill>
                <a:schemeClr val="bg1"/>
              </a:solidFill>
            </a:endParaRPr>
          </a:p>
          <a:p>
            <a:r>
              <a:rPr lang="en-US" dirty="0" smtClean="0">
                <a:solidFill>
                  <a:schemeClr val="bg1"/>
                </a:solidFill>
              </a:rPr>
              <a:t>This correlation is not statistically significant, in a global context. The positive nature of the correlation may be explained by employees leaving after receiving OTS awards</a:t>
            </a:r>
          </a:p>
          <a:p>
            <a:endParaRPr lang="en-US" dirty="0" smtClean="0">
              <a:solidFill>
                <a:schemeClr val="bg1"/>
              </a:solidFill>
            </a:endParaRPr>
          </a:p>
        </p:txBody>
      </p:sp>
      <p:grpSp>
        <p:nvGrpSpPr>
          <p:cNvPr id="17" name="Group 12"/>
          <p:cNvGrpSpPr/>
          <p:nvPr/>
        </p:nvGrpSpPr>
        <p:grpSpPr>
          <a:xfrm>
            <a:off x="-3175" y="6141493"/>
            <a:ext cx="9144000" cy="716507"/>
            <a:chOff x="0" y="6141493"/>
            <a:chExt cx="9144000" cy="716507"/>
          </a:xfrm>
        </p:grpSpPr>
        <p:sp>
          <p:nvSpPr>
            <p:cNvPr id="18" name="Rectangle 17"/>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0" name="Rectangle 19"/>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lum bright="29000"/>
          </a:blip>
          <a:srcRect/>
          <a:stretch>
            <a:fillRect/>
          </a:stretch>
        </p:blipFill>
        <p:spPr bwMode="auto">
          <a:xfrm>
            <a:off x="-3175" y="384978"/>
            <a:ext cx="9144000" cy="6091219"/>
          </a:xfrm>
          <a:prstGeom prst="rect">
            <a:avLst/>
          </a:prstGeom>
          <a:noFill/>
          <a:ln w="9525">
            <a:noFill/>
            <a:miter lim="800000"/>
            <a:headEnd/>
            <a:tailEnd/>
          </a:ln>
          <a:effectLst/>
        </p:spPr>
      </p:pic>
      <p:pic>
        <p:nvPicPr>
          <p:cNvPr id="4124" name="Picture 4"/>
          <p:cNvPicPr>
            <a:picLocks noChangeAspect="1" noChangeArrowheads="1"/>
          </p:cNvPicPr>
          <p:nvPr/>
        </p:nvPicPr>
        <p:blipFill>
          <a:blip r:embed="rId4"/>
          <a:srcRect l="23471" t="5882"/>
          <a:stretch>
            <a:fillRect/>
          </a:stretch>
        </p:blipFill>
        <p:spPr bwMode="auto">
          <a:xfrm>
            <a:off x="0" y="0"/>
            <a:ext cx="9144000" cy="533400"/>
          </a:xfrm>
          <a:prstGeom prst="rect">
            <a:avLst/>
          </a:prstGeom>
          <a:noFill/>
          <a:ln w="9525">
            <a:noFill/>
            <a:miter lim="800000"/>
            <a:headEnd/>
            <a:tailEnd/>
          </a:ln>
        </p:spPr>
      </p:pic>
      <p:sp>
        <p:nvSpPr>
          <p:cNvPr id="3076" name="AutoShape 4" descr="Expeditors International of Washington, In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90" name="Picture 18"/>
          <p:cNvPicPr>
            <a:picLocks noChangeAspect="1" noChangeArrowheads="1"/>
          </p:cNvPicPr>
          <p:nvPr/>
        </p:nvPicPr>
        <p:blipFill>
          <a:blip r:embed="rId5" cstate="print"/>
          <a:srcRect/>
          <a:stretch>
            <a:fillRect/>
          </a:stretch>
        </p:blipFill>
        <p:spPr bwMode="auto">
          <a:xfrm>
            <a:off x="8001000" y="0"/>
            <a:ext cx="1143000" cy="533400"/>
          </a:xfrm>
          <a:prstGeom prst="rect">
            <a:avLst/>
          </a:prstGeom>
          <a:noFill/>
          <a:ln w="9525">
            <a:noFill/>
            <a:miter lim="800000"/>
            <a:headEnd/>
            <a:tailEnd/>
          </a:ln>
          <a:effectLst/>
        </p:spPr>
      </p:pic>
      <p:sp>
        <p:nvSpPr>
          <p:cNvPr id="12" name="TextBox 11"/>
          <p:cNvSpPr txBox="1"/>
          <p:nvPr/>
        </p:nvSpPr>
        <p:spPr>
          <a:xfrm>
            <a:off x="76200" y="76200"/>
            <a:ext cx="3733800" cy="369332"/>
          </a:xfrm>
          <a:prstGeom prst="rect">
            <a:avLst/>
          </a:prstGeom>
          <a:noFill/>
        </p:spPr>
        <p:txBody>
          <a:bodyPr wrap="square" rtlCol="0">
            <a:spAutoFit/>
          </a:bodyPr>
          <a:lstStyle/>
          <a:p>
            <a:r>
              <a:rPr lang="en-US" dirty="0" smtClean="0">
                <a:solidFill>
                  <a:schemeClr val="bg1"/>
                </a:solidFill>
              </a:rPr>
              <a:t>ESPP vs. Turnover</a:t>
            </a:r>
            <a:endParaRPr lang="en-US" dirty="0">
              <a:solidFill>
                <a:schemeClr val="bg1"/>
              </a:solidFill>
            </a:endParaRPr>
          </a:p>
        </p:txBody>
      </p:sp>
      <p:sp>
        <p:nvSpPr>
          <p:cNvPr id="13" name="TextBox 12"/>
          <p:cNvSpPr txBox="1"/>
          <p:nvPr/>
        </p:nvSpPr>
        <p:spPr>
          <a:xfrm>
            <a:off x="357117" y="966507"/>
            <a:ext cx="3886200" cy="1754326"/>
          </a:xfrm>
          <a:prstGeom prst="rect">
            <a:avLst/>
          </a:prstGeom>
          <a:solidFill>
            <a:schemeClr val="tx1"/>
          </a:solidFill>
        </p:spPr>
        <p:txBody>
          <a:bodyPr wrap="square" rtlCol="0">
            <a:spAutoFit/>
          </a:bodyPr>
          <a:lstStyle/>
          <a:p>
            <a:r>
              <a:rPr lang="en-US" dirty="0" smtClean="0">
                <a:solidFill>
                  <a:schemeClr val="bg1"/>
                </a:solidFill>
              </a:rPr>
              <a:t>Key Stats</a:t>
            </a:r>
          </a:p>
          <a:p>
            <a:endParaRPr lang="en-US" dirty="0" smtClean="0">
              <a:solidFill>
                <a:schemeClr val="bg1"/>
              </a:solidFill>
            </a:endParaRPr>
          </a:p>
          <a:p>
            <a:r>
              <a:rPr lang="en-US" dirty="0" smtClean="0">
                <a:solidFill>
                  <a:schemeClr val="bg1"/>
                </a:solidFill>
              </a:rPr>
              <a:t>Global r (without outliers)=	-0.217697</a:t>
            </a:r>
          </a:p>
          <a:p>
            <a:r>
              <a:rPr lang="en-US" dirty="0" smtClean="0">
                <a:solidFill>
                  <a:schemeClr val="bg1"/>
                </a:solidFill>
              </a:rPr>
              <a:t>Global r (with outliers)= 	-0.153676</a:t>
            </a:r>
          </a:p>
          <a:p>
            <a:endParaRPr lang="en-US" dirty="0" smtClean="0">
              <a:solidFill>
                <a:schemeClr val="bg1"/>
              </a:solidFill>
            </a:endParaRPr>
          </a:p>
          <a:p>
            <a:r>
              <a:rPr lang="en-US" dirty="0" smtClean="0">
                <a:solidFill>
                  <a:schemeClr val="bg1"/>
                </a:solidFill>
              </a:rPr>
              <a:t>  </a:t>
            </a:r>
          </a:p>
        </p:txBody>
      </p:sp>
      <p:sp>
        <p:nvSpPr>
          <p:cNvPr id="14" name="TextBox 13"/>
          <p:cNvSpPr txBox="1"/>
          <p:nvPr/>
        </p:nvSpPr>
        <p:spPr>
          <a:xfrm>
            <a:off x="5105400" y="3429000"/>
            <a:ext cx="3429000" cy="2308324"/>
          </a:xfrm>
          <a:prstGeom prst="rect">
            <a:avLst/>
          </a:prstGeom>
          <a:solidFill>
            <a:schemeClr val="tx1">
              <a:lumMod val="85000"/>
              <a:lumOff val="15000"/>
            </a:schemeClr>
          </a:solidFill>
        </p:spPr>
        <p:txBody>
          <a:bodyPr wrap="square" rtlCol="0">
            <a:spAutoFit/>
          </a:bodyPr>
          <a:lstStyle/>
          <a:p>
            <a:r>
              <a:rPr lang="en-US" dirty="0" smtClean="0">
                <a:solidFill>
                  <a:schemeClr val="bg1"/>
                </a:solidFill>
              </a:rPr>
              <a:t>What does this mean?</a:t>
            </a:r>
          </a:p>
          <a:p>
            <a:endParaRPr lang="en-US" dirty="0" smtClean="0">
              <a:solidFill>
                <a:schemeClr val="bg1"/>
              </a:solidFill>
            </a:endParaRPr>
          </a:p>
          <a:p>
            <a:r>
              <a:rPr lang="en-US" dirty="0" smtClean="0">
                <a:solidFill>
                  <a:schemeClr val="bg1"/>
                </a:solidFill>
              </a:rPr>
              <a:t>Although the correlation is not statistically significant the negative correlation shows that the ESPP may be related to somewhat lower turnover</a:t>
            </a:r>
          </a:p>
          <a:p>
            <a:endParaRPr lang="en-US" dirty="0">
              <a:solidFill>
                <a:schemeClr val="bg1"/>
              </a:solidFill>
            </a:endParaRPr>
          </a:p>
        </p:txBody>
      </p:sp>
      <p:grpSp>
        <p:nvGrpSpPr>
          <p:cNvPr id="17" name="Group 12"/>
          <p:cNvGrpSpPr/>
          <p:nvPr/>
        </p:nvGrpSpPr>
        <p:grpSpPr>
          <a:xfrm>
            <a:off x="-3175" y="6141493"/>
            <a:ext cx="9144000" cy="716507"/>
            <a:chOff x="0" y="6141493"/>
            <a:chExt cx="9144000" cy="716507"/>
          </a:xfrm>
        </p:grpSpPr>
        <p:sp>
          <p:nvSpPr>
            <p:cNvPr id="18" name="Rectangle 17"/>
            <p:cNvSpPr/>
            <p:nvPr/>
          </p:nvSpPr>
          <p:spPr>
            <a:xfrm>
              <a:off x="0" y="6141493"/>
              <a:ext cx="9144000" cy="7165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6" cstate="print"/>
            <a:srcRect/>
            <a:stretch>
              <a:fillRect/>
            </a:stretch>
          </p:blipFill>
          <p:spPr bwMode="auto">
            <a:xfrm>
              <a:off x="122829" y="6245190"/>
              <a:ext cx="1438275" cy="530922"/>
            </a:xfrm>
            <a:prstGeom prst="rect">
              <a:avLst/>
            </a:prstGeom>
            <a:noFill/>
            <a:ln w="9525">
              <a:noFill/>
              <a:miter lim="800000"/>
              <a:headEnd/>
              <a:tailEnd/>
            </a:ln>
            <a:effectLst/>
          </p:spPr>
        </p:pic>
        <p:sp>
          <p:nvSpPr>
            <p:cNvPr id="20" name="Rectangle 19"/>
            <p:cNvSpPr/>
            <p:nvPr/>
          </p:nvSpPr>
          <p:spPr>
            <a:xfrm>
              <a:off x="1839608" y="6320852"/>
              <a:ext cx="6968319" cy="338554"/>
            </a:xfrm>
            <a:prstGeom prst="rect">
              <a:avLst/>
            </a:prstGeom>
          </p:spPr>
          <p:txBody>
            <a:bodyPr wrap="square">
              <a:spAutoFit/>
            </a:bodyPr>
            <a:lstStyle/>
            <a:p>
              <a:r>
                <a:rPr lang="en-US" sz="1600" dirty="0" smtClean="0">
                  <a:solidFill>
                    <a:schemeClr val="bg1"/>
                  </a:solidFill>
                  <a:latin typeface="+mj-lt"/>
                  <a:cs typeface="BrowalliaUPC" pitchFamily="34" charset="-34"/>
                </a:rPr>
                <a:t>TASK  /  METHODS  /  </a:t>
              </a:r>
              <a:r>
                <a:rPr lang="en-US" sz="1600" u="sng" dirty="0" smtClean="0">
                  <a:solidFill>
                    <a:schemeClr val="bg1"/>
                  </a:solidFill>
                  <a:latin typeface="+mj-lt"/>
                  <a:cs typeface="BrowalliaUPC" pitchFamily="34" charset="-34"/>
                </a:rPr>
                <a:t>ANALYSIS</a:t>
              </a:r>
              <a:r>
                <a:rPr lang="en-US" sz="1600" dirty="0" smtClean="0">
                  <a:solidFill>
                    <a:schemeClr val="bg1"/>
                  </a:solidFill>
                  <a:latin typeface="+mj-lt"/>
                  <a:cs typeface="BrowalliaUPC" pitchFamily="34" charset="-34"/>
                </a:rPr>
                <a:t>  / TENURE PROFILE /  SOLUTIONS  /  SUMMARY</a:t>
              </a:r>
              <a:endParaRPr lang="en-US" sz="1600" dirty="0">
                <a:solidFill>
                  <a:schemeClr val="bg1"/>
                </a:solidFill>
                <a:latin typeface="+mj-lt"/>
                <a:cs typeface="BrowalliaUPC" pitchFamily="34" charset="-34"/>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4784</TotalTime>
  <Words>1683</Words>
  <Application>Microsoft Office PowerPoint</Application>
  <PresentationFormat>On-screen Show (4:3)</PresentationFormat>
  <Paragraphs>334</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vt:lpstr>
      <vt:lpstr>Slide 22</vt:lpstr>
      <vt:lpstr>Slide 23</vt:lpstr>
      <vt:lpstr>Slide 24</vt:lpstr>
      <vt:lpstr>Slide 25</vt:lpstr>
      <vt:lpstr>Slide 26</vt:lpstr>
      <vt:lpstr>Slide 27</vt:lpstr>
      <vt:lpstr>Slide 28</vt:lpstr>
      <vt:lpstr>Slide 29</vt:lpstr>
    </vt:vector>
  </TitlesOfParts>
  <Company>Sony Electronics,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Connor Bogin</dc:creator>
  <cp:lastModifiedBy>Venkat Rao</cp:lastModifiedBy>
  <cp:revision>21</cp:revision>
  <dcterms:created xsi:type="dcterms:W3CDTF">2009-04-15T22:06:30Z</dcterms:created>
  <dcterms:modified xsi:type="dcterms:W3CDTF">2009-05-28T04:11:57Z</dcterms:modified>
</cp:coreProperties>
</file>