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Default Extension="xlsx" ContentType="application/vnd.openxmlformats-officedocument.spreadsheetml.sheet"/>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3" r:id="rId2"/>
    <p:sldId id="284" r:id="rId3"/>
    <p:sldId id="266" r:id="rId4"/>
    <p:sldId id="267" r:id="rId5"/>
    <p:sldId id="285" r:id="rId6"/>
    <p:sldId id="287" r:id="rId7"/>
    <p:sldId id="259" r:id="rId8"/>
    <p:sldId id="288" r:id="rId9"/>
    <p:sldId id="271" r:id="rId10"/>
    <p:sldId id="308" r:id="rId11"/>
    <p:sldId id="292" r:id="rId12"/>
    <p:sldId id="293" r:id="rId13"/>
    <p:sldId id="294" r:id="rId14"/>
    <p:sldId id="289" r:id="rId15"/>
    <p:sldId id="290" r:id="rId16"/>
    <p:sldId id="273" r:id="rId17"/>
    <p:sldId id="262" r:id="rId18"/>
    <p:sldId id="280"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996633"/>
    <a:srgbClr val="993300"/>
    <a:srgbClr val="CC0099"/>
    <a:srgbClr val="FF66FF"/>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0" d="100"/>
          <a:sy n="100" d="100"/>
        </p:scale>
        <p:origin x="-21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otX val="30"/>
      <c:perspective val="30"/>
    </c:view3D>
    <c:plotArea>
      <c:layout>
        <c:manualLayout>
          <c:layoutTarget val="inner"/>
          <c:xMode val="edge"/>
          <c:yMode val="edge"/>
          <c:x val="4.9338705708661446E-2"/>
          <c:y val="0.17960861509958315"/>
          <c:w val="0.59253971543030781"/>
          <c:h val="0.65645503870839716"/>
        </c:manualLayout>
      </c:layout>
      <c:pie3DChart>
        <c:varyColors val="1"/>
        <c:ser>
          <c:idx val="0"/>
          <c:order val="0"/>
          <c:tx>
            <c:strRef>
              <c:f>Sheet1!$B$1</c:f>
              <c:strCache>
                <c:ptCount val="1"/>
                <c:pt idx="0">
                  <c:v>What the Universe is Made Of</c:v>
                </c:pt>
              </c:strCache>
            </c:strRef>
          </c:tx>
          <c:dLbls>
            <c:dLbl>
              <c:idx val="0"/>
              <c:layout/>
              <c:tx>
                <c:rich>
                  <a:bodyPr/>
                  <a:lstStyle/>
                  <a:p>
                    <a:r>
                      <a:rPr lang="en-US" smtClean="0"/>
                      <a:t>5%</a:t>
                    </a:r>
                    <a:endParaRPr lang="en-US"/>
                  </a:p>
                </c:rich>
              </c:tx>
              <c:showVal val="1"/>
            </c:dLbl>
            <c:dLbl>
              <c:idx val="1"/>
              <c:layout/>
              <c:tx>
                <c:rich>
                  <a:bodyPr/>
                  <a:lstStyle/>
                  <a:p>
                    <a:r>
                      <a:rPr lang="en-US" dirty="0" smtClean="0"/>
                      <a:t>23%</a:t>
                    </a:r>
                    <a:endParaRPr lang="en-US" dirty="0"/>
                  </a:p>
                </c:rich>
              </c:tx>
              <c:showVal val="1"/>
            </c:dLbl>
            <c:dLbl>
              <c:idx val="2"/>
              <c:layout/>
              <c:tx>
                <c:rich>
                  <a:bodyPr/>
                  <a:lstStyle/>
                  <a:p>
                    <a:r>
                      <a:rPr lang="en-US" dirty="0" smtClean="0"/>
                      <a:t>72%</a:t>
                    </a:r>
                    <a:endParaRPr lang="en-US" dirty="0"/>
                  </a:p>
                </c:rich>
              </c:tx>
              <c:showVal val="1"/>
            </c:dLbl>
            <c:showVal val="1"/>
            <c:showLeaderLines val="1"/>
          </c:dLbls>
          <c:cat>
            <c:strRef>
              <c:f>Sheet1!$A$2:$A$4</c:f>
              <c:strCache>
                <c:ptCount val="3"/>
                <c:pt idx="0">
                  <c:v>Baryonic Matter</c:v>
                </c:pt>
                <c:pt idx="1">
                  <c:v>Dark Matter</c:v>
                </c:pt>
                <c:pt idx="2">
                  <c:v>Dark Energy</c:v>
                </c:pt>
              </c:strCache>
            </c:strRef>
          </c:cat>
          <c:val>
            <c:numRef>
              <c:f>Sheet1!$B$2:$B$4</c:f>
              <c:numCache>
                <c:formatCode>General</c:formatCode>
                <c:ptCount val="3"/>
                <c:pt idx="0">
                  <c:v>5</c:v>
                </c:pt>
                <c:pt idx="1">
                  <c:v>23</c:v>
                </c:pt>
                <c:pt idx="2">
                  <c:v>72</c:v>
                </c:pt>
              </c:numCache>
            </c:numRef>
          </c:val>
        </c:ser>
      </c:pie3DChart>
    </c:plotArea>
    <c:legend>
      <c:legendPos val="r"/>
      <c:layout>
        <c:manualLayout>
          <c:xMode val="edge"/>
          <c:yMode val="edge"/>
          <c:x val="0.63883468667979104"/>
          <c:y val="0.18795970356646627"/>
          <c:w val="0.34554031332021029"/>
          <c:h val="0.62408059286706807"/>
        </c:manualLayout>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otX val="30"/>
      <c:perspective val="30"/>
    </c:view3D>
    <c:plotArea>
      <c:layout>
        <c:manualLayout>
          <c:layoutTarget val="inner"/>
          <c:xMode val="edge"/>
          <c:yMode val="edge"/>
          <c:x val="4.9338705708661432E-2"/>
          <c:y val="0.17960861509958315"/>
          <c:w val="0.5925397154303077"/>
          <c:h val="0.65645503870839705"/>
        </c:manualLayout>
      </c:layout>
      <c:pie3DChart>
        <c:varyColors val="1"/>
        <c:ser>
          <c:idx val="0"/>
          <c:order val="0"/>
          <c:tx>
            <c:strRef>
              <c:f>Sheet1!$B$1</c:f>
              <c:strCache>
                <c:ptCount val="1"/>
                <c:pt idx="0">
                  <c:v>What the Universe is Made Of</c:v>
                </c:pt>
              </c:strCache>
            </c:strRef>
          </c:tx>
          <c:dLbls>
            <c:dLbl>
              <c:idx val="0"/>
              <c:layout/>
              <c:tx>
                <c:rich>
                  <a:bodyPr/>
                  <a:lstStyle/>
                  <a:p>
                    <a:r>
                      <a:rPr lang="en-US" smtClean="0"/>
                      <a:t>5%</a:t>
                    </a:r>
                    <a:endParaRPr lang="en-US"/>
                  </a:p>
                </c:rich>
              </c:tx>
              <c:showVal val="1"/>
            </c:dLbl>
            <c:dLbl>
              <c:idx val="1"/>
              <c:layout/>
              <c:tx>
                <c:rich>
                  <a:bodyPr/>
                  <a:lstStyle/>
                  <a:p>
                    <a:r>
                      <a:rPr lang="en-US" dirty="0" smtClean="0"/>
                      <a:t>23%</a:t>
                    </a:r>
                    <a:endParaRPr lang="en-US" dirty="0"/>
                  </a:p>
                </c:rich>
              </c:tx>
              <c:showVal val="1"/>
            </c:dLbl>
            <c:dLbl>
              <c:idx val="2"/>
              <c:layout/>
              <c:tx>
                <c:rich>
                  <a:bodyPr/>
                  <a:lstStyle/>
                  <a:p>
                    <a:r>
                      <a:rPr lang="en-US" dirty="0" smtClean="0"/>
                      <a:t>72%</a:t>
                    </a:r>
                    <a:endParaRPr lang="en-US" dirty="0"/>
                  </a:p>
                </c:rich>
              </c:tx>
              <c:showVal val="1"/>
            </c:dLbl>
            <c:showVal val="1"/>
            <c:showLeaderLines val="1"/>
          </c:dLbls>
          <c:cat>
            <c:strRef>
              <c:f>Sheet1!$A$2:$A$4</c:f>
              <c:strCache>
                <c:ptCount val="3"/>
                <c:pt idx="0">
                  <c:v>Baryonic Matter</c:v>
                </c:pt>
                <c:pt idx="1">
                  <c:v>Dark Matter</c:v>
                </c:pt>
                <c:pt idx="2">
                  <c:v>Dark Energy</c:v>
                </c:pt>
              </c:strCache>
            </c:strRef>
          </c:cat>
          <c:val>
            <c:numRef>
              <c:f>Sheet1!$B$2:$B$4</c:f>
              <c:numCache>
                <c:formatCode>General</c:formatCode>
                <c:ptCount val="3"/>
                <c:pt idx="0">
                  <c:v>5</c:v>
                </c:pt>
                <c:pt idx="1">
                  <c:v>23</c:v>
                </c:pt>
                <c:pt idx="2">
                  <c:v>72</c:v>
                </c:pt>
              </c:numCache>
            </c:numRef>
          </c:val>
        </c:ser>
      </c:pie3DChart>
    </c:plotArea>
    <c:legend>
      <c:legendPos val="r"/>
      <c:layout>
        <c:manualLayout>
          <c:xMode val="edge"/>
          <c:yMode val="edge"/>
          <c:x val="0.63883468667979082"/>
          <c:y val="0.18795970356646619"/>
          <c:w val="0.34554031332021012"/>
          <c:h val="0.62408059286706807"/>
        </c:manualLayout>
      </c:layout>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solidFill>
                  <a:srgbClr val="FFFF66"/>
                </a:solidFill>
              </a:defRPr>
            </a:pPr>
            <a:r>
              <a:rPr lang="en-US" dirty="0" smtClean="0">
                <a:solidFill>
                  <a:srgbClr val="FFFF66"/>
                </a:solidFill>
              </a:rPr>
              <a:t>What the Universe is Made Of</a:t>
            </a:r>
            <a:endParaRPr lang="en-US" dirty="0">
              <a:solidFill>
                <a:srgbClr val="FFFF66"/>
              </a:solidFill>
            </a:endParaRPr>
          </a:p>
        </c:rich>
      </c:tx>
      <c:layout>
        <c:manualLayout>
          <c:xMode val="edge"/>
          <c:yMode val="edge"/>
          <c:x val="0.19787547389909593"/>
          <c:y val="0.13333392984967787"/>
        </c:manualLayout>
      </c:layout>
    </c:title>
    <c:view3D>
      <c:rotX val="30"/>
      <c:perspective val="30"/>
    </c:view3D>
    <c:plotArea>
      <c:layout>
        <c:manualLayout>
          <c:layoutTarget val="inner"/>
          <c:xMode val="edge"/>
          <c:yMode val="edge"/>
          <c:x val="5.9374953130858686E-2"/>
          <c:y val="0.28798710698891106"/>
          <c:w val="0.51220247469066349"/>
          <c:h val="0.70482941258647891"/>
        </c:manualLayout>
      </c:layout>
      <c:pie3DChart>
        <c:varyColors val="1"/>
        <c:ser>
          <c:idx val="0"/>
          <c:order val="0"/>
          <c:tx>
            <c:strRef>
              <c:f>Sheet1!$B$1</c:f>
              <c:strCache>
                <c:ptCount val="1"/>
                <c:pt idx="0">
                  <c:v>Sales</c:v>
                </c:pt>
              </c:strCache>
            </c:strRef>
          </c:tx>
          <c:dLbls>
            <c:showVal val="1"/>
            <c:showLeaderLines val="1"/>
          </c:dLbls>
          <c:cat>
            <c:strRef>
              <c:f>Sheet1!$A$2:$A$5</c:f>
              <c:strCache>
                <c:ptCount val="4"/>
                <c:pt idx="0">
                  <c:v>Visible Baryonic Matter</c:v>
                </c:pt>
                <c:pt idx="1">
                  <c:v>Dark Matter</c:v>
                </c:pt>
                <c:pt idx="2">
                  <c:v>Dark Energy</c:v>
                </c:pt>
                <c:pt idx="3">
                  <c:v>"Missing" Baryonic Matter</c:v>
                </c:pt>
              </c:strCache>
            </c:strRef>
          </c:cat>
          <c:val>
            <c:numRef>
              <c:f>Sheet1!$B$2:$B$5</c:f>
              <c:numCache>
                <c:formatCode>0%</c:formatCode>
                <c:ptCount val="4"/>
                <c:pt idx="0">
                  <c:v>3.0000000000000002E-2</c:v>
                </c:pt>
                <c:pt idx="1">
                  <c:v>0.23</c:v>
                </c:pt>
                <c:pt idx="2">
                  <c:v>0.7200000000000002</c:v>
                </c:pt>
                <c:pt idx="3">
                  <c:v>2.0000000000000007E-2</c:v>
                </c:pt>
              </c:numCache>
            </c:numRef>
          </c:val>
        </c:ser>
      </c:pie3DChart>
    </c:plotArea>
    <c:legend>
      <c:legendPos val="r"/>
      <c:layout>
        <c:manualLayout>
          <c:xMode val="edge"/>
          <c:yMode val="edge"/>
          <c:x val="0.65508522082887832"/>
          <c:y val="0.26961298907395465"/>
          <c:w val="0.33607514338485495"/>
          <c:h val="0.73038701092604552"/>
        </c:manualLayout>
      </c:layout>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156FF7-ED6F-4ECC-AAC7-A85A73D22ED8}" type="datetimeFigureOut">
              <a:rPr lang="en-US" smtClean="0"/>
              <a:pPr/>
              <a:t>8/3/2012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2EDB3A-B07C-4CDA-8A38-EFB556B4C9A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2EDB3A-B07C-4CDA-8A38-EFB556B4C9A1}"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2EDB3A-B07C-4CDA-8A38-EFB556B4C9A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5BD5FD-BA98-4C78-85C8-605E36904A27}" type="datetimeFigureOut">
              <a:rPr lang="en-US" smtClean="0"/>
              <a:pPr/>
              <a:t>8/3/2012</a:t>
            </a:fld>
            <a:endParaRPr lang="en-US"/>
          </a:p>
        </p:txBody>
      </p:sp>
      <p:sp>
        <p:nvSpPr>
          <p:cNvPr id="6" name="Slide Number Placeholder 5"/>
          <p:cNvSpPr>
            <a:spLocks noGrp="1"/>
          </p:cNvSpPr>
          <p:nvPr>
            <p:ph type="sldNum" sz="quarter" idx="12"/>
          </p:nvPr>
        </p:nvSpPr>
        <p:spPr/>
        <p:txBody>
          <a:bodyPr/>
          <a:lstStyle/>
          <a:p>
            <a:fld id="{4132601C-51EF-417A-808A-E94B538392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5BD5FD-BA98-4C78-85C8-605E36904A27}" type="datetimeFigureOut">
              <a:rPr lang="en-US" smtClean="0"/>
              <a:pPr/>
              <a:t>8/3/2012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32601C-51EF-417A-808A-E94B538392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5BD5FD-BA98-4C78-85C8-605E36904A27}" type="datetimeFigureOut">
              <a:rPr lang="en-US" smtClean="0"/>
              <a:pPr/>
              <a:t>8/3/2012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32601C-51EF-417A-808A-E94B538392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5BD5FD-BA98-4C78-85C8-605E36904A27}" type="datetimeFigureOut">
              <a:rPr lang="en-US" smtClean="0"/>
              <a:pPr/>
              <a:t>8/3/2012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32601C-51EF-417A-808A-E94B538392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5BD5FD-BA98-4C78-85C8-605E36904A27}" type="datetimeFigureOut">
              <a:rPr lang="en-US" smtClean="0"/>
              <a:pPr/>
              <a:t>8/3/2012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32601C-51EF-417A-808A-E94B538392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Box 7">
            <a:hlinkClick r:id="rId2" action="ppaction://hlinksldjump"/>
          </p:cNvPr>
          <p:cNvSpPr txBox="1"/>
          <p:nvPr userDrawn="1"/>
        </p:nvSpPr>
        <p:spPr>
          <a:xfrm>
            <a:off x="3781425" y="6211669"/>
            <a:ext cx="1581150" cy="646331"/>
          </a:xfrm>
          <a:prstGeom prst="rect">
            <a:avLst/>
          </a:prstGeom>
          <a:solidFill>
            <a:schemeClr val="tx1">
              <a:lumMod val="65000"/>
            </a:schemeClr>
          </a:solidFill>
        </p:spPr>
        <p:txBody>
          <a:bodyPr wrap="square" rtlCol="0">
            <a:spAutoFit/>
          </a:bodyPr>
          <a:lstStyle/>
          <a:p>
            <a:pPr algn="ctr"/>
            <a:r>
              <a:rPr lang="en-US" sz="1800" b="1" dirty="0" smtClean="0">
                <a:solidFill>
                  <a:schemeClr val="bg1"/>
                </a:solidFill>
                <a:latin typeface="Arial" pitchFamily="34" charset="0"/>
                <a:cs typeface="Arial" pitchFamily="34" charset="0"/>
              </a:rPr>
              <a:t>Return to Main Menu</a:t>
            </a:r>
            <a:endParaRPr lang="en-US" sz="1800" b="1" dirty="0">
              <a:solidFill>
                <a:schemeClr val="bg1"/>
              </a:solidFill>
              <a:latin typeface="Arial" pitchFamily="34" charset="0"/>
              <a:cs typeface="Arial" pitchFamily="34" charset="0"/>
            </a:endParaRPr>
          </a:p>
        </p:txBody>
      </p:sp>
      <p:sp>
        <p:nvSpPr>
          <p:cNvPr id="9" name="TextBox 8">
            <a:hlinkClick r:id="" action="ppaction://hlinkshowjump?jump=previousslide"/>
          </p:cNvPr>
          <p:cNvSpPr txBox="1"/>
          <p:nvPr userDrawn="1"/>
        </p:nvSpPr>
        <p:spPr>
          <a:xfrm>
            <a:off x="2286000" y="6211669"/>
            <a:ext cx="1219200" cy="646331"/>
          </a:xfrm>
          <a:prstGeom prst="rect">
            <a:avLst/>
          </a:prstGeom>
          <a:solidFill>
            <a:srgbClr val="C00000"/>
          </a:solidFill>
        </p:spPr>
        <p:txBody>
          <a:bodyPr wrap="square" rtlCol="0">
            <a:spAutoFit/>
          </a:bodyPr>
          <a:lstStyle/>
          <a:p>
            <a:pPr algn="ctr"/>
            <a:r>
              <a:rPr lang="en-US" sz="1800" b="1" dirty="0" smtClean="0">
                <a:solidFill>
                  <a:schemeClr val="bg1"/>
                </a:solidFill>
                <a:latin typeface="Arial" pitchFamily="34" charset="0"/>
                <a:cs typeface="Arial" pitchFamily="34" charset="0"/>
              </a:rPr>
              <a:t>Previous Slide</a:t>
            </a:r>
            <a:endParaRPr lang="en-US" sz="1800" b="1" dirty="0">
              <a:solidFill>
                <a:schemeClr val="bg1"/>
              </a:solidFill>
              <a:latin typeface="Arial" pitchFamily="34" charset="0"/>
              <a:cs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extBox 9">
            <a:hlinkClick r:id="rId2" action="ppaction://hlinksldjump"/>
          </p:cNvPr>
          <p:cNvSpPr txBox="1"/>
          <p:nvPr userDrawn="1"/>
        </p:nvSpPr>
        <p:spPr>
          <a:xfrm>
            <a:off x="3781425" y="6211669"/>
            <a:ext cx="1581150" cy="646331"/>
          </a:xfrm>
          <a:prstGeom prst="rect">
            <a:avLst/>
          </a:prstGeom>
          <a:solidFill>
            <a:schemeClr val="tx1">
              <a:lumMod val="65000"/>
            </a:schemeClr>
          </a:solidFill>
        </p:spPr>
        <p:txBody>
          <a:bodyPr wrap="square" rtlCol="0">
            <a:spAutoFit/>
          </a:bodyPr>
          <a:lstStyle/>
          <a:p>
            <a:pPr algn="ctr"/>
            <a:r>
              <a:rPr lang="en-US" sz="1800" b="1" dirty="0" smtClean="0">
                <a:solidFill>
                  <a:schemeClr val="bg1"/>
                </a:solidFill>
                <a:latin typeface="Arial" pitchFamily="34" charset="0"/>
                <a:cs typeface="Arial" pitchFamily="34" charset="0"/>
              </a:rPr>
              <a:t>Return to Main Menu</a:t>
            </a:r>
            <a:endParaRPr lang="en-US" sz="1800" b="1" dirty="0">
              <a:solidFill>
                <a:schemeClr val="bg1"/>
              </a:solidFill>
              <a:latin typeface="Arial" pitchFamily="34" charset="0"/>
              <a:cs typeface="Arial" pitchFamily="34" charset="0"/>
            </a:endParaRPr>
          </a:p>
        </p:txBody>
      </p:sp>
      <p:sp>
        <p:nvSpPr>
          <p:cNvPr id="11" name="TextBox 10">
            <a:hlinkClick r:id="" action="ppaction://hlinkshowjump?jump=previousslide"/>
          </p:cNvPr>
          <p:cNvSpPr txBox="1"/>
          <p:nvPr userDrawn="1"/>
        </p:nvSpPr>
        <p:spPr>
          <a:xfrm>
            <a:off x="2286000" y="6211669"/>
            <a:ext cx="1219200" cy="646331"/>
          </a:xfrm>
          <a:prstGeom prst="rect">
            <a:avLst/>
          </a:prstGeom>
          <a:solidFill>
            <a:srgbClr val="C00000"/>
          </a:solidFill>
        </p:spPr>
        <p:txBody>
          <a:bodyPr wrap="square" rtlCol="0">
            <a:spAutoFit/>
          </a:bodyPr>
          <a:lstStyle/>
          <a:p>
            <a:pPr algn="ctr"/>
            <a:r>
              <a:rPr lang="en-US" sz="1800" b="1" dirty="0" smtClean="0">
                <a:solidFill>
                  <a:schemeClr val="bg1"/>
                </a:solidFill>
                <a:latin typeface="Arial" pitchFamily="34" charset="0"/>
                <a:cs typeface="Arial" pitchFamily="34" charset="0"/>
              </a:rPr>
              <a:t>Previous Slide</a:t>
            </a:r>
            <a:endParaRPr lang="en-US" sz="1800" b="1" dirty="0">
              <a:solidFill>
                <a:schemeClr val="bg1"/>
              </a:solidFill>
              <a:latin typeface="Arial" pitchFamily="34" charset="0"/>
              <a:cs typeface="Arial" pitchFamily="34" charset="0"/>
            </a:endParaRPr>
          </a:p>
        </p:txBody>
      </p:sp>
      <p:sp>
        <p:nvSpPr>
          <p:cNvPr id="12" name="TextBox 11">
            <a:hlinkClick r:id="" action="ppaction://hlinkshowjump?jump=nextslide"/>
          </p:cNvPr>
          <p:cNvSpPr txBox="1"/>
          <p:nvPr userDrawn="1"/>
        </p:nvSpPr>
        <p:spPr>
          <a:xfrm>
            <a:off x="5638800" y="6211669"/>
            <a:ext cx="1219200" cy="646331"/>
          </a:xfrm>
          <a:prstGeom prst="rect">
            <a:avLst/>
          </a:prstGeom>
          <a:solidFill>
            <a:srgbClr val="C00000"/>
          </a:solidFill>
        </p:spPr>
        <p:txBody>
          <a:bodyPr wrap="square" rtlCol="0">
            <a:spAutoFit/>
          </a:bodyPr>
          <a:lstStyle/>
          <a:p>
            <a:pPr algn="ctr"/>
            <a:r>
              <a:rPr lang="en-US" sz="1800" b="1" dirty="0" smtClean="0">
                <a:solidFill>
                  <a:schemeClr val="bg1"/>
                </a:solidFill>
                <a:latin typeface="Arial" pitchFamily="34" charset="0"/>
                <a:cs typeface="Arial" pitchFamily="34" charset="0"/>
              </a:rPr>
              <a:t>Next Slide</a:t>
            </a:r>
            <a:endParaRPr lang="en-US" sz="1800" b="1" dirty="0">
              <a:solidFill>
                <a:schemeClr val="bg1"/>
              </a:solidFill>
              <a:latin typeface="Arial" pitchFamily="34" charset="0"/>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45BD5FD-BA98-4C78-85C8-605E36904A27}" type="datetimeFigureOut">
              <a:rPr lang="en-US" smtClean="0"/>
              <a:pPr/>
              <a:t>8/3/2012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132601C-51EF-417A-808A-E94B538392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45BD5FD-BA98-4C78-85C8-605E36904A27}" type="datetimeFigureOut">
              <a:rPr lang="en-US" smtClean="0"/>
              <a:pPr/>
              <a:t>8/3/2012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132601C-51EF-417A-808A-E94B538392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Box 7">
            <a:hlinkClick r:id="rId2" action="ppaction://hlinksldjump"/>
          </p:cNvPr>
          <p:cNvSpPr txBox="1"/>
          <p:nvPr userDrawn="1"/>
        </p:nvSpPr>
        <p:spPr>
          <a:xfrm>
            <a:off x="3781425" y="6211669"/>
            <a:ext cx="1581150" cy="646331"/>
          </a:xfrm>
          <a:prstGeom prst="rect">
            <a:avLst/>
          </a:prstGeom>
          <a:solidFill>
            <a:schemeClr val="tx1">
              <a:lumMod val="65000"/>
            </a:schemeClr>
          </a:solidFill>
        </p:spPr>
        <p:txBody>
          <a:bodyPr wrap="square" rtlCol="0">
            <a:spAutoFit/>
          </a:bodyPr>
          <a:lstStyle/>
          <a:p>
            <a:pPr algn="ctr"/>
            <a:r>
              <a:rPr lang="en-US" sz="1800" b="1" dirty="0" smtClean="0">
                <a:solidFill>
                  <a:schemeClr val="bg1"/>
                </a:solidFill>
                <a:latin typeface="Arial" pitchFamily="34" charset="0"/>
                <a:cs typeface="Arial" pitchFamily="34" charset="0"/>
              </a:rPr>
              <a:t>Return to Main Menu</a:t>
            </a:r>
            <a:endParaRPr lang="en-US" sz="1800" b="1" dirty="0">
              <a:solidFill>
                <a:schemeClr val="bg1"/>
              </a:solidFill>
              <a:latin typeface="Arial" pitchFamily="34" charset="0"/>
              <a:cs typeface="Arial" pitchFamily="34" charset="0"/>
            </a:endParaRPr>
          </a:p>
        </p:txBody>
      </p:sp>
      <p:sp>
        <p:nvSpPr>
          <p:cNvPr id="9" name="TextBox 8">
            <a:hlinkClick r:id="" action="ppaction://hlinkshowjump?jump=previousslide"/>
          </p:cNvPr>
          <p:cNvSpPr txBox="1"/>
          <p:nvPr userDrawn="1"/>
        </p:nvSpPr>
        <p:spPr>
          <a:xfrm>
            <a:off x="2286000" y="6211669"/>
            <a:ext cx="1219200" cy="646331"/>
          </a:xfrm>
          <a:prstGeom prst="rect">
            <a:avLst/>
          </a:prstGeom>
          <a:solidFill>
            <a:srgbClr val="C00000"/>
          </a:solidFill>
        </p:spPr>
        <p:txBody>
          <a:bodyPr wrap="square" rtlCol="0">
            <a:spAutoFit/>
          </a:bodyPr>
          <a:lstStyle/>
          <a:p>
            <a:pPr algn="ctr"/>
            <a:r>
              <a:rPr lang="en-US" sz="1800" b="1" dirty="0" smtClean="0">
                <a:solidFill>
                  <a:schemeClr val="bg1"/>
                </a:solidFill>
                <a:latin typeface="Arial" pitchFamily="34" charset="0"/>
                <a:cs typeface="Arial" pitchFamily="34" charset="0"/>
              </a:rPr>
              <a:t>Previous Slide</a:t>
            </a:r>
            <a:endParaRPr lang="en-US" sz="1800" b="1" dirty="0">
              <a:solidFill>
                <a:schemeClr val="bg1"/>
              </a:solidFill>
              <a:latin typeface="Arial" pitchFamily="34" charset="0"/>
              <a:cs typeface="Arial" pitchFamily="34" charset="0"/>
            </a:endParaRPr>
          </a:p>
        </p:txBody>
      </p:sp>
      <p:sp>
        <p:nvSpPr>
          <p:cNvPr id="10" name="TextBox 9">
            <a:hlinkClick r:id="" action="ppaction://hlinkshowjump?jump=nextslide"/>
          </p:cNvPr>
          <p:cNvSpPr txBox="1"/>
          <p:nvPr userDrawn="1"/>
        </p:nvSpPr>
        <p:spPr>
          <a:xfrm>
            <a:off x="5638800" y="6211669"/>
            <a:ext cx="1219200" cy="646331"/>
          </a:xfrm>
          <a:prstGeom prst="rect">
            <a:avLst/>
          </a:prstGeom>
          <a:solidFill>
            <a:srgbClr val="C00000"/>
          </a:solidFill>
        </p:spPr>
        <p:txBody>
          <a:bodyPr wrap="square" rtlCol="0">
            <a:spAutoFit/>
          </a:bodyPr>
          <a:lstStyle/>
          <a:p>
            <a:pPr algn="ctr"/>
            <a:r>
              <a:rPr lang="en-US" sz="1800" b="1" dirty="0" smtClean="0">
                <a:solidFill>
                  <a:schemeClr val="bg1"/>
                </a:solidFill>
                <a:latin typeface="Arial" pitchFamily="34" charset="0"/>
                <a:cs typeface="Arial" pitchFamily="34" charset="0"/>
              </a:rPr>
              <a:t>Next Slide</a:t>
            </a:r>
            <a:endParaRPr lang="en-US" sz="1800" b="1" dirty="0">
              <a:solidFill>
                <a:schemeClr val="bg1"/>
              </a:solidFill>
              <a:latin typeface="Arial" pitchFamily="34" charset="0"/>
              <a:cs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5BD5FD-BA98-4C78-85C8-605E36904A27}" type="datetimeFigureOut">
              <a:rPr lang="en-US" smtClean="0"/>
              <a:pPr/>
              <a:t>8/3/2012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32601C-51EF-417A-808A-E94B538392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32601C-51EF-417A-808A-E94B538392D8}"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2.xml"/><Relationship Id="rId7" Type="http://schemas.openxmlformats.org/officeDocument/2006/relationships/slide" Target="slide17.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4.xml"/><Relationship Id="rId11" Type="http://schemas.openxmlformats.org/officeDocument/2006/relationships/image" Target="../media/image1.jpeg"/><Relationship Id="rId5" Type="http://schemas.openxmlformats.org/officeDocument/2006/relationships/slide" Target="slide11.xml"/><Relationship Id="rId10" Type="http://schemas.openxmlformats.org/officeDocument/2006/relationships/slide" Target="slide29.xml"/><Relationship Id="rId4" Type="http://schemas.openxmlformats.org/officeDocument/2006/relationships/slide" Target="slide6.xml"/><Relationship Id="rId9" Type="http://schemas.openxmlformats.org/officeDocument/2006/relationships/slide" Target="slide26.xml"/></Relationships>
</file>

<file path=ppt/slides/_rels/slide1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chart" Target="../charts/chart2.xml"/><Relationship Id="rId4" Type="http://schemas.openxmlformats.org/officeDocument/2006/relationships/slide" Target="slide14.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chart" Target="../charts/chart3.xml"/><Relationship Id="rId4" Type="http://schemas.openxmlformats.org/officeDocument/2006/relationships/slide" Target="slide1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slide" Target="slide14.xml"/><Relationship Id="rId4" Type="http://schemas.openxmlformats.org/officeDocument/2006/relationships/slide" Target="slide6.xml"/></Relationships>
</file>

<file path=ppt/slides/_rels/slide1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0.jpeg"/><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1.jpeg"/><Relationship Id="rId4" Type="http://schemas.openxmlformats.org/officeDocument/2006/relationships/slide" Target="slide17.xml"/></Relationships>
</file>

<file path=ppt/slides/_rels/slide15.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2.jpeg"/><Relationship Id="rId4" Type="http://schemas.openxmlformats.org/officeDocument/2006/relationships/slide" Target="slide1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slide" Target="slide17.xml"/><Relationship Id="rId4" Type="http://schemas.openxmlformats.org/officeDocument/2006/relationships/slide" Target="slide11.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slide" Target="slide21.xml"/><Relationship Id="rId4" Type="http://schemas.openxmlformats.org/officeDocument/2006/relationships/slide" Target="slide14.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slide" Target="slide21.xml"/><Relationship Id="rId4" Type="http://schemas.openxmlformats.org/officeDocument/2006/relationships/slide" Target="slide14.xml"/></Relationships>
</file>

<file path=ppt/slides/_rels/slide1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16.jpeg"/><Relationship Id="rId4" Type="http://schemas.openxmlformats.org/officeDocument/2006/relationships/slide" Target="slide2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slide" Target="slide21.xml"/><Relationship Id="rId4" Type="http://schemas.openxmlformats.org/officeDocument/2006/relationships/slide" Target="slide14.xml"/></Relationships>
</file>

<file path=ppt/slides/_rels/slide21.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18.jpeg"/><Relationship Id="rId4" Type="http://schemas.openxmlformats.org/officeDocument/2006/relationships/slide" Target="slide26.xml"/></Relationships>
</file>

<file path=ppt/slides/_rels/slide2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19.jpeg"/><Relationship Id="rId4" Type="http://schemas.openxmlformats.org/officeDocument/2006/relationships/slide" Target="slide26.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slide" Target="slide26.xml"/><Relationship Id="rId4" Type="http://schemas.openxmlformats.org/officeDocument/2006/relationships/slide" Target="slide17.xml"/></Relationships>
</file>

<file path=ppt/slides/_rels/slide2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21.jpeg"/><Relationship Id="rId4" Type="http://schemas.openxmlformats.org/officeDocument/2006/relationships/slide" Target="slide26.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slide" Target="slide26.xml"/><Relationship Id="rId4" Type="http://schemas.openxmlformats.org/officeDocument/2006/relationships/slide" Target="slide1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slide" Target="slide29.xml"/><Relationship Id="rId4" Type="http://schemas.openxmlformats.org/officeDocument/2006/relationships/slide" Target="slide21.xml"/></Relationships>
</file>

<file path=ppt/slides/_rels/slide27.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slide" Target="slide29.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openxmlformats.org/officeDocument/2006/relationships/slide" Target="slide29.xml"/><Relationship Id="rId4" Type="http://schemas.openxmlformats.org/officeDocument/2006/relationships/slide" Target="slide21.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slide" Target="slide26.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chart" Target="../charts/char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slide" Target="slide26.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slide" Target="slide26.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slide" Target="slide11.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image" Target="../media/image6.png"/><Relationship Id="rId4" Type="http://schemas.openxmlformats.org/officeDocument/2006/relationships/slide" Target="slide11.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slide" Target="slide11.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8.jpeg"/><Relationship Id="rId4"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990600"/>
          </a:xfrm>
        </p:spPr>
        <p:txBody>
          <a:bodyPr>
            <a:normAutofit/>
          </a:bodyPr>
          <a:lstStyle/>
          <a:p>
            <a:r>
              <a:rPr lang="en-US" sz="4000" dirty="0" smtClean="0">
                <a:latin typeface="Arial" pitchFamily="34" charset="0"/>
                <a:cs typeface="Arial" pitchFamily="34" charset="0"/>
              </a:rPr>
              <a:t>Current Mysteries of the Universe</a:t>
            </a:r>
            <a:endParaRPr lang="en-US" sz="4000" dirty="0">
              <a:latin typeface="Arial" pitchFamily="34" charset="0"/>
              <a:cs typeface="Arial" pitchFamily="34" charset="0"/>
            </a:endParaRPr>
          </a:p>
        </p:txBody>
      </p:sp>
      <p:sp>
        <p:nvSpPr>
          <p:cNvPr id="4" name="TextBox 3">
            <a:hlinkClick r:id="rId3" action="ppaction://hlinksldjump"/>
          </p:cNvPr>
          <p:cNvSpPr txBox="1"/>
          <p:nvPr/>
        </p:nvSpPr>
        <p:spPr>
          <a:xfrm>
            <a:off x="4876800" y="1143000"/>
            <a:ext cx="3886200" cy="369332"/>
          </a:xfrm>
          <a:prstGeom prst="rect">
            <a:avLst/>
          </a:prstGeom>
          <a:solidFill>
            <a:srgbClr val="00B0F0"/>
          </a:solidFill>
          <a:effectLst>
            <a:glow rad="139700">
              <a:schemeClr val="accent5">
                <a:satMod val="175000"/>
                <a:alpha val="40000"/>
              </a:schemeClr>
            </a:glow>
          </a:effectLst>
        </p:spPr>
        <p:txBody>
          <a:bodyPr wrap="square" rtlCol="0">
            <a:spAutoFit/>
          </a:bodyPr>
          <a:lstStyle/>
          <a:p>
            <a:r>
              <a:rPr lang="en-US" dirty="0" smtClean="0">
                <a:latin typeface="Arial" pitchFamily="34" charset="0"/>
                <a:cs typeface="Arial" pitchFamily="34" charset="0"/>
              </a:rPr>
              <a:t>1. What is Dark Energy?</a:t>
            </a:r>
            <a:endParaRPr lang="en-US" dirty="0">
              <a:latin typeface="Arial" pitchFamily="34" charset="0"/>
              <a:cs typeface="Arial" pitchFamily="34" charset="0"/>
            </a:endParaRPr>
          </a:p>
        </p:txBody>
      </p:sp>
      <p:sp>
        <p:nvSpPr>
          <p:cNvPr id="12" name="TextBox 11">
            <a:hlinkClick r:id="rId4" action="ppaction://hlinksldjump"/>
          </p:cNvPr>
          <p:cNvSpPr txBox="1"/>
          <p:nvPr/>
        </p:nvSpPr>
        <p:spPr>
          <a:xfrm>
            <a:off x="4876800" y="1752600"/>
            <a:ext cx="3886200" cy="369332"/>
          </a:xfrm>
          <a:prstGeom prst="rect">
            <a:avLst/>
          </a:prstGeom>
          <a:solidFill>
            <a:srgbClr val="C00000"/>
          </a:solidFill>
          <a:effectLst>
            <a:glow rad="139700">
              <a:schemeClr val="accent2">
                <a:satMod val="175000"/>
                <a:alpha val="40000"/>
              </a:schemeClr>
            </a:glow>
          </a:effectLst>
        </p:spPr>
        <p:txBody>
          <a:bodyPr wrap="square" rtlCol="0">
            <a:spAutoFit/>
          </a:bodyPr>
          <a:lstStyle/>
          <a:p>
            <a:r>
              <a:rPr lang="en-US" dirty="0" smtClean="0">
                <a:latin typeface="Arial" pitchFamily="34" charset="0"/>
                <a:cs typeface="Arial" pitchFamily="34" charset="0"/>
              </a:rPr>
              <a:t>2. How Hot is Dark Matter?</a:t>
            </a:r>
            <a:endParaRPr lang="en-US" dirty="0">
              <a:latin typeface="Arial" pitchFamily="34" charset="0"/>
              <a:cs typeface="Arial" pitchFamily="34" charset="0"/>
            </a:endParaRPr>
          </a:p>
        </p:txBody>
      </p:sp>
      <p:sp>
        <p:nvSpPr>
          <p:cNvPr id="13" name="TextBox 12">
            <a:hlinkClick r:id="rId5" action="ppaction://hlinksldjump"/>
          </p:cNvPr>
          <p:cNvSpPr txBox="1"/>
          <p:nvPr/>
        </p:nvSpPr>
        <p:spPr>
          <a:xfrm>
            <a:off x="4876800" y="2362200"/>
            <a:ext cx="3886200" cy="369332"/>
          </a:xfrm>
          <a:prstGeom prst="rect">
            <a:avLst/>
          </a:prstGeom>
          <a:solidFill>
            <a:schemeClr val="accent3">
              <a:lumMod val="75000"/>
            </a:schemeClr>
          </a:solidFill>
          <a:effectLst>
            <a:glow rad="139700">
              <a:schemeClr val="accent3">
                <a:satMod val="175000"/>
                <a:alpha val="40000"/>
              </a:schemeClr>
            </a:glow>
          </a:effectLst>
        </p:spPr>
        <p:txBody>
          <a:bodyPr wrap="square" rtlCol="0">
            <a:spAutoFit/>
          </a:bodyPr>
          <a:lstStyle/>
          <a:p>
            <a:r>
              <a:rPr lang="en-US" dirty="0" smtClean="0">
                <a:latin typeface="Arial" pitchFamily="34" charset="0"/>
                <a:cs typeface="Arial" pitchFamily="34" charset="0"/>
              </a:rPr>
              <a:t>3. Where Are the Missing Baryons?</a:t>
            </a:r>
            <a:endParaRPr lang="en-US" dirty="0">
              <a:latin typeface="Arial" pitchFamily="34" charset="0"/>
              <a:cs typeface="Arial" pitchFamily="34" charset="0"/>
            </a:endParaRPr>
          </a:p>
        </p:txBody>
      </p:sp>
      <p:sp>
        <p:nvSpPr>
          <p:cNvPr id="14" name="TextBox 13">
            <a:hlinkClick r:id="rId6" action="ppaction://hlinksldjump"/>
          </p:cNvPr>
          <p:cNvSpPr txBox="1"/>
          <p:nvPr/>
        </p:nvSpPr>
        <p:spPr>
          <a:xfrm>
            <a:off x="4876800" y="2971800"/>
            <a:ext cx="3886200" cy="369332"/>
          </a:xfrm>
          <a:prstGeom prst="rect">
            <a:avLst/>
          </a:prstGeom>
          <a:solidFill>
            <a:schemeClr val="accent6">
              <a:lumMod val="75000"/>
            </a:schemeClr>
          </a:solidFill>
          <a:effectLst>
            <a:glow rad="139700">
              <a:schemeClr val="accent6">
                <a:satMod val="175000"/>
                <a:alpha val="40000"/>
              </a:schemeClr>
            </a:glow>
          </a:effectLst>
        </p:spPr>
        <p:txBody>
          <a:bodyPr wrap="square" rtlCol="0">
            <a:spAutoFit/>
          </a:bodyPr>
          <a:lstStyle/>
          <a:p>
            <a:r>
              <a:rPr lang="en-US" dirty="0" smtClean="0">
                <a:latin typeface="Arial" pitchFamily="34" charset="0"/>
                <a:cs typeface="Arial" pitchFamily="34" charset="0"/>
              </a:rPr>
              <a:t>4. How Do Stars Explode?</a:t>
            </a:r>
            <a:endParaRPr lang="en-US" dirty="0">
              <a:latin typeface="Arial" pitchFamily="34" charset="0"/>
              <a:cs typeface="Arial" pitchFamily="34" charset="0"/>
            </a:endParaRPr>
          </a:p>
        </p:txBody>
      </p:sp>
      <p:sp>
        <p:nvSpPr>
          <p:cNvPr id="15" name="TextBox 14">
            <a:hlinkClick r:id="rId7" action="ppaction://hlinksldjump"/>
          </p:cNvPr>
          <p:cNvSpPr txBox="1"/>
          <p:nvPr/>
        </p:nvSpPr>
        <p:spPr>
          <a:xfrm>
            <a:off x="4876800" y="3581400"/>
            <a:ext cx="3886200" cy="369332"/>
          </a:xfrm>
          <a:prstGeom prst="rect">
            <a:avLst/>
          </a:prstGeom>
          <a:solidFill>
            <a:schemeClr val="accent4">
              <a:lumMod val="75000"/>
            </a:schemeClr>
          </a:solidFill>
          <a:effectLst>
            <a:glow rad="139700">
              <a:schemeClr val="accent4">
                <a:satMod val="175000"/>
                <a:alpha val="40000"/>
              </a:schemeClr>
            </a:glow>
          </a:effectLst>
        </p:spPr>
        <p:txBody>
          <a:bodyPr wrap="square" rtlCol="0">
            <a:spAutoFit/>
          </a:bodyPr>
          <a:lstStyle/>
          <a:p>
            <a:r>
              <a:rPr lang="en-US" dirty="0" smtClean="0">
                <a:latin typeface="Arial" pitchFamily="34" charset="0"/>
                <a:cs typeface="Arial" pitchFamily="34" charset="0"/>
              </a:rPr>
              <a:t>5. What </a:t>
            </a:r>
            <a:r>
              <a:rPr lang="en-US" dirty="0" err="1" smtClean="0">
                <a:latin typeface="Arial" pitchFamily="34" charset="0"/>
                <a:cs typeface="Arial" pitchFamily="34" charset="0"/>
              </a:rPr>
              <a:t>Reionized</a:t>
            </a:r>
            <a:r>
              <a:rPr lang="en-US" dirty="0" smtClean="0">
                <a:latin typeface="Arial" pitchFamily="34" charset="0"/>
                <a:cs typeface="Arial" pitchFamily="34" charset="0"/>
              </a:rPr>
              <a:t> the Universe?</a:t>
            </a:r>
            <a:endParaRPr lang="en-US" dirty="0">
              <a:latin typeface="Arial" pitchFamily="34" charset="0"/>
              <a:cs typeface="Arial" pitchFamily="34" charset="0"/>
            </a:endParaRPr>
          </a:p>
        </p:txBody>
      </p:sp>
      <p:sp>
        <p:nvSpPr>
          <p:cNvPr id="16" name="TextBox 15">
            <a:hlinkClick r:id="rId8" action="ppaction://hlinksldjump"/>
          </p:cNvPr>
          <p:cNvSpPr txBox="1"/>
          <p:nvPr/>
        </p:nvSpPr>
        <p:spPr>
          <a:xfrm>
            <a:off x="4876800" y="4191000"/>
            <a:ext cx="3886200" cy="646331"/>
          </a:xfrm>
          <a:prstGeom prst="rect">
            <a:avLst/>
          </a:prstGeom>
          <a:solidFill>
            <a:schemeClr val="accent1">
              <a:lumMod val="75000"/>
            </a:schemeClr>
          </a:solidFill>
          <a:effectLst>
            <a:glow rad="139700">
              <a:schemeClr val="accent1">
                <a:satMod val="175000"/>
                <a:alpha val="40000"/>
              </a:schemeClr>
            </a:glow>
          </a:effectLst>
        </p:spPr>
        <p:txBody>
          <a:bodyPr wrap="square" rtlCol="0">
            <a:spAutoFit/>
          </a:bodyPr>
          <a:lstStyle/>
          <a:p>
            <a:pPr marL="285750" indent="-285750"/>
            <a:r>
              <a:rPr lang="en-US" dirty="0" smtClean="0">
                <a:latin typeface="Arial" pitchFamily="34" charset="0"/>
                <a:cs typeface="Arial" pitchFamily="34" charset="0"/>
              </a:rPr>
              <a:t>6. What’s the Source of the Most           Energetic Cosmic Rays?</a:t>
            </a:r>
            <a:endParaRPr lang="en-US" dirty="0">
              <a:latin typeface="Arial" pitchFamily="34" charset="0"/>
              <a:cs typeface="Arial" pitchFamily="34" charset="0"/>
            </a:endParaRPr>
          </a:p>
        </p:txBody>
      </p:sp>
      <p:sp>
        <p:nvSpPr>
          <p:cNvPr id="17" name="TextBox 16">
            <a:hlinkClick r:id="rId9" action="ppaction://hlinksldjump"/>
          </p:cNvPr>
          <p:cNvSpPr txBox="1"/>
          <p:nvPr/>
        </p:nvSpPr>
        <p:spPr>
          <a:xfrm>
            <a:off x="4876800" y="5105400"/>
            <a:ext cx="3886200" cy="640080"/>
          </a:xfrm>
          <a:prstGeom prst="rect">
            <a:avLst/>
          </a:prstGeom>
          <a:solidFill>
            <a:srgbClr val="CC0099"/>
          </a:solidFill>
          <a:effectLst>
            <a:glow rad="101600">
              <a:srgbClr val="FF00FF">
                <a:alpha val="60000"/>
              </a:srgbClr>
            </a:glow>
          </a:effectLst>
        </p:spPr>
        <p:txBody>
          <a:bodyPr wrap="square" rtlCol="0">
            <a:spAutoFit/>
          </a:bodyPr>
          <a:lstStyle/>
          <a:p>
            <a:pPr marL="285750" indent="-285750"/>
            <a:r>
              <a:rPr lang="en-US" dirty="0" smtClean="0">
                <a:latin typeface="Arial" pitchFamily="34" charset="0"/>
                <a:cs typeface="Arial" pitchFamily="34" charset="0"/>
              </a:rPr>
              <a:t>7. Why Is the Solar System So Bizarre?</a:t>
            </a:r>
            <a:endParaRPr lang="en-US" dirty="0">
              <a:latin typeface="Arial" pitchFamily="34" charset="0"/>
              <a:cs typeface="Arial" pitchFamily="34" charset="0"/>
            </a:endParaRPr>
          </a:p>
        </p:txBody>
      </p:sp>
      <p:sp>
        <p:nvSpPr>
          <p:cNvPr id="18" name="TextBox 17">
            <a:hlinkClick r:id="rId10" action="ppaction://hlinksldjump"/>
          </p:cNvPr>
          <p:cNvSpPr txBox="1"/>
          <p:nvPr/>
        </p:nvSpPr>
        <p:spPr>
          <a:xfrm>
            <a:off x="4876800" y="5943600"/>
            <a:ext cx="3886200" cy="369332"/>
          </a:xfrm>
          <a:prstGeom prst="rect">
            <a:avLst/>
          </a:prstGeom>
          <a:solidFill>
            <a:srgbClr val="996633"/>
          </a:solidFill>
          <a:effectLst>
            <a:glow rad="101600">
              <a:srgbClr val="993300">
                <a:alpha val="60000"/>
              </a:srgbClr>
            </a:glow>
          </a:effectLst>
        </p:spPr>
        <p:txBody>
          <a:bodyPr wrap="square" rtlCol="0">
            <a:spAutoFit/>
          </a:bodyPr>
          <a:lstStyle/>
          <a:p>
            <a:r>
              <a:rPr lang="en-US" dirty="0" smtClean="0">
                <a:latin typeface="Arial" pitchFamily="34" charset="0"/>
                <a:cs typeface="Arial" pitchFamily="34" charset="0"/>
              </a:rPr>
              <a:t>8. Why Is the Sun’s Corona So Hot?</a:t>
            </a:r>
            <a:endParaRPr lang="en-US" dirty="0">
              <a:latin typeface="Arial" pitchFamily="34" charset="0"/>
              <a:cs typeface="Arial" pitchFamily="34" charset="0"/>
            </a:endParaRPr>
          </a:p>
        </p:txBody>
      </p:sp>
      <p:sp>
        <p:nvSpPr>
          <p:cNvPr id="19" name="Subtitle 2"/>
          <p:cNvSpPr>
            <a:spLocks noGrp="1"/>
          </p:cNvSpPr>
          <p:nvPr>
            <p:ph type="subTitle" idx="1"/>
          </p:nvPr>
        </p:nvSpPr>
        <p:spPr>
          <a:xfrm>
            <a:off x="304800" y="1219200"/>
            <a:ext cx="4191000" cy="1905000"/>
          </a:xfrm>
        </p:spPr>
        <p:txBody>
          <a:bodyPr>
            <a:normAutofit fontScale="40000" lnSpcReduction="20000"/>
          </a:bodyPr>
          <a:lstStyle/>
          <a:p>
            <a:pPr marL="0" indent="0" algn="l">
              <a:lnSpc>
                <a:spcPct val="120000"/>
              </a:lnSpc>
              <a:buNone/>
            </a:pPr>
            <a:r>
              <a:rPr lang="en-US" sz="3800" dirty="0" smtClean="0">
                <a:latin typeface="Arial" pitchFamily="34" charset="0"/>
                <a:cs typeface="Arial" pitchFamily="34" charset="0"/>
              </a:rPr>
              <a:t>Endless mysteries lurk in the depths of space, therefore, only a few are explored here.  This selection of 8 mysteries spans the entire history of the universe on scales ranging from our sun and its planetary system to the entire cosmos</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1" name="Content Placeholder 4" descr="background.jpg"/>
          <p:cNvPicPr>
            <a:picLocks noChangeAspect="1"/>
          </p:cNvPicPr>
          <p:nvPr/>
        </p:nvPicPr>
        <p:blipFill>
          <a:blip r:embed="rId11" cstate="print"/>
          <a:stretch>
            <a:fillRect/>
          </a:stretch>
        </p:blipFill>
        <p:spPr>
          <a:xfrm>
            <a:off x="990600" y="4013299"/>
            <a:ext cx="2514600" cy="2510731"/>
          </a:xfrm>
          <a:prstGeom prst="rect">
            <a:avLst/>
          </a:prstGeom>
        </p:spPr>
      </p:pic>
      <p:sp>
        <p:nvSpPr>
          <p:cNvPr id="23" name="Rectangle 22"/>
          <p:cNvSpPr/>
          <p:nvPr/>
        </p:nvSpPr>
        <p:spPr>
          <a:xfrm>
            <a:off x="990600" y="4013299"/>
            <a:ext cx="2514600" cy="2616101"/>
          </a:xfrm>
          <a:prstGeom prst="rect">
            <a:avLst/>
          </a:prstGeom>
        </p:spPr>
        <p:txBody>
          <a:bodyPr wrap="square">
            <a:spAutoFit/>
          </a:bodyPr>
          <a:lstStyle/>
          <a:p>
            <a:pPr algn="ctr"/>
            <a:r>
              <a:rPr lang="en-US" sz="16400" dirty="0" smtClean="0">
                <a:latin typeface="Arial" pitchFamily="34" charset="0"/>
                <a:cs typeface="Arial" pitchFamily="34" charset="0"/>
              </a:rPr>
              <a:t>?</a:t>
            </a:r>
            <a:endParaRPr lang="en-US" sz="16400" dirty="0">
              <a:latin typeface="Arial" pitchFamily="34" charset="0"/>
              <a:cs typeface="Arial" pitchFamily="34" charset="0"/>
            </a:endParaRPr>
          </a:p>
        </p:txBody>
      </p:sp>
      <p:sp>
        <p:nvSpPr>
          <p:cNvPr id="24" name="TextBox 23"/>
          <p:cNvSpPr txBox="1"/>
          <p:nvPr/>
        </p:nvSpPr>
        <p:spPr>
          <a:xfrm>
            <a:off x="0" y="3377625"/>
            <a:ext cx="4800600" cy="584775"/>
          </a:xfrm>
          <a:prstGeom prst="rect">
            <a:avLst/>
          </a:prstGeom>
          <a:noFill/>
        </p:spPr>
        <p:txBody>
          <a:bodyPr wrap="square" rtlCol="0">
            <a:spAutoFit/>
          </a:bodyPr>
          <a:lstStyle/>
          <a:p>
            <a:r>
              <a:rPr lang="en-US" sz="3200" dirty="0" smtClean="0">
                <a:solidFill>
                  <a:srgbClr val="FF0000"/>
                </a:solidFill>
              </a:rPr>
              <a:t>Click on a mystery to begin.</a:t>
            </a:r>
            <a:endParaRPr lang="en-US" sz="32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066800"/>
            <a:ext cx="8305800" cy="2927350"/>
          </a:xfrm>
        </p:spPr>
        <p:txBody>
          <a:bodyPr>
            <a:normAutofit/>
          </a:bodyPr>
          <a:lstStyle/>
          <a:p>
            <a:pPr marL="0" indent="-228600">
              <a:spcBef>
                <a:spcPts val="1200"/>
              </a:spcBef>
              <a:spcAft>
                <a:spcPts val="600"/>
              </a:spcAft>
              <a:buNone/>
            </a:pPr>
            <a:r>
              <a:rPr lang="en-US" sz="2200" dirty="0" smtClean="0">
                <a:latin typeface="Arial" pitchFamily="34" charset="0"/>
                <a:cs typeface="Arial" pitchFamily="34" charset="0"/>
              </a:rPr>
              <a:t>To describe the universe, astronomers need to know what it is made of.  Dark matter and dark energy (whatever they turn out to be) make up 95% of the universe.  </a:t>
            </a:r>
          </a:p>
          <a:p>
            <a:pPr marL="0" indent="-228600">
              <a:spcBef>
                <a:spcPts val="1200"/>
              </a:spcBef>
              <a:spcAft>
                <a:spcPts val="600"/>
              </a:spcAft>
              <a:buNone/>
            </a:pPr>
            <a:r>
              <a:rPr lang="en-US" sz="2200" dirty="0" smtClean="0">
                <a:latin typeface="Arial" pitchFamily="34" charset="0"/>
                <a:cs typeface="Arial" pitchFamily="34" charset="0"/>
              </a:rPr>
              <a:t>From observations of the cosmic background radiation, scientists know the remaining 5% is baryonic matter; so called since its main ingredients, protons and neutrons, are members of a class of particles called baryons.</a:t>
            </a:r>
          </a:p>
          <a:p>
            <a:endParaRPr lang="en-US" dirty="0"/>
          </a:p>
        </p:txBody>
      </p:sp>
      <p:sp>
        <p:nvSpPr>
          <p:cNvPr id="6" name="TextBox 5">
            <a:hlinkClick r:id="rId3"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9" name="TextBox 8">
            <a:hlinkClick r:id="rId4"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graphicFrame>
        <p:nvGraphicFramePr>
          <p:cNvPr id="11" name="Chart 10"/>
          <p:cNvGraphicFramePr/>
          <p:nvPr/>
        </p:nvGraphicFramePr>
        <p:xfrm>
          <a:off x="1828800" y="3352800"/>
          <a:ext cx="54864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18" name="Title 1"/>
          <p:cNvSpPr>
            <a:spLocks noGrp="1"/>
          </p:cNvSpPr>
          <p:nvPr>
            <p:ph type="title"/>
          </p:nvPr>
        </p:nvSpPr>
        <p:spPr>
          <a:xfrm>
            <a:off x="419100" y="0"/>
            <a:ext cx="8305800" cy="1143000"/>
          </a:xfrm>
        </p:spPr>
        <p:txBody>
          <a:bodyPr anchor="ctr">
            <a:noAutofit/>
          </a:bodyPr>
          <a:lstStyle/>
          <a:p>
            <a:pPr algn="ctr"/>
            <a:r>
              <a:rPr lang="en-US" sz="4000" b="0" dirty="0" smtClean="0">
                <a:latin typeface="Arial" pitchFamily="34" charset="0"/>
                <a:cs typeface="Arial" pitchFamily="34" charset="0"/>
              </a:rPr>
              <a:t>3. Where Are the Missing Baryons?</a:t>
            </a:r>
            <a:endParaRPr lang="en-US" sz="40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8305800" cy="1143000"/>
          </a:xfrm>
        </p:spPr>
        <p:txBody>
          <a:bodyPr>
            <a:normAutofit fontScale="90000"/>
          </a:bodyPr>
          <a:lstStyle/>
          <a:p>
            <a:r>
              <a:rPr lang="en-US" dirty="0" smtClean="0">
                <a:latin typeface="Arial" pitchFamily="34" charset="0"/>
                <a:cs typeface="Arial" pitchFamily="34" charset="0"/>
              </a:rPr>
              <a:t>3. Where Are the Missing Baryons?</a:t>
            </a:r>
            <a:endParaRPr lang="en-US" dirty="0">
              <a:latin typeface="Arial" pitchFamily="34" charset="0"/>
              <a:cs typeface="Arial" pitchFamily="34" charset="0"/>
            </a:endParaRPr>
          </a:p>
        </p:txBody>
      </p:sp>
      <p:sp>
        <p:nvSpPr>
          <p:cNvPr id="7" name="Content Placeholder 6"/>
          <p:cNvSpPr>
            <a:spLocks noGrp="1"/>
          </p:cNvSpPr>
          <p:nvPr>
            <p:ph sz="half" idx="2"/>
          </p:nvPr>
        </p:nvSpPr>
        <p:spPr>
          <a:xfrm>
            <a:off x="457200" y="1066800"/>
            <a:ext cx="8229600" cy="2667000"/>
          </a:xfrm>
        </p:spPr>
        <p:txBody>
          <a:bodyPr>
            <a:normAutofit lnSpcReduction="10000"/>
          </a:bodyPr>
          <a:lstStyle/>
          <a:p>
            <a:pPr marL="0" indent="-228600">
              <a:spcBef>
                <a:spcPts val="1200"/>
              </a:spcBef>
              <a:spcAft>
                <a:spcPts val="600"/>
              </a:spcAft>
              <a:buNone/>
            </a:pPr>
            <a:r>
              <a:rPr lang="en-US" sz="2200" dirty="0" smtClean="0">
                <a:latin typeface="Arial" pitchFamily="34" charset="0"/>
                <a:cs typeface="Arial" pitchFamily="34" charset="0"/>
              </a:rPr>
              <a:t>By looking at masses of nearby stars, galaxies, gas, etc. astronomers can calculate the number of baryons in the universe today.  However when they compare the number of baryons found in the early universe to the number in the universe today, it appears half of them have disappeared.  </a:t>
            </a:r>
          </a:p>
          <a:p>
            <a:pPr marL="0" indent="-228600">
              <a:spcBef>
                <a:spcPts val="1200"/>
              </a:spcBef>
              <a:spcAft>
                <a:spcPts val="600"/>
              </a:spcAft>
              <a:buNone/>
            </a:pPr>
            <a:r>
              <a:rPr lang="en-US" sz="2200" dirty="0" smtClean="0">
                <a:latin typeface="Arial" pitchFamily="34" charset="0"/>
                <a:cs typeface="Arial" pitchFamily="34" charset="0"/>
              </a:rPr>
              <a:t>Since they simple can’t vanish, the question is where are they “hiding?”</a:t>
            </a:r>
          </a:p>
          <a:p>
            <a:endParaRPr lang="en-US" dirty="0"/>
          </a:p>
        </p:txBody>
      </p:sp>
      <p:sp>
        <p:nvSpPr>
          <p:cNvPr id="6" name="TextBox 5">
            <a:hlinkClick r:id="rId3"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9" name="TextBox 8">
            <a:hlinkClick r:id="rId4"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graphicFrame>
        <p:nvGraphicFramePr>
          <p:cNvPr id="12" name="Content Placeholder 11"/>
          <p:cNvGraphicFramePr>
            <a:graphicFrameLocks noGrp="1"/>
          </p:cNvGraphicFramePr>
          <p:nvPr>
            <p:ph sz="quarter" idx="4"/>
          </p:nvPr>
        </p:nvGraphicFramePr>
        <p:xfrm>
          <a:off x="1524000" y="2819400"/>
          <a:ext cx="6172200" cy="33528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8305800" cy="1143000"/>
          </a:xfrm>
        </p:spPr>
        <p:txBody>
          <a:bodyPr>
            <a:normAutofit fontScale="90000"/>
          </a:bodyPr>
          <a:lstStyle/>
          <a:p>
            <a:r>
              <a:rPr lang="en-US" dirty="0" smtClean="0">
                <a:latin typeface="Arial" pitchFamily="34" charset="0"/>
                <a:cs typeface="Arial" pitchFamily="34" charset="0"/>
              </a:rPr>
              <a:t>3. Where Are the Missing Baryons?</a:t>
            </a:r>
            <a:endParaRPr lang="en-US" dirty="0">
              <a:latin typeface="Arial" pitchFamily="34" charset="0"/>
              <a:cs typeface="Arial" pitchFamily="34" charset="0"/>
            </a:endParaRPr>
          </a:p>
        </p:txBody>
      </p:sp>
      <p:sp>
        <p:nvSpPr>
          <p:cNvPr id="7" name="Content Placeholder 6"/>
          <p:cNvSpPr>
            <a:spLocks noGrp="1"/>
          </p:cNvSpPr>
          <p:nvPr>
            <p:ph sz="half" idx="2"/>
          </p:nvPr>
        </p:nvSpPr>
        <p:spPr>
          <a:xfrm>
            <a:off x="457200" y="1066800"/>
            <a:ext cx="8229600" cy="2667000"/>
          </a:xfrm>
        </p:spPr>
        <p:txBody>
          <a:bodyPr/>
          <a:lstStyle/>
          <a:p>
            <a:pPr marL="0" indent="-228600">
              <a:spcBef>
                <a:spcPts val="1200"/>
              </a:spcBef>
              <a:spcAft>
                <a:spcPts val="600"/>
              </a:spcAft>
              <a:buNone/>
            </a:pPr>
            <a:r>
              <a:rPr lang="en-US" sz="2200" dirty="0" smtClean="0">
                <a:latin typeface="Arial" pitchFamily="34" charset="0"/>
                <a:cs typeface="Arial" pitchFamily="34" charset="0"/>
              </a:rPr>
              <a:t>Astronomers believe that they are “hiding” in a hot diffuse plasma between galaxies.  This hot diffuse plasma consists of particles such as protons, neutrons, atomic ions, and so on that are moving very fast and are on the order of one meter apart.  (For comparison, the particles in our atmosphere are one hundred millionths of a meter apart.)</a:t>
            </a:r>
          </a:p>
          <a:p>
            <a:endParaRPr lang="en-US" dirty="0"/>
          </a:p>
        </p:txBody>
      </p:sp>
      <p:sp>
        <p:nvSpPr>
          <p:cNvPr id="8" name="Text Placeholder 7"/>
          <p:cNvSpPr>
            <a:spLocks noGrp="1"/>
          </p:cNvSpPr>
          <p:nvPr>
            <p:ph type="body" sz="quarter" idx="3"/>
          </p:nvPr>
        </p:nvSpPr>
        <p:spPr>
          <a:xfrm>
            <a:off x="5105400" y="3962400"/>
            <a:ext cx="3432175" cy="1295400"/>
          </a:xfrm>
        </p:spPr>
        <p:txBody>
          <a:bodyPr>
            <a:noAutofit/>
          </a:bodyPr>
          <a:lstStyle/>
          <a:p>
            <a:r>
              <a:rPr lang="en-US" sz="1600" b="0" dirty="0" smtClean="0">
                <a:latin typeface="Arial" pitchFamily="34" charset="0"/>
                <a:cs typeface="Arial" pitchFamily="34" charset="0"/>
              </a:rPr>
              <a:t>Artist’s </a:t>
            </a:r>
            <a:r>
              <a:rPr lang="en-US" sz="1600" b="0" dirty="0">
                <a:latin typeface="Arial" pitchFamily="34" charset="0"/>
                <a:cs typeface="Arial" pitchFamily="34" charset="0"/>
              </a:rPr>
              <a:t>conception shows how astronomers have detected warm intergalactic gas by studying its effect of x-ray light from distant quasars</a:t>
            </a:r>
            <a:r>
              <a:rPr lang="en-US" sz="1600" b="0" dirty="0" smtClean="0">
                <a:latin typeface="Arial" pitchFamily="34" charset="0"/>
                <a:cs typeface="Arial" pitchFamily="34" charset="0"/>
              </a:rPr>
              <a:t>.</a:t>
            </a:r>
            <a:endParaRPr lang="en-US" sz="1600" b="0" dirty="0">
              <a:latin typeface="Arial" pitchFamily="34" charset="0"/>
              <a:cs typeface="Arial" pitchFamily="34" charset="0"/>
            </a:endParaRPr>
          </a:p>
        </p:txBody>
      </p:sp>
      <p:pic>
        <p:nvPicPr>
          <p:cNvPr id="10" name="Content Placeholder 9" descr="missing-matter-100511-02.jpg"/>
          <p:cNvPicPr>
            <a:picLocks noGrp="1" noChangeAspect="1"/>
          </p:cNvPicPr>
          <p:nvPr>
            <p:ph sz="quarter" idx="4"/>
          </p:nvPr>
        </p:nvPicPr>
        <p:blipFill>
          <a:blip r:embed="rId3" cstate="print"/>
          <a:stretch>
            <a:fillRect/>
          </a:stretch>
        </p:blipFill>
        <p:spPr>
          <a:xfrm>
            <a:off x="533400" y="3276600"/>
            <a:ext cx="4127501" cy="2667000"/>
          </a:xfrm>
        </p:spPr>
      </p:pic>
      <p:sp>
        <p:nvSpPr>
          <p:cNvPr id="6" name="TextBox 5">
            <a:hlinkClick r:id="rId4"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9" name="TextBox 8">
            <a:hlinkClick r:id="rId5"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8305800" cy="1143000"/>
          </a:xfrm>
        </p:spPr>
        <p:txBody>
          <a:bodyPr>
            <a:normAutofit fontScale="90000"/>
          </a:bodyPr>
          <a:lstStyle/>
          <a:p>
            <a:r>
              <a:rPr lang="en-US" dirty="0" smtClean="0">
                <a:latin typeface="Arial" pitchFamily="34" charset="0"/>
                <a:cs typeface="Arial" pitchFamily="34" charset="0"/>
              </a:rPr>
              <a:t>3. Where Are the Missing Baryons?</a:t>
            </a:r>
            <a:endParaRPr lang="en-US" dirty="0">
              <a:latin typeface="Arial" pitchFamily="34" charset="0"/>
              <a:cs typeface="Arial" pitchFamily="34" charset="0"/>
            </a:endParaRPr>
          </a:p>
        </p:txBody>
      </p:sp>
      <p:sp>
        <p:nvSpPr>
          <p:cNvPr id="7" name="Content Placeholder 6"/>
          <p:cNvSpPr>
            <a:spLocks noGrp="1"/>
          </p:cNvSpPr>
          <p:nvPr>
            <p:ph sz="half" idx="2"/>
          </p:nvPr>
        </p:nvSpPr>
        <p:spPr>
          <a:xfrm>
            <a:off x="457200" y="1066800"/>
            <a:ext cx="8229600" cy="2667000"/>
          </a:xfrm>
        </p:spPr>
        <p:txBody>
          <a:bodyPr/>
          <a:lstStyle/>
          <a:p>
            <a:pPr marL="0" indent="-228600">
              <a:spcBef>
                <a:spcPts val="1200"/>
              </a:spcBef>
              <a:spcAft>
                <a:spcPts val="600"/>
              </a:spcAft>
              <a:buNone/>
            </a:pPr>
            <a:r>
              <a:rPr lang="en-US" sz="2200" dirty="0" smtClean="0">
                <a:latin typeface="Arial" pitchFamily="34" charset="0"/>
                <a:cs typeface="Arial" pitchFamily="34" charset="0"/>
              </a:rPr>
              <a:t>Although these particles are difficult to detect, astronomers are searching for particular ions of neon and oxygen which, if found, would show that this plasma exists.</a:t>
            </a:r>
          </a:p>
          <a:p>
            <a:pPr marL="0" indent="-228600">
              <a:spcBef>
                <a:spcPts val="1200"/>
              </a:spcBef>
              <a:spcAft>
                <a:spcPts val="600"/>
              </a:spcAft>
              <a:buNone/>
            </a:pPr>
            <a:r>
              <a:rPr lang="en-US" sz="2200" dirty="0" smtClean="0">
                <a:latin typeface="Arial" pitchFamily="34" charset="0"/>
                <a:cs typeface="Arial" pitchFamily="34" charset="0"/>
              </a:rPr>
              <a:t>Some astronomers believe they have found evidence for these particles, but other astronomers are not convinced.</a:t>
            </a:r>
          </a:p>
          <a:p>
            <a:endParaRPr lang="en-US" dirty="0"/>
          </a:p>
        </p:txBody>
      </p:sp>
      <p:sp>
        <p:nvSpPr>
          <p:cNvPr id="8" name="Text Placeholder 7"/>
          <p:cNvSpPr>
            <a:spLocks noGrp="1"/>
          </p:cNvSpPr>
          <p:nvPr>
            <p:ph type="body" sz="quarter" idx="3"/>
          </p:nvPr>
        </p:nvSpPr>
        <p:spPr>
          <a:xfrm>
            <a:off x="5410200" y="4114800"/>
            <a:ext cx="3432175" cy="1066800"/>
          </a:xfrm>
        </p:spPr>
        <p:txBody>
          <a:bodyPr>
            <a:noAutofit/>
          </a:bodyPr>
          <a:lstStyle/>
          <a:p>
            <a:r>
              <a:rPr lang="en-US" sz="1600" b="0" dirty="0" smtClean="0">
                <a:latin typeface="Arial" pitchFamily="34" charset="0"/>
                <a:cs typeface="Arial" pitchFamily="34" charset="0"/>
              </a:rPr>
              <a:t>Scientists hope they will find the neon and oxygen ions through the x-ray observations of the Chandra telescope shown here.</a:t>
            </a:r>
            <a:endParaRPr lang="en-US" sz="1600" b="0" dirty="0">
              <a:latin typeface="Arial" pitchFamily="34" charset="0"/>
              <a:cs typeface="Arial" pitchFamily="34" charset="0"/>
            </a:endParaRPr>
          </a:p>
        </p:txBody>
      </p:sp>
      <p:sp>
        <p:nvSpPr>
          <p:cNvPr id="6" name="TextBox 5">
            <a:hlinkClick r:id="rId3"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9" name="TextBox 8">
            <a:hlinkClick r:id="rId4"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pic>
        <p:nvPicPr>
          <p:cNvPr id="12" name="Content Placeholder 11" descr="666px-Chandra_X-ray_Observatory.jpg"/>
          <p:cNvPicPr>
            <a:picLocks noGrp="1" noChangeAspect="1"/>
          </p:cNvPicPr>
          <p:nvPr>
            <p:ph sz="quarter" idx="4"/>
          </p:nvPr>
        </p:nvPicPr>
        <p:blipFill>
          <a:blip r:embed="rId5"/>
          <a:srcRect t="9668" b="10568"/>
          <a:stretch>
            <a:fillRect/>
          </a:stretch>
        </p:blipFill>
        <p:spPr>
          <a:xfrm>
            <a:off x="1066799" y="3048000"/>
            <a:ext cx="4142509" cy="29718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0"/>
            <a:ext cx="8153400" cy="1143000"/>
          </a:xfrm>
        </p:spPr>
        <p:txBody>
          <a:bodyPr>
            <a:normAutofit/>
          </a:bodyPr>
          <a:lstStyle/>
          <a:p>
            <a:r>
              <a:rPr lang="en-US" sz="4000" dirty="0" smtClean="0">
                <a:latin typeface="Arial" pitchFamily="34" charset="0"/>
                <a:cs typeface="Arial" pitchFamily="34" charset="0"/>
              </a:rPr>
              <a:t>4. How Do Stars Explode?</a:t>
            </a:r>
            <a:endParaRPr lang="en-US" sz="4000" dirty="0">
              <a:latin typeface="Arial" pitchFamily="34" charset="0"/>
              <a:cs typeface="Arial" pitchFamily="34" charset="0"/>
            </a:endParaRPr>
          </a:p>
        </p:txBody>
      </p:sp>
      <p:sp>
        <p:nvSpPr>
          <p:cNvPr id="5" name="Content Placeholder 4"/>
          <p:cNvSpPr>
            <a:spLocks noGrp="1"/>
          </p:cNvSpPr>
          <p:nvPr>
            <p:ph sz="half" idx="2"/>
          </p:nvPr>
        </p:nvSpPr>
        <p:spPr>
          <a:xfrm>
            <a:off x="457200" y="1371600"/>
            <a:ext cx="4040188" cy="4572000"/>
          </a:xfrm>
        </p:spPr>
        <p:txBody>
          <a:bodyPr>
            <a:normAutofit/>
          </a:bodyPr>
          <a:lstStyle/>
          <a:p>
            <a:pPr marL="0" indent="-228600">
              <a:spcBef>
                <a:spcPts val="1200"/>
              </a:spcBef>
              <a:spcAft>
                <a:spcPts val="600"/>
              </a:spcAft>
              <a:buNone/>
            </a:pPr>
            <a:r>
              <a:rPr lang="en-US" sz="2200" dirty="0" smtClean="0">
                <a:latin typeface="Arial" pitchFamily="34" charset="0"/>
                <a:cs typeface="Arial" pitchFamily="34" charset="0"/>
              </a:rPr>
              <a:t>Astronomers have known for a long time that when massive stars reach the end of their lives, they undergo a supernova explosion.  </a:t>
            </a:r>
          </a:p>
          <a:p>
            <a:pPr marL="0" indent="-228600">
              <a:spcBef>
                <a:spcPts val="1200"/>
              </a:spcBef>
              <a:spcAft>
                <a:spcPts val="600"/>
              </a:spcAft>
              <a:buNone/>
            </a:pPr>
            <a:r>
              <a:rPr lang="en-US" sz="2200" dirty="0" smtClean="0">
                <a:latin typeface="Arial" pitchFamily="34" charset="0"/>
                <a:cs typeface="Arial" pitchFamily="34" charset="0"/>
              </a:rPr>
              <a:t>This explosion blows the outer layers of the star into space.  The central regions of the star become either a black hole or neutron star.</a:t>
            </a:r>
          </a:p>
        </p:txBody>
      </p:sp>
      <p:sp>
        <p:nvSpPr>
          <p:cNvPr id="6" name="Text Placeholder 5"/>
          <p:cNvSpPr>
            <a:spLocks noGrp="1"/>
          </p:cNvSpPr>
          <p:nvPr>
            <p:ph type="body" sz="quarter" idx="3"/>
          </p:nvPr>
        </p:nvSpPr>
        <p:spPr>
          <a:xfrm>
            <a:off x="5105400" y="4267200"/>
            <a:ext cx="3276600" cy="1524000"/>
          </a:xfrm>
        </p:spPr>
        <p:txBody>
          <a:bodyPr anchor="t" anchorCtr="0">
            <a:noAutofit/>
          </a:bodyPr>
          <a:lstStyle/>
          <a:p>
            <a:r>
              <a:rPr lang="en-US" sz="1600" b="0" dirty="0" smtClean="0">
                <a:latin typeface="Arial" pitchFamily="34" charset="0"/>
                <a:cs typeface="Arial" pitchFamily="34" charset="0"/>
              </a:rPr>
              <a:t>The Crab nebula, shown above is the result of a supernova explosion which occurred in the year 1066.  Astronomers have discovered a pulsar or neutron star at the center of the gas cloud.</a:t>
            </a:r>
            <a:endParaRPr lang="en-US" sz="1600" b="0" dirty="0">
              <a:latin typeface="Arial" pitchFamily="34" charset="0"/>
              <a:cs typeface="Arial" pitchFamily="34" charset="0"/>
            </a:endParaRPr>
          </a:p>
        </p:txBody>
      </p:sp>
      <p:sp>
        <p:nvSpPr>
          <p:cNvPr id="7" name="TextBox 6">
            <a:hlinkClick r:id="rId3"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9" name="TextBox 8">
            <a:hlinkClick r:id="rId4"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pic>
        <p:nvPicPr>
          <p:cNvPr id="69634" name="Picture 2" descr="http://upload.wikimedia.org/wikipedia/commons/thumb/0/00/Crab_Nebula.jpg/220px-Crab_Nebula.jpg"/>
          <p:cNvPicPr>
            <a:picLocks noChangeAspect="1" noChangeArrowheads="1"/>
          </p:cNvPicPr>
          <p:nvPr/>
        </p:nvPicPr>
        <p:blipFill>
          <a:blip r:embed="rId5" cstate="print"/>
          <a:srcRect/>
          <a:stretch>
            <a:fillRect/>
          </a:stretch>
        </p:blipFill>
        <p:spPr bwMode="auto">
          <a:xfrm>
            <a:off x="5105400" y="990600"/>
            <a:ext cx="3276600" cy="3276601"/>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0"/>
            <a:ext cx="8153400" cy="1143000"/>
          </a:xfrm>
        </p:spPr>
        <p:txBody>
          <a:bodyPr>
            <a:normAutofit/>
          </a:bodyPr>
          <a:lstStyle/>
          <a:p>
            <a:r>
              <a:rPr lang="en-US" sz="4000" dirty="0" smtClean="0">
                <a:latin typeface="Arial" pitchFamily="34" charset="0"/>
                <a:cs typeface="Arial" pitchFamily="34" charset="0"/>
              </a:rPr>
              <a:t>4. How Do Stars Explode?</a:t>
            </a:r>
            <a:endParaRPr lang="en-US" sz="4000" dirty="0">
              <a:latin typeface="Arial" pitchFamily="34" charset="0"/>
              <a:cs typeface="Arial" pitchFamily="34" charset="0"/>
            </a:endParaRPr>
          </a:p>
        </p:txBody>
      </p:sp>
      <p:sp>
        <p:nvSpPr>
          <p:cNvPr id="6" name="Text Placeholder 5"/>
          <p:cNvSpPr>
            <a:spLocks noGrp="1"/>
          </p:cNvSpPr>
          <p:nvPr>
            <p:ph type="body" sz="quarter" idx="3"/>
          </p:nvPr>
        </p:nvSpPr>
        <p:spPr>
          <a:xfrm>
            <a:off x="4648200" y="4267200"/>
            <a:ext cx="3962400" cy="381000"/>
          </a:xfrm>
        </p:spPr>
        <p:txBody>
          <a:bodyPr anchor="t" anchorCtr="0">
            <a:noAutofit/>
          </a:bodyPr>
          <a:lstStyle/>
          <a:p>
            <a:pPr algn="ctr"/>
            <a:r>
              <a:rPr lang="en-US" sz="1600" b="0" dirty="0" smtClean="0">
                <a:latin typeface="Arial" pitchFamily="34" charset="0"/>
                <a:cs typeface="Arial" pitchFamily="34" charset="0"/>
              </a:rPr>
              <a:t>This is one example of a supercomputer.</a:t>
            </a:r>
            <a:endParaRPr lang="en-US" sz="1600" b="0" dirty="0">
              <a:latin typeface="Arial" pitchFamily="34" charset="0"/>
              <a:cs typeface="Arial" pitchFamily="34" charset="0"/>
            </a:endParaRPr>
          </a:p>
        </p:txBody>
      </p:sp>
      <p:sp>
        <p:nvSpPr>
          <p:cNvPr id="7" name="TextBox 6">
            <a:hlinkClick r:id="rId3"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9" name="TextBox 8">
            <a:hlinkClick r:id="rId4"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pic>
        <p:nvPicPr>
          <p:cNvPr id="74754" name="Picture 2" descr="http://upload.wikimedia.org/wikipedia/commons/1/1f/Columbia_Supercomputer_-_NASA_Advanced_Supercomputing_Facility.jpg"/>
          <p:cNvPicPr>
            <a:picLocks noChangeAspect="1" noChangeArrowheads="1"/>
          </p:cNvPicPr>
          <p:nvPr/>
        </p:nvPicPr>
        <p:blipFill>
          <a:blip r:embed="rId5" cstate="print"/>
          <a:srcRect/>
          <a:stretch>
            <a:fillRect/>
          </a:stretch>
        </p:blipFill>
        <p:spPr bwMode="auto">
          <a:xfrm>
            <a:off x="4689206" y="1343464"/>
            <a:ext cx="3921394" cy="2847535"/>
          </a:xfrm>
          <a:prstGeom prst="rect">
            <a:avLst/>
          </a:prstGeom>
          <a:noFill/>
        </p:spPr>
      </p:pic>
      <p:sp>
        <p:nvSpPr>
          <p:cNvPr id="8" name="TextBox 7"/>
          <p:cNvSpPr txBox="1"/>
          <p:nvPr/>
        </p:nvSpPr>
        <p:spPr>
          <a:xfrm>
            <a:off x="381000" y="1295400"/>
            <a:ext cx="4343400" cy="2800767"/>
          </a:xfrm>
          <a:prstGeom prst="rect">
            <a:avLst/>
          </a:prstGeom>
          <a:noFill/>
        </p:spPr>
        <p:txBody>
          <a:bodyPr wrap="square" rtlCol="0">
            <a:spAutoFit/>
          </a:bodyPr>
          <a:lstStyle/>
          <a:p>
            <a:r>
              <a:rPr lang="en-US" sz="2200" dirty="0" smtClean="0">
                <a:latin typeface="Arial" pitchFamily="34" charset="0"/>
                <a:cs typeface="Arial" pitchFamily="34" charset="0"/>
              </a:rPr>
              <a:t>In recent years, advances in supercomputing have enabled astronomers to simulate the internal conditions of stars with increasing sophistication, helping them to better understand the details of these stellar explosions.</a:t>
            </a:r>
            <a:endParaRPr lang="en-US" sz="2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533400" y="1752600"/>
            <a:ext cx="4040188" cy="2667000"/>
          </a:xfrm>
        </p:spPr>
        <p:txBody>
          <a:bodyPr>
            <a:normAutofit/>
          </a:bodyPr>
          <a:lstStyle/>
          <a:p>
            <a:pPr marL="0" indent="-228600">
              <a:buNone/>
            </a:pPr>
            <a:r>
              <a:rPr lang="en-US" sz="2200" dirty="0" smtClean="0">
                <a:latin typeface="Arial" pitchFamily="34" charset="0"/>
                <a:cs typeface="Arial" pitchFamily="34" charset="0"/>
              </a:rPr>
              <a:t>Yet, many details of what goes on inside a star leading up to an explosion, as well as how that explosion unfolds, remain a mystery.</a:t>
            </a:r>
          </a:p>
        </p:txBody>
      </p:sp>
      <p:sp>
        <p:nvSpPr>
          <p:cNvPr id="5" name="Text Placeholder 4"/>
          <p:cNvSpPr>
            <a:spLocks noGrp="1"/>
          </p:cNvSpPr>
          <p:nvPr>
            <p:ph type="body" sz="quarter" idx="3"/>
          </p:nvPr>
        </p:nvSpPr>
        <p:spPr>
          <a:xfrm>
            <a:off x="4724400" y="4800600"/>
            <a:ext cx="3886200" cy="1295400"/>
          </a:xfrm>
        </p:spPr>
        <p:txBody>
          <a:bodyPr>
            <a:noAutofit/>
          </a:bodyPr>
          <a:lstStyle/>
          <a:p>
            <a:r>
              <a:rPr lang="en-US" sz="1600" b="0" dirty="0" smtClean="0">
                <a:latin typeface="Arial" pitchFamily="34" charset="0"/>
                <a:cs typeface="Arial" pitchFamily="34" charset="0"/>
              </a:rPr>
              <a:t>Astronomers </a:t>
            </a:r>
            <a:r>
              <a:rPr lang="en-US" sz="1600" b="0" dirty="0">
                <a:latin typeface="Arial" pitchFamily="34" charset="0"/>
                <a:cs typeface="Arial" pitchFamily="34" charset="0"/>
              </a:rPr>
              <a:t>seek to understand exactly how shock waves from the core of a star blow out its outer shells in a brilliant supernova, as shown in this computer-generated </a:t>
            </a:r>
            <a:r>
              <a:rPr lang="en-US" sz="1600" b="0" dirty="0" smtClean="0">
                <a:latin typeface="Arial" pitchFamily="34" charset="0"/>
                <a:cs typeface="Arial" pitchFamily="34" charset="0"/>
              </a:rPr>
              <a:t>visualization.</a:t>
            </a:r>
            <a:endParaRPr lang="en-US" sz="1600" b="0" dirty="0">
              <a:latin typeface="Arial" pitchFamily="34" charset="0"/>
              <a:cs typeface="Arial" pitchFamily="34" charset="0"/>
            </a:endParaRPr>
          </a:p>
        </p:txBody>
      </p:sp>
      <p:pic>
        <p:nvPicPr>
          <p:cNvPr id="8" name="Content Placeholder 7" descr="supernova.jpg"/>
          <p:cNvPicPr>
            <a:picLocks noGrp="1" noChangeAspect="1"/>
          </p:cNvPicPr>
          <p:nvPr>
            <p:ph sz="quarter" idx="4"/>
          </p:nvPr>
        </p:nvPicPr>
        <p:blipFill>
          <a:blip r:embed="rId3" cstate="print"/>
          <a:srcRect l="17757" t="2522" r="18577" b="40971"/>
          <a:stretch>
            <a:fillRect/>
          </a:stretch>
        </p:blipFill>
        <p:spPr>
          <a:xfrm>
            <a:off x="4724400" y="990600"/>
            <a:ext cx="3886200" cy="3830683"/>
          </a:xfrm>
        </p:spPr>
      </p:pic>
      <p:sp>
        <p:nvSpPr>
          <p:cNvPr id="7" name="Title 1"/>
          <p:cNvSpPr>
            <a:spLocks noGrp="1"/>
          </p:cNvSpPr>
          <p:nvPr>
            <p:ph type="title"/>
          </p:nvPr>
        </p:nvSpPr>
        <p:spPr>
          <a:xfrm>
            <a:off x="457200" y="0"/>
            <a:ext cx="8229600" cy="1143000"/>
          </a:xfrm>
        </p:spPr>
        <p:txBody>
          <a:bodyPr>
            <a:normAutofit/>
          </a:bodyPr>
          <a:lstStyle/>
          <a:p>
            <a:r>
              <a:rPr lang="en-US" sz="4000" dirty="0" smtClean="0">
                <a:latin typeface="Arial" pitchFamily="34" charset="0"/>
                <a:cs typeface="Arial" pitchFamily="34" charset="0"/>
              </a:rPr>
              <a:t>4. </a:t>
            </a:r>
            <a:r>
              <a:rPr lang="en-US" sz="4000" dirty="0" smtClean="0">
                <a:latin typeface="Arial" pitchFamily="34" charset="0"/>
                <a:cs typeface="Arial" pitchFamily="34" charset="0"/>
              </a:rPr>
              <a:t>How </a:t>
            </a:r>
            <a:r>
              <a:rPr lang="en-US" sz="4000" dirty="0" smtClean="0">
                <a:latin typeface="Arial" pitchFamily="34" charset="0"/>
                <a:cs typeface="Arial" pitchFamily="34" charset="0"/>
              </a:rPr>
              <a:t>Do Stars Explode?</a:t>
            </a:r>
            <a:endParaRPr lang="en-US" sz="4000" dirty="0">
              <a:latin typeface="Arial" pitchFamily="34" charset="0"/>
              <a:cs typeface="Arial" pitchFamily="34" charset="0"/>
            </a:endParaRPr>
          </a:p>
        </p:txBody>
      </p:sp>
      <p:sp>
        <p:nvSpPr>
          <p:cNvPr id="6" name="TextBox 5">
            <a:hlinkClick r:id="rId4"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9" name="TextBox 8">
            <a:hlinkClick r:id="rId5"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dirty="0" smtClean="0">
                <a:latin typeface="Arial" pitchFamily="34" charset="0"/>
                <a:cs typeface="Arial" pitchFamily="34" charset="0"/>
              </a:rPr>
              <a:t>5. What </a:t>
            </a:r>
            <a:r>
              <a:rPr lang="en-US" sz="4000" dirty="0" err="1" smtClean="0">
                <a:latin typeface="Arial" pitchFamily="34" charset="0"/>
                <a:cs typeface="Arial" pitchFamily="34" charset="0"/>
              </a:rPr>
              <a:t>Reionized</a:t>
            </a:r>
            <a:r>
              <a:rPr lang="en-US" sz="4000" dirty="0" smtClean="0">
                <a:latin typeface="Arial" pitchFamily="34" charset="0"/>
                <a:cs typeface="Arial" pitchFamily="34" charset="0"/>
              </a:rPr>
              <a:t> the Universe?</a:t>
            </a:r>
            <a:endParaRPr lang="en-US" sz="4000" dirty="0">
              <a:latin typeface="Arial" pitchFamily="34" charset="0"/>
              <a:cs typeface="Arial" pitchFamily="34" charset="0"/>
            </a:endParaRPr>
          </a:p>
        </p:txBody>
      </p:sp>
      <p:sp>
        <p:nvSpPr>
          <p:cNvPr id="5" name="Content Placeholder 4"/>
          <p:cNvSpPr>
            <a:spLocks noGrp="1"/>
          </p:cNvSpPr>
          <p:nvPr>
            <p:ph sz="half" idx="2"/>
          </p:nvPr>
        </p:nvSpPr>
        <p:spPr>
          <a:xfrm>
            <a:off x="533400" y="1295400"/>
            <a:ext cx="4038600" cy="3124200"/>
          </a:xfrm>
        </p:spPr>
        <p:txBody>
          <a:bodyPr wrap="square">
            <a:noAutofit/>
          </a:bodyPr>
          <a:lstStyle/>
          <a:p>
            <a:pPr marL="0" indent="0">
              <a:spcBef>
                <a:spcPts val="1200"/>
              </a:spcBef>
              <a:spcAft>
                <a:spcPts val="600"/>
              </a:spcAft>
              <a:buNone/>
            </a:pPr>
            <a:r>
              <a:rPr lang="en-US" sz="2200" dirty="0" smtClean="0">
                <a:latin typeface="Arial" pitchFamily="34" charset="0"/>
                <a:cs typeface="Arial" pitchFamily="34" charset="0"/>
              </a:rPr>
              <a:t>The big bang theory of the origin of the universe states that the cosmos began as an incredibly hot, dense point roughly 13.7 billion years ago.</a:t>
            </a:r>
          </a:p>
          <a:p>
            <a:pPr marL="0" indent="0" latinLnBrk="1" hangingPunct="0">
              <a:spcBef>
                <a:spcPts val="1200"/>
              </a:spcBef>
              <a:spcAft>
                <a:spcPts val="600"/>
              </a:spcAft>
              <a:buNone/>
            </a:pPr>
            <a:r>
              <a:rPr lang="en-US" sz="2200" dirty="0" smtClean="0">
                <a:latin typeface="Arial" pitchFamily="34" charset="0"/>
                <a:cs typeface="Arial" pitchFamily="34" charset="0"/>
              </a:rPr>
              <a:t>Out of this explosion </a:t>
            </a:r>
            <a:r>
              <a:rPr lang="en-US" sz="2200" dirty="0" smtClean="0">
                <a:latin typeface="Arial" pitchFamily="34" charset="0"/>
                <a:cs typeface="Arial" pitchFamily="34" charset="0"/>
              </a:rPr>
              <a:t>protons,	      neutrons</a:t>
            </a:r>
            <a:r>
              <a:rPr lang="en-US" sz="2200" dirty="0" smtClean="0">
                <a:latin typeface="Arial" pitchFamily="34" charset="0"/>
                <a:cs typeface="Arial" pitchFamily="34" charset="0"/>
              </a:rPr>
              <a:t>, electrons, and other particles formed.</a:t>
            </a:r>
            <a:endParaRPr lang="en-US" sz="2200" dirty="0">
              <a:latin typeface="Arial" pitchFamily="34" charset="0"/>
              <a:cs typeface="Arial" pitchFamily="34" charset="0"/>
            </a:endParaRPr>
          </a:p>
        </p:txBody>
      </p:sp>
      <p:sp>
        <p:nvSpPr>
          <p:cNvPr id="6" name="Text Placeholder 5"/>
          <p:cNvSpPr>
            <a:spLocks noGrp="1"/>
          </p:cNvSpPr>
          <p:nvPr>
            <p:ph type="body" sz="quarter" idx="3"/>
          </p:nvPr>
        </p:nvSpPr>
        <p:spPr>
          <a:xfrm>
            <a:off x="4724400" y="4038600"/>
            <a:ext cx="4038600" cy="1295400"/>
          </a:xfrm>
        </p:spPr>
        <p:txBody>
          <a:bodyPr>
            <a:noAutofit/>
          </a:bodyPr>
          <a:lstStyle/>
          <a:p>
            <a:r>
              <a:rPr lang="en-US" sz="1600" b="0" dirty="0">
                <a:latin typeface="Arial" pitchFamily="34" charset="0"/>
                <a:cs typeface="Arial" pitchFamily="34" charset="0"/>
              </a:rPr>
              <a:t>This artist’s impression shows galaxies at a time less than a billion years after the </a:t>
            </a:r>
            <a:r>
              <a:rPr lang="en-US" sz="1600" b="0" dirty="0" smtClean="0">
                <a:latin typeface="Arial" pitchFamily="34" charset="0"/>
                <a:cs typeface="Arial" pitchFamily="34" charset="0"/>
              </a:rPr>
              <a:t>big </a:t>
            </a:r>
            <a:r>
              <a:rPr lang="en-US" sz="1600" b="0" dirty="0">
                <a:latin typeface="Arial" pitchFamily="34" charset="0"/>
                <a:cs typeface="Arial" pitchFamily="34" charset="0"/>
              </a:rPr>
              <a:t>b</a:t>
            </a:r>
            <a:r>
              <a:rPr lang="en-US" sz="1600" b="0" dirty="0" smtClean="0">
                <a:latin typeface="Arial" pitchFamily="34" charset="0"/>
                <a:cs typeface="Arial" pitchFamily="34" charset="0"/>
              </a:rPr>
              <a:t>ang</a:t>
            </a:r>
            <a:r>
              <a:rPr lang="en-US" sz="1600" b="0" dirty="0">
                <a:latin typeface="Arial" pitchFamily="34" charset="0"/>
                <a:cs typeface="Arial" pitchFamily="34" charset="0"/>
              </a:rPr>
              <a:t>, when the universe was still partially filled with hydrogen fog that absorbed ultraviolet light. </a:t>
            </a:r>
          </a:p>
        </p:txBody>
      </p:sp>
      <p:pic>
        <p:nvPicPr>
          <p:cNvPr id="8" name="Content Placeholder 7" descr="galaxies-big-bang-hydrogen-fog.jpg"/>
          <p:cNvPicPr>
            <a:picLocks noGrp="1" noChangeAspect="1"/>
          </p:cNvPicPr>
          <p:nvPr>
            <p:ph sz="quarter" idx="4"/>
          </p:nvPr>
        </p:nvPicPr>
        <p:blipFill>
          <a:blip r:embed="rId3" cstate="print"/>
          <a:stretch>
            <a:fillRect/>
          </a:stretch>
        </p:blipFill>
        <p:spPr>
          <a:xfrm>
            <a:off x="4724400" y="1371600"/>
            <a:ext cx="4041775" cy="2679191"/>
          </a:xfrm>
        </p:spPr>
      </p:pic>
      <p:sp>
        <p:nvSpPr>
          <p:cNvPr id="7" name="TextBox 6">
            <a:hlinkClick r:id="rId4"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9" name="TextBox 8">
            <a:hlinkClick r:id="rId5"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latin typeface="Arial" pitchFamily="34" charset="0"/>
                <a:cs typeface="Arial" pitchFamily="34" charset="0"/>
              </a:rPr>
              <a:t>5. What </a:t>
            </a:r>
            <a:r>
              <a:rPr lang="en-US" dirty="0" err="1" smtClean="0">
                <a:latin typeface="Arial" pitchFamily="34" charset="0"/>
                <a:cs typeface="Arial" pitchFamily="34" charset="0"/>
              </a:rPr>
              <a:t>Reionized</a:t>
            </a:r>
            <a:r>
              <a:rPr lang="en-US" dirty="0" smtClean="0">
                <a:latin typeface="Arial" pitchFamily="34" charset="0"/>
                <a:cs typeface="Arial" pitchFamily="34" charset="0"/>
              </a:rPr>
              <a:t> the Universe?</a:t>
            </a:r>
            <a:endParaRPr lang="en-US" dirty="0">
              <a:latin typeface="Arial" pitchFamily="34" charset="0"/>
              <a:cs typeface="Arial" pitchFamily="34" charset="0"/>
            </a:endParaRPr>
          </a:p>
        </p:txBody>
      </p:sp>
      <p:sp>
        <p:nvSpPr>
          <p:cNvPr id="4" name="Content Placeholder 3"/>
          <p:cNvSpPr>
            <a:spLocks noGrp="1"/>
          </p:cNvSpPr>
          <p:nvPr>
            <p:ph sz="half" idx="2"/>
          </p:nvPr>
        </p:nvSpPr>
        <p:spPr>
          <a:xfrm>
            <a:off x="533400" y="1066800"/>
            <a:ext cx="8305800" cy="2514600"/>
          </a:xfrm>
        </p:spPr>
        <p:txBody>
          <a:bodyPr>
            <a:noAutofit/>
          </a:bodyPr>
          <a:lstStyle/>
          <a:p>
            <a:pPr marL="0" indent="-228600">
              <a:spcBef>
                <a:spcPts val="1200"/>
              </a:spcBef>
              <a:spcAft>
                <a:spcPts val="600"/>
              </a:spcAft>
              <a:buNone/>
            </a:pPr>
            <a:r>
              <a:rPr lang="en-US" sz="2200" dirty="0" smtClean="0">
                <a:latin typeface="Arial" pitchFamily="34" charset="0"/>
                <a:cs typeface="Arial" pitchFamily="34" charset="0"/>
              </a:rPr>
              <a:t>For the first 400 thousand years, particles of light, called photons,  were constantly scattered by the free electrons.  After 400,000 years the universe cooled enough for electrons to combine with protons to form neutral hydrogen atoms.  </a:t>
            </a:r>
          </a:p>
          <a:p>
            <a:pPr marL="0" indent="-228600">
              <a:spcBef>
                <a:spcPts val="1200"/>
              </a:spcBef>
              <a:spcAft>
                <a:spcPts val="600"/>
              </a:spcAft>
              <a:buNone/>
            </a:pPr>
            <a:r>
              <a:rPr lang="en-US" sz="2200" dirty="0" smtClean="0">
                <a:latin typeface="Arial" pitchFamily="34" charset="0"/>
                <a:cs typeface="Arial" pitchFamily="34" charset="0"/>
              </a:rPr>
              <a:t>Once this occurred, electrons could no longer scatter photons and the universe became transparent to light.</a:t>
            </a:r>
            <a:endParaRPr lang="en-US" sz="2200" dirty="0">
              <a:latin typeface="Arial" pitchFamily="34" charset="0"/>
              <a:cs typeface="Arial" pitchFamily="34" charset="0"/>
            </a:endParaRPr>
          </a:p>
        </p:txBody>
      </p:sp>
      <p:pic>
        <p:nvPicPr>
          <p:cNvPr id="7" name="Content Placeholder 6" descr="reionization1.jpg"/>
          <p:cNvPicPr>
            <a:picLocks noGrp="1" noChangeAspect="1"/>
          </p:cNvPicPr>
          <p:nvPr>
            <p:ph sz="quarter" idx="4"/>
          </p:nvPr>
        </p:nvPicPr>
        <p:blipFill>
          <a:blip r:embed="rId3" cstate="print"/>
          <a:stretch>
            <a:fillRect/>
          </a:stretch>
        </p:blipFill>
        <p:spPr>
          <a:xfrm>
            <a:off x="2362200" y="3657600"/>
            <a:ext cx="4498975" cy="2323299"/>
          </a:xfrm>
        </p:spPr>
      </p:pic>
      <p:sp>
        <p:nvSpPr>
          <p:cNvPr id="5" name="TextBox 4">
            <a:hlinkClick r:id="rId4"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6" name="TextBox 5">
            <a:hlinkClick r:id="rId5"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latin typeface="Arial" pitchFamily="34" charset="0"/>
                <a:cs typeface="Arial" pitchFamily="34" charset="0"/>
              </a:rPr>
              <a:t>5. What </a:t>
            </a:r>
            <a:r>
              <a:rPr lang="en-US" dirty="0" err="1" smtClean="0">
                <a:latin typeface="Arial" pitchFamily="34" charset="0"/>
                <a:cs typeface="Arial" pitchFamily="34" charset="0"/>
              </a:rPr>
              <a:t>Reionized</a:t>
            </a:r>
            <a:r>
              <a:rPr lang="en-US" dirty="0" smtClean="0">
                <a:latin typeface="Arial" pitchFamily="34" charset="0"/>
                <a:cs typeface="Arial" pitchFamily="34" charset="0"/>
              </a:rPr>
              <a:t> the Universe?</a:t>
            </a:r>
            <a:endParaRPr lang="en-US" dirty="0">
              <a:latin typeface="Arial" pitchFamily="34" charset="0"/>
              <a:cs typeface="Arial" pitchFamily="34" charset="0"/>
            </a:endParaRPr>
          </a:p>
        </p:txBody>
      </p:sp>
      <p:sp>
        <p:nvSpPr>
          <p:cNvPr id="4" name="Content Placeholder 3"/>
          <p:cNvSpPr>
            <a:spLocks noGrp="1"/>
          </p:cNvSpPr>
          <p:nvPr>
            <p:ph sz="half" idx="2"/>
          </p:nvPr>
        </p:nvSpPr>
        <p:spPr>
          <a:xfrm>
            <a:off x="533400" y="1066800"/>
            <a:ext cx="8305800" cy="2514600"/>
          </a:xfrm>
        </p:spPr>
        <p:txBody>
          <a:bodyPr>
            <a:noAutofit/>
          </a:bodyPr>
          <a:lstStyle/>
          <a:p>
            <a:pPr marL="0" indent="-228600">
              <a:spcBef>
                <a:spcPts val="1200"/>
              </a:spcBef>
              <a:spcAft>
                <a:spcPts val="600"/>
              </a:spcAft>
              <a:buNone/>
            </a:pPr>
            <a:r>
              <a:rPr lang="en-US" sz="2200" dirty="0" smtClean="0">
                <a:latin typeface="Arial" pitchFamily="34" charset="0"/>
                <a:cs typeface="Arial" pitchFamily="34" charset="0"/>
              </a:rPr>
              <a:t>A few hundred million years later, electrons were stripped off hydrogen atoms.  (This process is referred to as ionization.)  As a result, light was again scattered by electrons and the universe once again became opaque to light.</a:t>
            </a:r>
          </a:p>
          <a:p>
            <a:pPr marL="0" indent="-228600">
              <a:spcBef>
                <a:spcPts val="1200"/>
              </a:spcBef>
              <a:spcAft>
                <a:spcPts val="600"/>
              </a:spcAft>
              <a:buNone/>
            </a:pPr>
            <a:r>
              <a:rPr lang="en-US" sz="2200" dirty="0" smtClean="0">
                <a:latin typeface="Arial" pitchFamily="34" charset="0"/>
                <a:cs typeface="Arial" pitchFamily="34" charset="0"/>
              </a:rPr>
              <a:t>The question is what stripped the electrons from the atoms.  This is referred to as </a:t>
            </a:r>
            <a:r>
              <a:rPr lang="en-US" sz="2200" dirty="0" err="1" smtClean="0">
                <a:latin typeface="Arial" pitchFamily="34" charset="0"/>
                <a:cs typeface="Arial" pitchFamily="34" charset="0"/>
              </a:rPr>
              <a:t>reionizing</a:t>
            </a:r>
            <a:r>
              <a:rPr lang="en-US" sz="2200" dirty="0" smtClean="0">
                <a:latin typeface="Arial" pitchFamily="34" charset="0"/>
                <a:cs typeface="Arial" pitchFamily="34" charset="0"/>
              </a:rPr>
              <a:t> the universe. </a:t>
            </a:r>
            <a:endParaRPr lang="en-US" sz="2200" dirty="0">
              <a:latin typeface="Arial" pitchFamily="34" charset="0"/>
              <a:cs typeface="Arial" pitchFamily="34" charset="0"/>
            </a:endParaRPr>
          </a:p>
        </p:txBody>
      </p:sp>
      <p:sp>
        <p:nvSpPr>
          <p:cNvPr id="5" name="TextBox 4">
            <a:hlinkClick r:id="rId3"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6" name="TextBox 5">
            <a:hlinkClick r:id="rId4"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pic>
        <p:nvPicPr>
          <p:cNvPr id="9" name="Content Placeholder 8" descr="hydrogen ionization.jpg"/>
          <p:cNvPicPr>
            <a:picLocks noGrp="1" noChangeAspect="1"/>
          </p:cNvPicPr>
          <p:nvPr>
            <p:ph sz="quarter" idx="4"/>
          </p:nvPr>
        </p:nvPicPr>
        <p:blipFill>
          <a:blip r:embed="rId5"/>
          <a:stretch>
            <a:fillRect/>
          </a:stretch>
        </p:blipFill>
        <p:spPr>
          <a:xfrm>
            <a:off x="1828800" y="3505200"/>
            <a:ext cx="5486400" cy="2038266"/>
          </a:xfrm>
        </p:spPr>
      </p:pic>
      <p:sp>
        <p:nvSpPr>
          <p:cNvPr id="10" name="TextBox 9"/>
          <p:cNvSpPr txBox="1"/>
          <p:nvPr/>
        </p:nvSpPr>
        <p:spPr>
          <a:xfrm>
            <a:off x="3124200" y="5638800"/>
            <a:ext cx="2895600" cy="461665"/>
          </a:xfrm>
          <a:prstGeom prst="rect">
            <a:avLst/>
          </a:prstGeom>
          <a:noFill/>
        </p:spPr>
        <p:txBody>
          <a:bodyPr wrap="square" rtlCol="0">
            <a:spAutoFit/>
          </a:bodyPr>
          <a:lstStyle/>
          <a:p>
            <a:pPr algn="ctr"/>
            <a:r>
              <a:rPr lang="en-US" sz="2400" dirty="0" smtClean="0">
                <a:latin typeface="Arial" pitchFamily="34" charset="0"/>
                <a:cs typeface="Arial" pitchFamily="34" charset="0"/>
              </a:rPr>
              <a:t>Ionization</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xpand_universe_capsule_history.jpg"/>
          <p:cNvPicPr>
            <a:picLocks noGrp="1" noChangeAspect="1"/>
          </p:cNvPicPr>
          <p:nvPr>
            <p:ph sz="quarter" idx="4"/>
          </p:nvPr>
        </p:nvPicPr>
        <p:blipFill>
          <a:blip r:embed="rId3" cstate="print"/>
          <a:stretch>
            <a:fillRect/>
          </a:stretch>
        </p:blipFill>
        <p:spPr>
          <a:xfrm>
            <a:off x="3962400" y="1295400"/>
            <a:ext cx="4953000" cy="4249994"/>
          </a:xfrm>
        </p:spPr>
      </p:pic>
      <p:sp>
        <p:nvSpPr>
          <p:cNvPr id="2" name="Title 1"/>
          <p:cNvSpPr>
            <a:spLocks noGrp="1"/>
          </p:cNvSpPr>
          <p:nvPr>
            <p:ph type="title"/>
          </p:nvPr>
        </p:nvSpPr>
        <p:spPr>
          <a:xfrm>
            <a:off x="457200" y="0"/>
            <a:ext cx="8229600" cy="1143000"/>
          </a:xfrm>
        </p:spPr>
        <p:txBody>
          <a:bodyPr>
            <a:normAutofit/>
          </a:bodyPr>
          <a:lstStyle/>
          <a:p>
            <a:r>
              <a:rPr lang="en-US" sz="4000" dirty="0" smtClean="0">
                <a:latin typeface="Arial" pitchFamily="34" charset="0"/>
                <a:cs typeface="Arial" pitchFamily="34" charset="0"/>
              </a:rPr>
              <a:t>1. What Is Dark Energy?</a:t>
            </a:r>
            <a:endParaRPr lang="en-US" sz="4000" dirty="0">
              <a:latin typeface="Arial" pitchFamily="34" charset="0"/>
              <a:cs typeface="Arial" pitchFamily="34" charset="0"/>
            </a:endParaRPr>
          </a:p>
        </p:txBody>
      </p:sp>
      <p:sp>
        <p:nvSpPr>
          <p:cNvPr id="4" name="Content Placeholder 3"/>
          <p:cNvSpPr>
            <a:spLocks noGrp="1"/>
          </p:cNvSpPr>
          <p:nvPr>
            <p:ph sz="half" idx="2"/>
          </p:nvPr>
        </p:nvSpPr>
        <p:spPr>
          <a:xfrm>
            <a:off x="457200" y="1219200"/>
            <a:ext cx="3733800" cy="4495800"/>
          </a:xfrm>
        </p:spPr>
        <p:txBody>
          <a:bodyPr>
            <a:noAutofit/>
          </a:bodyPr>
          <a:lstStyle/>
          <a:p>
            <a:pPr marL="0" indent="0">
              <a:buClr>
                <a:schemeClr val="tx1"/>
              </a:buClr>
              <a:buNone/>
            </a:pPr>
            <a:r>
              <a:rPr lang="en-US" sz="2200" dirty="0" smtClean="0">
                <a:solidFill>
                  <a:schemeClr val="tx1"/>
                </a:solidFill>
                <a:latin typeface="Arial" pitchFamily="34" charset="0"/>
                <a:cs typeface="Arial" pitchFamily="34" charset="0"/>
              </a:rPr>
              <a:t>In 1998 astronomers </a:t>
            </a:r>
            <a:r>
              <a:rPr lang="en-US" sz="2200" dirty="0" smtClean="0">
                <a:latin typeface="Arial" pitchFamily="34" charset="0"/>
                <a:cs typeface="Arial" pitchFamily="34" charset="0"/>
              </a:rPr>
              <a:t>studied distant supernovas with </a:t>
            </a:r>
            <a:r>
              <a:rPr lang="en-US" sz="2200" dirty="0" smtClean="0">
                <a:solidFill>
                  <a:schemeClr val="tx1"/>
                </a:solidFill>
                <a:latin typeface="Arial" pitchFamily="34" charset="0"/>
                <a:cs typeface="Arial" pitchFamily="34" charset="0"/>
              </a:rPr>
              <a:t>the Hubble Space Telescope.  They discovered that the expansion rate of the universe is increasing.</a:t>
            </a:r>
          </a:p>
          <a:p>
            <a:pPr marL="0" indent="0">
              <a:buClr>
                <a:schemeClr val="tx1"/>
              </a:buClr>
              <a:buNone/>
            </a:pPr>
            <a:endParaRPr lang="en-US" sz="2200" dirty="0" smtClean="0">
              <a:solidFill>
                <a:schemeClr val="tx1"/>
              </a:solidFill>
              <a:latin typeface="Arial" pitchFamily="34" charset="0"/>
              <a:cs typeface="Arial" pitchFamily="34" charset="0"/>
            </a:endParaRPr>
          </a:p>
          <a:p>
            <a:pPr marL="0" indent="0">
              <a:buClr>
                <a:schemeClr val="tx1"/>
              </a:buClr>
              <a:buNone/>
            </a:pPr>
            <a:r>
              <a:rPr lang="en-US" sz="2200" dirty="0" smtClean="0">
                <a:solidFill>
                  <a:schemeClr val="tx1"/>
                </a:solidFill>
                <a:latin typeface="Arial" pitchFamily="34" charset="0"/>
                <a:cs typeface="Arial" pitchFamily="34" charset="0"/>
              </a:rPr>
              <a:t>Previously, it was thought that gravity would slow the expansion rate or perhaps even cause the universe to contract.</a:t>
            </a:r>
            <a:endParaRPr lang="en-US" sz="2200" dirty="0" smtClean="0">
              <a:solidFill>
                <a:schemeClr val="bg1"/>
              </a:solidFill>
              <a:latin typeface="Arial" pitchFamily="34" charset="0"/>
              <a:cs typeface="Arial" pitchFamily="34" charset="0"/>
            </a:endParaRPr>
          </a:p>
        </p:txBody>
      </p:sp>
      <p:sp>
        <p:nvSpPr>
          <p:cNvPr id="6" name="TextBox 5">
            <a:hlinkClick r:id="rId4"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latin typeface="Arial" pitchFamily="34" charset="0"/>
                <a:cs typeface="Arial" pitchFamily="34" charset="0"/>
              </a:rPr>
              <a:t>5. What </a:t>
            </a:r>
            <a:r>
              <a:rPr lang="en-US" dirty="0" err="1" smtClean="0">
                <a:latin typeface="Arial" pitchFamily="34" charset="0"/>
                <a:cs typeface="Arial" pitchFamily="34" charset="0"/>
              </a:rPr>
              <a:t>Reionized</a:t>
            </a:r>
            <a:r>
              <a:rPr lang="en-US" dirty="0" smtClean="0">
                <a:latin typeface="Arial" pitchFamily="34" charset="0"/>
                <a:cs typeface="Arial" pitchFamily="34" charset="0"/>
              </a:rPr>
              <a:t> the Universe?</a:t>
            </a:r>
            <a:endParaRPr lang="en-US" dirty="0">
              <a:latin typeface="Arial" pitchFamily="34" charset="0"/>
              <a:cs typeface="Arial" pitchFamily="34" charset="0"/>
            </a:endParaRPr>
          </a:p>
        </p:txBody>
      </p:sp>
      <p:sp>
        <p:nvSpPr>
          <p:cNvPr id="4" name="Content Placeholder 3"/>
          <p:cNvSpPr>
            <a:spLocks noGrp="1"/>
          </p:cNvSpPr>
          <p:nvPr>
            <p:ph sz="half" idx="2"/>
          </p:nvPr>
        </p:nvSpPr>
        <p:spPr>
          <a:xfrm>
            <a:off x="457200" y="1143000"/>
            <a:ext cx="4040188" cy="4724400"/>
          </a:xfrm>
        </p:spPr>
        <p:txBody>
          <a:bodyPr>
            <a:noAutofit/>
          </a:bodyPr>
          <a:lstStyle/>
          <a:p>
            <a:pPr marL="0" indent="-228600">
              <a:spcBef>
                <a:spcPts val="1200"/>
              </a:spcBef>
              <a:spcAft>
                <a:spcPts val="600"/>
              </a:spcAft>
              <a:buNone/>
            </a:pPr>
            <a:r>
              <a:rPr lang="en-US" sz="2200" dirty="0" smtClean="0">
                <a:latin typeface="Arial" pitchFamily="34" charset="0"/>
                <a:cs typeface="Arial" pitchFamily="34" charset="0"/>
              </a:rPr>
              <a:t>However this time, the resultant “particle soup” was relatively dilute.  This meant   that most photons could pass through it unimpeded and it was nearly impossible for the particles to recombine into atoms.</a:t>
            </a:r>
          </a:p>
          <a:p>
            <a:pPr marL="0" indent="-228600">
              <a:spcBef>
                <a:spcPts val="1200"/>
              </a:spcBef>
              <a:spcAft>
                <a:spcPts val="600"/>
              </a:spcAft>
              <a:buNone/>
            </a:pPr>
            <a:r>
              <a:rPr lang="en-US" sz="2200" dirty="0" smtClean="0">
                <a:latin typeface="Arial" pitchFamily="34" charset="0"/>
                <a:cs typeface="Arial" pitchFamily="34" charset="0"/>
              </a:rPr>
              <a:t>As a result, most of the universe’s matter turned into the light-transmitting ionized plasma that it remains today.</a:t>
            </a:r>
            <a:endParaRPr lang="en-US" sz="2200" dirty="0">
              <a:latin typeface="Arial" pitchFamily="34" charset="0"/>
              <a:cs typeface="Arial" pitchFamily="34" charset="0"/>
            </a:endParaRPr>
          </a:p>
        </p:txBody>
      </p:sp>
      <p:sp>
        <p:nvSpPr>
          <p:cNvPr id="5" name="Text Placeholder 4"/>
          <p:cNvSpPr>
            <a:spLocks noGrp="1"/>
          </p:cNvSpPr>
          <p:nvPr>
            <p:ph type="body" sz="quarter" idx="3"/>
          </p:nvPr>
        </p:nvSpPr>
        <p:spPr>
          <a:xfrm>
            <a:off x="4724400" y="4267200"/>
            <a:ext cx="4191000" cy="1066800"/>
          </a:xfrm>
        </p:spPr>
        <p:txBody>
          <a:bodyPr>
            <a:noAutofit/>
          </a:bodyPr>
          <a:lstStyle/>
          <a:p>
            <a:r>
              <a:rPr lang="en-US" sz="1600" b="0" dirty="0">
                <a:latin typeface="Arial" pitchFamily="34" charset="0"/>
                <a:cs typeface="Arial" pitchFamily="34" charset="0"/>
              </a:rPr>
              <a:t>The Low Frequency Array in the Netherlands is searching for signs of the neutral hydrogen that vanished from the universe almost 13 billion years </a:t>
            </a:r>
            <a:r>
              <a:rPr lang="en-US" sz="1600" b="0" dirty="0" smtClean="0">
                <a:latin typeface="Arial" pitchFamily="34" charset="0"/>
                <a:cs typeface="Arial" pitchFamily="34" charset="0"/>
              </a:rPr>
              <a:t>ago.</a:t>
            </a:r>
            <a:endParaRPr lang="en-US" sz="1600" b="0" dirty="0">
              <a:latin typeface="Arial" pitchFamily="34" charset="0"/>
              <a:cs typeface="Arial" pitchFamily="34" charset="0"/>
            </a:endParaRPr>
          </a:p>
        </p:txBody>
      </p:sp>
      <p:pic>
        <p:nvPicPr>
          <p:cNvPr id="7" name="Content Placeholder 6" descr="lofarcore.jpg"/>
          <p:cNvPicPr>
            <a:picLocks noGrp="1" noChangeAspect="1"/>
          </p:cNvPicPr>
          <p:nvPr>
            <p:ph sz="quarter" idx="4"/>
          </p:nvPr>
        </p:nvPicPr>
        <p:blipFill>
          <a:blip r:embed="rId3" cstate="print"/>
          <a:stretch>
            <a:fillRect/>
          </a:stretch>
        </p:blipFill>
        <p:spPr>
          <a:xfrm>
            <a:off x="4724400" y="1219200"/>
            <a:ext cx="4041775" cy="3031331"/>
          </a:xfrm>
        </p:spPr>
      </p:pic>
      <p:sp>
        <p:nvSpPr>
          <p:cNvPr id="6" name="TextBox 5">
            <a:hlinkClick r:id="rId4"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8" name="TextBox 7">
            <a:hlinkClick r:id="rId5"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457200" y="1905000"/>
            <a:ext cx="4572000" cy="4038600"/>
          </a:xfrm>
        </p:spPr>
        <p:txBody>
          <a:bodyPr>
            <a:normAutofit/>
          </a:bodyPr>
          <a:lstStyle/>
          <a:p>
            <a:pPr marL="0" indent="-228600">
              <a:spcBef>
                <a:spcPts val="1200"/>
              </a:spcBef>
              <a:spcAft>
                <a:spcPts val="600"/>
              </a:spcAft>
              <a:buNone/>
            </a:pPr>
            <a:r>
              <a:rPr lang="en-US" sz="2200" dirty="0" smtClean="0">
                <a:latin typeface="Arial" pitchFamily="34" charset="0"/>
                <a:cs typeface="Arial" pitchFamily="34" charset="0"/>
              </a:rPr>
              <a:t>Cosmic rays are charged particles (mostly </a:t>
            </a:r>
            <a:r>
              <a:rPr lang="en-US" sz="2200" dirty="0" smtClean="0">
                <a:latin typeface="Arial" pitchFamily="34" charset="0"/>
                <a:cs typeface="Arial" pitchFamily="34" charset="0"/>
              </a:rPr>
              <a:t>protons </a:t>
            </a:r>
            <a:r>
              <a:rPr lang="en-US" sz="2200" dirty="0" smtClean="0">
                <a:latin typeface="Arial" pitchFamily="34" charset="0"/>
                <a:cs typeface="Arial" pitchFamily="34" charset="0"/>
              </a:rPr>
              <a:t>and helium nuclei) that impact Earth from outer space.</a:t>
            </a:r>
          </a:p>
          <a:p>
            <a:pPr marL="0" indent="-228600">
              <a:spcBef>
                <a:spcPts val="1200"/>
              </a:spcBef>
              <a:spcAft>
                <a:spcPts val="600"/>
              </a:spcAft>
              <a:buNone/>
            </a:pPr>
            <a:r>
              <a:rPr lang="en-US" sz="2200" dirty="0" smtClean="0">
                <a:latin typeface="Arial" pitchFamily="34" charset="0"/>
                <a:cs typeface="Arial" pitchFamily="34" charset="0"/>
              </a:rPr>
              <a:t>Low energy cosmic rays come from the sun and medium energy cosmic rays come from supernova explosions in our galaxy.</a:t>
            </a:r>
          </a:p>
          <a:p>
            <a:pPr marL="0" indent="-228600">
              <a:spcBef>
                <a:spcPts val="1200"/>
              </a:spcBef>
              <a:spcAft>
                <a:spcPts val="600"/>
              </a:spcAft>
              <a:buNone/>
            </a:pPr>
            <a:r>
              <a:rPr lang="en-US" sz="2200" dirty="0" smtClean="0">
                <a:latin typeface="Arial" pitchFamily="34" charset="0"/>
                <a:cs typeface="Arial" pitchFamily="34" charset="0"/>
              </a:rPr>
              <a:t>The mystery is where do the very high energy cosmic rays originate.</a:t>
            </a:r>
            <a:endParaRPr lang="en-US" sz="2200" dirty="0">
              <a:latin typeface="Arial" pitchFamily="34" charset="0"/>
              <a:cs typeface="Arial" pitchFamily="34" charset="0"/>
            </a:endParaRPr>
          </a:p>
        </p:txBody>
      </p:sp>
      <p:sp>
        <p:nvSpPr>
          <p:cNvPr id="7" name="TextBox 6">
            <a:hlinkClick r:id="rId3"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9" name="TextBox 8">
            <a:hlinkClick r:id="rId4"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sp>
        <p:nvSpPr>
          <p:cNvPr id="11" name="Title 1"/>
          <p:cNvSpPr>
            <a:spLocks noGrp="1"/>
          </p:cNvSpPr>
          <p:nvPr>
            <p:ph type="title"/>
          </p:nvPr>
        </p:nvSpPr>
        <p:spPr>
          <a:xfrm>
            <a:off x="457200" y="0"/>
            <a:ext cx="8229600" cy="1752600"/>
          </a:xfrm>
        </p:spPr>
        <p:txBody>
          <a:bodyPr>
            <a:normAutofit/>
          </a:bodyPr>
          <a:lstStyle/>
          <a:p>
            <a:r>
              <a:rPr lang="en-US" sz="4000" dirty="0" smtClean="0">
                <a:latin typeface="Arial" pitchFamily="34" charset="0"/>
                <a:cs typeface="Arial" pitchFamily="34" charset="0"/>
              </a:rPr>
              <a:t>6. What’s the Source of the Most Energetic Cosmic Rays?</a:t>
            </a:r>
            <a:endParaRPr lang="en-US" sz="4000" dirty="0">
              <a:latin typeface="Arial" pitchFamily="34" charset="0"/>
              <a:cs typeface="Arial" pitchFamily="34" charset="0"/>
            </a:endParaRPr>
          </a:p>
        </p:txBody>
      </p:sp>
      <p:pic>
        <p:nvPicPr>
          <p:cNvPr id="12" name="Content Placeholder 11" descr="supernova remnant.jpg"/>
          <p:cNvPicPr>
            <a:picLocks noGrp="1" noChangeAspect="1"/>
          </p:cNvPicPr>
          <p:nvPr>
            <p:ph sz="quarter" idx="4"/>
          </p:nvPr>
        </p:nvPicPr>
        <p:blipFill>
          <a:blip r:embed="rId5"/>
          <a:stretch>
            <a:fillRect/>
          </a:stretch>
        </p:blipFill>
        <p:spPr>
          <a:xfrm>
            <a:off x="5029200" y="1828800"/>
            <a:ext cx="3810000" cy="2893671"/>
          </a:xfrm>
        </p:spPr>
      </p:pic>
      <p:sp>
        <p:nvSpPr>
          <p:cNvPr id="13" name="Text Placeholder 12"/>
          <p:cNvSpPr>
            <a:spLocks noGrp="1"/>
          </p:cNvSpPr>
          <p:nvPr>
            <p:ph type="body" sz="quarter" idx="3"/>
          </p:nvPr>
        </p:nvSpPr>
        <p:spPr>
          <a:xfrm>
            <a:off x="5029200" y="4724400"/>
            <a:ext cx="3810000" cy="1020762"/>
          </a:xfrm>
        </p:spPr>
        <p:txBody>
          <a:bodyPr>
            <a:noAutofit/>
          </a:bodyPr>
          <a:lstStyle/>
          <a:p>
            <a:r>
              <a:rPr lang="en-US" sz="1600" b="0" dirty="0" smtClean="0">
                <a:latin typeface="Arial" pitchFamily="34" charset="0"/>
                <a:cs typeface="Arial" pitchFamily="34" charset="0"/>
              </a:rPr>
              <a:t>This is a supernova remnant of Cassiopeia A. Medium </a:t>
            </a:r>
            <a:r>
              <a:rPr lang="en-US" sz="1600" b="0" dirty="0" smtClean="0">
                <a:latin typeface="Arial" pitchFamily="34" charset="0"/>
                <a:cs typeface="Arial" pitchFamily="34" charset="0"/>
              </a:rPr>
              <a:t>energy </a:t>
            </a:r>
            <a:r>
              <a:rPr lang="en-US" sz="1600" b="0" dirty="0" smtClean="0">
                <a:latin typeface="Arial" pitchFamily="34" charset="0"/>
                <a:cs typeface="Arial" pitchFamily="34" charset="0"/>
              </a:rPr>
              <a:t>cosmic rays come from supernova explosions such as the one that occurred here.</a:t>
            </a:r>
            <a:endParaRPr lang="en-US" sz="16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828800"/>
            <a:ext cx="4040188" cy="3951288"/>
          </a:xfrm>
        </p:spPr>
        <p:txBody>
          <a:bodyPr>
            <a:normAutofit/>
          </a:bodyPr>
          <a:lstStyle/>
          <a:p>
            <a:pPr marL="0" indent="0">
              <a:buNone/>
            </a:pPr>
            <a:r>
              <a:rPr lang="en-US" sz="2200" dirty="0" smtClean="0">
                <a:latin typeface="Arial" pitchFamily="34" charset="0"/>
                <a:cs typeface="Arial" pitchFamily="34" charset="0"/>
              </a:rPr>
              <a:t>An example of one of these very high energy cosmic rays is a proton traveling barely under the speed of light and containing as much energy as a baseball traveling 60 miles per hour.</a:t>
            </a:r>
            <a:endParaRPr lang="en-US" sz="2200" dirty="0">
              <a:latin typeface="Arial" pitchFamily="34" charset="0"/>
              <a:cs typeface="Arial" pitchFamily="34" charset="0"/>
            </a:endParaRPr>
          </a:p>
        </p:txBody>
      </p:sp>
      <p:sp>
        <p:nvSpPr>
          <p:cNvPr id="5" name="Text Placeholder 4"/>
          <p:cNvSpPr>
            <a:spLocks noGrp="1"/>
          </p:cNvSpPr>
          <p:nvPr>
            <p:ph type="body" sz="quarter" idx="3"/>
          </p:nvPr>
        </p:nvSpPr>
        <p:spPr>
          <a:xfrm>
            <a:off x="4648201" y="4876800"/>
            <a:ext cx="4038600" cy="838200"/>
          </a:xfrm>
        </p:spPr>
        <p:txBody>
          <a:bodyPr anchor="t" anchorCtr="0">
            <a:noAutofit/>
          </a:bodyPr>
          <a:lstStyle/>
          <a:p>
            <a:r>
              <a:rPr lang="en-US" sz="1600" b="0" dirty="0">
                <a:latin typeface="Arial" pitchFamily="34" charset="0"/>
                <a:cs typeface="Arial" pitchFamily="34" charset="0"/>
              </a:rPr>
              <a:t>A simulation of </a:t>
            </a:r>
            <a:r>
              <a:rPr lang="en-US" sz="1600" b="0" dirty="0" smtClean="0">
                <a:latin typeface="Arial" pitchFamily="34" charset="0"/>
                <a:cs typeface="Arial" pitchFamily="34" charset="0"/>
              </a:rPr>
              <a:t>air showers of cosmic rays hitting Earth.</a:t>
            </a:r>
            <a:endParaRPr lang="en-US" sz="1600" b="0" dirty="0">
              <a:latin typeface="Arial" pitchFamily="34" charset="0"/>
              <a:cs typeface="Arial" pitchFamily="34" charset="0"/>
            </a:endParaRPr>
          </a:p>
        </p:txBody>
      </p:sp>
      <p:sp>
        <p:nvSpPr>
          <p:cNvPr id="6" name="TextBox 5">
            <a:hlinkClick r:id="rId3"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9" name="TextBox 8">
            <a:hlinkClick r:id="rId4"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sp>
        <p:nvSpPr>
          <p:cNvPr id="16" name="Title 1"/>
          <p:cNvSpPr>
            <a:spLocks noGrp="1"/>
          </p:cNvSpPr>
          <p:nvPr>
            <p:ph type="title"/>
          </p:nvPr>
        </p:nvSpPr>
        <p:spPr>
          <a:xfrm>
            <a:off x="457200" y="0"/>
            <a:ext cx="8229600" cy="1752600"/>
          </a:xfrm>
        </p:spPr>
        <p:txBody>
          <a:bodyPr>
            <a:normAutofit/>
          </a:bodyPr>
          <a:lstStyle/>
          <a:p>
            <a:r>
              <a:rPr lang="en-US" sz="4000" dirty="0" smtClean="0">
                <a:latin typeface="Arial" pitchFamily="34" charset="0"/>
                <a:cs typeface="Arial" pitchFamily="34" charset="0"/>
              </a:rPr>
              <a:t>6. What’s the Source of the Most Energetic Cosmic Rays?</a:t>
            </a:r>
            <a:endParaRPr lang="en-US" sz="4000" dirty="0">
              <a:latin typeface="Arial" pitchFamily="34" charset="0"/>
              <a:cs typeface="Arial" pitchFamily="34" charset="0"/>
            </a:endParaRPr>
          </a:p>
        </p:txBody>
      </p:sp>
      <p:pic>
        <p:nvPicPr>
          <p:cNvPr id="11" name="Content Placeholder 10" descr="cosmic rays.jpg"/>
          <p:cNvPicPr>
            <a:picLocks noGrp="1" noChangeAspect="1"/>
          </p:cNvPicPr>
          <p:nvPr>
            <p:ph sz="quarter" idx="4"/>
          </p:nvPr>
        </p:nvPicPr>
        <p:blipFill>
          <a:blip r:embed="rId5"/>
          <a:stretch>
            <a:fillRect/>
          </a:stretch>
        </p:blipFill>
        <p:spPr>
          <a:xfrm>
            <a:off x="4648200" y="1828800"/>
            <a:ext cx="4041775" cy="3031331"/>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828800"/>
            <a:ext cx="4040188" cy="3951288"/>
          </a:xfrm>
        </p:spPr>
        <p:txBody>
          <a:bodyPr>
            <a:normAutofit lnSpcReduction="10000"/>
          </a:bodyPr>
          <a:lstStyle/>
          <a:p>
            <a:pPr marL="0" indent="-228600">
              <a:spcBef>
                <a:spcPts val="1200"/>
              </a:spcBef>
              <a:spcAft>
                <a:spcPts val="600"/>
              </a:spcAft>
              <a:buNone/>
            </a:pPr>
            <a:r>
              <a:rPr lang="en-US" sz="2200" dirty="0" smtClean="0">
                <a:latin typeface="Arial" pitchFamily="34" charset="0"/>
                <a:cs typeface="Arial" pitchFamily="34" charset="0"/>
              </a:rPr>
              <a:t>Cosmic rays are indirectly detected by observing the shower of particles created when the cosmic ray hits atomic nuclei in Earth’s upper atmosphere.</a:t>
            </a:r>
          </a:p>
          <a:p>
            <a:pPr marL="0" indent="-228600">
              <a:spcBef>
                <a:spcPts val="1200"/>
              </a:spcBef>
              <a:spcAft>
                <a:spcPts val="600"/>
              </a:spcAft>
              <a:buNone/>
            </a:pPr>
            <a:r>
              <a:rPr lang="en-US" sz="2200" dirty="0" smtClean="0">
                <a:latin typeface="Arial" pitchFamily="34" charset="0"/>
                <a:cs typeface="Arial" pitchFamily="34" charset="0"/>
              </a:rPr>
              <a:t>Since the path of the particle shower follows the path of the original cosmic ray, the rays original direction can be determined.</a:t>
            </a:r>
            <a:endParaRPr lang="en-US" sz="2200" dirty="0">
              <a:latin typeface="Arial" pitchFamily="34" charset="0"/>
              <a:cs typeface="Arial" pitchFamily="34" charset="0"/>
            </a:endParaRPr>
          </a:p>
        </p:txBody>
      </p:sp>
      <p:sp>
        <p:nvSpPr>
          <p:cNvPr id="5" name="Text Placeholder 4"/>
          <p:cNvSpPr>
            <a:spLocks noGrp="1"/>
          </p:cNvSpPr>
          <p:nvPr>
            <p:ph type="body" sz="quarter" idx="3"/>
          </p:nvPr>
        </p:nvSpPr>
        <p:spPr>
          <a:xfrm>
            <a:off x="4572000" y="4953000"/>
            <a:ext cx="4343400" cy="838200"/>
          </a:xfrm>
        </p:spPr>
        <p:txBody>
          <a:bodyPr>
            <a:noAutofit/>
          </a:bodyPr>
          <a:lstStyle/>
          <a:p>
            <a:r>
              <a:rPr lang="en-US" sz="1600" b="0" dirty="0">
                <a:latin typeface="Arial" pitchFamily="34" charset="0"/>
                <a:cs typeface="Arial" pitchFamily="34" charset="0"/>
              </a:rPr>
              <a:t>A simulation of an air shower caused by a 10</a:t>
            </a:r>
            <a:r>
              <a:rPr lang="en-US" sz="1600" b="0" baseline="30000" dirty="0">
                <a:latin typeface="Arial" pitchFamily="34" charset="0"/>
                <a:cs typeface="Arial" pitchFamily="34" charset="0"/>
              </a:rPr>
              <a:t>12</a:t>
            </a:r>
            <a:r>
              <a:rPr lang="en-US" sz="1600" b="0" baseline="-25000" dirty="0">
                <a:latin typeface="Arial" pitchFamily="34" charset="0"/>
                <a:cs typeface="Arial" pitchFamily="34" charset="0"/>
              </a:rPr>
              <a:t> </a:t>
            </a:r>
            <a:r>
              <a:rPr lang="en-US" sz="1600" b="0" dirty="0">
                <a:latin typeface="Arial" pitchFamily="34" charset="0"/>
                <a:cs typeface="Arial" pitchFamily="34" charset="0"/>
              </a:rPr>
              <a:t> </a:t>
            </a:r>
            <a:r>
              <a:rPr lang="en-US" sz="1600" b="0" dirty="0" err="1">
                <a:latin typeface="Arial" pitchFamily="34" charset="0"/>
                <a:cs typeface="Arial" pitchFamily="34" charset="0"/>
              </a:rPr>
              <a:t>eV</a:t>
            </a:r>
            <a:r>
              <a:rPr lang="en-US" sz="1600" b="0" dirty="0">
                <a:latin typeface="Arial" pitchFamily="34" charset="0"/>
                <a:cs typeface="Arial" pitchFamily="34" charset="0"/>
              </a:rPr>
              <a:t> proton hitting the atmosphere 20 kilometers above Chicago’s lakefront</a:t>
            </a:r>
            <a:r>
              <a:rPr lang="en-US" sz="1600" b="0" dirty="0" smtClean="0">
                <a:latin typeface="Arial" pitchFamily="34" charset="0"/>
                <a:cs typeface="Arial" pitchFamily="34" charset="0"/>
              </a:rPr>
              <a:t>.</a:t>
            </a:r>
            <a:endParaRPr lang="en-US" sz="1600" b="0" dirty="0">
              <a:latin typeface="Arial" pitchFamily="34" charset="0"/>
              <a:cs typeface="Arial" pitchFamily="34" charset="0"/>
            </a:endParaRPr>
          </a:p>
        </p:txBody>
      </p:sp>
      <p:pic>
        <p:nvPicPr>
          <p:cNvPr id="8" name="Content Placeholder 7" descr="protonshower.jpg"/>
          <p:cNvPicPr>
            <a:picLocks noGrp="1" noChangeAspect="1"/>
          </p:cNvPicPr>
          <p:nvPr>
            <p:ph sz="quarter" idx="4"/>
          </p:nvPr>
        </p:nvPicPr>
        <p:blipFill>
          <a:blip r:embed="rId3" cstate="print"/>
          <a:stretch>
            <a:fillRect/>
          </a:stretch>
        </p:blipFill>
        <p:spPr>
          <a:xfrm>
            <a:off x="4572000" y="1676400"/>
            <a:ext cx="4408311" cy="3352800"/>
          </a:xfrm>
        </p:spPr>
      </p:pic>
      <p:sp>
        <p:nvSpPr>
          <p:cNvPr id="6" name="TextBox 5">
            <a:hlinkClick r:id="rId4"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9" name="TextBox 8">
            <a:hlinkClick r:id="rId5"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sp>
        <p:nvSpPr>
          <p:cNvPr id="16" name="Title 1"/>
          <p:cNvSpPr>
            <a:spLocks noGrp="1"/>
          </p:cNvSpPr>
          <p:nvPr>
            <p:ph type="title"/>
          </p:nvPr>
        </p:nvSpPr>
        <p:spPr>
          <a:xfrm>
            <a:off x="457200" y="0"/>
            <a:ext cx="8229600" cy="1752600"/>
          </a:xfrm>
        </p:spPr>
        <p:txBody>
          <a:bodyPr>
            <a:normAutofit/>
          </a:bodyPr>
          <a:lstStyle/>
          <a:p>
            <a:r>
              <a:rPr lang="en-US" sz="4000" dirty="0" smtClean="0">
                <a:latin typeface="Arial" pitchFamily="34" charset="0"/>
                <a:cs typeface="Arial" pitchFamily="34" charset="0"/>
              </a:rPr>
              <a:t>6. What’s the Source of the Most Energetic Cosmic Rays?</a:t>
            </a:r>
            <a:endParaRPr lang="en-US" sz="4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2133600"/>
            <a:ext cx="4191000" cy="2286000"/>
          </a:xfrm>
        </p:spPr>
        <p:txBody>
          <a:bodyPr>
            <a:normAutofit/>
          </a:bodyPr>
          <a:lstStyle/>
          <a:p>
            <a:pPr marL="0" indent="0">
              <a:lnSpc>
                <a:spcPct val="110000"/>
              </a:lnSpc>
              <a:spcBef>
                <a:spcPts val="1200"/>
              </a:spcBef>
              <a:spcAft>
                <a:spcPts val="600"/>
              </a:spcAft>
              <a:buNone/>
            </a:pPr>
            <a:r>
              <a:rPr lang="en-US" sz="2200" dirty="0" smtClean="0">
                <a:latin typeface="Arial" pitchFamily="34" charset="0"/>
                <a:cs typeface="Arial" pitchFamily="34" charset="0"/>
              </a:rPr>
              <a:t>Although astronomers know that these high energy cosmic rays originate outside our galaxy, their exact source remains a mystery.  </a:t>
            </a:r>
            <a:endParaRPr lang="en-US" dirty="0">
              <a:latin typeface="Arial" pitchFamily="34" charset="0"/>
              <a:cs typeface="Arial" pitchFamily="34" charset="0"/>
            </a:endParaRPr>
          </a:p>
        </p:txBody>
      </p:sp>
      <p:sp>
        <p:nvSpPr>
          <p:cNvPr id="6" name="TextBox 5">
            <a:hlinkClick r:id="rId3"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9" name="TextBox 8">
            <a:hlinkClick r:id="rId4"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sp>
        <p:nvSpPr>
          <p:cNvPr id="11" name="Title 1"/>
          <p:cNvSpPr>
            <a:spLocks noGrp="1"/>
          </p:cNvSpPr>
          <p:nvPr>
            <p:ph type="title"/>
          </p:nvPr>
        </p:nvSpPr>
        <p:spPr>
          <a:xfrm>
            <a:off x="457200" y="0"/>
            <a:ext cx="8229600" cy="1752600"/>
          </a:xfrm>
        </p:spPr>
        <p:txBody>
          <a:bodyPr>
            <a:normAutofit/>
          </a:bodyPr>
          <a:lstStyle/>
          <a:p>
            <a:r>
              <a:rPr lang="en-US" sz="4000" dirty="0" smtClean="0">
                <a:latin typeface="Arial" pitchFamily="34" charset="0"/>
                <a:cs typeface="Arial" pitchFamily="34" charset="0"/>
              </a:rPr>
              <a:t>6. What’s the Source of the Most Energetic Cosmic Rays?</a:t>
            </a:r>
            <a:endParaRPr lang="en-US" sz="4000" dirty="0">
              <a:latin typeface="Arial" pitchFamily="34" charset="0"/>
              <a:cs typeface="Arial" pitchFamily="34" charset="0"/>
            </a:endParaRPr>
          </a:p>
        </p:txBody>
      </p:sp>
      <p:pic>
        <p:nvPicPr>
          <p:cNvPr id="15" name="Content Placeholder 7" descr="cosmic-ray-illustration.jpg"/>
          <p:cNvPicPr>
            <a:picLocks noGrp="1" noChangeAspect="1"/>
          </p:cNvPicPr>
          <p:nvPr>
            <p:ph sz="quarter" idx="4"/>
          </p:nvPr>
        </p:nvPicPr>
        <p:blipFill>
          <a:blip r:embed="rId5" cstate="print"/>
          <a:srcRect t="19285"/>
          <a:stretch>
            <a:fillRect/>
          </a:stretch>
        </p:blipFill>
        <p:spPr>
          <a:xfrm>
            <a:off x="4953000" y="1676400"/>
            <a:ext cx="3545378" cy="3190423"/>
          </a:xfrm>
        </p:spPr>
      </p:pic>
      <p:sp>
        <p:nvSpPr>
          <p:cNvPr id="16" name="Text Placeholder 5"/>
          <p:cNvSpPr>
            <a:spLocks noGrp="1"/>
          </p:cNvSpPr>
          <p:nvPr>
            <p:ph type="body" sz="quarter" idx="3"/>
          </p:nvPr>
        </p:nvSpPr>
        <p:spPr>
          <a:xfrm>
            <a:off x="4953000" y="4876800"/>
            <a:ext cx="3581400" cy="762000"/>
          </a:xfrm>
        </p:spPr>
        <p:txBody>
          <a:bodyPr>
            <a:noAutofit/>
          </a:bodyPr>
          <a:lstStyle/>
          <a:p>
            <a:r>
              <a:rPr lang="en-US" sz="1600" b="0" dirty="0">
                <a:latin typeface="Arial" pitchFamily="34" charset="0"/>
                <a:cs typeface="Arial" pitchFamily="34" charset="0"/>
              </a:rPr>
              <a:t>Little is know about the ultra high-energy cosmic rays that </a:t>
            </a:r>
            <a:r>
              <a:rPr lang="en-US" sz="1600" b="0" dirty="0" smtClean="0">
                <a:latin typeface="Arial" pitchFamily="34" charset="0"/>
                <a:cs typeface="Arial" pitchFamily="34" charset="0"/>
              </a:rPr>
              <a:t>regularly penetrate </a:t>
            </a:r>
            <a:r>
              <a:rPr lang="en-US" sz="1600" b="0" dirty="0">
                <a:latin typeface="Arial" pitchFamily="34" charset="0"/>
                <a:cs typeface="Arial" pitchFamily="34" charset="0"/>
              </a:rPr>
              <a:t>the atmosphere.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752600"/>
            <a:ext cx="4191000" cy="4191000"/>
          </a:xfrm>
        </p:spPr>
        <p:txBody>
          <a:bodyPr>
            <a:normAutofit/>
          </a:bodyPr>
          <a:lstStyle/>
          <a:p>
            <a:pPr marL="0" indent="0">
              <a:lnSpc>
                <a:spcPct val="110000"/>
              </a:lnSpc>
              <a:spcBef>
                <a:spcPts val="1200"/>
              </a:spcBef>
              <a:spcAft>
                <a:spcPts val="600"/>
              </a:spcAft>
              <a:buNone/>
            </a:pPr>
            <a:r>
              <a:rPr lang="en-US" sz="2200" dirty="0" smtClean="0">
                <a:latin typeface="Arial" pitchFamily="34" charset="0"/>
                <a:cs typeface="Arial" pitchFamily="34" charset="0"/>
              </a:rPr>
              <a:t>Scientists theorize that they originate in:</a:t>
            </a:r>
          </a:p>
          <a:p>
            <a:pPr marL="274320" lvl="1" indent="-274320">
              <a:lnSpc>
                <a:spcPct val="110000"/>
              </a:lnSpc>
              <a:spcBef>
                <a:spcPts val="1200"/>
              </a:spcBef>
              <a:spcAft>
                <a:spcPts val="600"/>
              </a:spcAft>
            </a:pPr>
            <a:r>
              <a:rPr lang="en-US" dirty="0" smtClean="0">
                <a:latin typeface="Arial" pitchFamily="34" charset="0"/>
                <a:cs typeface="Arial" pitchFamily="34" charset="0"/>
              </a:rPr>
              <a:t>hot spots in energetic radio galaxies</a:t>
            </a:r>
          </a:p>
          <a:p>
            <a:pPr marL="274320" lvl="1" indent="-274320">
              <a:lnSpc>
                <a:spcPct val="110000"/>
              </a:lnSpc>
              <a:spcBef>
                <a:spcPts val="1200"/>
              </a:spcBef>
              <a:spcAft>
                <a:spcPts val="600"/>
              </a:spcAft>
            </a:pPr>
            <a:r>
              <a:rPr lang="en-US" dirty="0" smtClean="0">
                <a:latin typeface="Arial" pitchFamily="34" charset="0"/>
                <a:cs typeface="Arial" pitchFamily="34" charset="0"/>
              </a:rPr>
              <a:t>gamma </a:t>
            </a:r>
            <a:r>
              <a:rPr lang="en-US" dirty="0" smtClean="0">
                <a:latin typeface="Arial" pitchFamily="34" charset="0"/>
                <a:cs typeface="Arial" pitchFamily="34" charset="0"/>
              </a:rPr>
              <a:t>ray bursts</a:t>
            </a:r>
          </a:p>
          <a:p>
            <a:pPr marL="274320" lvl="1" indent="-274320">
              <a:lnSpc>
                <a:spcPct val="110000"/>
              </a:lnSpc>
              <a:spcBef>
                <a:spcPts val="1200"/>
              </a:spcBef>
              <a:spcAft>
                <a:spcPts val="600"/>
              </a:spcAft>
            </a:pPr>
            <a:r>
              <a:rPr lang="en-US" dirty="0" smtClean="0">
                <a:latin typeface="Arial" pitchFamily="34" charset="0"/>
                <a:cs typeface="Arial" pitchFamily="34" charset="0"/>
              </a:rPr>
              <a:t>jets </a:t>
            </a:r>
            <a:r>
              <a:rPr lang="en-US" dirty="0" smtClean="0">
                <a:latin typeface="Arial" pitchFamily="34" charset="0"/>
                <a:cs typeface="Arial" pitchFamily="34" charset="0"/>
              </a:rPr>
              <a:t>streaming from </a:t>
            </a:r>
            <a:r>
              <a:rPr lang="en-US" dirty="0" err="1" smtClean="0">
                <a:latin typeface="Arial" pitchFamily="34" charset="0"/>
                <a:cs typeface="Arial" pitchFamily="34" charset="0"/>
              </a:rPr>
              <a:t>supermassive</a:t>
            </a:r>
            <a:r>
              <a:rPr lang="en-US" dirty="0" smtClean="0">
                <a:latin typeface="Arial" pitchFamily="34" charset="0"/>
                <a:cs typeface="Arial" pitchFamily="34" charset="0"/>
              </a:rPr>
              <a:t> black holes at the heart of active galactic nuclei</a:t>
            </a:r>
            <a:endParaRPr lang="en-US" dirty="0">
              <a:latin typeface="Arial" pitchFamily="34" charset="0"/>
              <a:cs typeface="Arial" pitchFamily="34" charset="0"/>
            </a:endParaRPr>
          </a:p>
        </p:txBody>
      </p:sp>
      <p:pic>
        <p:nvPicPr>
          <p:cNvPr id="8" name="Content Placeholder 7" descr="centaurus a.jpg"/>
          <p:cNvPicPr>
            <a:picLocks noGrp="1" noChangeAspect="1"/>
          </p:cNvPicPr>
          <p:nvPr>
            <p:ph sz="quarter" idx="4"/>
          </p:nvPr>
        </p:nvPicPr>
        <p:blipFill>
          <a:blip r:embed="rId3" cstate="print"/>
          <a:stretch>
            <a:fillRect/>
          </a:stretch>
        </p:blipFill>
        <p:spPr>
          <a:xfrm>
            <a:off x="4724400" y="1676400"/>
            <a:ext cx="4041775" cy="3066174"/>
          </a:xfrm>
        </p:spPr>
      </p:pic>
      <p:sp>
        <p:nvSpPr>
          <p:cNvPr id="6" name="TextBox 5">
            <a:hlinkClick r:id="rId4"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9" name="TextBox 8">
            <a:hlinkClick r:id="rId5"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sp>
        <p:nvSpPr>
          <p:cNvPr id="11" name="Title 1"/>
          <p:cNvSpPr>
            <a:spLocks noGrp="1"/>
          </p:cNvSpPr>
          <p:nvPr>
            <p:ph type="title"/>
          </p:nvPr>
        </p:nvSpPr>
        <p:spPr>
          <a:xfrm>
            <a:off x="457200" y="0"/>
            <a:ext cx="8229600" cy="1752600"/>
          </a:xfrm>
        </p:spPr>
        <p:txBody>
          <a:bodyPr>
            <a:normAutofit/>
          </a:bodyPr>
          <a:lstStyle/>
          <a:p>
            <a:r>
              <a:rPr lang="en-US" sz="4000" dirty="0" smtClean="0">
                <a:latin typeface="Arial" pitchFamily="34" charset="0"/>
                <a:cs typeface="Arial" pitchFamily="34" charset="0"/>
              </a:rPr>
              <a:t>6. What’s the Source of the Most Energetic Cosmic Rays?</a:t>
            </a:r>
            <a:endParaRPr lang="en-US" sz="4000" dirty="0">
              <a:latin typeface="Arial" pitchFamily="34" charset="0"/>
              <a:cs typeface="Arial" pitchFamily="34" charset="0"/>
            </a:endParaRPr>
          </a:p>
        </p:txBody>
      </p:sp>
      <p:sp>
        <p:nvSpPr>
          <p:cNvPr id="12" name="Text Placeholder 4"/>
          <p:cNvSpPr>
            <a:spLocks noGrp="1"/>
          </p:cNvSpPr>
          <p:nvPr>
            <p:ph type="body" sz="quarter" idx="3"/>
          </p:nvPr>
        </p:nvSpPr>
        <p:spPr>
          <a:xfrm>
            <a:off x="4724401" y="4724400"/>
            <a:ext cx="4038600" cy="1249362"/>
          </a:xfrm>
        </p:spPr>
        <p:txBody>
          <a:bodyPr>
            <a:noAutofit/>
          </a:bodyPr>
          <a:lstStyle/>
          <a:p>
            <a:r>
              <a:rPr lang="en-US" sz="1600" b="0" dirty="0">
                <a:latin typeface="Arial" pitchFamily="34" charset="0"/>
                <a:cs typeface="Arial" pitchFamily="34" charset="0"/>
              </a:rPr>
              <a:t>There are many candidates for the origin of ultrahigh-energy cosmic rays, but recent results from the Pierre Auger Observatory point to the jets emanating from active galactic nuclei such as </a:t>
            </a:r>
            <a:r>
              <a:rPr lang="en-US" sz="1600" b="0" dirty="0" err="1">
                <a:latin typeface="Arial" pitchFamily="34" charset="0"/>
                <a:cs typeface="Arial" pitchFamily="34" charset="0"/>
              </a:rPr>
              <a:t>Centaurus</a:t>
            </a:r>
            <a:r>
              <a:rPr lang="en-US" sz="1600" b="0" dirty="0">
                <a:latin typeface="Arial" pitchFamily="34" charset="0"/>
                <a:cs typeface="Arial" pitchFamily="34" charset="0"/>
              </a:rPr>
              <a:t> </a:t>
            </a:r>
            <a:r>
              <a:rPr lang="en-US" sz="1600" b="0" dirty="0" smtClean="0">
                <a:latin typeface="Arial" pitchFamily="34" charset="0"/>
                <a:cs typeface="Arial" pitchFamily="34" charset="0"/>
              </a:rPr>
              <a:t>A.</a:t>
            </a:r>
            <a:endParaRPr lang="en-US" sz="16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smtClean="0">
                <a:latin typeface="Arial" pitchFamily="34" charset="0"/>
                <a:cs typeface="Arial" pitchFamily="34" charset="0"/>
              </a:rPr>
              <a:t>7. Why Is the Solar System So Bizarre?</a:t>
            </a:r>
            <a:endParaRPr lang="en-US" dirty="0">
              <a:latin typeface="Arial" pitchFamily="34" charset="0"/>
              <a:cs typeface="Arial" pitchFamily="34" charset="0"/>
            </a:endParaRPr>
          </a:p>
        </p:txBody>
      </p:sp>
      <p:sp>
        <p:nvSpPr>
          <p:cNvPr id="5" name="Content Placeholder 4"/>
          <p:cNvSpPr>
            <a:spLocks noGrp="1"/>
          </p:cNvSpPr>
          <p:nvPr>
            <p:ph sz="half" idx="2"/>
          </p:nvPr>
        </p:nvSpPr>
        <p:spPr>
          <a:xfrm>
            <a:off x="381000" y="1371600"/>
            <a:ext cx="8610600" cy="990600"/>
          </a:xfrm>
        </p:spPr>
        <p:txBody>
          <a:bodyPr>
            <a:normAutofit/>
          </a:bodyPr>
          <a:lstStyle/>
          <a:p>
            <a:pPr marL="0" indent="0">
              <a:spcBef>
                <a:spcPts val="1200"/>
              </a:spcBef>
              <a:spcAft>
                <a:spcPts val="600"/>
              </a:spcAft>
              <a:buNone/>
            </a:pPr>
            <a:r>
              <a:rPr lang="en-US" sz="2200" dirty="0" smtClean="0">
                <a:latin typeface="Arial" pitchFamily="34" charset="0"/>
                <a:cs typeface="Arial" pitchFamily="34" charset="0"/>
              </a:rPr>
              <a:t>The 4 innermost planets all have rocky outer shells and metallic cores.  However on closer inspection there are notable differences. </a:t>
            </a:r>
          </a:p>
        </p:txBody>
      </p:sp>
      <p:pic>
        <p:nvPicPr>
          <p:cNvPr id="8" name="Content Placeholder 7" descr="rocky planets combined.png"/>
          <p:cNvPicPr>
            <a:picLocks noGrp="1" noChangeAspect="1"/>
          </p:cNvPicPr>
          <p:nvPr>
            <p:ph sz="quarter" idx="4"/>
          </p:nvPr>
        </p:nvPicPr>
        <p:blipFill>
          <a:blip r:embed="rId3" cstate="print"/>
          <a:stretch>
            <a:fillRect/>
          </a:stretch>
        </p:blipFill>
        <p:spPr>
          <a:xfrm>
            <a:off x="3505200" y="2209800"/>
            <a:ext cx="5462271" cy="3163201"/>
          </a:xfrm>
        </p:spPr>
      </p:pic>
      <p:sp>
        <p:nvSpPr>
          <p:cNvPr id="6" name="TextBox 5">
            <a:hlinkClick r:id="rId4"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7" name="TextBox 6">
            <a:hlinkClick r:id="rId5"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sp>
        <p:nvSpPr>
          <p:cNvPr id="9" name="Content Placeholder 4"/>
          <p:cNvSpPr txBox="1">
            <a:spLocks/>
          </p:cNvSpPr>
          <p:nvPr/>
        </p:nvSpPr>
        <p:spPr>
          <a:xfrm>
            <a:off x="381000" y="2286000"/>
            <a:ext cx="2743200" cy="3352800"/>
          </a:xfrm>
          <a:prstGeom prst="rect">
            <a:avLst/>
          </a:prstGeom>
        </p:spPr>
        <p:txBody>
          <a:bodyPr vert="horz" lIns="91440" tIns="45720" rIns="91440" bIns="45720" rtlCol="0">
            <a:normAutofit/>
          </a:bodyPr>
          <a:lstStyle/>
          <a:p>
            <a:pPr marL="274320" lvl="0" indent="-274320">
              <a:spcBef>
                <a:spcPts val="1200"/>
              </a:spcBef>
              <a:spcAft>
                <a:spcPts val="600"/>
              </a:spcAft>
              <a:buFont typeface="Arial" pitchFamily="34" charset="0"/>
              <a:buChar char="•"/>
            </a:pPr>
            <a:r>
              <a:rPr lang="en-US" sz="2000" dirty="0" smtClean="0">
                <a:latin typeface="Arial" pitchFamily="34" charset="0"/>
                <a:cs typeface="Arial" pitchFamily="34" charset="0"/>
              </a:rPr>
              <a:t>Mercury’s iron core is larger than </a:t>
            </a:r>
            <a:r>
              <a:rPr lang="en-US" sz="2000" dirty="0" smtClean="0">
                <a:latin typeface="Arial" pitchFamily="34" charset="0"/>
                <a:cs typeface="Arial" pitchFamily="34" charset="0"/>
              </a:rPr>
              <a:t>expected.</a:t>
            </a:r>
            <a:endParaRPr lang="en-US" sz="2000" dirty="0" smtClean="0">
              <a:latin typeface="Arial" pitchFamily="34" charset="0"/>
              <a:cs typeface="Arial" pitchFamily="34" charset="0"/>
            </a:endParaRPr>
          </a:p>
          <a:p>
            <a:pPr marL="274320" lvl="0" indent="-274320">
              <a:spcBef>
                <a:spcPts val="1200"/>
              </a:spcBef>
              <a:spcAft>
                <a:spcPts val="600"/>
              </a:spcAft>
              <a:buFont typeface="Arial" pitchFamily="34" charset="0"/>
              <a:buChar cha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Only Earth has crustal </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plates.</a:t>
            </a:r>
            <a:endPar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274320" lvl="0" indent="-274320">
              <a:spcBef>
                <a:spcPts val="1200"/>
              </a:spcBef>
              <a:spcAft>
                <a:spcPts val="600"/>
              </a:spcAft>
              <a:buFont typeface="Arial" pitchFamily="34" charset="0"/>
              <a:buChar cha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Earth has a magnetic field; Venus does </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not.</a:t>
            </a:r>
            <a:endPar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smtClean="0">
                <a:latin typeface="Arial" pitchFamily="34" charset="0"/>
                <a:cs typeface="Arial" pitchFamily="34" charset="0"/>
              </a:rPr>
              <a:t>7. Why Is the Solar System So Bizarre?</a:t>
            </a:r>
            <a:endParaRPr lang="en-US" dirty="0">
              <a:latin typeface="Arial" pitchFamily="34" charset="0"/>
              <a:cs typeface="Arial" pitchFamily="34" charset="0"/>
            </a:endParaRPr>
          </a:p>
        </p:txBody>
      </p:sp>
      <p:sp>
        <p:nvSpPr>
          <p:cNvPr id="5" name="Content Placeholder 4"/>
          <p:cNvSpPr>
            <a:spLocks noGrp="1"/>
          </p:cNvSpPr>
          <p:nvPr>
            <p:ph sz="half" idx="2"/>
          </p:nvPr>
        </p:nvSpPr>
        <p:spPr>
          <a:xfrm>
            <a:off x="381000" y="1066800"/>
            <a:ext cx="8610600" cy="1143000"/>
          </a:xfrm>
        </p:spPr>
        <p:txBody>
          <a:bodyPr>
            <a:normAutofit/>
          </a:bodyPr>
          <a:lstStyle/>
          <a:p>
            <a:pPr marL="0" indent="0">
              <a:spcBef>
                <a:spcPts val="1200"/>
              </a:spcBef>
              <a:spcAft>
                <a:spcPts val="600"/>
              </a:spcAft>
              <a:buNone/>
            </a:pPr>
            <a:r>
              <a:rPr lang="en-US" sz="2200" dirty="0" smtClean="0">
                <a:latin typeface="Arial" pitchFamily="34" charset="0"/>
                <a:cs typeface="Arial" pitchFamily="34" charset="0"/>
              </a:rPr>
              <a:t>The 4 outer planets also have similarities  --  </a:t>
            </a:r>
            <a:r>
              <a:rPr lang="en-US" sz="2200" dirty="0" smtClean="0">
                <a:latin typeface="Arial" pitchFamily="34" charset="0"/>
                <a:cs typeface="Arial" pitchFamily="34" charset="0"/>
              </a:rPr>
              <a:t>rings; </a:t>
            </a:r>
            <a:r>
              <a:rPr lang="en-US" sz="2200" dirty="0" smtClean="0">
                <a:latin typeface="Arial" pitchFamily="34" charset="0"/>
                <a:cs typeface="Arial" pitchFamily="34" charset="0"/>
              </a:rPr>
              <a:t>cores of metal and </a:t>
            </a:r>
            <a:r>
              <a:rPr lang="en-US" sz="2200" dirty="0" smtClean="0">
                <a:latin typeface="Arial" pitchFamily="34" charset="0"/>
                <a:cs typeface="Arial" pitchFamily="34" charset="0"/>
              </a:rPr>
              <a:t>rock; </a:t>
            </a:r>
            <a:r>
              <a:rPr lang="en-US" sz="2200" dirty="0" smtClean="0">
                <a:latin typeface="Arial" pitchFamily="34" charset="0"/>
                <a:cs typeface="Arial" pitchFamily="34" charset="0"/>
              </a:rPr>
              <a:t>and large numbers of moons.  However they also have significant differences.</a:t>
            </a:r>
          </a:p>
        </p:txBody>
      </p:sp>
      <p:sp>
        <p:nvSpPr>
          <p:cNvPr id="6" name="TextBox 5">
            <a:hlinkClick r:id="rId3"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7" name="TextBox 6">
            <a:hlinkClick r:id="rId4"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sp>
        <p:nvSpPr>
          <p:cNvPr id="9" name="Content Placeholder 4"/>
          <p:cNvSpPr txBox="1">
            <a:spLocks/>
          </p:cNvSpPr>
          <p:nvPr/>
        </p:nvSpPr>
        <p:spPr>
          <a:xfrm>
            <a:off x="381000" y="2286000"/>
            <a:ext cx="4267200" cy="3733800"/>
          </a:xfrm>
          <a:prstGeom prst="rect">
            <a:avLst/>
          </a:prstGeom>
        </p:spPr>
        <p:txBody>
          <a:bodyPr vert="horz" lIns="91440" tIns="45720" rIns="91440" bIns="45720" rtlCol="0">
            <a:normAutofit/>
          </a:bodyPr>
          <a:lstStyle/>
          <a:p>
            <a:pPr marL="274320" lvl="0" indent="-274320">
              <a:spcBef>
                <a:spcPts val="1200"/>
              </a:spcBef>
              <a:spcAft>
                <a:spcPts val="600"/>
              </a:spcAft>
              <a:buFont typeface="Arial" pitchFamily="34" charset="0"/>
              <a:buChar char="•"/>
            </a:pPr>
            <a:r>
              <a:rPr lang="en-US" sz="2000" dirty="0" smtClean="0">
                <a:latin typeface="Arial" pitchFamily="34" charset="0"/>
                <a:cs typeface="Arial" pitchFamily="34" charset="0"/>
              </a:rPr>
              <a:t>Jupiter has four large moons, Saturn just one.</a:t>
            </a:r>
          </a:p>
          <a:p>
            <a:pPr marL="274320" lvl="0" indent="-274320">
              <a:spcBef>
                <a:spcPts val="1200"/>
              </a:spcBef>
              <a:spcAft>
                <a:spcPts val="600"/>
              </a:spcAft>
              <a:buFont typeface="Arial" pitchFamily="34" charset="0"/>
              <a:buChar char="•"/>
            </a:pPr>
            <a:r>
              <a:rPr lang="en-US" sz="2000" dirty="0" smtClean="0">
                <a:latin typeface="Arial" pitchFamily="34" charset="0"/>
                <a:cs typeface="Arial" pitchFamily="34" charset="0"/>
              </a:rPr>
              <a:t>Uranus and Neptune could not have formed at their current locations  --  there would not have been enough material.</a:t>
            </a:r>
          </a:p>
          <a:p>
            <a:pPr marL="274320" lvl="0" indent="-274320">
              <a:spcBef>
                <a:spcPts val="1200"/>
              </a:spcBef>
              <a:spcAft>
                <a:spcPts val="600"/>
              </a:spcAft>
              <a:buFont typeface="Arial" pitchFamily="34" charset="0"/>
              <a:buChar cha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Both Neptune’s and </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Uranus’s </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magnetic field</a:t>
            </a:r>
            <a:r>
              <a:rPr kumimoji="0" lang="en-US" sz="20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axes are tilted significantly away from their</a:t>
            </a:r>
            <a:r>
              <a:rPr kumimoji="0" lang="en-US" sz="20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rotation axes.</a:t>
            </a:r>
            <a:endPar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pic>
        <p:nvPicPr>
          <p:cNvPr id="1026" name="Picture 2"/>
          <p:cNvPicPr>
            <a:picLocks noChangeAspect="1" noChangeArrowheads="1"/>
          </p:cNvPicPr>
          <p:nvPr/>
        </p:nvPicPr>
        <p:blipFill>
          <a:blip r:embed="rId5" cstate="print"/>
          <a:srcRect/>
          <a:stretch>
            <a:fillRect/>
          </a:stretch>
        </p:blipFill>
        <p:spPr bwMode="auto">
          <a:xfrm>
            <a:off x="5029200" y="2133600"/>
            <a:ext cx="3590925" cy="3705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8 planets diversity.jpg"/>
          <p:cNvPicPr>
            <a:picLocks noGrp="1" noChangeAspect="1"/>
          </p:cNvPicPr>
          <p:nvPr>
            <p:ph sz="quarter" idx="4"/>
          </p:nvPr>
        </p:nvPicPr>
        <p:blipFill>
          <a:blip r:embed="rId3" cstate="print"/>
          <a:srcRect r="5000"/>
          <a:stretch>
            <a:fillRect/>
          </a:stretch>
        </p:blipFill>
        <p:spPr>
          <a:xfrm>
            <a:off x="0" y="3200400"/>
            <a:ext cx="8686800" cy="2987643"/>
          </a:xfrm>
        </p:spPr>
      </p:pic>
      <p:sp>
        <p:nvSpPr>
          <p:cNvPr id="4" name="Content Placeholder 3"/>
          <p:cNvSpPr>
            <a:spLocks noGrp="1"/>
          </p:cNvSpPr>
          <p:nvPr>
            <p:ph sz="half" idx="2"/>
          </p:nvPr>
        </p:nvSpPr>
        <p:spPr>
          <a:xfrm>
            <a:off x="609600" y="1143000"/>
            <a:ext cx="8001000" cy="2362200"/>
          </a:xfrm>
        </p:spPr>
        <p:txBody>
          <a:bodyPr>
            <a:normAutofit/>
          </a:bodyPr>
          <a:lstStyle/>
          <a:p>
            <a:pPr marL="0" indent="0">
              <a:spcBef>
                <a:spcPts val="1200"/>
              </a:spcBef>
              <a:spcAft>
                <a:spcPts val="600"/>
              </a:spcAft>
              <a:buNone/>
            </a:pPr>
            <a:r>
              <a:rPr lang="en-US" sz="2200" dirty="0" smtClean="0">
                <a:latin typeface="Arial" pitchFamily="34" charset="0"/>
                <a:cs typeface="Arial" pitchFamily="34" charset="0"/>
              </a:rPr>
              <a:t>The search for alien worlds could help scientist gain insights into the planets in our solar system.</a:t>
            </a:r>
          </a:p>
          <a:p>
            <a:pPr marL="0" indent="0">
              <a:spcBef>
                <a:spcPts val="1200"/>
              </a:spcBef>
              <a:spcAft>
                <a:spcPts val="600"/>
              </a:spcAft>
              <a:buNone/>
            </a:pPr>
            <a:r>
              <a:rPr lang="en-US" sz="2200" dirty="0" smtClean="0">
                <a:latin typeface="Arial" pitchFamily="34" charset="0"/>
                <a:cs typeface="Arial" pitchFamily="34" charset="0"/>
              </a:rPr>
              <a:t>Patterns may emerge that explain the diversity of our own planets or confirm that it is a result of random chance.</a:t>
            </a:r>
            <a:endParaRPr lang="en-US" sz="2200" dirty="0">
              <a:latin typeface="Arial" pitchFamily="34" charset="0"/>
              <a:cs typeface="Arial" pitchFamily="34" charset="0"/>
            </a:endParaRPr>
          </a:p>
        </p:txBody>
      </p:sp>
      <p:sp>
        <p:nvSpPr>
          <p:cNvPr id="9" name="Title 1"/>
          <p:cNvSpPr>
            <a:spLocks noGrp="1"/>
          </p:cNvSpPr>
          <p:nvPr>
            <p:ph type="title"/>
          </p:nvPr>
        </p:nvSpPr>
        <p:spPr>
          <a:xfrm>
            <a:off x="0" y="0"/>
            <a:ext cx="9144000" cy="1143000"/>
          </a:xfrm>
        </p:spPr>
        <p:txBody>
          <a:bodyPr>
            <a:normAutofit fontScale="90000"/>
          </a:bodyPr>
          <a:lstStyle/>
          <a:p>
            <a:r>
              <a:rPr lang="en-US" dirty="0" smtClean="0">
                <a:latin typeface="Arial" pitchFamily="34" charset="0"/>
                <a:cs typeface="Arial" pitchFamily="34" charset="0"/>
              </a:rPr>
              <a:t>7. Why Is the Solar System So Bizarre?</a:t>
            </a:r>
            <a:endParaRPr lang="en-US" dirty="0">
              <a:latin typeface="Arial" pitchFamily="34" charset="0"/>
              <a:cs typeface="Arial" pitchFamily="34" charset="0"/>
            </a:endParaRPr>
          </a:p>
        </p:txBody>
      </p:sp>
      <p:sp>
        <p:nvSpPr>
          <p:cNvPr id="5" name="TextBox 4">
            <a:hlinkClick r:id="rId4"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6" name="TextBox 5">
            <a:hlinkClick r:id="rId5"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0"/>
            <a:ext cx="8610600" cy="1143000"/>
          </a:xfrm>
        </p:spPr>
        <p:txBody>
          <a:bodyPr>
            <a:normAutofit fontScale="90000"/>
          </a:bodyPr>
          <a:lstStyle/>
          <a:p>
            <a:r>
              <a:rPr lang="en-US" dirty="0" smtClean="0">
                <a:latin typeface="Arial" pitchFamily="34" charset="0"/>
                <a:cs typeface="Arial" pitchFamily="34" charset="0"/>
              </a:rPr>
              <a:t>8. Why Is the Sun’s Corona So Hot?</a:t>
            </a:r>
            <a:endParaRPr lang="en-US" dirty="0">
              <a:latin typeface="Arial" pitchFamily="34" charset="0"/>
              <a:cs typeface="Arial" pitchFamily="34" charset="0"/>
            </a:endParaRPr>
          </a:p>
        </p:txBody>
      </p:sp>
      <p:sp>
        <p:nvSpPr>
          <p:cNvPr id="5" name="Content Placeholder 4"/>
          <p:cNvSpPr>
            <a:spLocks noGrp="1"/>
          </p:cNvSpPr>
          <p:nvPr>
            <p:ph sz="half" idx="2"/>
          </p:nvPr>
        </p:nvSpPr>
        <p:spPr>
          <a:xfrm>
            <a:off x="457200" y="1524000"/>
            <a:ext cx="4040188" cy="3951288"/>
          </a:xfrm>
        </p:spPr>
        <p:txBody>
          <a:bodyPr>
            <a:normAutofit/>
          </a:bodyPr>
          <a:lstStyle/>
          <a:p>
            <a:pPr marL="0" indent="0">
              <a:spcBef>
                <a:spcPts val="1200"/>
              </a:spcBef>
              <a:spcAft>
                <a:spcPts val="600"/>
              </a:spcAft>
              <a:buNone/>
            </a:pPr>
            <a:r>
              <a:rPr lang="en-US" sz="2200" dirty="0" smtClean="0">
                <a:latin typeface="Arial" pitchFamily="34" charset="0"/>
                <a:cs typeface="Arial" pitchFamily="34" charset="0"/>
              </a:rPr>
              <a:t>The corona is the </a:t>
            </a:r>
            <a:r>
              <a:rPr lang="en-US" sz="2200" dirty="0" smtClean="0">
                <a:latin typeface="Arial" pitchFamily="34" charset="0"/>
                <a:cs typeface="Arial" pitchFamily="34" charset="0"/>
              </a:rPr>
              <a:t>ultra-hot </a:t>
            </a:r>
            <a:r>
              <a:rPr lang="en-US" sz="2200" dirty="0" smtClean="0">
                <a:latin typeface="Arial" pitchFamily="34" charset="0"/>
                <a:cs typeface="Arial" pitchFamily="34" charset="0"/>
              </a:rPr>
              <a:t>outer atmosphere of the sun.</a:t>
            </a:r>
          </a:p>
          <a:p>
            <a:pPr marL="0" indent="0">
              <a:spcBef>
                <a:spcPts val="1200"/>
              </a:spcBef>
              <a:spcAft>
                <a:spcPts val="600"/>
              </a:spcAft>
              <a:buNone/>
            </a:pPr>
            <a:r>
              <a:rPr lang="en-US" sz="2200" dirty="0" smtClean="0">
                <a:latin typeface="Arial" pitchFamily="34" charset="0"/>
                <a:cs typeface="Arial" pitchFamily="34" charset="0"/>
              </a:rPr>
              <a:t>The corona’s temperature ranges from 900,000 degrees Fahrenheit to 10.8 million.</a:t>
            </a:r>
          </a:p>
          <a:p>
            <a:pPr marL="0" indent="0">
              <a:spcBef>
                <a:spcPts val="1200"/>
              </a:spcBef>
              <a:spcAft>
                <a:spcPts val="600"/>
              </a:spcAft>
              <a:buNone/>
            </a:pPr>
            <a:r>
              <a:rPr lang="en-US" sz="2200" dirty="0" smtClean="0">
                <a:latin typeface="Arial" pitchFamily="34" charset="0"/>
                <a:cs typeface="Arial" pitchFamily="34" charset="0"/>
              </a:rPr>
              <a:t>Solar physicists are mystified by the sun’s ability to reheat its corona.</a:t>
            </a:r>
            <a:endParaRPr lang="en-US" sz="2200" dirty="0">
              <a:latin typeface="Arial" pitchFamily="34" charset="0"/>
              <a:cs typeface="Arial" pitchFamily="34" charset="0"/>
            </a:endParaRPr>
          </a:p>
        </p:txBody>
      </p:sp>
      <p:sp>
        <p:nvSpPr>
          <p:cNvPr id="6" name="Text Placeholder 5"/>
          <p:cNvSpPr>
            <a:spLocks noGrp="1"/>
          </p:cNvSpPr>
          <p:nvPr>
            <p:ph type="body" sz="quarter" idx="3"/>
          </p:nvPr>
        </p:nvSpPr>
        <p:spPr>
          <a:xfrm>
            <a:off x="4724400" y="4648200"/>
            <a:ext cx="4038600" cy="1066800"/>
          </a:xfrm>
        </p:spPr>
        <p:txBody>
          <a:bodyPr>
            <a:noAutofit/>
          </a:bodyPr>
          <a:lstStyle/>
          <a:p>
            <a:r>
              <a:rPr lang="en-US" sz="1600" b="0" dirty="0">
                <a:latin typeface="Arial" pitchFamily="34" charset="0"/>
                <a:cs typeface="Arial" pitchFamily="34" charset="0"/>
              </a:rPr>
              <a:t>The sun’s corona reveals itself during a total solar eclipse as the moon passes in front of the visible surface of the sun.  Here the moon is visible by Earth light. </a:t>
            </a:r>
          </a:p>
        </p:txBody>
      </p:sp>
      <p:pic>
        <p:nvPicPr>
          <p:cNvPr id="8" name="Content Placeholder 7" descr="corona.jpg"/>
          <p:cNvPicPr>
            <a:picLocks noGrp="1" noChangeAspect="1"/>
          </p:cNvPicPr>
          <p:nvPr>
            <p:ph sz="quarter" idx="4"/>
          </p:nvPr>
        </p:nvPicPr>
        <p:blipFill>
          <a:blip r:embed="rId3" cstate="print"/>
          <a:stretch>
            <a:fillRect/>
          </a:stretch>
        </p:blipFill>
        <p:spPr>
          <a:xfrm>
            <a:off x="4724400" y="1600200"/>
            <a:ext cx="4041775" cy="3024812"/>
          </a:xfrm>
        </p:spPr>
      </p:pic>
      <p:sp>
        <p:nvSpPr>
          <p:cNvPr id="7" name="TextBox 6">
            <a:hlinkClick r:id="rId4"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1143000"/>
          </a:xfrm>
        </p:spPr>
        <p:txBody>
          <a:bodyPr>
            <a:normAutofit/>
          </a:bodyPr>
          <a:lstStyle/>
          <a:p>
            <a:r>
              <a:rPr lang="en-US" sz="4000" dirty="0" smtClean="0">
                <a:latin typeface="Arial" pitchFamily="34" charset="0"/>
                <a:cs typeface="Arial" pitchFamily="34" charset="0"/>
              </a:rPr>
              <a:t>1. What Is Dark Energy?</a:t>
            </a:r>
            <a:endParaRPr lang="en-US" sz="4000" dirty="0">
              <a:latin typeface="Arial" pitchFamily="34" charset="0"/>
              <a:cs typeface="Arial" pitchFamily="34" charset="0"/>
            </a:endParaRPr>
          </a:p>
        </p:txBody>
      </p:sp>
      <p:sp>
        <p:nvSpPr>
          <p:cNvPr id="3" name="Subtitle 2"/>
          <p:cNvSpPr>
            <a:spLocks noGrp="1"/>
          </p:cNvSpPr>
          <p:nvPr>
            <p:ph sz="half" idx="2"/>
          </p:nvPr>
        </p:nvSpPr>
        <p:spPr>
          <a:xfrm>
            <a:off x="457200" y="1453356"/>
            <a:ext cx="4040188" cy="3951288"/>
          </a:xfrm>
        </p:spPr>
        <p:txBody>
          <a:bodyPr>
            <a:normAutofit/>
          </a:bodyPr>
          <a:lstStyle/>
          <a:p>
            <a:pPr marL="0" indent="0">
              <a:buClr>
                <a:schemeClr val="tx1"/>
              </a:buClr>
              <a:buNone/>
            </a:pPr>
            <a:r>
              <a:rPr lang="en-US" sz="2200" dirty="0" smtClean="0">
                <a:latin typeface="Arial" pitchFamily="34" charset="0"/>
                <a:cs typeface="Arial" pitchFamily="34" charset="0"/>
              </a:rPr>
              <a:t>Astronomers were unable to identify what was causing this increasing expansion rate, so they named this unknown force “dark energy.”</a:t>
            </a:r>
            <a:endParaRPr lang="en-US" sz="2200" dirty="0" smtClean="0">
              <a:solidFill>
                <a:schemeClr val="bg1"/>
              </a:solidFill>
              <a:latin typeface="Arial" pitchFamily="34" charset="0"/>
              <a:cs typeface="Arial" pitchFamily="34" charset="0"/>
            </a:endParaRPr>
          </a:p>
          <a:p>
            <a:pPr marL="0" indent="0" algn="l">
              <a:buClr>
                <a:schemeClr val="tx1"/>
              </a:buClr>
              <a:buNone/>
            </a:pPr>
            <a:endParaRPr lang="en-US" sz="2200" dirty="0" smtClean="0">
              <a:latin typeface="Arial" pitchFamily="34" charset="0"/>
              <a:cs typeface="Arial" pitchFamily="34" charset="0"/>
            </a:endParaRPr>
          </a:p>
          <a:p>
            <a:pPr marL="0" indent="0" algn="l">
              <a:buClr>
                <a:schemeClr val="tx1"/>
              </a:buClr>
              <a:buNone/>
            </a:pPr>
            <a:r>
              <a:rPr lang="en-US" sz="2200" dirty="0" smtClean="0">
                <a:latin typeface="Arial" pitchFamily="34" charset="0"/>
                <a:cs typeface="Arial" pitchFamily="34" charset="0"/>
              </a:rPr>
              <a:t>Currently dark energy makes up approximately 72% of the universe.</a:t>
            </a:r>
          </a:p>
        </p:txBody>
      </p:sp>
      <p:sp>
        <p:nvSpPr>
          <p:cNvPr id="8" name="TextBox 7">
            <a:hlinkClick r:id="rId3"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graphicFrame>
        <p:nvGraphicFramePr>
          <p:cNvPr id="9" name="Chart 8"/>
          <p:cNvGraphicFramePr/>
          <p:nvPr/>
        </p:nvGraphicFramePr>
        <p:xfrm>
          <a:off x="4343400" y="1295400"/>
          <a:ext cx="4495800" cy="3632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143000"/>
            <a:ext cx="4040188" cy="4876800"/>
          </a:xfrm>
        </p:spPr>
        <p:txBody>
          <a:bodyPr>
            <a:noAutofit/>
          </a:bodyPr>
          <a:lstStyle/>
          <a:p>
            <a:pPr marL="228600" indent="-228600">
              <a:spcBef>
                <a:spcPts val="1200"/>
              </a:spcBef>
              <a:spcAft>
                <a:spcPts val="600"/>
              </a:spcAft>
              <a:buNone/>
            </a:pPr>
            <a:r>
              <a:rPr lang="en-US" sz="2200" dirty="0" smtClean="0">
                <a:latin typeface="Arial" pitchFamily="34" charset="0"/>
                <a:cs typeface="Arial" pitchFamily="34" charset="0"/>
              </a:rPr>
              <a:t>The solar physicists </a:t>
            </a:r>
            <a:r>
              <a:rPr lang="en-US" sz="2200" dirty="0" smtClean="0">
                <a:latin typeface="Arial" pitchFamily="34" charset="0"/>
                <a:cs typeface="Arial" pitchFamily="34" charset="0"/>
              </a:rPr>
              <a:t>agree:</a:t>
            </a:r>
          </a:p>
          <a:p>
            <a:pPr marL="274320" lvl="1" indent="-274320">
              <a:spcBef>
                <a:spcPts val="1200"/>
              </a:spcBef>
              <a:spcAft>
                <a:spcPts val="600"/>
              </a:spcAft>
            </a:pPr>
            <a:r>
              <a:rPr lang="en-US" dirty="0" smtClean="0">
                <a:latin typeface="Arial" pitchFamily="34" charset="0"/>
                <a:cs typeface="Arial" pitchFamily="34" charset="0"/>
              </a:rPr>
              <a:t>there is plenty of energy to heat the corona in the sun’s interior.</a:t>
            </a:r>
          </a:p>
          <a:p>
            <a:pPr marL="274320" lvl="1" indent="-274320">
              <a:spcBef>
                <a:spcPts val="1200"/>
              </a:spcBef>
              <a:spcAft>
                <a:spcPts val="600"/>
              </a:spcAft>
            </a:pPr>
            <a:r>
              <a:rPr lang="en-US" dirty="0" smtClean="0">
                <a:latin typeface="Arial" pitchFamily="34" charset="0"/>
                <a:cs typeface="Arial" pitchFamily="34" charset="0"/>
              </a:rPr>
              <a:t>the sun’s magnetic field carries the required energy outward to the corona.</a:t>
            </a:r>
          </a:p>
          <a:p>
            <a:pPr marL="228600" indent="-228600">
              <a:spcBef>
                <a:spcPts val="1200"/>
              </a:spcBef>
              <a:spcAft>
                <a:spcPts val="600"/>
              </a:spcAft>
              <a:buNone/>
            </a:pPr>
            <a:r>
              <a:rPr lang="en-US" sz="2200" dirty="0" smtClean="0">
                <a:latin typeface="Arial" pitchFamily="34" charset="0"/>
                <a:cs typeface="Arial" pitchFamily="34" charset="0"/>
              </a:rPr>
              <a:t>They wonder:</a:t>
            </a:r>
          </a:p>
          <a:p>
            <a:pPr marL="274320" lvl="1" indent="-274320">
              <a:spcBef>
                <a:spcPts val="1200"/>
              </a:spcBef>
              <a:spcAft>
                <a:spcPts val="600"/>
              </a:spcAft>
            </a:pPr>
            <a:r>
              <a:rPr lang="en-US" dirty="0" smtClean="0">
                <a:latin typeface="Arial" pitchFamily="34" charset="0"/>
                <a:cs typeface="Arial" pitchFamily="34" charset="0"/>
              </a:rPr>
              <a:t>How does the magnetic field transport the energy?</a:t>
            </a:r>
          </a:p>
          <a:p>
            <a:pPr marL="274320" lvl="1" indent="-274320">
              <a:spcBef>
                <a:spcPts val="1200"/>
              </a:spcBef>
              <a:spcAft>
                <a:spcPts val="600"/>
              </a:spcAft>
            </a:pPr>
            <a:r>
              <a:rPr lang="en-US" dirty="0" smtClean="0">
                <a:latin typeface="Arial" pitchFamily="34" charset="0"/>
                <a:cs typeface="Arial" pitchFamily="34" charset="0"/>
              </a:rPr>
              <a:t>How does the energy get deposited once it reaches the corona?</a:t>
            </a:r>
            <a:endParaRPr lang="en-US" dirty="0">
              <a:latin typeface="Arial" pitchFamily="34" charset="0"/>
              <a:cs typeface="Arial" pitchFamily="34" charset="0"/>
            </a:endParaRPr>
          </a:p>
        </p:txBody>
      </p:sp>
      <p:sp>
        <p:nvSpPr>
          <p:cNvPr id="5" name="Text Placeholder 4"/>
          <p:cNvSpPr>
            <a:spLocks noGrp="1"/>
          </p:cNvSpPr>
          <p:nvPr>
            <p:ph type="body" sz="quarter" idx="3"/>
          </p:nvPr>
        </p:nvSpPr>
        <p:spPr>
          <a:xfrm>
            <a:off x="4724400" y="4495800"/>
            <a:ext cx="4038600" cy="1066800"/>
          </a:xfrm>
        </p:spPr>
        <p:txBody>
          <a:bodyPr>
            <a:noAutofit/>
          </a:bodyPr>
          <a:lstStyle/>
          <a:p>
            <a:r>
              <a:rPr lang="en-US" sz="1600" b="0" dirty="0" smtClean="0">
                <a:latin typeface="Arial" pitchFamily="34" charset="0"/>
                <a:cs typeface="Arial" pitchFamily="34" charset="0"/>
              </a:rPr>
              <a:t>These are coronal loops made of glowing plasma (like magnetized gas).  Magnetic fields from the Sun shape the plasma into the loops shown.</a:t>
            </a:r>
            <a:endParaRPr lang="en-US" sz="1600" b="0" dirty="0">
              <a:latin typeface="Arial" pitchFamily="34" charset="0"/>
              <a:cs typeface="Arial" pitchFamily="34" charset="0"/>
            </a:endParaRPr>
          </a:p>
        </p:txBody>
      </p:sp>
      <p:pic>
        <p:nvPicPr>
          <p:cNvPr id="8" name="Content Placeholder 7" descr="coronal_loops_trace_6nov99_big.jpg"/>
          <p:cNvPicPr>
            <a:picLocks noGrp="1" noChangeAspect="1"/>
          </p:cNvPicPr>
          <p:nvPr>
            <p:ph sz="quarter" idx="4"/>
          </p:nvPr>
        </p:nvPicPr>
        <p:blipFill>
          <a:blip r:embed="rId3" cstate="print"/>
          <a:stretch>
            <a:fillRect/>
          </a:stretch>
        </p:blipFill>
        <p:spPr>
          <a:xfrm>
            <a:off x="4724400" y="1828800"/>
            <a:ext cx="4041775" cy="2607597"/>
          </a:xfrm>
        </p:spPr>
      </p:pic>
      <p:sp>
        <p:nvSpPr>
          <p:cNvPr id="7" name="Title 1"/>
          <p:cNvSpPr>
            <a:spLocks noGrp="1"/>
          </p:cNvSpPr>
          <p:nvPr>
            <p:ph type="title"/>
          </p:nvPr>
        </p:nvSpPr>
        <p:spPr>
          <a:xfrm>
            <a:off x="304800" y="0"/>
            <a:ext cx="8534400" cy="1143000"/>
          </a:xfrm>
        </p:spPr>
        <p:txBody>
          <a:bodyPr>
            <a:normAutofit fontScale="90000"/>
          </a:bodyPr>
          <a:lstStyle/>
          <a:p>
            <a:r>
              <a:rPr lang="en-US" dirty="0" smtClean="0">
                <a:latin typeface="Arial" pitchFamily="34" charset="0"/>
                <a:cs typeface="Arial" pitchFamily="34" charset="0"/>
              </a:rPr>
              <a:t>8. Why Is the Sun’s Corona So Hot?</a:t>
            </a:r>
            <a:endParaRPr lang="en-US" dirty="0">
              <a:latin typeface="Arial" pitchFamily="34" charset="0"/>
              <a:cs typeface="Arial" pitchFamily="34" charset="0"/>
            </a:endParaRPr>
          </a:p>
        </p:txBody>
      </p:sp>
      <p:sp>
        <p:nvSpPr>
          <p:cNvPr id="6" name="TextBox 5">
            <a:hlinkClick r:id="rId4"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pPr marL="228600" indent="-228600">
              <a:spcBef>
                <a:spcPts val="1200"/>
              </a:spcBef>
              <a:spcAft>
                <a:spcPts val="600"/>
              </a:spcAft>
              <a:buNone/>
            </a:pPr>
            <a:r>
              <a:rPr lang="en-US" sz="2200" dirty="0" smtClean="0">
                <a:latin typeface="Arial" pitchFamily="34" charset="0"/>
                <a:cs typeface="Arial" pitchFamily="34" charset="0"/>
              </a:rPr>
              <a:t>Popular candidates for explaining this are:</a:t>
            </a:r>
          </a:p>
          <a:p>
            <a:pPr marL="274320" lvl="1" indent="-274320">
              <a:spcBef>
                <a:spcPts val="1200"/>
              </a:spcBef>
              <a:spcAft>
                <a:spcPts val="600"/>
              </a:spcAft>
            </a:pPr>
            <a:r>
              <a:rPr lang="en-US" sz="2000" dirty="0" smtClean="0">
                <a:latin typeface="Arial" pitchFamily="34" charset="0"/>
                <a:cs typeface="Arial" pitchFamily="34" charset="0"/>
              </a:rPr>
              <a:t>heating by magnetic waves</a:t>
            </a:r>
          </a:p>
          <a:p>
            <a:pPr marL="274320" lvl="1" indent="-274320">
              <a:spcBef>
                <a:spcPts val="1200"/>
              </a:spcBef>
              <a:spcAft>
                <a:spcPts val="600"/>
              </a:spcAft>
            </a:pPr>
            <a:r>
              <a:rPr lang="en-US" sz="2000" dirty="0" smtClean="0">
                <a:latin typeface="Arial" pitchFamily="34" charset="0"/>
                <a:cs typeface="Arial" pitchFamily="34" charset="0"/>
              </a:rPr>
              <a:t>“</a:t>
            </a:r>
            <a:r>
              <a:rPr lang="en-US" sz="2000" dirty="0" err="1" smtClean="0">
                <a:latin typeface="Arial" pitchFamily="34" charset="0"/>
                <a:cs typeface="Arial" pitchFamily="34" charset="0"/>
              </a:rPr>
              <a:t>nanoflares</a:t>
            </a:r>
            <a:r>
              <a:rPr lang="en-US" sz="2000" dirty="0" smtClean="0">
                <a:latin typeface="Arial" pitchFamily="34" charset="0"/>
                <a:cs typeface="Arial" pitchFamily="34" charset="0"/>
              </a:rPr>
              <a:t>” heating the corona which are produced when magnetic field lines snap and reconnect</a:t>
            </a:r>
            <a:endParaRPr lang="en-US" sz="2000" dirty="0">
              <a:latin typeface="Arial" pitchFamily="34" charset="0"/>
              <a:cs typeface="Arial" pitchFamily="34" charset="0"/>
            </a:endParaRPr>
          </a:p>
        </p:txBody>
      </p:sp>
      <p:pic>
        <p:nvPicPr>
          <p:cNvPr id="8" name="Content Placeholder 7" descr="more coronal loos.jpg"/>
          <p:cNvPicPr>
            <a:picLocks noGrp="1" noChangeAspect="1"/>
          </p:cNvPicPr>
          <p:nvPr>
            <p:ph sz="half" idx="2"/>
          </p:nvPr>
        </p:nvPicPr>
        <p:blipFill>
          <a:blip r:embed="rId3" cstate="print"/>
          <a:stretch>
            <a:fillRect/>
          </a:stretch>
        </p:blipFill>
        <p:spPr>
          <a:xfrm>
            <a:off x="4648200" y="1676400"/>
            <a:ext cx="4038600" cy="3400501"/>
          </a:xfrm>
        </p:spPr>
      </p:pic>
      <p:sp>
        <p:nvSpPr>
          <p:cNvPr id="5" name="Text Placeholder 4"/>
          <p:cNvSpPr>
            <a:spLocks noGrp="1"/>
          </p:cNvSpPr>
          <p:nvPr>
            <p:ph type="body" sz="quarter" idx="4294967295"/>
          </p:nvPr>
        </p:nvSpPr>
        <p:spPr>
          <a:xfrm>
            <a:off x="4648200" y="5105400"/>
            <a:ext cx="4041775" cy="304800"/>
          </a:xfrm>
        </p:spPr>
        <p:txBody>
          <a:bodyPr>
            <a:noAutofit/>
          </a:bodyPr>
          <a:lstStyle/>
          <a:p>
            <a:pPr algn="ctr">
              <a:buNone/>
            </a:pPr>
            <a:r>
              <a:rPr lang="en-US" sz="1600" b="0" dirty="0" smtClean="0">
                <a:latin typeface="Arial" pitchFamily="34" charset="0"/>
                <a:cs typeface="Arial" pitchFamily="34" charset="0"/>
              </a:rPr>
              <a:t>These are more coronal loops.</a:t>
            </a:r>
            <a:endParaRPr lang="en-US" sz="1600" b="0" dirty="0">
              <a:latin typeface="Arial" pitchFamily="34" charset="0"/>
              <a:cs typeface="Arial" pitchFamily="34" charset="0"/>
            </a:endParaRPr>
          </a:p>
        </p:txBody>
      </p:sp>
      <p:sp>
        <p:nvSpPr>
          <p:cNvPr id="6" name="TextBox 5">
            <a:hlinkClick r:id="rId4"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11" name="Title 1"/>
          <p:cNvSpPr>
            <a:spLocks noGrp="1"/>
          </p:cNvSpPr>
          <p:nvPr>
            <p:ph type="title"/>
          </p:nvPr>
        </p:nvSpPr>
        <p:spPr>
          <a:xfrm>
            <a:off x="304800" y="0"/>
            <a:ext cx="8534400" cy="1143000"/>
          </a:xfrm>
        </p:spPr>
        <p:txBody>
          <a:bodyPr>
            <a:normAutofit fontScale="90000"/>
          </a:bodyPr>
          <a:lstStyle/>
          <a:p>
            <a:r>
              <a:rPr lang="en-US" dirty="0" smtClean="0">
                <a:latin typeface="Arial" pitchFamily="34" charset="0"/>
                <a:cs typeface="Arial" pitchFamily="34" charset="0"/>
              </a:rPr>
              <a:t>8. Why Is the Sun’s Corona So Hot?</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1143000"/>
          </a:xfrm>
        </p:spPr>
        <p:txBody>
          <a:bodyPr>
            <a:normAutofit/>
          </a:bodyPr>
          <a:lstStyle/>
          <a:p>
            <a:r>
              <a:rPr lang="en-US" sz="4000" dirty="0" smtClean="0">
                <a:latin typeface="Arial" pitchFamily="34" charset="0"/>
                <a:cs typeface="Arial" pitchFamily="34" charset="0"/>
              </a:rPr>
              <a:t>1. What Is Dark Energy?</a:t>
            </a:r>
            <a:endParaRPr lang="en-US" sz="4000" dirty="0">
              <a:latin typeface="Arial" pitchFamily="34" charset="0"/>
              <a:cs typeface="Arial" pitchFamily="34" charset="0"/>
            </a:endParaRPr>
          </a:p>
        </p:txBody>
      </p:sp>
      <p:sp>
        <p:nvSpPr>
          <p:cNvPr id="7" name="Content Placeholder 6"/>
          <p:cNvSpPr>
            <a:spLocks noGrp="1"/>
          </p:cNvSpPr>
          <p:nvPr>
            <p:ph sz="half" idx="2"/>
          </p:nvPr>
        </p:nvSpPr>
        <p:spPr>
          <a:xfrm>
            <a:off x="304800" y="1219200"/>
            <a:ext cx="4114800" cy="4572000"/>
          </a:xfrm>
        </p:spPr>
        <p:txBody>
          <a:bodyPr>
            <a:normAutofit fontScale="85000" lnSpcReduction="20000"/>
          </a:bodyPr>
          <a:lstStyle/>
          <a:p>
            <a:pPr marL="0" indent="0">
              <a:lnSpc>
                <a:spcPct val="110000"/>
              </a:lnSpc>
              <a:spcBef>
                <a:spcPts val="1200"/>
              </a:spcBef>
              <a:spcAft>
                <a:spcPts val="600"/>
              </a:spcAft>
              <a:buClr>
                <a:schemeClr val="tx1"/>
              </a:buClr>
              <a:buNone/>
            </a:pPr>
            <a:r>
              <a:rPr lang="en-US" sz="2600" dirty="0" smtClean="0">
                <a:latin typeface="Arial" pitchFamily="34" charset="0"/>
                <a:cs typeface="Arial" pitchFamily="34" charset="0"/>
              </a:rPr>
              <a:t>So what could this dark energy be?  Scientists have three ideas.</a:t>
            </a:r>
          </a:p>
          <a:p>
            <a:pPr marL="628650" lvl="1" indent="-228600">
              <a:lnSpc>
                <a:spcPct val="110000"/>
              </a:lnSpc>
              <a:spcBef>
                <a:spcPts val="1200"/>
              </a:spcBef>
              <a:spcAft>
                <a:spcPts val="600"/>
              </a:spcAft>
              <a:buClr>
                <a:schemeClr val="tx1"/>
              </a:buClr>
            </a:pPr>
            <a:r>
              <a:rPr lang="en-US" sz="2400" dirty="0" smtClean="0">
                <a:latin typeface="Arial" pitchFamily="34" charset="0"/>
                <a:cs typeface="Arial" pitchFamily="34" charset="0"/>
              </a:rPr>
              <a:t> a property of empty space itself (like Einstein’s cosmological constant in general relativity)</a:t>
            </a:r>
          </a:p>
          <a:p>
            <a:pPr marL="628650" lvl="1" indent="-228600">
              <a:lnSpc>
                <a:spcPct val="110000"/>
              </a:lnSpc>
              <a:spcBef>
                <a:spcPts val="1200"/>
              </a:spcBef>
              <a:spcAft>
                <a:spcPts val="600"/>
              </a:spcAft>
              <a:buClr>
                <a:schemeClr val="tx1"/>
              </a:buClr>
            </a:pPr>
            <a:r>
              <a:rPr lang="en-US" sz="2400" dirty="0" smtClean="0">
                <a:latin typeface="Arial" pitchFamily="34" charset="0"/>
                <a:cs typeface="Arial" pitchFamily="34" charset="0"/>
              </a:rPr>
              <a:t>a new type of force field that occupies space, much as air fills a balloon</a:t>
            </a:r>
          </a:p>
          <a:p>
            <a:pPr marL="628650" lvl="1" indent="-228600">
              <a:lnSpc>
                <a:spcPct val="110000"/>
              </a:lnSpc>
              <a:spcBef>
                <a:spcPts val="1200"/>
              </a:spcBef>
              <a:spcAft>
                <a:spcPts val="600"/>
              </a:spcAft>
              <a:buClr>
                <a:schemeClr val="tx1"/>
              </a:buClr>
            </a:pPr>
            <a:r>
              <a:rPr lang="en-US" sz="2400" dirty="0" smtClean="0">
                <a:latin typeface="Arial" pitchFamily="34" charset="0"/>
                <a:cs typeface="Arial" pitchFamily="34" charset="0"/>
              </a:rPr>
              <a:t>an illusion, a sign that scientists’ understanding of gravity isn’t quite right yet</a:t>
            </a:r>
          </a:p>
          <a:p>
            <a:endParaRPr lang="en-US" dirty="0"/>
          </a:p>
        </p:txBody>
      </p:sp>
      <p:sp>
        <p:nvSpPr>
          <p:cNvPr id="10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rPr>
              <a:t>The Blanco Telescope in Chile, which will conduct the Dark Energy Survey, silhouetted against the Milky Way</a:t>
            </a:r>
            <a:endParaRPr kumimoji="0" lang="en-US" sz="900" b="0" i="0" u="none" strike="noStrike" cap="none" normalizeH="0" baseline="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13" name="TextBox 12">
            <a:hlinkClick r:id="rId3"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sp>
        <p:nvSpPr>
          <p:cNvPr id="10" name="Text Placeholder 6"/>
          <p:cNvSpPr>
            <a:spLocks noGrp="1"/>
          </p:cNvSpPr>
          <p:nvPr>
            <p:ph type="body" sz="quarter" idx="3"/>
          </p:nvPr>
        </p:nvSpPr>
        <p:spPr>
          <a:xfrm>
            <a:off x="4724401" y="4800600"/>
            <a:ext cx="3657600" cy="1066800"/>
          </a:xfrm>
        </p:spPr>
        <p:txBody>
          <a:bodyPr>
            <a:noAutofit/>
          </a:bodyPr>
          <a:lstStyle/>
          <a:p>
            <a:r>
              <a:rPr lang="en-US" sz="1600" b="0" dirty="0" smtClean="0">
                <a:latin typeface="Arial" pitchFamily="34" charset="0"/>
                <a:cs typeface="Arial" pitchFamily="34" charset="0"/>
              </a:rPr>
              <a:t>The galaxy cluster </a:t>
            </a:r>
            <a:r>
              <a:rPr lang="en-US" sz="1600" b="0" dirty="0" err="1" smtClean="0">
                <a:latin typeface="Arial" pitchFamily="34" charset="0"/>
                <a:cs typeface="Arial" pitchFamily="34" charset="0"/>
              </a:rPr>
              <a:t>Abell</a:t>
            </a:r>
            <a:r>
              <a:rPr lang="en-US" sz="1600" b="0" dirty="0" smtClean="0">
                <a:latin typeface="Arial" pitchFamily="34" charset="0"/>
                <a:cs typeface="Arial" pitchFamily="34" charset="0"/>
              </a:rPr>
              <a:t> 85 is one of the objects used to study the effects of dark energy on the evolution of large structures in the universe.</a:t>
            </a:r>
            <a:endParaRPr lang="en-US" sz="1600" b="0" dirty="0">
              <a:latin typeface="Arial" pitchFamily="34" charset="0"/>
              <a:cs typeface="Arial" pitchFamily="34" charset="0"/>
            </a:endParaRPr>
          </a:p>
        </p:txBody>
      </p:sp>
      <p:pic>
        <p:nvPicPr>
          <p:cNvPr id="12" name="Content Placeholder 11" descr="abell 85.jpg"/>
          <p:cNvPicPr>
            <a:picLocks noGrp="1" noChangeAspect="1"/>
          </p:cNvPicPr>
          <p:nvPr>
            <p:ph sz="quarter" idx="4"/>
          </p:nvPr>
        </p:nvPicPr>
        <p:blipFill>
          <a:blip r:embed="rId4"/>
          <a:srcRect l="26473" r="20738"/>
          <a:stretch>
            <a:fillRect/>
          </a:stretch>
        </p:blipFill>
        <p:spPr>
          <a:xfrm>
            <a:off x="4724400" y="1143000"/>
            <a:ext cx="3589698" cy="35814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1143000"/>
          </a:xfrm>
        </p:spPr>
        <p:txBody>
          <a:bodyPr>
            <a:normAutofit/>
          </a:bodyPr>
          <a:lstStyle/>
          <a:p>
            <a:r>
              <a:rPr lang="en-US" sz="4000" dirty="0" smtClean="0">
                <a:latin typeface="Arial" pitchFamily="34" charset="0"/>
                <a:cs typeface="Arial" pitchFamily="34" charset="0"/>
              </a:rPr>
              <a:t>1. What Is Dark Energy?</a:t>
            </a:r>
            <a:endParaRPr lang="en-US" sz="4000" dirty="0">
              <a:latin typeface="Arial" pitchFamily="34" charset="0"/>
              <a:cs typeface="Arial" pitchFamily="34" charset="0"/>
            </a:endParaRPr>
          </a:p>
        </p:txBody>
      </p:sp>
      <p:sp>
        <p:nvSpPr>
          <p:cNvPr id="7" name="Content Placeholder 6"/>
          <p:cNvSpPr>
            <a:spLocks noGrp="1"/>
          </p:cNvSpPr>
          <p:nvPr>
            <p:ph sz="half" idx="2"/>
          </p:nvPr>
        </p:nvSpPr>
        <p:spPr>
          <a:xfrm>
            <a:off x="304800" y="1219200"/>
            <a:ext cx="4800600" cy="4572000"/>
          </a:xfrm>
        </p:spPr>
        <p:txBody>
          <a:bodyPr>
            <a:noAutofit/>
          </a:bodyPr>
          <a:lstStyle/>
          <a:p>
            <a:pPr marL="0" indent="0">
              <a:buNone/>
            </a:pPr>
            <a:r>
              <a:rPr lang="en-US" sz="2000" dirty="0" smtClean="0">
                <a:latin typeface="Arial" pitchFamily="34" charset="0"/>
                <a:cs typeface="Arial" pitchFamily="34" charset="0"/>
              </a:rPr>
              <a:t>Researchers working with the Dark Energy Survey at the Cerro </a:t>
            </a:r>
            <a:r>
              <a:rPr lang="en-US" sz="2000" dirty="0" err="1" smtClean="0">
                <a:latin typeface="Arial" pitchFamily="34" charset="0"/>
                <a:cs typeface="Arial" pitchFamily="34" charset="0"/>
              </a:rPr>
              <a:t>Tololo</a:t>
            </a:r>
            <a:r>
              <a:rPr lang="en-US" sz="2000" dirty="0" smtClean="0">
                <a:latin typeface="Arial" pitchFamily="34" charset="0"/>
                <a:cs typeface="Arial" pitchFamily="34" charset="0"/>
              </a:rPr>
              <a:t> Inter-American Observatory in Chile hope to study 200-300 million galaxies, 100,000 galaxy clusters, and 4000 supernovae. </a:t>
            </a:r>
          </a:p>
          <a:p>
            <a:pPr marL="0" indent="0">
              <a:buNone/>
            </a:pPr>
            <a:endParaRPr lang="en-US" sz="2000" dirty="0" smtClean="0">
              <a:latin typeface="Arial" pitchFamily="34" charset="0"/>
              <a:cs typeface="Arial" pitchFamily="34" charset="0"/>
            </a:endParaRPr>
          </a:p>
          <a:p>
            <a:pPr marL="0" indent="0">
              <a:buNone/>
            </a:pPr>
            <a:r>
              <a:rPr lang="en-US" sz="2000" dirty="0" smtClean="0">
                <a:latin typeface="Arial" pitchFamily="34" charset="0"/>
                <a:cs typeface="Arial" pitchFamily="34" charset="0"/>
              </a:rPr>
              <a:t>The information collected will help them to more precisely reconstruct  the history of the universe’s expansion.  This in turn will help the researchers detect dark energy’s effects on the formation of the largest structures in the universe.  The results will allow scientists to calculate dark energy’s equation of state (and therefore what it is).</a:t>
            </a:r>
            <a:endParaRPr lang="en-US" sz="2000" dirty="0">
              <a:latin typeface="Arial" pitchFamily="34" charset="0"/>
              <a:cs typeface="Arial" pitchFamily="34" charset="0"/>
            </a:endParaRPr>
          </a:p>
        </p:txBody>
      </p:sp>
      <p:pic>
        <p:nvPicPr>
          <p:cNvPr id="1026" name="Picture 2" descr="blanco-dome"/>
          <p:cNvPicPr>
            <a:picLocks noChangeAspect="1" noChangeArrowheads="1"/>
          </p:cNvPicPr>
          <p:nvPr/>
        </p:nvPicPr>
        <p:blipFill>
          <a:blip r:embed="rId3" cstate="print">
            <a:lum contrast="36000"/>
          </a:blip>
          <a:srcRect/>
          <a:stretch>
            <a:fillRect/>
          </a:stretch>
        </p:blipFill>
        <p:spPr bwMode="auto">
          <a:xfrm>
            <a:off x="5257800" y="1676400"/>
            <a:ext cx="3608803" cy="2790221"/>
          </a:xfrm>
          <a:prstGeom prst="rect">
            <a:avLst/>
          </a:prstGeom>
          <a:noFill/>
          <a:ln w="9525" algn="in">
            <a:noFill/>
            <a:miter lim="800000"/>
            <a:headEnd/>
            <a:tailEnd/>
          </a:ln>
          <a:effectLst/>
        </p:spPr>
      </p:pic>
      <p:sp>
        <p:nvSpPr>
          <p:cNvPr id="10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rPr>
              <a:t>The Blanco Telescope in Chile, which will conduct the Dark Energy Survey, silhouetted against the Milky Way</a:t>
            </a:r>
            <a:endParaRPr kumimoji="0" lang="en-US" sz="900" b="0" i="0" u="none" strike="noStrike" cap="none" normalizeH="0" baseline="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8" name="TextBox 7"/>
          <p:cNvSpPr txBox="1"/>
          <p:nvPr/>
        </p:nvSpPr>
        <p:spPr>
          <a:xfrm>
            <a:off x="5257800" y="4495800"/>
            <a:ext cx="3581400" cy="1077218"/>
          </a:xfrm>
          <a:prstGeom prst="rect">
            <a:avLst/>
          </a:prstGeom>
          <a:noFill/>
        </p:spPr>
        <p:txBody>
          <a:bodyPr wrap="square" rtlCol="0">
            <a:spAutoFit/>
          </a:bodyPr>
          <a:lstStyle/>
          <a:p>
            <a:r>
              <a:rPr lang="en-US" sz="1600" dirty="0" smtClean="0">
                <a:latin typeface="Arial" pitchFamily="34" charset="0"/>
                <a:cs typeface="Arial" pitchFamily="34" charset="0"/>
              </a:rPr>
              <a:t>The Blanco Telescope in Chile, which will conduct the Dark Energy Survey, silhouetted against the Milky Way.</a:t>
            </a:r>
            <a:endParaRPr lang="en-US" sz="1600" dirty="0">
              <a:latin typeface="Arial" pitchFamily="34" charset="0"/>
              <a:cs typeface="Arial" pitchFamily="34" charset="0"/>
            </a:endParaRPr>
          </a:p>
        </p:txBody>
      </p:sp>
      <p:sp>
        <p:nvSpPr>
          <p:cNvPr id="13" name="TextBox 12">
            <a:hlinkClick r:id="rId4"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dirty="0" smtClean="0">
                <a:latin typeface="Arial" pitchFamily="34" charset="0"/>
                <a:cs typeface="Arial" pitchFamily="34" charset="0"/>
              </a:rPr>
              <a:t>2. How Hot is Dark Matter?</a:t>
            </a:r>
            <a:endParaRPr lang="en-US" sz="4000" dirty="0">
              <a:latin typeface="Arial" pitchFamily="34" charset="0"/>
              <a:cs typeface="Arial" pitchFamily="34" charset="0"/>
            </a:endParaRPr>
          </a:p>
        </p:txBody>
      </p:sp>
      <p:sp>
        <p:nvSpPr>
          <p:cNvPr id="3" name="Subtitle 2"/>
          <p:cNvSpPr>
            <a:spLocks noGrp="1"/>
          </p:cNvSpPr>
          <p:nvPr>
            <p:ph sz="half" idx="2"/>
          </p:nvPr>
        </p:nvSpPr>
        <p:spPr>
          <a:xfrm>
            <a:off x="381000" y="1066800"/>
            <a:ext cx="4191000" cy="5029200"/>
          </a:xfrm>
        </p:spPr>
        <p:txBody>
          <a:bodyPr>
            <a:normAutofit/>
          </a:bodyPr>
          <a:lstStyle/>
          <a:p>
            <a:pPr marL="0" indent="0">
              <a:lnSpc>
                <a:spcPct val="110000"/>
              </a:lnSpc>
              <a:spcBef>
                <a:spcPts val="1200"/>
              </a:spcBef>
              <a:spcAft>
                <a:spcPts val="600"/>
              </a:spcAft>
              <a:buClr>
                <a:schemeClr val="tx1"/>
              </a:buClr>
              <a:buNone/>
            </a:pPr>
            <a:r>
              <a:rPr lang="en-US" sz="2200" dirty="0" smtClean="0">
                <a:solidFill>
                  <a:schemeClr val="tx1"/>
                </a:solidFill>
                <a:latin typeface="Arial" pitchFamily="34" charset="0"/>
                <a:cs typeface="Arial" pitchFamily="34" charset="0"/>
              </a:rPr>
              <a:t>Vera Rubin studied the speeds of stars at various distances from the centers of galaxies.</a:t>
            </a:r>
          </a:p>
          <a:p>
            <a:pPr marL="0" indent="0">
              <a:lnSpc>
                <a:spcPct val="110000"/>
              </a:lnSpc>
              <a:spcBef>
                <a:spcPts val="1200"/>
              </a:spcBef>
              <a:spcAft>
                <a:spcPts val="600"/>
              </a:spcAft>
              <a:buClr>
                <a:schemeClr val="tx1"/>
              </a:buClr>
              <a:buNone/>
            </a:pPr>
            <a:r>
              <a:rPr lang="en-US" sz="2200" dirty="0" smtClean="0">
                <a:latin typeface="Arial" pitchFamily="34" charset="0"/>
                <a:cs typeface="Arial" pitchFamily="34" charset="0"/>
              </a:rPr>
              <a:t>She expected that the rotation rate would remain fairly constant until she reached the visible edge of the galaxy.   At that point the stars should orbit more slowly the farther you go out. </a:t>
            </a:r>
            <a:r>
              <a:rPr lang="en-US" sz="2200" dirty="0" smtClean="0">
                <a:solidFill>
                  <a:schemeClr val="tx1"/>
                </a:solidFill>
                <a:latin typeface="Arial" pitchFamily="34" charset="0"/>
                <a:cs typeface="Arial" pitchFamily="34" charset="0"/>
              </a:rPr>
              <a:t>(Just like planets further from the sun take longer to orbit than those closer.)</a:t>
            </a:r>
          </a:p>
        </p:txBody>
      </p:sp>
      <p:sp>
        <p:nvSpPr>
          <p:cNvPr id="6" name="TextBox 5">
            <a:hlinkClick r:id="rId3"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7" name="TextBox 6">
            <a:hlinkClick r:id="rId4"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pic>
        <p:nvPicPr>
          <p:cNvPr id="11" name="Picture 4" descr="Spiral galaxy M101. Image credit: Hubble"/>
          <p:cNvPicPr>
            <a:picLocks noChangeAspect="1" noChangeArrowheads="1"/>
          </p:cNvPicPr>
          <p:nvPr/>
        </p:nvPicPr>
        <p:blipFill>
          <a:blip r:embed="rId5" cstate="print"/>
          <a:srcRect/>
          <a:stretch>
            <a:fillRect/>
          </a:stretch>
        </p:blipFill>
        <p:spPr bwMode="auto">
          <a:xfrm>
            <a:off x="4800600" y="2133600"/>
            <a:ext cx="3419229" cy="2667000"/>
          </a:xfrm>
          <a:prstGeom prst="rect">
            <a:avLst/>
          </a:prstGeom>
          <a:noFill/>
        </p:spPr>
      </p:pic>
      <p:cxnSp>
        <p:nvCxnSpPr>
          <p:cNvPr id="13" name="Straight Arrow Connector 12"/>
          <p:cNvCxnSpPr/>
          <p:nvPr/>
        </p:nvCxnSpPr>
        <p:spPr>
          <a:xfrm>
            <a:off x="6629400" y="2362200"/>
            <a:ext cx="0" cy="685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858000" y="2362200"/>
            <a:ext cx="0" cy="685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086600" y="2362200"/>
            <a:ext cx="0" cy="685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315200" y="2362200"/>
            <a:ext cx="0" cy="685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543800" y="2362200"/>
            <a:ext cx="0" cy="685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772400" y="2362200"/>
            <a:ext cx="0" cy="685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001000" y="2362200"/>
            <a:ext cx="0" cy="685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229600" y="2362200"/>
            <a:ext cx="0" cy="685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458200" y="2362200"/>
            <a:ext cx="0" cy="685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686800" y="2362200"/>
            <a:ext cx="0" cy="685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dirty="0" smtClean="0">
                <a:latin typeface="Arial" pitchFamily="34" charset="0"/>
                <a:cs typeface="Arial" pitchFamily="34" charset="0"/>
              </a:rPr>
              <a:t>2. How Hot is Dark Matter?</a:t>
            </a:r>
            <a:endParaRPr lang="en-US" sz="4000" dirty="0">
              <a:latin typeface="Arial" pitchFamily="34" charset="0"/>
              <a:cs typeface="Arial" pitchFamily="34" charset="0"/>
            </a:endParaRPr>
          </a:p>
        </p:txBody>
      </p:sp>
      <p:sp>
        <p:nvSpPr>
          <p:cNvPr id="3" name="Subtitle 2"/>
          <p:cNvSpPr>
            <a:spLocks noGrp="1"/>
          </p:cNvSpPr>
          <p:nvPr>
            <p:ph sz="half" idx="2"/>
          </p:nvPr>
        </p:nvSpPr>
        <p:spPr>
          <a:xfrm>
            <a:off x="3657600" y="1676400"/>
            <a:ext cx="5257800" cy="1600200"/>
          </a:xfrm>
        </p:spPr>
        <p:txBody>
          <a:bodyPr>
            <a:normAutofit/>
          </a:bodyPr>
          <a:lstStyle/>
          <a:p>
            <a:pPr marL="0" indent="-228600">
              <a:lnSpc>
                <a:spcPct val="110000"/>
              </a:lnSpc>
              <a:spcBef>
                <a:spcPts val="1200"/>
              </a:spcBef>
              <a:spcAft>
                <a:spcPts val="600"/>
              </a:spcAft>
              <a:buClr>
                <a:schemeClr val="tx1"/>
              </a:buClr>
              <a:buNone/>
            </a:pPr>
            <a:r>
              <a:rPr lang="en-US" sz="2200" dirty="0" smtClean="0">
                <a:latin typeface="Arial" pitchFamily="34" charset="0"/>
                <a:cs typeface="Arial" pitchFamily="34" charset="0"/>
              </a:rPr>
              <a:t>S</a:t>
            </a:r>
            <a:r>
              <a:rPr lang="en-US" sz="2200" dirty="0" smtClean="0">
                <a:solidFill>
                  <a:schemeClr val="tx1"/>
                </a:solidFill>
                <a:latin typeface="Arial" pitchFamily="34" charset="0"/>
                <a:cs typeface="Arial" pitchFamily="34" charset="0"/>
              </a:rPr>
              <a:t>he noticed  that the velocities of the stars did not drop off as expected.  This means that there is unseen matter beyond the edge of the galaxy.  </a:t>
            </a:r>
          </a:p>
        </p:txBody>
      </p:sp>
      <p:sp>
        <p:nvSpPr>
          <p:cNvPr id="6" name="TextBox 5">
            <a:hlinkClick r:id="rId3"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7" name="TextBox 6">
            <a:hlinkClick r:id="rId4"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pic>
        <p:nvPicPr>
          <p:cNvPr id="1026" name="Picture 2"/>
          <p:cNvPicPr>
            <a:picLocks noChangeAspect="1" noChangeArrowheads="1"/>
          </p:cNvPicPr>
          <p:nvPr/>
        </p:nvPicPr>
        <p:blipFill>
          <a:blip r:embed="rId5" cstate="print"/>
          <a:srcRect t="10868"/>
          <a:stretch>
            <a:fillRect/>
          </a:stretch>
        </p:blipFill>
        <p:spPr bwMode="auto">
          <a:xfrm>
            <a:off x="1156675" y="4049488"/>
            <a:ext cx="4819650" cy="1339309"/>
          </a:xfrm>
          <a:prstGeom prst="rect">
            <a:avLst/>
          </a:prstGeom>
          <a:noFill/>
          <a:ln w="9525">
            <a:noFill/>
            <a:miter lim="800000"/>
            <a:headEnd/>
            <a:tailEnd/>
          </a:ln>
        </p:spPr>
      </p:pic>
      <p:pic>
        <p:nvPicPr>
          <p:cNvPr id="1028" name="Picture 4" descr="Spiral galaxy M101. Image credit: Hubble"/>
          <p:cNvPicPr>
            <a:picLocks noChangeAspect="1" noChangeArrowheads="1"/>
          </p:cNvPicPr>
          <p:nvPr/>
        </p:nvPicPr>
        <p:blipFill>
          <a:blip r:embed="rId6" cstate="print"/>
          <a:srcRect/>
          <a:stretch>
            <a:fillRect/>
          </a:stretch>
        </p:blipFill>
        <p:spPr bwMode="auto">
          <a:xfrm>
            <a:off x="228600" y="1752600"/>
            <a:ext cx="2833075" cy="22098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1143000"/>
          </a:xfrm>
        </p:spPr>
        <p:txBody>
          <a:bodyPr>
            <a:normAutofit/>
          </a:bodyPr>
          <a:lstStyle/>
          <a:p>
            <a:r>
              <a:rPr lang="en-US" sz="4000" dirty="0" smtClean="0">
                <a:latin typeface="Arial" pitchFamily="34" charset="0"/>
                <a:cs typeface="Arial" pitchFamily="34" charset="0"/>
              </a:rPr>
              <a:t>2. How Hot is Dark Matter?</a:t>
            </a:r>
            <a:endParaRPr lang="en-US" sz="4000" dirty="0">
              <a:latin typeface="Arial" pitchFamily="34" charset="0"/>
              <a:cs typeface="Arial" pitchFamily="34" charset="0"/>
            </a:endParaRPr>
          </a:p>
        </p:txBody>
      </p:sp>
      <p:sp>
        <p:nvSpPr>
          <p:cNvPr id="5" name="Content Placeholder 4"/>
          <p:cNvSpPr>
            <a:spLocks noGrp="1"/>
          </p:cNvSpPr>
          <p:nvPr>
            <p:ph sz="half" idx="2"/>
          </p:nvPr>
        </p:nvSpPr>
        <p:spPr>
          <a:xfrm>
            <a:off x="457200" y="1752600"/>
            <a:ext cx="4040188" cy="3276600"/>
          </a:xfrm>
        </p:spPr>
        <p:txBody>
          <a:bodyPr>
            <a:normAutofit/>
          </a:bodyPr>
          <a:lstStyle/>
          <a:p>
            <a:pPr marL="0" lvl="1" indent="0">
              <a:spcBef>
                <a:spcPts val="1200"/>
              </a:spcBef>
              <a:spcAft>
                <a:spcPts val="600"/>
              </a:spcAft>
              <a:buNone/>
            </a:pPr>
            <a:r>
              <a:rPr lang="en-US" sz="2200" dirty="0" smtClean="0">
                <a:latin typeface="Arial" pitchFamily="34" charset="0"/>
                <a:cs typeface="Arial" pitchFamily="34" charset="0"/>
              </a:rPr>
              <a:t>Astronomers call this “invisible” matter: dark matter.</a:t>
            </a:r>
          </a:p>
          <a:p>
            <a:pPr marL="0" indent="0">
              <a:spcBef>
                <a:spcPts val="1200"/>
              </a:spcBef>
              <a:spcAft>
                <a:spcPts val="600"/>
              </a:spcAft>
              <a:buNone/>
            </a:pPr>
            <a:r>
              <a:rPr lang="en-US" sz="2200" dirty="0" smtClean="0">
                <a:latin typeface="Arial" pitchFamily="34" charset="0"/>
                <a:cs typeface="Arial" pitchFamily="34" charset="0"/>
              </a:rPr>
              <a:t>Within a galaxy there is ten times more dark matter than visible matter.  </a:t>
            </a:r>
          </a:p>
          <a:p>
            <a:pPr marL="0" indent="0">
              <a:spcBef>
                <a:spcPts val="1200"/>
              </a:spcBef>
              <a:spcAft>
                <a:spcPts val="600"/>
              </a:spcAft>
              <a:buNone/>
            </a:pPr>
            <a:r>
              <a:rPr lang="en-US" sz="2200" dirty="0" smtClean="0">
                <a:latin typeface="Arial" pitchFamily="34" charset="0"/>
                <a:cs typeface="Arial" pitchFamily="34" charset="0"/>
              </a:rPr>
              <a:t>Dark matter makes up 23% of the universe.</a:t>
            </a:r>
          </a:p>
        </p:txBody>
      </p:sp>
      <p:sp>
        <p:nvSpPr>
          <p:cNvPr id="6" name="TextBox 5">
            <a:hlinkClick r:id="rId3"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8" name="TextBox 7">
            <a:hlinkClick r:id="rId4"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pic>
        <p:nvPicPr>
          <p:cNvPr id="67586" name="Picture 2"/>
          <p:cNvPicPr>
            <a:picLocks noChangeAspect="1" noChangeArrowheads="1"/>
          </p:cNvPicPr>
          <p:nvPr/>
        </p:nvPicPr>
        <p:blipFill>
          <a:blip r:embed="rId5" cstate="print"/>
          <a:srcRect/>
          <a:stretch>
            <a:fillRect/>
          </a:stretch>
        </p:blipFill>
        <p:spPr bwMode="auto">
          <a:xfrm>
            <a:off x="5486400" y="1828800"/>
            <a:ext cx="325201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371600"/>
            <a:ext cx="4040188" cy="3951288"/>
          </a:xfrm>
        </p:spPr>
        <p:txBody>
          <a:bodyPr/>
          <a:lstStyle/>
          <a:p>
            <a:pPr marL="0" indent="0">
              <a:spcBef>
                <a:spcPts val="1200"/>
              </a:spcBef>
              <a:spcAft>
                <a:spcPts val="600"/>
              </a:spcAft>
              <a:buNone/>
            </a:pPr>
            <a:r>
              <a:rPr lang="en-US" sz="2200" dirty="0" smtClean="0">
                <a:latin typeface="Arial" pitchFamily="34" charset="0"/>
                <a:cs typeface="Arial" pitchFamily="34" charset="0"/>
              </a:rPr>
              <a:t>Studies of dwarf galaxies might test whether dark matter is icy cold as theory assumes, or somewhat warmer.</a:t>
            </a:r>
          </a:p>
          <a:p>
            <a:pPr marL="0" indent="0">
              <a:spcBef>
                <a:spcPts val="1200"/>
              </a:spcBef>
              <a:spcAft>
                <a:spcPts val="600"/>
              </a:spcAft>
              <a:buNone/>
            </a:pPr>
            <a:r>
              <a:rPr lang="en-US" sz="2200" dirty="0" smtClean="0">
                <a:latin typeface="Arial" pitchFamily="34" charset="0"/>
                <a:cs typeface="Arial" pitchFamily="34" charset="0"/>
              </a:rPr>
              <a:t>These tests in turn answer how massive dark matter particles are: the colder they are, the more massive they are.</a:t>
            </a:r>
          </a:p>
          <a:p>
            <a:pPr>
              <a:buNone/>
            </a:pPr>
            <a:endParaRPr lang="en-US" dirty="0"/>
          </a:p>
        </p:txBody>
      </p:sp>
      <p:sp>
        <p:nvSpPr>
          <p:cNvPr id="9" name="Title 1"/>
          <p:cNvSpPr>
            <a:spLocks noGrp="1"/>
          </p:cNvSpPr>
          <p:nvPr>
            <p:ph type="title"/>
          </p:nvPr>
        </p:nvSpPr>
        <p:spPr>
          <a:xfrm>
            <a:off x="457200" y="0"/>
            <a:ext cx="8229600" cy="1143000"/>
          </a:xfrm>
        </p:spPr>
        <p:txBody>
          <a:bodyPr>
            <a:normAutofit/>
          </a:bodyPr>
          <a:lstStyle/>
          <a:p>
            <a:r>
              <a:rPr lang="en-US" sz="4000" dirty="0" smtClean="0">
                <a:latin typeface="Arial" pitchFamily="34" charset="0"/>
                <a:cs typeface="Arial" pitchFamily="34" charset="0"/>
              </a:rPr>
              <a:t>2. How Hot is Dark Matter?</a:t>
            </a:r>
            <a:endParaRPr lang="en-US" sz="4000" dirty="0">
              <a:latin typeface="Arial" pitchFamily="34" charset="0"/>
              <a:cs typeface="Arial" pitchFamily="34" charset="0"/>
            </a:endParaRPr>
          </a:p>
        </p:txBody>
      </p:sp>
      <p:sp>
        <p:nvSpPr>
          <p:cNvPr id="6" name="TextBox 5">
            <a:hlinkClick r:id="rId3" action="ppaction://hlinksldjump"/>
          </p:cNvPr>
          <p:cNvSpPr txBox="1"/>
          <p:nvPr/>
        </p:nvSpPr>
        <p:spPr>
          <a:xfrm>
            <a:off x="7620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Previous Mystery</a:t>
            </a:r>
            <a:endParaRPr lang="en-US" b="1" dirty="0">
              <a:solidFill>
                <a:schemeClr val="bg1"/>
              </a:solidFill>
              <a:latin typeface="Arial" pitchFamily="34" charset="0"/>
              <a:cs typeface="Arial" pitchFamily="34" charset="0"/>
            </a:endParaRPr>
          </a:p>
        </p:txBody>
      </p:sp>
      <p:sp>
        <p:nvSpPr>
          <p:cNvPr id="7" name="TextBox 6">
            <a:hlinkClick r:id="rId4" action="ppaction://hlinksldjump"/>
          </p:cNvPr>
          <p:cNvSpPr txBox="1"/>
          <p:nvPr/>
        </p:nvSpPr>
        <p:spPr>
          <a:xfrm>
            <a:off x="7162800" y="6211669"/>
            <a:ext cx="1219200" cy="646331"/>
          </a:xfrm>
          <a:prstGeom prst="rect">
            <a:avLst/>
          </a:prstGeom>
          <a:solidFill>
            <a:srgbClr val="0070C0"/>
          </a:solidFill>
        </p:spPr>
        <p:txBody>
          <a:bodyPr wrap="square" rtlCol="0">
            <a:spAutoFit/>
          </a:bodyPr>
          <a:lstStyle/>
          <a:p>
            <a:pPr algn="ctr"/>
            <a:r>
              <a:rPr lang="en-US" b="1" dirty="0" smtClean="0">
                <a:solidFill>
                  <a:schemeClr val="bg1"/>
                </a:solidFill>
                <a:latin typeface="Arial" pitchFamily="34" charset="0"/>
                <a:cs typeface="Arial" pitchFamily="34" charset="0"/>
              </a:rPr>
              <a:t>Next Mystery</a:t>
            </a:r>
            <a:endParaRPr lang="en-US" b="1" dirty="0">
              <a:solidFill>
                <a:schemeClr val="bg1"/>
              </a:solidFill>
              <a:latin typeface="Arial" pitchFamily="34" charset="0"/>
              <a:cs typeface="Arial" pitchFamily="34" charset="0"/>
            </a:endParaRPr>
          </a:p>
        </p:txBody>
      </p:sp>
      <p:pic>
        <p:nvPicPr>
          <p:cNvPr id="15" name="Content Placeholder 14" descr="dark matter simulation with arrows1.jpg"/>
          <p:cNvPicPr>
            <a:picLocks noGrp="1" noChangeAspect="1"/>
          </p:cNvPicPr>
          <p:nvPr>
            <p:ph sz="quarter" idx="4"/>
          </p:nvPr>
        </p:nvPicPr>
        <p:blipFill>
          <a:blip r:embed="rId5"/>
          <a:stretch>
            <a:fillRect/>
          </a:stretch>
        </p:blipFill>
        <p:spPr>
          <a:xfrm>
            <a:off x="4724400" y="1295400"/>
            <a:ext cx="3951288" cy="3951288"/>
          </a:xfrm>
        </p:spPr>
      </p:pic>
      <p:cxnSp>
        <p:nvCxnSpPr>
          <p:cNvPr id="16" name="Straight Arrow Connector 15"/>
          <p:cNvCxnSpPr/>
          <p:nvPr/>
        </p:nvCxnSpPr>
        <p:spPr>
          <a:xfrm flipH="1" flipV="1">
            <a:off x="6858000" y="3505200"/>
            <a:ext cx="304800" cy="533400"/>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 Placeholder 10"/>
          <p:cNvSpPr>
            <a:spLocks noGrp="1"/>
          </p:cNvSpPr>
          <p:nvPr>
            <p:ph type="body" sz="quarter" idx="3"/>
          </p:nvPr>
        </p:nvSpPr>
        <p:spPr>
          <a:xfrm>
            <a:off x="4724400" y="5257800"/>
            <a:ext cx="3965575" cy="792163"/>
          </a:xfrm>
        </p:spPr>
        <p:txBody>
          <a:bodyPr>
            <a:noAutofit/>
          </a:bodyPr>
          <a:lstStyle/>
          <a:p>
            <a:r>
              <a:rPr lang="en-US" sz="1600" b="0" dirty="0" smtClean="0">
                <a:latin typeface="Arial" pitchFamily="34" charset="0"/>
                <a:cs typeface="Arial" pitchFamily="34" charset="0"/>
              </a:rPr>
              <a:t>A simulation showing the dark matter halo (pink) surrounding a galaxy  </a:t>
            </a:r>
            <a:r>
              <a:rPr lang="en-US" sz="1600" b="0" dirty="0">
                <a:latin typeface="Arial" pitchFamily="34" charset="0"/>
                <a:cs typeface="Arial" pitchFamily="34" charset="0"/>
              </a:rPr>
              <a:t>the size of the Milky </a:t>
            </a:r>
            <a:r>
              <a:rPr lang="en-US" sz="1600" b="0" dirty="0" smtClean="0">
                <a:latin typeface="Arial" pitchFamily="34" charset="0"/>
                <a:cs typeface="Arial" pitchFamily="34" charset="0"/>
              </a:rPr>
              <a:t>Way (arrows).  </a:t>
            </a:r>
            <a:endParaRPr lang="en-US" sz="16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1360</TotalTime>
  <Words>2454</Words>
  <Application>Microsoft Office PowerPoint</Application>
  <PresentationFormat>On-screen Show (4:3)</PresentationFormat>
  <Paragraphs>229</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Current Mysteries of the Universe</vt:lpstr>
      <vt:lpstr>1. What Is Dark Energy?</vt:lpstr>
      <vt:lpstr>1. What Is Dark Energy?</vt:lpstr>
      <vt:lpstr>1. What Is Dark Energy?</vt:lpstr>
      <vt:lpstr>1. What Is Dark Energy?</vt:lpstr>
      <vt:lpstr>2. How Hot is Dark Matter?</vt:lpstr>
      <vt:lpstr>2. How Hot is Dark Matter?</vt:lpstr>
      <vt:lpstr>2. How Hot is Dark Matter?</vt:lpstr>
      <vt:lpstr>2. How Hot is Dark Matter?</vt:lpstr>
      <vt:lpstr>3. Where Are the Missing Baryons?</vt:lpstr>
      <vt:lpstr>3. Where Are the Missing Baryons?</vt:lpstr>
      <vt:lpstr>3. Where Are the Missing Baryons?</vt:lpstr>
      <vt:lpstr>3. Where Are the Missing Baryons?</vt:lpstr>
      <vt:lpstr>4. How Do Stars Explode?</vt:lpstr>
      <vt:lpstr>4. How Do Stars Explode?</vt:lpstr>
      <vt:lpstr>4. How Do Stars Explode?</vt:lpstr>
      <vt:lpstr>5. What Reionized the Universe?</vt:lpstr>
      <vt:lpstr>5. What Reionized the Universe?</vt:lpstr>
      <vt:lpstr>5. What Reionized the Universe?</vt:lpstr>
      <vt:lpstr>5. What Reionized the Universe?</vt:lpstr>
      <vt:lpstr>6. What’s the Source of the Most Energetic Cosmic Rays?</vt:lpstr>
      <vt:lpstr>6. What’s the Source of the Most Energetic Cosmic Rays?</vt:lpstr>
      <vt:lpstr>6. What’s the Source of the Most Energetic Cosmic Rays?</vt:lpstr>
      <vt:lpstr>6. What’s the Source of the Most Energetic Cosmic Rays?</vt:lpstr>
      <vt:lpstr>6. What’s the Source of the Most Energetic Cosmic Rays?</vt:lpstr>
      <vt:lpstr>7. Why Is the Solar System So Bizarre?</vt:lpstr>
      <vt:lpstr>7. Why Is the Solar System So Bizarre?</vt:lpstr>
      <vt:lpstr>7. Why Is the Solar System So Bizarre?</vt:lpstr>
      <vt:lpstr>8. Why Is the Sun’s Corona So Hot?</vt:lpstr>
      <vt:lpstr>8. Why Is the Sun’s Corona So Hot?</vt:lpstr>
      <vt:lpstr>8. Why Is the Sun’s Corona So Hot?</vt:lpstr>
    </vt:vector>
  </TitlesOfParts>
  <Company>WSU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Mysteries of the Universe</dc:title>
  <dc:creator>Student</dc:creator>
  <cp:lastModifiedBy>Student</cp:lastModifiedBy>
  <cp:revision>136</cp:revision>
  <dcterms:created xsi:type="dcterms:W3CDTF">2012-07-17T16:13:01Z</dcterms:created>
  <dcterms:modified xsi:type="dcterms:W3CDTF">2012-08-03T19:09:24Z</dcterms:modified>
</cp:coreProperties>
</file>