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handoutMasterIdLst>
    <p:handoutMasterId r:id="rId69"/>
  </p:handoutMasterIdLst>
  <p:sldIdLst>
    <p:sldId id="256" r:id="rId2"/>
    <p:sldId id="261" r:id="rId3"/>
    <p:sldId id="263" r:id="rId4"/>
    <p:sldId id="264" r:id="rId5"/>
    <p:sldId id="265" r:id="rId6"/>
    <p:sldId id="266" r:id="rId7"/>
    <p:sldId id="267" r:id="rId8"/>
    <p:sldId id="268" r:id="rId9"/>
    <p:sldId id="269" r:id="rId10"/>
    <p:sldId id="270" r:id="rId11"/>
    <p:sldId id="271" r:id="rId12"/>
    <p:sldId id="328" r:id="rId13"/>
    <p:sldId id="273" r:id="rId14"/>
    <p:sldId id="274" r:id="rId15"/>
    <p:sldId id="275" r:id="rId16"/>
    <p:sldId id="276" r:id="rId17"/>
    <p:sldId id="277" r:id="rId18"/>
    <p:sldId id="278" r:id="rId19"/>
    <p:sldId id="279" r:id="rId20"/>
    <p:sldId id="280" r:id="rId21"/>
    <p:sldId id="281" r:id="rId22"/>
    <p:sldId id="327" r:id="rId23"/>
    <p:sldId id="326" r:id="rId24"/>
    <p:sldId id="282" r:id="rId25"/>
    <p:sldId id="283" r:id="rId26"/>
    <p:sldId id="284"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FFB265"/>
    <a:srgbClr val="66FFCC"/>
    <a:srgbClr val="FFFF66"/>
    <a:srgbClr val="CC99FF"/>
    <a:srgbClr val="FF9933"/>
    <a:srgbClr val="F25422"/>
    <a:srgbClr val="CCCCFF"/>
    <a:srgbClr val="FFFFFF"/>
    <a:srgbClr val="9966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5" autoAdjust="0"/>
    <p:restoredTop sz="94564" autoAdjust="0"/>
  </p:normalViewPr>
  <p:slideViewPr>
    <p:cSldViewPr>
      <p:cViewPr varScale="1">
        <p:scale>
          <a:sx n="112" d="100"/>
          <a:sy n="112" d="100"/>
        </p:scale>
        <p:origin x="-660"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60"/>
    </p:cViewPr>
  </p:sorterViewPr>
  <p:notesViewPr>
    <p:cSldViewPr>
      <p:cViewPr varScale="1">
        <p:scale>
          <a:sx n="70" d="100"/>
          <a:sy n="70" d="100"/>
        </p:scale>
        <p:origin x="-329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528151-2A02-4E99-834F-8A87BF136FD1}" type="datetimeFigureOut">
              <a:rPr lang="en-US" smtClean="0"/>
              <a:pPr/>
              <a:t>8/12/2014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8CC446-EAEE-4E34-9207-9B876742629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1BEBE3-DE08-422A-A60C-411DB95E8AA3}" type="datetimeFigureOut">
              <a:rPr lang="en-US" smtClean="0"/>
              <a:pPr/>
              <a:t>8/12/2014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268A72-EC8C-4B6B-B675-FB6AE3908CB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9268A72-EC8C-4B6B-B675-FB6AE3908CBC}" type="slidenum">
              <a:rPr lang="en-US" smtClean="0"/>
              <a:pPr/>
              <a:t>66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9268A72-EC8C-4B6B-B675-FB6AE3908CBC}"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C497B5-DC36-46F8-92AB-70A04CA63081}" type="datetimeFigureOut">
              <a:rPr lang="en-US" smtClean="0"/>
              <a:pPr/>
              <a:t>8/12/2014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3CC22-B4E7-4880-BE9E-ADD747F6CA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497B5-DC36-46F8-92AB-70A04CA63081}" type="datetimeFigureOut">
              <a:rPr lang="en-US" smtClean="0"/>
              <a:pPr/>
              <a:t>8/12/2014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3CC22-B4E7-4880-BE9E-ADD747F6CA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497B5-DC36-46F8-92AB-70A04CA63081}" type="datetimeFigureOut">
              <a:rPr lang="en-US" smtClean="0"/>
              <a:pPr/>
              <a:t>8/12/2014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3CC22-B4E7-4880-BE9E-ADD747F6CA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C497B5-DC36-46F8-92AB-70A04CA63081}" type="datetimeFigureOut">
              <a:rPr lang="en-US" smtClean="0"/>
              <a:pPr/>
              <a:t>8/12/2014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3CC22-B4E7-4880-BE9E-ADD747F6CA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C497B5-DC36-46F8-92AB-70A04CA63081}" type="datetimeFigureOut">
              <a:rPr lang="en-US" smtClean="0"/>
              <a:pPr/>
              <a:t>8/12/2014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83CC22-B4E7-4880-BE9E-ADD747F6CA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C497B5-DC36-46F8-92AB-70A04CA63081}" type="datetimeFigureOut">
              <a:rPr lang="en-US" smtClean="0"/>
              <a:pPr/>
              <a:t>8/12/2014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3CC22-B4E7-4880-BE9E-ADD747F6CA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C497B5-DC36-46F8-92AB-70A04CA63081}" type="datetimeFigureOut">
              <a:rPr lang="en-US" smtClean="0"/>
              <a:pPr/>
              <a:t>8/12/2014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83CC22-B4E7-4880-BE9E-ADD747F6CA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C497B5-DC36-46F8-92AB-70A04CA63081}" type="datetimeFigureOut">
              <a:rPr lang="en-US" smtClean="0"/>
              <a:pPr/>
              <a:t>8/12/2014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83CC22-B4E7-4880-BE9E-ADD747F6CA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C497B5-DC36-46F8-92AB-70A04CA63081}" type="datetimeFigureOut">
              <a:rPr lang="en-US" smtClean="0"/>
              <a:pPr/>
              <a:t>8/12/2014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83CC22-B4E7-4880-BE9E-ADD747F6CA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497B5-DC36-46F8-92AB-70A04CA63081}" type="datetimeFigureOut">
              <a:rPr lang="en-US" smtClean="0"/>
              <a:pPr/>
              <a:t>8/12/2014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3CC22-B4E7-4880-BE9E-ADD747F6CA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C497B5-DC36-46F8-92AB-70A04CA63081}" type="datetimeFigureOut">
              <a:rPr lang="en-US" smtClean="0"/>
              <a:pPr/>
              <a:t>8/12/2014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83CC22-B4E7-4880-BE9E-ADD747F6CA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Meteorites</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7C497B5-DC36-46F8-92AB-70A04CA63081}" type="datetimeFigureOut">
              <a:rPr lang="en-US" smtClean="0"/>
              <a:pPr/>
              <a:t>8/12/2014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683CC22-B4E7-4880-BE9E-ADD747F6CA0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42.xml"/><Relationship Id="rId5" Type="http://schemas.openxmlformats.org/officeDocument/2006/relationships/slide" Target="slide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2.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0.xml"/><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6.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slide" Target="slide2.xml"/><Relationship Id="rId7"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11.xml"/></Relationships>
</file>

<file path=ppt/slides/_rels/slide1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slide" Target="slide15.xml"/><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2.xml"/><Relationship Id="rId4" Type="http://schemas.openxmlformats.org/officeDocument/2006/relationships/slide" Target="slide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2.xml"/><Relationship Id="rId4" Type="http://schemas.openxmlformats.org/officeDocument/2006/relationships/slide" Target="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slide" Target="slide2.xml"/><Relationship Id="rId4" Type="http://schemas.openxmlformats.org/officeDocument/2006/relationships/slide" Target="slide16.xml"/></Relationships>
</file>

<file path=ppt/slides/_rels/slide18.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slide" Target="slide19.xml"/><Relationship Id="rId7" Type="http://schemas.openxmlformats.org/officeDocument/2006/relationships/slide" Target="slide2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7.xml"/><Relationship Id="rId4" Type="http://schemas.openxmlformats.org/officeDocument/2006/relationships/slide" Target="slide20.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slide" Target="slide2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8.xml"/><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image" Target="../media/image2.wmf"/><Relationship Id="rId7" Type="http://schemas.openxmlformats.org/officeDocument/2006/relationships/slide" Target="slide6.xml"/><Relationship Id="rId12" Type="http://schemas.openxmlformats.org/officeDocument/2006/relationships/slide" Target="slide3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xml"/><Relationship Id="rId11" Type="http://schemas.openxmlformats.org/officeDocument/2006/relationships/slide" Target="slide29.xml"/><Relationship Id="rId5" Type="http://schemas.openxmlformats.org/officeDocument/2006/relationships/slide" Target="slide40.xml"/><Relationship Id="rId10" Type="http://schemas.openxmlformats.org/officeDocument/2006/relationships/slide" Target="slide25.xml"/><Relationship Id="rId4" Type="http://schemas.openxmlformats.org/officeDocument/2006/relationships/slide" Target="slide1.xml"/><Relationship Id="rId9" Type="http://schemas.openxmlformats.org/officeDocument/2006/relationships/slide" Target="slide18.xml"/></Relationships>
</file>

<file path=ppt/slides/_rels/slide20.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slide" Target="slide2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18.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slide" Target="slide19.xml"/><Relationship Id="rId7"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slide" Target="slide24.xml"/><Relationship Id="rId5" Type="http://schemas.openxmlformats.org/officeDocument/2006/relationships/slide" Target="slide2.xml"/><Relationship Id="rId4" Type="http://schemas.openxmlformats.org/officeDocument/2006/relationships/slide" Target="slide18.xml"/></Relationships>
</file>

<file path=ppt/slides/_rels/slide22.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slide" Target="slide24.xml"/><Relationship Id="rId4" Type="http://schemas.openxmlformats.org/officeDocument/2006/relationships/slide" Target="slide2.xml"/></Relationships>
</file>

<file path=ppt/slides/_rels/slide23.xml.rels><?xml version="1.0" encoding="UTF-8" standalone="yes"?>
<Relationships xmlns="http://schemas.openxmlformats.org/package/2006/relationships"><Relationship Id="rId3" Type="http://schemas.openxmlformats.org/officeDocument/2006/relationships/slide" Target="slide19.xml"/><Relationship Id="rId7" Type="http://schemas.openxmlformats.org/officeDocument/2006/relationships/image" Target="../media/image28.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slide" Target="slide24.xml"/><Relationship Id="rId5" Type="http://schemas.openxmlformats.org/officeDocument/2006/relationships/slide" Target="slide2.xml"/><Relationship Id="rId4" Type="http://schemas.openxmlformats.org/officeDocument/2006/relationships/slide" Target="slide20.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slide" Target="slide2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21.xml"/><Relationship Id="rId4" Type="http://schemas.openxmlformats.org/officeDocument/2006/relationships/image" Target="../media/image30.jpeg"/></Relationships>
</file>

<file path=ppt/slides/_rels/slide25.xml.rels><?xml version="1.0" encoding="UTF-8" standalone="yes"?>
<Relationships xmlns="http://schemas.openxmlformats.org/package/2006/relationships"><Relationship Id="rId3" Type="http://schemas.openxmlformats.org/officeDocument/2006/relationships/slide" Target="slide26.xml"/><Relationship Id="rId7"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slide" Target="slide24.xml"/><Relationship Id="rId5" Type="http://schemas.openxmlformats.org/officeDocument/2006/relationships/slide" Target="slide28.xml"/><Relationship Id="rId4" Type="http://schemas.openxmlformats.org/officeDocument/2006/relationships/slide" Target="slide27.xml"/></Relationships>
</file>

<file path=ppt/slides/_rels/slide26.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slide" Target="slide27.xml"/><Relationship Id="rId4" Type="http://schemas.openxmlformats.org/officeDocument/2006/relationships/slide" Target="slide2.xml"/></Relationships>
</file>

<file path=ppt/slides/_rels/slide2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slide" Target="slide28.xml"/><Relationship Id="rId4" Type="http://schemas.openxmlformats.org/officeDocument/2006/relationships/slide" Target="slide2.xml"/></Relationships>
</file>

<file path=ppt/slides/_rels/slide2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slide" Target="slide29.xml"/><Relationship Id="rId4" Type="http://schemas.openxmlformats.org/officeDocument/2006/relationships/slide" Target="slide2.xml"/></Relationships>
</file>

<file path=ppt/slides/_rels/slide29.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2.xml"/><Relationship Id="rId4" Type="http://schemas.openxmlformats.org/officeDocument/2006/relationships/slide" Target="sl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slide" Target="slide32.xml"/><Relationship Id="rId5" Type="http://schemas.openxmlformats.org/officeDocument/2006/relationships/slide" Target="slide2.xml"/><Relationship Id="rId4" Type="http://schemas.openxmlformats.org/officeDocument/2006/relationships/slide" Target="slide30.xml"/></Relationships>
</file>

<file path=ppt/slides/_rels/slide32.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slide" Target="slide33.xml"/><Relationship Id="rId5" Type="http://schemas.openxmlformats.org/officeDocument/2006/relationships/slide" Target="slide2.xml"/><Relationship Id="rId4" Type="http://schemas.openxmlformats.org/officeDocument/2006/relationships/slide" Target="slide31.xml"/></Relationships>
</file>

<file path=ppt/slides/_rels/slide33.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slide" Target="slide34.xml"/><Relationship Id="rId5" Type="http://schemas.openxmlformats.org/officeDocument/2006/relationships/slide" Target="slide2.xml"/><Relationship Id="rId4" Type="http://schemas.openxmlformats.org/officeDocument/2006/relationships/slide" Target="slide32.xml"/></Relationships>
</file>

<file path=ppt/slides/_rels/slide3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slide" Target="slide35.xml"/><Relationship Id="rId5" Type="http://schemas.openxmlformats.org/officeDocument/2006/relationships/slide" Target="slide2.xml"/><Relationship Id="rId4" Type="http://schemas.openxmlformats.org/officeDocument/2006/relationships/slide" Target="slide33.xml"/></Relationships>
</file>

<file path=ppt/slides/_rels/slide3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slide" Target="slide36.xml"/><Relationship Id="rId5" Type="http://schemas.openxmlformats.org/officeDocument/2006/relationships/slide" Target="slide2.xml"/><Relationship Id="rId4" Type="http://schemas.openxmlformats.org/officeDocument/2006/relationships/slide" Target="slide34.xml"/></Relationships>
</file>

<file path=ppt/slides/_rels/slide36.xml.rels><?xml version="1.0" encoding="UTF-8" standalone="yes"?>
<Relationships xmlns="http://schemas.openxmlformats.org/package/2006/relationships"><Relationship Id="rId3" Type="http://schemas.openxmlformats.org/officeDocument/2006/relationships/image" Target="../media/image39.jpeg"/><Relationship Id="rId7" Type="http://schemas.openxmlformats.org/officeDocument/2006/relationships/slide" Target="slide37.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35.xml"/><Relationship Id="rId4" Type="http://schemas.openxmlformats.org/officeDocument/2006/relationships/slide" Target="slide1.xml"/></Relationships>
</file>

<file path=ppt/slides/_rels/slide37.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slide" Target="slide38.xml"/><Relationship Id="rId4" Type="http://schemas.openxmlformats.org/officeDocument/2006/relationships/slide" Target="slide2.xml"/></Relationships>
</file>

<file path=ppt/slides/_rels/slide3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slide" Target="slide39.xml"/><Relationship Id="rId5" Type="http://schemas.openxmlformats.org/officeDocument/2006/relationships/slide" Target="slide2.xml"/><Relationship Id="rId4" Type="http://schemas.openxmlformats.org/officeDocument/2006/relationships/slide" Target="slide37.xml"/></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slide" Target="slide40.xml"/><Relationship Id="rId4" Type="http://schemas.openxmlformats.org/officeDocument/2006/relationships/slide" Target="slide3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2.xml"/><Relationship Id="rId4" Type="http://schemas.openxmlformats.org/officeDocument/2006/relationships/slide" Target="slide3.xml"/></Relationships>
</file>

<file path=ppt/slides/_rels/slide4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2.xml"/><Relationship Id="rId4" Type="http://schemas.openxmlformats.org/officeDocument/2006/relationships/slide" Target="slide39.xml"/></Relationships>
</file>

<file path=ppt/slides/_rels/slide41.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2.xml"/></Relationships>
</file>

<file path=ppt/slides/_rels/slide4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47.xml"/><Relationship Id="rId4" Type="http://schemas.openxmlformats.org/officeDocument/2006/relationships/slide" Target="slide43.xml"/></Relationships>
</file>

<file path=ppt/slides/_rels/slide4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slide" Target="slide44.xml"/><Relationship Id="rId4" Type="http://schemas.openxmlformats.org/officeDocument/2006/relationships/slide" Target="slide42.xml"/></Relationships>
</file>

<file path=ppt/slides/_rels/slide44.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slide" Target="slide45.xml"/><Relationship Id="rId4" Type="http://schemas.openxmlformats.org/officeDocument/2006/relationships/slide" Target="slide42.xml"/></Relationships>
</file>

<file path=ppt/slides/_rels/slide4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slide" Target="slide46.xml"/><Relationship Id="rId5" Type="http://schemas.openxmlformats.org/officeDocument/2006/relationships/slide" Target="slide42.xml"/><Relationship Id="rId4" Type="http://schemas.openxmlformats.org/officeDocument/2006/relationships/slide" Target="slide44.xml"/></Relationships>
</file>

<file path=ppt/slides/_rels/slide46.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slide" Target="slide47.xml"/><Relationship Id="rId4" Type="http://schemas.openxmlformats.org/officeDocument/2006/relationships/slide" Target="slide42.xml"/></Relationships>
</file>

<file path=ppt/slides/_rels/slide4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slide" Target="slide48.xml"/><Relationship Id="rId5" Type="http://schemas.openxmlformats.org/officeDocument/2006/relationships/slide" Target="slide42.xml"/><Relationship Id="rId4" Type="http://schemas.openxmlformats.org/officeDocument/2006/relationships/slide" Target="slide46.xml"/></Relationships>
</file>

<file path=ppt/slides/_rels/slide48.xml.rels><?xml version="1.0" encoding="UTF-8" standalone="yes"?>
<Relationships xmlns="http://schemas.openxmlformats.org/package/2006/relationships"><Relationship Id="rId8" Type="http://schemas.openxmlformats.org/officeDocument/2006/relationships/slide" Target="slide49.xml"/><Relationship Id="rId3" Type="http://schemas.openxmlformats.org/officeDocument/2006/relationships/image" Target="../media/image44.jpeg"/><Relationship Id="rId7" Type="http://schemas.openxmlformats.org/officeDocument/2006/relationships/slide" Target="slide42.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image" Target="../media/image46.jpeg"/><Relationship Id="rId4" Type="http://schemas.openxmlformats.org/officeDocument/2006/relationships/image" Target="../media/image45.jpeg"/></Relationships>
</file>

<file path=ppt/slides/_rels/slide49.xml.rels><?xml version="1.0" encoding="UTF-8" standalone="yes"?>
<Relationships xmlns="http://schemas.openxmlformats.org/package/2006/relationships"><Relationship Id="rId8" Type="http://schemas.openxmlformats.org/officeDocument/2006/relationships/slide" Target="slide50.xml"/><Relationship Id="rId3" Type="http://schemas.openxmlformats.org/officeDocument/2006/relationships/image" Target="../media/image44.jpeg"/><Relationship Id="rId7" Type="http://schemas.openxmlformats.org/officeDocument/2006/relationships/slide" Target="slide42.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slide" Target="slide48.xml"/><Relationship Id="rId5" Type="http://schemas.openxmlformats.org/officeDocument/2006/relationships/image" Target="../media/image46.jpeg"/><Relationship Id="rId4" Type="http://schemas.openxmlformats.org/officeDocument/2006/relationships/image" Target="../media/image45.jpeg"/></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slide" Target="slide2.xml"/><Relationship Id="rId7"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slide" Target="slide6.xml"/><Relationship Id="rId4" Type="http://schemas.openxmlformats.org/officeDocument/2006/relationships/slide" Target="slide4.xml"/></Relationships>
</file>

<file path=ppt/slides/_rels/slide50.xml.rels><?xml version="1.0" encoding="UTF-8" standalone="yes"?>
<Relationships xmlns="http://schemas.openxmlformats.org/package/2006/relationships"><Relationship Id="rId8" Type="http://schemas.openxmlformats.org/officeDocument/2006/relationships/slide" Target="slide51.xml"/><Relationship Id="rId3" Type="http://schemas.openxmlformats.org/officeDocument/2006/relationships/slide" Target="slide42.xml"/><Relationship Id="rId7" Type="http://schemas.openxmlformats.org/officeDocument/2006/relationships/image" Target="../media/image50.jpeg"/><Relationship Id="rId12" Type="http://schemas.openxmlformats.org/officeDocument/2006/relationships/slide" Target="slide1.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9.jpeg"/><Relationship Id="rId11" Type="http://schemas.openxmlformats.org/officeDocument/2006/relationships/slide" Target="slide49.xml"/><Relationship Id="rId5" Type="http://schemas.openxmlformats.org/officeDocument/2006/relationships/image" Target="../media/image48.jpeg"/><Relationship Id="rId10" Type="http://schemas.openxmlformats.org/officeDocument/2006/relationships/slide" Target="slide53.xml"/><Relationship Id="rId4" Type="http://schemas.openxmlformats.org/officeDocument/2006/relationships/image" Target="../media/image47.jpeg"/><Relationship Id="rId9" Type="http://schemas.openxmlformats.org/officeDocument/2006/relationships/slide" Target="slide52.xml"/></Relationships>
</file>

<file path=ppt/slides/_rels/slide51.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slide" Target="slide42.xml"/></Relationships>
</file>

<file path=ppt/slides/_rels/slide52.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49.jpeg"/><Relationship Id="rId5" Type="http://schemas.openxmlformats.org/officeDocument/2006/relationships/image" Target="../media/image47.jpeg"/><Relationship Id="rId4" Type="http://schemas.openxmlformats.org/officeDocument/2006/relationships/slide" Target="slide42.xml"/></Relationships>
</file>

<file path=ppt/slides/_rels/slide53.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slide" Target="slide50.xml"/><Relationship Id="rId7" Type="http://schemas.openxmlformats.org/officeDocument/2006/relationships/slide" Target="slide54.xm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50.jpeg"/><Relationship Id="rId5" Type="http://schemas.openxmlformats.org/officeDocument/2006/relationships/image" Target="../media/image47.jpeg"/><Relationship Id="rId4" Type="http://schemas.openxmlformats.org/officeDocument/2006/relationships/slide" Target="slide42.xml"/></Relationships>
</file>

<file path=ppt/slides/_rels/slide54.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image" Target="../media/image50.jpeg"/><Relationship Id="rId4" Type="http://schemas.openxmlformats.org/officeDocument/2006/relationships/image" Target="../media/image47.jpeg"/></Relationships>
</file>

<file path=ppt/slides/_rels/slide55.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slide" Target="slide60.xml"/><Relationship Id="rId5" Type="http://schemas.openxmlformats.org/officeDocument/2006/relationships/slide" Target="slide56.xml"/><Relationship Id="rId4" Type="http://schemas.openxmlformats.org/officeDocument/2006/relationships/slide" Target="slide1.xml"/></Relationships>
</file>

<file path=ppt/slides/_rels/slide5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slide" Target="slide57.xml"/><Relationship Id="rId4" Type="http://schemas.openxmlformats.org/officeDocument/2006/relationships/slide" Target="slide55.xml"/></Relationships>
</file>

<file path=ppt/slides/_rels/slide57.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slide" Target="slide58.xml"/><Relationship Id="rId4" Type="http://schemas.openxmlformats.org/officeDocument/2006/relationships/slide" Target="slide55.xml"/></Relationships>
</file>

<file path=ppt/slides/_rels/slide58.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slide" Target="slide59.xml"/><Relationship Id="rId5" Type="http://schemas.openxmlformats.org/officeDocument/2006/relationships/slide" Target="slide55.xml"/><Relationship Id="rId4" Type="http://schemas.openxmlformats.org/officeDocument/2006/relationships/slide" Target="slide57.xml"/></Relationships>
</file>

<file path=ppt/slides/_rels/slide59.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slide" Target="slide60.xml"/><Relationship Id="rId4" Type="http://schemas.openxmlformats.org/officeDocument/2006/relationships/slide" Target="slide55.xml"/></Relationships>
</file>

<file path=ppt/slides/_rels/slide6.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slide" Target="slide12.xml"/></Relationships>
</file>

<file path=ppt/slides/_rels/slide6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slide" Target="slide61.xml"/><Relationship Id="rId5" Type="http://schemas.openxmlformats.org/officeDocument/2006/relationships/slide" Target="slide55.xml"/><Relationship Id="rId4" Type="http://schemas.openxmlformats.org/officeDocument/2006/relationships/slide" Target="slide59.xml"/></Relationships>
</file>

<file path=ppt/slides/_rels/slide61.xml.rels><?xml version="1.0" encoding="UTF-8" standalone="yes"?>
<Relationships xmlns="http://schemas.openxmlformats.org/package/2006/relationships"><Relationship Id="rId8" Type="http://schemas.openxmlformats.org/officeDocument/2006/relationships/slide" Target="slide62.xml"/><Relationship Id="rId3" Type="http://schemas.openxmlformats.org/officeDocument/2006/relationships/image" Target="../media/image44.jpeg"/><Relationship Id="rId7" Type="http://schemas.openxmlformats.org/officeDocument/2006/relationships/slide" Target="slide55.xm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slide" Target="slide60.xml"/><Relationship Id="rId5" Type="http://schemas.openxmlformats.org/officeDocument/2006/relationships/image" Target="../media/image46.jpeg"/><Relationship Id="rId4" Type="http://schemas.openxmlformats.org/officeDocument/2006/relationships/image" Target="../media/image45.jpeg"/></Relationships>
</file>

<file path=ppt/slides/_rels/slide62.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image" Target="../media/image44.jpeg"/><Relationship Id="rId7" Type="http://schemas.openxmlformats.org/officeDocument/2006/relationships/slide" Target="slide55.xm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slide" Target="slide61.xml"/><Relationship Id="rId5" Type="http://schemas.openxmlformats.org/officeDocument/2006/relationships/image" Target="../media/image46.jpeg"/><Relationship Id="rId4" Type="http://schemas.openxmlformats.org/officeDocument/2006/relationships/image" Target="../media/image45.jpeg"/></Relationships>
</file>

<file path=ppt/slides/_rels/slide63.xml.rels><?xml version="1.0" encoding="UTF-8" standalone="yes"?>
<Relationships xmlns="http://schemas.openxmlformats.org/package/2006/relationships"><Relationship Id="rId8" Type="http://schemas.openxmlformats.org/officeDocument/2006/relationships/slide" Target="slide64.xml"/><Relationship Id="rId3" Type="http://schemas.openxmlformats.org/officeDocument/2006/relationships/slide" Target="slide62.xml"/><Relationship Id="rId7" Type="http://schemas.openxmlformats.org/officeDocument/2006/relationships/image" Target="../media/image50.jpeg"/><Relationship Id="rId12" Type="http://schemas.openxmlformats.org/officeDocument/2006/relationships/slide" Target="slide55.xml"/><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49.jpeg"/><Relationship Id="rId11" Type="http://schemas.openxmlformats.org/officeDocument/2006/relationships/image" Target="../media/image54.jpeg"/><Relationship Id="rId5" Type="http://schemas.openxmlformats.org/officeDocument/2006/relationships/image" Target="../media/image48.jpeg"/><Relationship Id="rId10" Type="http://schemas.openxmlformats.org/officeDocument/2006/relationships/slide" Target="slide66.xml"/><Relationship Id="rId4" Type="http://schemas.openxmlformats.org/officeDocument/2006/relationships/slide" Target="slide1.xml"/><Relationship Id="rId9" Type="http://schemas.openxmlformats.org/officeDocument/2006/relationships/slide" Target="slide65.xml"/></Relationships>
</file>

<file path=ppt/slides/_rels/slide64.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54.jpeg"/><Relationship Id="rId4" Type="http://schemas.openxmlformats.org/officeDocument/2006/relationships/image" Target="../media/image48.jpeg"/></Relationships>
</file>

<file path=ppt/slides/_rels/slide65.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image" Target="../media/image54.jpeg"/><Relationship Id="rId4" Type="http://schemas.openxmlformats.org/officeDocument/2006/relationships/image" Target="../media/image49.jpeg"/></Relationships>
</file>

<file path=ppt/slides/_rels/slide66.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54.jpeg"/><Relationship Id="rId5" Type="http://schemas.openxmlformats.org/officeDocument/2006/relationships/slide" Target="slide54.xml"/><Relationship Id="rId4" Type="http://schemas.openxmlformats.org/officeDocument/2006/relationships/image" Target="../media/image50.jpeg"/></Relationships>
</file>

<file path=ppt/slides/_rels/slide7.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10" Type="http://schemas.openxmlformats.org/officeDocument/2006/relationships/slide" Target="slide6.xml"/><Relationship Id="rId4" Type="http://schemas.openxmlformats.org/officeDocument/2006/relationships/image" Target="../media/image11.jpeg"/><Relationship Id="rId9"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slide" Target="slide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slide" Target="slide6.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200150"/>
          </a:xfrm>
        </p:spPr>
        <p:txBody>
          <a:bodyPr/>
          <a:lstStyle/>
          <a:p>
            <a:r>
              <a:rPr lang="en-US" b="1" dirty="0" smtClean="0"/>
              <a:t>Meteorites</a:t>
            </a:r>
            <a:endParaRPr lang="en-US" b="1" dirty="0"/>
          </a:p>
        </p:txBody>
      </p:sp>
      <p:sp>
        <p:nvSpPr>
          <p:cNvPr id="3" name="Subtitle 2"/>
          <p:cNvSpPr>
            <a:spLocks noGrp="1"/>
          </p:cNvSpPr>
          <p:nvPr>
            <p:ph type="subTitle" idx="1"/>
          </p:nvPr>
        </p:nvSpPr>
        <p:spPr>
          <a:xfrm>
            <a:off x="2819400" y="1581150"/>
            <a:ext cx="3505200" cy="857250"/>
          </a:xfrm>
        </p:spPr>
        <p:txBody>
          <a:bodyPr>
            <a:normAutofit fontScale="40000" lnSpcReduction="20000"/>
          </a:bodyPr>
          <a:lstStyle/>
          <a:p>
            <a:r>
              <a:rPr lang="en-US" sz="6700" u="sng" dirty="0" smtClean="0">
                <a:solidFill>
                  <a:srgbClr val="00CCFF"/>
                </a:solidFill>
              </a:rPr>
              <a:t>The Basics</a:t>
            </a:r>
          </a:p>
          <a:p>
            <a:r>
              <a:rPr lang="en-US" sz="3400" dirty="0" smtClean="0">
                <a:solidFill>
                  <a:schemeClr val="tx1"/>
                </a:solidFill>
              </a:rPr>
              <a:t>Want to know more about meteorites in general? Click the “The Basics” link above .</a:t>
            </a:r>
            <a:endParaRPr lang="en-US" sz="3400" dirty="0">
              <a:solidFill>
                <a:schemeClr val="tx1"/>
              </a:solidFill>
            </a:endParaRPr>
          </a:p>
        </p:txBody>
      </p:sp>
      <p:sp>
        <p:nvSpPr>
          <p:cNvPr id="4" name="Subtitle 2"/>
          <p:cNvSpPr txBox="1">
            <a:spLocks/>
          </p:cNvSpPr>
          <p:nvPr/>
        </p:nvSpPr>
        <p:spPr>
          <a:xfrm>
            <a:off x="5181600" y="3028950"/>
            <a:ext cx="3733800" cy="914400"/>
          </a:xfrm>
          <a:prstGeom prst="rect">
            <a:avLst/>
          </a:prstGeom>
        </p:spPr>
        <p:txBody>
          <a:bodyPr vert="horz" lIns="91440" tIns="45720" rIns="91440" bIns="45720" rtlCol="0">
            <a:normAutofit fontScale="2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9800" u="sng" dirty="0" smtClean="0">
                <a:solidFill>
                  <a:srgbClr val="00CCFF"/>
                </a:solidFill>
              </a:rPr>
              <a:t>Zagami</a:t>
            </a:r>
            <a:endParaRPr kumimoji="0" lang="en-US" sz="9800" i="0" u="sng" strike="noStrike" kern="1200" cap="none" spc="0" normalizeH="0" baseline="0" noProof="0" dirty="0" smtClean="0">
              <a:ln>
                <a:noFill/>
              </a:ln>
              <a:solidFill>
                <a:srgbClr val="00CCFF"/>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5600" b="0" i="0" u="none" strike="noStrike" kern="1200" cap="none" spc="0" normalizeH="0" baseline="0" noProof="0" dirty="0" smtClean="0">
                <a:ln>
                  <a:noFill/>
                </a:ln>
                <a:solidFill>
                  <a:schemeClr val="tx1"/>
                </a:solidFill>
                <a:effectLst/>
                <a:uLnTx/>
                <a:uFillTx/>
                <a:latin typeface="+mn-lt"/>
                <a:ea typeface="+mn-ea"/>
                <a:cs typeface="+mn-cs"/>
              </a:rPr>
              <a:t>Want to know more about our </a:t>
            </a:r>
            <a:r>
              <a:rPr lang="en-US" sz="5600" dirty="0" smtClean="0"/>
              <a:t>Mars </a:t>
            </a:r>
            <a:r>
              <a:rPr kumimoji="0" lang="en-US" sz="5600" b="0" i="0" u="none" strike="noStrike" kern="1200" cap="none" spc="0" normalizeH="0" baseline="0" noProof="0" dirty="0" smtClean="0">
                <a:ln>
                  <a:noFill/>
                </a:ln>
                <a:solidFill>
                  <a:schemeClr val="tx1"/>
                </a:solidFill>
                <a:effectLst/>
                <a:uLnTx/>
                <a:uFillTx/>
                <a:latin typeface="+mn-lt"/>
                <a:ea typeface="+mn-ea"/>
                <a:cs typeface="+mn-cs"/>
              </a:rPr>
              <a:t>meteorite, Zagami? Click the “Zagami” link above .</a:t>
            </a:r>
          </a:p>
        </p:txBody>
      </p:sp>
      <p:sp>
        <p:nvSpPr>
          <p:cNvPr id="5" name="Subtitle 2">
            <a:hlinkClick r:id="rId3" action="ppaction://hlinksldjump"/>
          </p:cNvPr>
          <p:cNvSpPr txBox="1">
            <a:spLocks/>
          </p:cNvSpPr>
          <p:nvPr/>
        </p:nvSpPr>
        <p:spPr>
          <a:xfrm>
            <a:off x="457200" y="3105150"/>
            <a:ext cx="3810000" cy="914400"/>
          </a:xfrm>
          <a:prstGeom prst="rect">
            <a:avLst/>
          </a:prstGeom>
        </p:spPr>
        <p:txBody>
          <a:bodyPr vert="horz" lIns="91440" tIns="45720" rIns="91440" bIns="45720" rtlCol="0">
            <a:normAutofit fontScale="2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8000" u="sng" dirty="0" smtClean="0">
                <a:solidFill>
                  <a:srgbClr val="00CCFF"/>
                </a:solidFill>
              </a:rPr>
              <a:t>Dar al </a:t>
            </a:r>
            <a:r>
              <a:rPr lang="en-US" sz="8000" u="sng" dirty="0" err="1" smtClean="0">
                <a:solidFill>
                  <a:srgbClr val="00CCFF"/>
                </a:solidFill>
              </a:rPr>
              <a:t>Gani</a:t>
            </a:r>
            <a:r>
              <a:rPr lang="en-US" sz="8000" u="sng" dirty="0" smtClean="0">
                <a:solidFill>
                  <a:srgbClr val="00CCFF"/>
                </a:solidFill>
              </a:rPr>
              <a:t> 262</a:t>
            </a:r>
            <a:endParaRPr kumimoji="0" lang="en-US" sz="8000" b="0" i="0" u="sng" strike="noStrike" kern="1200" cap="none" spc="0" normalizeH="0" baseline="0" noProof="0" dirty="0" smtClean="0">
              <a:ln>
                <a:noFill/>
              </a:ln>
              <a:solidFill>
                <a:srgbClr val="00CCFF"/>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5600" dirty="0" smtClean="0"/>
              <a:t>How about our Moon meteorite, Dar al </a:t>
            </a:r>
            <a:r>
              <a:rPr lang="en-US" sz="5600" dirty="0" err="1" smtClean="0"/>
              <a:t>Gani</a:t>
            </a:r>
            <a:r>
              <a:rPr lang="en-US" sz="5600" dirty="0" smtClean="0"/>
              <a:t> 262? Want to know more? Click on “Dar al </a:t>
            </a:r>
            <a:r>
              <a:rPr lang="en-US" sz="5600" dirty="0" err="1" smtClean="0"/>
              <a:t>Gani</a:t>
            </a:r>
            <a:r>
              <a:rPr lang="en-US" sz="5600" dirty="0" smtClean="0"/>
              <a:t> 262”</a:t>
            </a:r>
            <a:endParaRPr kumimoji="0" lang="en-US" sz="56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 name="Picture 2" descr="C:\Documents and Settings\Student\Local Settings\Temporary Internet Files\Content.IE5\KXAZOPM7\MC900438714[1].jpg"/>
          <p:cNvPicPr>
            <a:picLocks noChangeAspect="1" noChangeArrowheads="1"/>
          </p:cNvPicPr>
          <p:nvPr/>
        </p:nvPicPr>
        <p:blipFill>
          <a:blip r:embed="rId4" cstate="print"/>
          <a:srcRect/>
          <a:stretch>
            <a:fillRect/>
          </a:stretch>
        </p:blipFill>
        <p:spPr bwMode="auto">
          <a:xfrm>
            <a:off x="7010400" y="171450"/>
            <a:ext cx="1828800" cy="1485900"/>
          </a:xfrm>
          <a:prstGeom prst="rect">
            <a:avLst/>
          </a:prstGeom>
          <a:noFill/>
        </p:spPr>
      </p:pic>
      <p:sp>
        <p:nvSpPr>
          <p:cNvPr id="9" name="Rectangle 8">
            <a:hlinkClick r:id="rId5" action="ppaction://hlinksldjump"/>
          </p:cNvPr>
          <p:cNvSpPr/>
          <p:nvPr/>
        </p:nvSpPr>
        <p:spPr>
          <a:xfrm>
            <a:off x="3886200" y="1600200"/>
            <a:ext cx="1447800" cy="2857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hlinkClick r:id="rId6" action="ppaction://hlinksldjump"/>
          </p:cNvPr>
          <p:cNvSpPr/>
          <p:nvPr/>
        </p:nvSpPr>
        <p:spPr>
          <a:xfrm>
            <a:off x="6477000" y="3124200"/>
            <a:ext cx="1143000" cy="2857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23950"/>
            <a:ext cx="4343400" cy="2362200"/>
          </a:xfrm>
        </p:spPr>
        <p:txBody>
          <a:bodyPr>
            <a:noAutofit/>
          </a:bodyPr>
          <a:lstStyle/>
          <a:p>
            <a:pPr marL="0" indent="0">
              <a:spcBef>
                <a:spcPts val="0"/>
              </a:spcBef>
              <a:buNone/>
            </a:pPr>
            <a:r>
              <a:rPr lang="en-US" sz="1400" dirty="0" smtClean="0">
                <a:solidFill>
                  <a:schemeClr val="tx1">
                    <a:lumMod val="75000"/>
                  </a:schemeClr>
                </a:solidFill>
              </a:rPr>
              <a:t>If, at some point in the future, an asteroid or comet does head our way, what will the result be?   It depends on its size, speed, as well  as other factors. Richard </a:t>
            </a:r>
            <a:r>
              <a:rPr lang="en-US" sz="1400" dirty="0" err="1" smtClean="0">
                <a:solidFill>
                  <a:schemeClr val="tx1">
                    <a:lumMod val="75000"/>
                  </a:schemeClr>
                </a:solidFill>
              </a:rPr>
              <a:t>Binzel</a:t>
            </a:r>
            <a:r>
              <a:rPr lang="en-US" sz="1400" dirty="0" smtClean="0">
                <a:solidFill>
                  <a:schemeClr val="tx1">
                    <a:lumMod val="75000"/>
                  </a:schemeClr>
                </a:solidFill>
              </a:rPr>
              <a:t>, from the Massachusetts Institute of Technology, has developed something called the Torino scale. Similar to the Richter scale, which measures Earthquakes, the numbers on the Torino scale combine the chances of being hit by an asteroid or comet with the possible damage that might occur.</a:t>
            </a:r>
            <a:endParaRPr lang="en-US" sz="1400" dirty="0">
              <a:solidFill>
                <a:schemeClr val="tx1">
                  <a:lumMod val="75000"/>
                </a:schemeClr>
              </a:solidFill>
            </a:endParaRPr>
          </a:p>
        </p:txBody>
      </p:sp>
      <p:sp>
        <p:nvSpPr>
          <p:cNvPr id="7" name="TextBox 6"/>
          <p:cNvSpPr txBox="1"/>
          <p:nvPr/>
        </p:nvSpPr>
        <p:spPr>
          <a:xfrm rot="10800000" flipV="1">
            <a:off x="3810000" y="895350"/>
            <a:ext cx="1600200" cy="338554"/>
          </a:xfrm>
          <a:prstGeom prst="rect">
            <a:avLst/>
          </a:prstGeom>
          <a:noFill/>
        </p:spPr>
        <p:txBody>
          <a:bodyPr wrap="square" rtlCol="0">
            <a:spAutoFit/>
          </a:bodyPr>
          <a:lstStyle/>
          <a:p>
            <a:pPr algn="ctr"/>
            <a:r>
              <a:rPr lang="en-US" sz="1600" dirty="0" smtClean="0">
                <a:solidFill>
                  <a:srgbClr val="FFB265"/>
                </a:solidFill>
              </a:rPr>
              <a:t>The Torino Scale</a:t>
            </a:r>
            <a:endParaRPr lang="en-US" sz="1600" dirty="0">
              <a:solidFill>
                <a:srgbClr val="FFB265"/>
              </a:solidFill>
            </a:endParaRPr>
          </a:p>
        </p:txBody>
      </p:sp>
      <p:sp>
        <p:nvSpPr>
          <p:cNvPr id="8" name="TextBox 7"/>
          <p:cNvSpPr txBox="1"/>
          <p:nvPr/>
        </p:nvSpPr>
        <p:spPr>
          <a:xfrm>
            <a:off x="4800600" y="1200150"/>
            <a:ext cx="1447800" cy="1200329"/>
          </a:xfrm>
          <a:prstGeom prst="rect">
            <a:avLst/>
          </a:prstGeom>
          <a:noFill/>
        </p:spPr>
        <p:txBody>
          <a:bodyPr wrap="square" rtlCol="0">
            <a:spAutoFit/>
          </a:bodyPr>
          <a:lstStyle/>
          <a:p>
            <a:r>
              <a:rPr lang="en-US" sz="1200" dirty="0" smtClean="0">
                <a:solidFill>
                  <a:schemeClr val="tx1">
                    <a:lumMod val="75000"/>
                  </a:schemeClr>
                </a:solidFill>
              </a:rPr>
              <a:t>chart adapted from </a:t>
            </a:r>
            <a:r>
              <a:rPr lang="en-US" sz="1200" i="1" dirty="0" smtClean="0">
                <a:solidFill>
                  <a:schemeClr val="tx1">
                    <a:lumMod val="75000"/>
                  </a:schemeClr>
                </a:solidFill>
              </a:rPr>
              <a:t>Sky &amp; Telescope</a:t>
            </a:r>
            <a:r>
              <a:rPr lang="en-US" sz="1200" dirty="0" smtClean="0">
                <a:solidFill>
                  <a:schemeClr val="tx1">
                    <a:lumMod val="75000"/>
                  </a:schemeClr>
                </a:solidFill>
              </a:rPr>
              <a:t>, June 1998; "The Torino Scale: Gauging the Impact Threat"</a:t>
            </a:r>
            <a:endParaRPr lang="en-US" sz="1200" dirty="0"/>
          </a:p>
        </p:txBody>
      </p:sp>
      <p:pic>
        <p:nvPicPr>
          <p:cNvPr id="29698" name="Picture 2" descr="Z:\!LAPO\Exhibits\Meteorites\Meteorite Computer Exhibit\exhibit\Torino.jpg"/>
          <p:cNvPicPr>
            <a:picLocks noChangeAspect="1" noChangeArrowheads="1"/>
          </p:cNvPicPr>
          <p:nvPr/>
        </p:nvPicPr>
        <p:blipFill>
          <a:blip r:embed="rId3" cstate="print"/>
          <a:srcRect/>
          <a:stretch>
            <a:fillRect/>
          </a:stretch>
        </p:blipFill>
        <p:spPr bwMode="auto">
          <a:xfrm>
            <a:off x="6172200" y="971550"/>
            <a:ext cx="2666999" cy="3505200"/>
          </a:xfrm>
          <a:prstGeom prst="rect">
            <a:avLst/>
          </a:prstGeom>
          <a:noFill/>
        </p:spPr>
      </p:pic>
      <p:sp>
        <p:nvSpPr>
          <p:cNvPr id="16"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What are their</a:t>
            </a:r>
            <a:r>
              <a:rPr kumimoji="0" lang="en-US" sz="3100" b="0" i="0" u="none" strike="noStrike" kern="1200" cap="none" spc="0" normalizeH="0" noProof="0" dirty="0" smtClean="0">
                <a:ln>
                  <a:noFill/>
                </a:ln>
                <a:solidFill>
                  <a:srgbClr val="FFFF66"/>
                </a:solidFill>
                <a:effectLst/>
                <a:uLnTx/>
                <a:uFillTx/>
                <a:latin typeface="+mj-lt"/>
                <a:ea typeface="+mj-ea"/>
                <a:cs typeface="+mj-cs"/>
              </a:rPr>
              <a:t> names?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17" name="TextBox 16"/>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ight Arrow 17"/>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hlinkClick r:id="rId4"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1" name="Rectangle 20">
            <a:hlinkClick r:id="rId5" action="ppaction://hlinksldjump"/>
          </p:cNvPr>
          <p:cNvSpPr/>
          <p:nvPr/>
        </p:nvSpPr>
        <p:spPr>
          <a:xfrm>
            <a:off x="2971800" y="4591050"/>
            <a:ext cx="3124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Right Arrow 22"/>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hlinkClick r:id="rId6"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p:cNvSpPr txBox="1">
            <a:spLocks/>
          </p:cNvSpPr>
          <p:nvPr/>
        </p:nvSpPr>
        <p:spPr>
          <a:xfrm>
            <a:off x="304800" y="3181350"/>
            <a:ext cx="5638800" cy="1295400"/>
          </a:xfrm>
          <a:prstGeom prst="rect">
            <a:avLst/>
          </a:prstGeom>
        </p:spPr>
        <p:txBody>
          <a:bodyPr vert="horz" lIns="91440" tIns="45720" rIns="91440" bIns="45720" rtlCol="0">
            <a:normAutofit/>
          </a:bodyPr>
          <a:lstStyle/>
          <a:p>
            <a:pPr marL="0" marR="0" lvl="0" indent="0" defTabSz="914400" rtl="0" eaLnBrk="1" fontAlgn="auto" latinLnBrk="0" hangingPunct="1">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chemeClr val="tx1">
                    <a:lumMod val="75000"/>
                  </a:schemeClr>
                </a:solidFill>
                <a:effectLst/>
                <a:uLnTx/>
                <a:uFillTx/>
                <a:latin typeface="+mn-lt"/>
                <a:ea typeface="+mn-ea"/>
                <a:cs typeface="+mn-cs"/>
              </a:rPr>
              <a:t>In short, a 0 on the Torino scale is nothing to fear (so is a 1 and probably a 2).  A 10... well, remember the dinosaurs...?</a:t>
            </a:r>
          </a:p>
          <a:p>
            <a:pPr marL="0" marR="0" lvl="0" indent="0" defTabSz="914400" rtl="0" eaLnBrk="1" fontAlgn="auto" latinLnBrk="0" hangingPunct="1">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chemeClr val="tx1">
                    <a:lumMod val="75000"/>
                  </a:schemeClr>
                </a:solidFill>
                <a:effectLst/>
                <a:uLnTx/>
                <a:uFillTx/>
                <a:latin typeface="+mn-lt"/>
                <a:ea typeface="+mn-ea"/>
                <a:cs typeface="+mn-cs"/>
              </a:rPr>
              <a:t>According to Richard </a:t>
            </a:r>
            <a:r>
              <a:rPr kumimoji="0" lang="en-US" sz="1400" b="0" i="0" u="none" strike="noStrike" kern="1200" cap="none" spc="0" normalizeH="0" baseline="0" noProof="0" dirty="0" err="1" smtClean="0">
                <a:ln>
                  <a:noFill/>
                </a:ln>
                <a:solidFill>
                  <a:schemeClr val="tx1">
                    <a:lumMod val="75000"/>
                  </a:schemeClr>
                </a:solidFill>
                <a:effectLst/>
                <a:uLnTx/>
                <a:uFillTx/>
                <a:latin typeface="+mn-lt"/>
                <a:ea typeface="+mn-ea"/>
                <a:cs typeface="+mn-cs"/>
              </a:rPr>
              <a:t>Binzel</a:t>
            </a:r>
            <a:r>
              <a:rPr kumimoji="0" lang="en-US" sz="1400" b="0" i="0" u="none" strike="noStrike" kern="1200" cap="none" spc="0" normalizeH="0" baseline="0" noProof="0" dirty="0" smtClean="0">
                <a:ln>
                  <a:noFill/>
                </a:ln>
                <a:solidFill>
                  <a:schemeClr val="tx1">
                    <a:lumMod val="75000"/>
                  </a:schemeClr>
                </a:solidFill>
                <a:effectLst/>
                <a:uLnTx/>
                <a:uFillTx/>
                <a:latin typeface="+mn-lt"/>
                <a:ea typeface="+mn-ea"/>
                <a:cs typeface="+mn-cs"/>
              </a:rPr>
              <a:t>, "no near-Earth asteroid has ever exceeded level 1 on the Torino scale."</a:t>
            </a:r>
          </a:p>
          <a:p>
            <a:pPr marL="0" marR="0" lvl="0" indent="0" defTabSz="914400" rtl="0" eaLnBrk="1" fontAlgn="auto" latinLnBrk="0" hangingPunct="1">
              <a:spcAft>
                <a:spcPts val="0"/>
              </a:spcAft>
              <a:buClrTx/>
              <a:buSzTx/>
              <a:buFont typeface="Arial" pitchFamily="34" charset="0"/>
              <a:buNone/>
              <a:tabLst/>
              <a:defRPr/>
            </a:pPr>
            <a:r>
              <a:rPr kumimoji="0" lang="en-US" sz="1400" b="0" i="0" u="none" strike="noStrike" kern="1200" cap="none" spc="0" normalizeH="0" baseline="0" noProof="0" dirty="0" smtClean="0">
                <a:ln>
                  <a:noFill/>
                </a:ln>
                <a:solidFill>
                  <a:schemeClr val="tx1">
                    <a:lumMod val="75000"/>
                  </a:schemeClr>
                </a:solidFill>
                <a:effectLst/>
                <a:uLnTx/>
                <a:uFillTx/>
                <a:latin typeface="+mn-lt"/>
                <a:ea typeface="+mn-ea"/>
                <a:cs typeface="+mn-cs"/>
              </a:rPr>
              <a:t>Yet he also has this to say: “Let's hope it stays that way!”</a:t>
            </a:r>
            <a:endParaRPr kumimoji="0" lang="en-US" sz="1400" b="0" i="0" u="none" strike="noStrike" kern="1200" cap="none" spc="0" normalizeH="0" baseline="0" noProof="0" dirty="0">
              <a:ln>
                <a:noFill/>
              </a:ln>
              <a:solidFill>
                <a:schemeClr val="tx1">
                  <a:lumMod val="75000"/>
                </a:schemeClr>
              </a:solidFill>
              <a:effectLst/>
              <a:uLnTx/>
              <a:uFillTx/>
              <a:latin typeface="+mn-lt"/>
              <a:ea typeface="+mn-ea"/>
              <a:cs typeface="+mn-cs"/>
            </a:endParaRPr>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3" name="Content Placeholder 2"/>
          <p:cNvSpPr>
            <a:spLocks noGrp="1"/>
          </p:cNvSpPr>
          <p:nvPr>
            <p:ph idx="1"/>
          </p:nvPr>
        </p:nvSpPr>
        <p:spPr>
          <a:xfrm>
            <a:off x="457200" y="971550"/>
            <a:ext cx="8229600" cy="3394472"/>
          </a:xfrm>
        </p:spPr>
        <p:txBody>
          <a:bodyPr/>
          <a:lstStyle/>
          <a:p>
            <a:pPr algn="ctr">
              <a:spcBef>
                <a:spcPts val="0"/>
              </a:spcBef>
              <a:buNone/>
            </a:pPr>
            <a:endParaRPr lang="en-US" sz="1800" dirty="0" smtClean="0">
              <a:solidFill>
                <a:srgbClr val="FFFF66"/>
              </a:solidFill>
            </a:endParaRPr>
          </a:p>
          <a:p>
            <a:pPr algn="ctr">
              <a:spcBef>
                <a:spcPts val="0"/>
              </a:spcBef>
              <a:buNone/>
            </a:pPr>
            <a:r>
              <a:rPr lang="en-US" sz="1800" dirty="0" smtClean="0">
                <a:solidFill>
                  <a:srgbClr val="FFB265"/>
                </a:solidFill>
              </a:rPr>
              <a:t>Meteorites go by different names depending on where they are</a:t>
            </a:r>
          </a:p>
          <a:p>
            <a:pPr algn="ctr">
              <a:spcBef>
                <a:spcPts val="0"/>
              </a:spcBef>
              <a:buNone/>
            </a:pPr>
            <a:endParaRPr lang="en-US" sz="1800" dirty="0">
              <a:solidFill>
                <a:srgbClr val="FFB265"/>
              </a:solidFill>
            </a:endParaRPr>
          </a:p>
        </p:txBody>
      </p:sp>
      <p:sp>
        <p:nvSpPr>
          <p:cNvPr id="7" name="TextBox 6"/>
          <p:cNvSpPr txBox="1"/>
          <p:nvPr/>
        </p:nvSpPr>
        <p:spPr>
          <a:xfrm>
            <a:off x="3429000" y="2114550"/>
            <a:ext cx="2438400" cy="1661993"/>
          </a:xfrm>
          <a:prstGeom prst="rect">
            <a:avLst/>
          </a:prstGeom>
          <a:noFill/>
        </p:spPr>
        <p:txBody>
          <a:bodyPr wrap="square" rtlCol="0">
            <a:spAutoFit/>
          </a:bodyPr>
          <a:lstStyle/>
          <a:p>
            <a:pPr algn="ctr"/>
            <a:r>
              <a:rPr lang="en-US" b="1" dirty="0" smtClean="0">
                <a:solidFill>
                  <a:srgbClr val="66FFCC"/>
                </a:solidFill>
              </a:rPr>
              <a:t>meteor</a:t>
            </a:r>
          </a:p>
          <a:p>
            <a:r>
              <a:rPr lang="en-US" sz="1400" b="1" dirty="0" err="1" smtClean="0">
                <a:solidFill>
                  <a:schemeClr val="tx1">
                    <a:lumMod val="75000"/>
                  </a:schemeClr>
                </a:solidFill>
              </a:rPr>
              <a:t>me•te•or</a:t>
            </a:r>
            <a:r>
              <a:rPr lang="en-US" sz="1400" b="1" dirty="0" smtClean="0">
                <a:solidFill>
                  <a:schemeClr val="tx1">
                    <a:lumMod val="75000"/>
                  </a:schemeClr>
                </a:solidFill>
              </a:rPr>
              <a:t>     </a:t>
            </a:r>
            <a:r>
              <a:rPr lang="en-US" sz="1400" i="1" dirty="0" smtClean="0">
                <a:solidFill>
                  <a:schemeClr val="tx1">
                    <a:lumMod val="75000"/>
                  </a:schemeClr>
                </a:solidFill>
              </a:rPr>
              <a:t>(</a:t>
            </a:r>
            <a:r>
              <a:rPr lang="en-US" sz="1400" i="1" dirty="0" err="1" smtClean="0">
                <a:solidFill>
                  <a:schemeClr val="tx1">
                    <a:lumMod val="75000"/>
                  </a:schemeClr>
                </a:solidFill>
              </a:rPr>
              <a:t>mee</a:t>
            </a:r>
            <a:r>
              <a:rPr lang="en-US" sz="1400" i="1" dirty="0" smtClean="0">
                <a:solidFill>
                  <a:schemeClr val="tx1">
                    <a:lumMod val="75000"/>
                  </a:schemeClr>
                </a:solidFill>
              </a:rPr>
              <a:t>-tee-or) </a:t>
            </a:r>
            <a:r>
              <a:rPr lang="en-US" sz="1400" dirty="0" smtClean="0">
                <a:solidFill>
                  <a:schemeClr val="tx1">
                    <a:lumMod val="75000"/>
                  </a:schemeClr>
                </a:solidFill>
              </a:rPr>
              <a:t>  </a:t>
            </a:r>
          </a:p>
          <a:p>
            <a:r>
              <a:rPr lang="en-US" sz="1400" dirty="0" smtClean="0">
                <a:solidFill>
                  <a:schemeClr val="tx1">
                    <a:lumMod val="75000"/>
                  </a:schemeClr>
                </a:solidFill>
              </a:rPr>
              <a:t>A streak of light across the sky, caused by a meteoroid </a:t>
            </a:r>
            <a:br>
              <a:rPr lang="en-US" sz="1400" dirty="0" smtClean="0">
                <a:solidFill>
                  <a:schemeClr val="tx1">
                    <a:lumMod val="75000"/>
                  </a:schemeClr>
                </a:solidFill>
              </a:rPr>
            </a:br>
            <a:r>
              <a:rPr lang="en-US" sz="1400" dirty="0" smtClean="0">
                <a:solidFill>
                  <a:schemeClr val="tx1">
                    <a:lumMod val="75000"/>
                  </a:schemeClr>
                </a:solidFill>
              </a:rPr>
              <a:t>hitting the Earth's atmosphere.</a:t>
            </a:r>
          </a:p>
          <a:p>
            <a:r>
              <a:rPr lang="en-US" sz="1400" dirty="0" smtClean="0">
                <a:solidFill>
                  <a:schemeClr val="tx1">
                    <a:lumMod val="75000"/>
                  </a:schemeClr>
                </a:solidFill>
              </a:rPr>
              <a:t>Meteors are also called shooting stars. </a:t>
            </a:r>
            <a:endParaRPr lang="en-US" sz="1400" dirty="0">
              <a:solidFill>
                <a:schemeClr val="tx1">
                  <a:lumMod val="75000"/>
                </a:schemeClr>
              </a:solidFill>
            </a:endParaRPr>
          </a:p>
        </p:txBody>
      </p:sp>
      <p:pic>
        <p:nvPicPr>
          <p:cNvPr id="31751" name="Picture 7" descr="http://www.shark-tank.com/wp-content/uploads/2013/03/Meteor-in-night-sky-1572022.jpg"/>
          <p:cNvPicPr>
            <a:picLocks noChangeAspect="1" noChangeArrowheads="1"/>
          </p:cNvPicPr>
          <p:nvPr/>
        </p:nvPicPr>
        <p:blipFill>
          <a:blip r:embed="rId3" cstate="print"/>
          <a:srcRect/>
          <a:stretch>
            <a:fillRect/>
          </a:stretch>
        </p:blipFill>
        <p:spPr bwMode="auto">
          <a:xfrm>
            <a:off x="609600" y="2038350"/>
            <a:ext cx="2635268" cy="1828800"/>
          </a:xfrm>
          <a:prstGeom prst="rect">
            <a:avLst/>
          </a:prstGeom>
          <a:noFill/>
        </p:spPr>
      </p:pic>
      <p:pic>
        <p:nvPicPr>
          <p:cNvPr id="31753" name="Picture 9" descr="http://www.manhattangmat.com/blog/wp-content/uploads/meteor-shower.jpg"/>
          <p:cNvPicPr>
            <a:picLocks noChangeAspect="1" noChangeArrowheads="1"/>
          </p:cNvPicPr>
          <p:nvPr/>
        </p:nvPicPr>
        <p:blipFill>
          <a:blip r:embed="rId4" cstate="print"/>
          <a:srcRect/>
          <a:stretch>
            <a:fillRect/>
          </a:stretch>
        </p:blipFill>
        <p:spPr bwMode="auto">
          <a:xfrm>
            <a:off x="6019800" y="1885950"/>
            <a:ext cx="2443405" cy="2057400"/>
          </a:xfrm>
          <a:prstGeom prst="rect">
            <a:avLst/>
          </a:prstGeom>
          <a:noFill/>
        </p:spPr>
      </p:pic>
      <p:sp>
        <p:nvSpPr>
          <p:cNvPr id="14" name="TextBox 13"/>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ight Arrow 14"/>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5"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What are their</a:t>
            </a:r>
            <a:r>
              <a:rPr kumimoji="0" lang="en-US" sz="3100" b="0" i="0" u="none" strike="noStrike" kern="1200" cap="none" spc="0" normalizeH="0" noProof="0" dirty="0" smtClean="0">
                <a:ln>
                  <a:noFill/>
                </a:ln>
                <a:solidFill>
                  <a:srgbClr val="FFFF66"/>
                </a:solidFill>
                <a:effectLst/>
                <a:uLnTx/>
                <a:uFillTx/>
                <a:latin typeface="+mj-lt"/>
                <a:ea typeface="+mj-ea"/>
                <a:cs typeface="+mj-cs"/>
              </a:rPr>
              <a:t> names?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5" name="TextBox 24"/>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6" name="Right Arrow 25"/>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6"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7" action="ppaction://hlinksldjump"/>
          </p:cNvPr>
          <p:cNvSpPr/>
          <p:nvPr/>
        </p:nvSpPr>
        <p:spPr>
          <a:xfrm>
            <a:off x="2971800" y="4591050"/>
            <a:ext cx="3124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3" name="Content Placeholder 2"/>
          <p:cNvSpPr>
            <a:spLocks noGrp="1"/>
          </p:cNvSpPr>
          <p:nvPr>
            <p:ph idx="1"/>
          </p:nvPr>
        </p:nvSpPr>
        <p:spPr>
          <a:xfrm>
            <a:off x="457200" y="971550"/>
            <a:ext cx="8229600" cy="3394472"/>
          </a:xfrm>
        </p:spPr>
        <p:txBody>
          <a:bodyPr/>
          <a:lstStyle/>
          <a:p>
            <a:pPr algn="ctr">
              <a:spcBef>
                <a:spcPts val="0"/>
              </a:spcBef>
              <a:buNone/>
            </a:pPr>
            <a:endParaRPr lang="en-US" sz="1800" dirty="0" smtClean="0">
              <a:solidFill>
                <a:srgbClr val="FFFF66"/>
              </a:solidFill>
            </a:endParaRPr>
          </a:p>
          <a:p>
            <a:pPr algn="ctr">
              <a:spcBef>
                <a:spcPts val="0"/>
              </a:spcBef>
              <a:buNone/>
            </a:pPr>
            <a:r>
              <a:rPr lang="en-US" sz="1800" dirty="0" smtClean="0">
                <a:solidFill>
                  <a:srgbClr val="FFB265"/>
                </a:solidFill>
              </a:rPr>
              <a:t>Meteorites go by different names depending on where they are</a:t>
            </a:r>
          </a:p>
          <a:p>
            <a:pPr algn="ctr">
              <a:spcBef>
                <a:spcPts val="0"/>
              </a:spcBef>
              <a:buNone/>
            </a:pPr>
            <a:endParaRPr lang="en-US" sz="1800" dirty="0">
              <a:solidFill>
                <a:srgbClr val="FFB265"/>
              </a:solidFill>
            </a:endParaRPr>
          </a:p>
        </p:txBody>
      </p:sp>
      <p:sp>
        <p:nvSpPr>
          <p:cNvPr id="7" name="TextBox 6"/>
          <p:cNvSpPr txBox="1"/>
          <p:nvPr/>
        </p:nvSpPr>
        <p:spPr>
          <a:xfrm>
            <a:off x="3429000" y="2114550"/>
            <a:ext cx="2438400" cy="1661993"/>
          </a:xfrm>
          <a:prstGeom prst="rect">
            <a:avLst/>
          </a:prstGeom>
          <a:noFill/>
        </p:spPr>
        <p:txBody>
          <a:bodyPr wrap="square" rtlCol="0">
            <a:spAutoFit/>
          </a:bodyPr>
          <a:lstStyle/>
          <a:p>
            <a:pPr algn="ctr"/>
            <a:r>
              <a:rPr lang="en-US" b="1" dirty="0" smtClean="0">
                <a:solidFill>
                  <a:srgbClr val="66FFCC"/>
                </a:solidFill>
              </a:rPr>
              <a:t>meteor</a:t>
            </a:r>
          </a:p>
          <a:p>
            <a:r>
              <a:rPr lang="en-US" sz="1400" b="1" dirty="0" err="1" smtClean="0">
                <a:solidFill>
                  <a:schemeClr val="tx1">
                    <a:lumMod val="75000"/>
                  </a:schemeClr>
                </a:solidFill>
              </a:rPr>
              <a:t>me•te•or</a:t>
            </a:r>
            <a:r>
              <a:rPr lang="en-US" sz="1400" b="1" dirty="0" smtClean="0">
                <a:solidFill>
                  <a:schemeClr val="tx1">
                    <a:lumMod val="75000"/>
                  </a:schemeClr>
                </a:solidFill>
              </a:rPr>
              <a:t>     </a:t>
            </a:r>
            <a:r>
              <a:rPr lang="en-US" sz="1400" i="1" dirty="0" smtClean="0">
                <a:solidFill>
                  <a:schemeClr val="tx1">
                    <a:lumMod val="75000"/>
                  </a:schemeClr>
                </a:solidFill>
              </a:rPr>
              <a:t>(</a:t>
            </a:r>
            <a:r>
              <a:rPr lang="en-US" sz="1400" i="1" dirty="0" err="1" smtClean="0">
                <a:solidFill>
                  <a:schemeClr val="tx1">
                    <a:lumMod val="75000"/>
                  </a:schemeClr>
                </a:solidFill>
              </a:rPr>
              <a:t>mee</a:t>
            </a:r>
            <a:r>
              <a:rPr lang="en-US" sz="1400" i="1" dirty="0" smtClean="0">
                <a:solidFill>
                  <a:schemeClr val="tx1">
                    <a:lumMod val="75000"/>
                  </a:schemeClr>
                </a:solidFill>
              </a:rPr>
              <a:t>-tee-or) </a:t>
            </a:r>
            <a:r>
              <a:rPr lang="en-US" sz="1400" dirty="0" smtClean="0">
                <a:solidFill>
                  <a:schemeClr val="tx1">
                    <a:lumMod val="75000"/>
                  </a:schemeClr>
                </a:solidFill>
              </a:rPr>
              <a:t>  </a:t>
            </a:r>
          </a:p>
          <a:p>
            <a:r>
              <a:rPr lang="en-US" sz="1400" dirty="0" smtClean="0">
                <a:solidFill>
                  <a:schemeClr val="tx1">
                    <a:lumMod val="75000"/>
                  </a:schemeClr>
                </a:solidFill>
              </a:rPr>
              <a:t>A streak of light across the sky, caused by a meteoroid </a:t>
            </a:r>
            <a:br>
              <a:rPr lang="en-US" sz="1400" dirty="0" smtClean="0">
                <a:solidFill>
                  <a:schemeClr val="tx1">
                    <a:lumMod val="75000"/>
                  </a:schemeClr>
                </a:solidFill>
              </a:rPr>
            </a:br>
            <a:r>
              <a:rPr lang="en-US" sz="1400" dirty="0" smtClean="0">
                <a:solidFill>
                  <a:schemeClr val="tx1">
                    <a:lumMod val="75000"/>
                  </a:schemeClr>
                </a:solidFill>
              </a:rPr>
              <a:t>hitting the Earth's atmosphere.</a:t>
            </a:r>
          </a:p>
          <a:p>
            <a:r>
              <a:rPr lang="en-US" sz="1400" dirty="0" smtClean="0">
                <a:solidFill>
                  <a:schemeClr val="tx1">
                    <a:lumMod val="75000"/>
                  </a:schemeClr>
                </a:solidFill>
              </a:rPr>
              <a:t>Meteors are also called shooting stars. </a:t>
            </a:r>
            <a:endParaRPr lang="en-US" sz="1400" dirty="0">
              <a:solidFill>
                <a:schemeClr val="tx1">
                  <a:lumMod val="75000"/>
                </a:schemeClr>
              </a:solidFill>
            </a:endParaRPr>
          </a:p>
        </p:txBody>
      </p:sp>
      <p:pic>
        <p:nvPicPr>
          <p:cNvPr id="31751" name="Picture 7" descr="http://www.shark-tank.com/wp-content/uploads/2013/03/Meteor-in-night-sky-1572022.jpg"/>
          <p:cNvPicPr>
            <a:picLocks noChangeAspect="1" noChangeArrowheads="1"/>
          </p:cNvPicPr>
          <p:nvPr/>
        </p:nvPicPr>
        <p:blipFill>
          <a:blip r:embed="rId3" cstate="print"/>
          <a:srcRect/>
          <a:stretch>
            <a:fillRect/>
          </a:stretch>
        </p:blipFill>
        <p:spPr bwMode="auto">
          <a:xfrm>
            <a:off x="609600" y="2038350"/>
            <a:ext cx="2635268" cy="1828800"/>
          </a:xfrm>
          <a:prstGeom prst="rect">
            <a:avLst/>
          </a:prstGeom>
          <a:noFill/>
        </p:spPr>
      </p:pic>
      <p:pic>
        <p:nvPicPr>
          <p:cNvPr id="31753" name="Picture 9" descr="http://www.manhattangmat.com/blog/wp-content/uploads/meteor-shower.jpg"/>
          <p:cNvPicPr>
            <a:picLocks noChangeAspect="1" noChangeArrowheads="1"/>
          </p:cNvPicPr>
          <p:nvPr/>
        </p:nvPicPr>
        <p:blipFill>
          <a:blip r:embed="rId4" cstate="print"/>
          <a:srcRect/>
          <a:stretch>
            <a:fillRect/>
          </a:stretch>
        </p:blipFill>
        <p:spPr bwMode="auto">
          <a:xfrm>
            <a:off x="6019800" y="1885950"/>
            <a:ext cx="2443405" cy="2057400"/>
          </a:xfrm>
          <a:prstGeom prst="rect">
            <a:avLst/>
          </a:prstGeom>
          <a:noFill/>
        </p:spPr>
      </p:pic>
      <p:sp>
        <p:nvSpPr>
          <p:cNvPr id="14" name="TextBox 13"/>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ight Arrow 14"/>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5"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What are their</a:t>
            </a:r>
            <a:r>
              <a:rPr kumimoji="0" lang="en-US" sz="3100" b="0" i="0" u="none" strike="noStrike" kern="1200" cap="none" spc="0" normalizeH="0" noProof="0" dirty="0" smtClean="0">
                <a:ln>
                  <a:noFill/>
                </a:ln>
                <a:solidFill>
                  <a:srgbClr val="FFFF66"/>
                </a:solidFill>
                <a:effectLst/>
                <a:uLnTx/>
                <a:uFillTx/>
                <a:latin typeface="+mj-lt"/>
                <a:ea typeface="+mj-ea"/>
                <a:cs typeface="+mj-cs"/>
              </a:rPr>
              <a:t> names?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5" name="TextBox 24"/>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6" name="Right Arrow 25"/>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6"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7" action="ppaction://hlinksldjump"/>
          </p:cNvPr>
          <p:cNvSpPr/>
          <p:nvPr/>
        </p:nvSpPr>
        <p:spPr>
          <a:xfrm>
            <a:off x="2971800" y="4591050"/>
            <a:ext cx="3124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spcBef>
                <a:spcPts val="0"/>
              </a:spcBef>
              <a:buNone/>
            </a:pPr>
            <a:endParaRPr lang="en-US" sz="1800" dirty="0" smtClean="0">
              <a:solidFill>
                <a:srgbClr val="FFFF66"/>
              </a:solidFill>
            </a:endParaRPr>
          </a:p>
          <a:p>
            <a:pPr algn="ctr">
              <a:spcBef>
                <a:spcPts val="0"/>
              </a:spcBef>
              <a:buNone/>
            </a:pPr>
            <a:r>
              <a:rPr lang="en-US" sz="1800" dirty="0" smtClean="0">
                <a:solidFill>
                  <a:srgbClr val="FFB265"/>
                </a:solidFill>
              </a:rPr>
              <a:t>Meteorites go by different names depending on where they are</a:t>
            </a:r>
          </a:p>
          <a:p>
            <a:pPr>
              <a:buNone/>
            </a:pPr>
            <a:endParaRPr lang="en-US" sz="2800" dirty="0"/>
          </a:p>
        </p:txBody>
      </p:sp>
      <p:sp>
        <p:nvSpPr>
          <p:cNvPr id="5" name="Rectangle 4">
            <a:hlinkClick r:id="rId3" action="ppaction://hlinksldjump"/>
          </p:cNvPr>
          <p:cNvSpPr/>
          <p:nvPr/>
        </p:nvSpPr>
        <p:spPr>
          <a:xfrm>
            <a:off x="6096000" y="438150"/>
            <a:ext cx="1981200" cy="4572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971800" y="2266950"/>
            <a:ext cx="3124200" cy="1661993"/>
          </a:xfrm>
          <a:prstGeom prst="rect">
            <a:avLst/>
          </a:prstGeom>
          <a:noFill/>
        </p:spPr>
        <p:txBody>
          <a:bodyPr wrap="square" rtlCol="0">
            <a:spAutoFit/>
          </a:bodyPr>
          <a:lstStyle/>
          <a:p>
            <a:pPr algn="ctr"/>
            <a:r>
              <a:rPr lang="en-US" b="1" dirty="0" smtClean="0">
                <a:solidFill>
                  <a:srgbClr val="66FFCC"/>
                </a:solidFill>
              </a:rPr>
              <a:t>meteorite</a:t>
            </a:r>
          </a:p>
          <a:p>
            <a:r>
              <a:rPr lang="en-US" sz="1400" b="1" dirty="0" err="1" smtClean="0"/>
              <a:t>me•te•or•ite</a:t>
            </a:r>
            <a:r>
              <a:rPr lang="en-US" sz="1400" b="1" dirty="0" smtClean="0"/>
              <a:t>    </a:t>
            </a:r>
            <a:r>
              <a:rPr lang="en-US" sz="1400" i="1" dirty="0" smtClean="0"/>
              <a:t>(</a:t>
            </a:r>
            <a:r>
              <a:rPr lang="en-US" sz="1400" i="1" dirty="0" err="1" smtClean="0"/>
              <a:t>mee</a:t>
            </a:r>
            <a:r>
              <a:rPr lang="en-US" sz="1400" i="1" dirty="0" smtClean="0"/>
              <a:t>-tee-or-</a:t>
            </a:r>
            <a:r>
              <a:rPr lang="en-US" sz="1400" i="1" dirty="0" err="1" smtClean="0"/>
              <a:t>eyet</a:t>
            </a:r>
            <a:r>
              <a:rPr lang="en-US" sz="1400" i="1" dirty="0" smtClean="0"/>
              <a:t>) </a:t>
            </a:r>
            <a:r>
              <a:rPr lang="en-US" sz="1400" dirty="0" smtClean="0"/>
              <a:t>   </a:t>
            </a:r>
          </a:p>
          <a:p>
            <a:r>
              <a:rPr lang="en-US" sz="1400" dirty="0" smtClean="0"/>
              <a:t>A meteoroid – or a piece of one – that made it all the way to the ground and survived. </a:t>
            </a:r>
          </a:p>
          <a:p>
            <a:pPr algn="ctr"/>
            <a:endParaRPr lang="en-US" sz="1400" u="sng" dirty="0" smtClean="0">
              <a:solidFill>
                <a:srgbClr val="00CCFF"/>
              </a:solidFill>
            </a:endParaRPr>
          </a:p>
          <a:p>
            <a:pPr algn="ctr"/>
            <a:r>
              <a:rPr lang="en-US" sz="1400" u="sng" dirty="0" smtClean="0">
                <a:solidFill>
                  <a:srgbClr val="00CCFF"/>
                </a:solidFill>
              </a:rPr>
              <a:t>Identifying a meteorite</a:t>
            </a:r>
          </a:p>
        </p:txBody>
      </p:sp>
      <p:sp>
        <p:nvSpPr>
          <p:cNvPr id="10" name="TextBox 9"/>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ight Arrow 10"/>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hlinkClick r:id="rId4"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14" name="Rectangle 13">
            <a:hlinkClick r:id="rId3"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hlinkClick r:id="rId5" action="ppaction://hlinksldjump"/>
          </p:cNvPr>
          <p:cNvSpPr/>
          <p:nvPr/>
        </p:nvSpPr>
        <p:spPr>
          <a:xfrm>
            <a:off x="3657600" y="3638550"/>
            <a:ext cx="1676400" cy="228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What are their</a:t>
            </a:r>
            <a:r>
              <a:rPr kumimoji="0" lang="en-US" sz="3100" b="0" i="0" u="none" strike="noStrike" kern="1200" cap="none" spc="0" normalizeH="0" noProof="0" dirty="0" smtClean="0">
                <a:ln>
                  <a:noFill/>
                </a:ln>
                <a:solidFill>
                  <a:srgbClr val="FFFF66"/>
                </a:solidFill>
                <a:effectLst/>
                <a:uLnTx/>
                <a:uFillTx/>
                <a:latin typeface="+mj-lt"/>
                <a:ea typeface="+mj-ea"/>
                <a:cs typeface="+mj-cs"/>
              </a:rPr>
              <a:t> names?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2" name="TextBox 21"/>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Right Arrow 22"/>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hlinkClick r:id="rId6"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4" descr="Stony 1"/>
          <p:cNvPicPr>
            <a:picLocks noChangeAspect="1" noChangeArrowheads="1"/>
          </p:cNvPicPr>
          <p:nvPr/>
        </p:nvPicPr>
        <p:blipFill>
          <a:blip r:embed="rId7" cstate="print"/>
          <a:srcRect/>
          <a:stretch>
            <a:fillRect/>
          </a:stretch>
        </p:blipFill>
        <p:spPr bwMode="auto">
          <a:xfrm>
            <a:off x="6629400" y="2266950"/>
            <a:ext cx="1905000" cy="1600200"/>
          </a:xfrm>
          <a:prstGeom prst="rect">
            <a:avLst/>
          </a:prstGeom>
          <a:noFill/>
          <a:ln w="9525">
            <a:noFill/>
            <a:miter lim="800000"/>
            <a:headEnd/>
            <a:tailEnd/>
          </a:ln>
        </p:spPr>
      </p:pic>
      <p:pic>
        <p:nvPicPr>
          <p:cNvPr id="4098" name="Picture 2" descr="Z:\!LAPO\Exhibits\Meteorites\Meteorite Computer Exhibit\pics\Stoney Meteorite.jpg"/>
          <p:cNvPicPr>
            <a:picLocks noChangeAspect="1" noChangeArrowheads="1"/>
          </p:cNvPicPr>
          <p:nvPr/>
        </p:nvPicPr>
        <p:blipFill>
          <a:blip r:embed="rId8" cstate="print"/>
          <a:srcRect/>
          <a:stretch>
            <a:fillRect/>
          </a:stretch>
        </p:blipFill>
        <p:spPr bwMode="auto">
          <a:xfrm>
            <a:off x="457200" y="2266950"/>
            <a:ext cx="1941669" cy="1600200"/>
          </a:xfrm>
          <a:prstGeom prst="rect">
            <a:avLst/>
          </a:prstGeom>
          <a:noFill/>
        </p:spPr>
      </p:pic>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200150"/>
            <a:ext cx="5867400" cy="2286000"/>
          </a:xfrm>
        </p:spPr>
        <p:txBody>
          <a:bodyPr>
            <a:normAutofit/>
          </a:bodyPr>
          <a:lstStyle/>
          <a:p>
            <a:pPr algn="ctr">
              <a:buNone/>
            </a:pPr>
            <a:r>
              <a:rPr lang="en-US" sz="2000" b="1" dirty="0" smtClean="0">
                <a:solidFill>
                  <a:srgbClr val="FFB265"/>
                </a:solidFill>
              </a:rPr>
              <a:t>Identifying a Meteorite</a:t>
            </a:r>
          </a:p>
          <a:p>
            <a:pPr algn="ctr">
              <a:buNone/>
            </a:pPr>
            <a:r>
              <a:rPr lang="en-US" sz="1600" dirty="0" smtClean="0">
                <a:solidFill>
                  <a:srgbClr val="FFB265"/>
                </a:solidFill>
              </a:rPr>
              <a:t>There are three simple ways to identify a possible meteorite</a:t>
            </a:r>
          </a:p>
          <a:p>
            <a:pPr algn="ctr">
              <a:buNone/>
            </a:pPr>
            <a:endParaRPr lang="en-US" sz="1600" dirty="0" smtClean="0">
              <a:solidFill>
                <a:srgbClr val="FFB265"/>
              </a:solidFill>
            </a:endParaRPr>
          </a:p>
          <a:p>
            <a:pPr>
              <a:buFont typeface="+mj-lt"/>
              <a:buAutoNum type="arabicPeriod"/>
            </a:pPr>
            <a:r>
              <a:rPr lang="en-US" sz="1400" dirty="0" smtClean="0">
                <a:solidFill>
                  <a:schemeClr val="tx1">
                    <a:lumMod val="65000"/>
                  </a:schemeClr>
                </a:solidFill>
              </a:rPr>
              <a:t>Most meteorites are usually dark in color, like dark brown or black.</a:t>
            </a:r>
          </a:p>
          <a:p>
            <a:pPr>
              <a:buAutoNum type="arabicPeriod" startAt="2"/>
            </a:pPr>
            <a:r>
              <a:rPr lang="en-US" sz="1400" dirty="0" smtClean="0">
                <a:solidFill>
                  <a:schemeClr val="tx1">
                    <a:lumMod val="65000"/>
                  </a:schemeClr>
                </a:solidFill>
              </a:rPr>
              <a:t>The surface of a meteorite is usually very smooth: no tiny holes.</a:t>
            </a:r>
          </a:p>
          <a:p>
            <a:pPr>
              <a:buAutoNum type="arabicPeriod" startAt="2"/>
            </a:pPr>
            <a:r>
              <a:rPr lang="en-US" sz="1400" dirty="0" smtClean="0">
                <a:solidFill>
                  <a:schemeClr val="tx1">
                    <a:lumMod val="65000"/>
                  </a:schemeClr>
                </a:solidFill>
              </a:rPr>
              <a:t>A magnet, like a refrigerator magnet, will most likely be attracted to a meteorite. This attraction can vary depending on the composition of the meteorite. </a:t>
            </a:r>
            <a:endParaRPr lang="en-US" sz="1600" i="1" u="sng" dirty="0" smtClean="0">
              <a:solidFill>
                <a:srgbClr val="00CCFF"/>
              </a:solidFill>
            </a:endParaRPr>
          </a:p>
        </p:txBody>
      </p:sp>
      <p:sp>
        <p:nvSpPr>
          <p:cNvPr id="13"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What are their</a:t>
            </a:r>
            <a:r>
              <a:rPr kumimoji="0" lang="en-US" sz="3100" b="0" i="0" u="none" strike="noStrike" kern="1200" cap="none" spc="0" normalizeH="0" noProof="0" dirty="0" smtClean="0">
                <a:ln>
                  <a:noFill/>
                </a:ln>
                <a:solidFill>
                  <a:srgbClr val="FFFF66"/>
                </a:solidFill>
                <a:effectLst/>
                <a:uLnTx/>
                <a:uFillTx/>
                <a:latin typeface="+mj-lt"/>
                <a:ea typeface="+mj-ea"/>
                <a:cs typeface="+mj-cs"/>
              </a:rPr>
              <a:t> names?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15" name="TextBox 14"/>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Right Arrow 15"/>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hlinkClick r:id="rId3"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19" name="Rectangle 18">
            <a:hlinkClick r:id="rId4"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Right Arrow 20"/>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hlinkClick r:id="rId5"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txBox="1">
            <a:spLocks/>
          </p:cNvSpPr>
          <p:nvPr/>
        </p:nvSpPr>
        <p:spPr>
          <a:xfrm>
            <a:off x="0" y="3562350"/>
            <a:ext cx="9144000" cy="609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smtClean="0">
                <a:ln>
                  <a:noFill/>
                </a:ln>
                <a:solidFill>
                  <a:srgbClr val="FFB265"/>
                </a:solidFill>
                <a:effectLst/>
                <a:uLnTx/>
                <a:uFillTx/>
                <a:latin typeface="+mn-lt"/>
                <a:ea typeface="+mn-ea"/>
                <a:cs typeface="+mn-cs"/>
              </a:rPr>
              <a:t>To learn more about identifying a rock from space go to the </a:t>
            </a:r>
            <a:r>
              <a:rPr kumimoji="0" lang="en-US" sz="1600" b="0" i="0" u="sng" strike="noStrike" kern="1200" cap="none" spc="0" normalizeH="0" baseline="0" noProof="0" dirty="0" smtClean="0">
                <a:ln>
                  <a:noFill/>
                </a:ln>
                <a:solidFill>
                  <a:srgbClr val="FFB265"/>
                </a:solidFill>
                <a:effectLst/>
                <a:uLnTx/>
                <a:uFillTx/>
                <a:latin typeface="+mn-lt"/>
                <a:ea typeface="+mn-ea"/>
                <a:cs typeface="+mn-cs"/>
              </a:rPr>
              <a:t>Is It a Space Rock </a:t>
            </a:r>
            <a:r>
              <a:rPr kumimoji="0" lang="en-US" sz="1600" b="0" i="0" u="none" strike="noStrike" kern="1200" cap="none" spc="0" normalizeH="0" baseline="0" noProof="0" dirty="0" smtClean="0">
                <a:ln>
                  <a:noFill/>
                </a:ln>
                <a:solidFill>
                  <a:srgbClr val="FFB265"/>
                </a:solidFill>
                <a:effectLst/>
                <a:uLnTx/>
                <a:uFillTx/>
                <a:latin typeface="+mn-lt"/>
                <a:ea typeface="+mn-ea"/>
                <a:cs typeface="+mn-cs"/>
              </a:rPr>
              <a:t>section of </a:t>
            </a:r>
            <a:r>
              <a:rPr kumimoji="0" lang="en-US" sz="1600" b="0" i="1" u="none" strike="noStrike" kern="1200" cap="none" spc="0" normalizeH="0" baseline="0" noProof="0" dirty="0" smtClean="0">
                <a:ln>
                  <a:noFill/>
                </a:ln>
                <a:solidFill>
                  <a:srgbClr val="FFB265"/>
                </a:solidFill>
                <a:effectLst/>
                <a:uLnTx/>
                <a:uFillTx/>
                <a:latin typeface="+mn-lt"/>
                <a:ea typeface="+mn-ea"/>
                <a:cs typeface="+mn-cs"/>
              </a:rPr>
              <a:t>The Basics</a:t>
            </a:r>
            <a:endParaRPr kumimoji="0" lang="en-US" sz="1600" b="0" i="1" u="sng" strike="noStrike" kern="1200" cap="none" spc="0" normalizeH="0" baseline="0" noProof="0" dirty="0" smtClean="0">
              <a:ln>
                <a:noFill/>
              </a:ln>
              <a:solidFill>
                <a:srgbClr val="00CCFF"/>
              </a:solidFill>
              <a:effectLst/>
              <a:uLnTx/>
              <a:uFillTx/>
              <a:latin typeface="+mn-lt"/>
              <a:ea typeface="+mn-ea"/>
              <a:cs typeface="+mn-cs"/>
            </a:endParaRPr>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1550"/>
            <a:ext cx="8229600" cy="3276600"/>
          </a:xfrm>
        </p:spPr>
        <p:txBody>
          <a:bodyPr>
            <a:normAutofit/>
          </a:bodyPr>
          <a:lstStyle/>
          <a:p>
            <a:pPr marL="0" indent="0">
              <a:buNone/>
            </a:pPr>
            <a:r>
              <a:rPr lang="en-US" sz="1800" dirty="0" smtClean="0">
                <a:solidFill>
                  <a:srgbClr val="FFB265"/>
                </a:solidFill>
              </a:rPr>
              <a:t>"Shooting star" and "falling star" are two names that are used when describing a brief streak of light traveling across the sky.  But the streak of light has nothing to do with stars...</a:t>
            </a:r>
            <a:br>
              <a:rPr lang="en-US" sz="1800" dirty="0" smtClean="0">
                <a:solidFill>
                  <a:srgbClr val="FFB265"/>
                </a:solidFill>
              </a:rPr>
            </a:br>
            <a:endParaRPr lang="en-US" sz="1800" dirty="0">
              <a:solidFill>
                <a:srgbClr val="FFB265"/>
              </a:solidFill>
            </a:endParaRPr>
          </a:p>
        </p:txBody>
      </p:sp>
      <p:pic>
        <p:nvPicPr>
          <p:cNvPr id="7" name="Picture 9" descr="http://www.manhattangmat.com/blog/wp-content/uploads/meteor-shower.jpg"/>
          <p:cNvPicPr>
            <a:picLocks noChangeAspect="1" noChangeArrowheads="1"/>
          </p:cNvPicPr>
          <p:nvPr/>
        </p:nvPicPr>
        <p:blipFill>
          <a:blip r:embed="rId3" cstate="print"/>
          <a:srcRect/>
          <a:stretch>
            <a:fillRect/>
          </a:stretch>
        </p:blipFill>
        <p:spPr bwMode="auto">
          <a:xfrm>
            <a:off x="3602729" y="2190750"/>
            <a:ext cx="1938543" cy="1676400"/>
          </a:xfrm>
          <a:prstGeom prst="rect">
            <a:avLst/>
          </a:prstGeom>
          <a:noFill/>
        </p:spPr>
      </p:pic>
      <p:sp>
        <p:nvSpPr>
          <p:cNvPr id="8" name="TextBox 7"/>
          <p:cNvSpPr txBox="1"/>
          <p:nvPr/>
        </p:nvSpPr>
        <p:spPr>
          <a:xfrm>
            <a:off x="1066800" y="2571750"/>
            <a:ext cx="2209800" cy="954107"/>
          </a:xfrm>
          <a:prstGeom prst="rect">
            <a:avLst/>
          </a:prstGeom>
          <a:noFill/>
        </p:spPr>
        <p:txBody>
          <a:bodyPr wrap="square" rtlCol="0">
            <a:spAutoFit/>
          </a:bodyPr>
          <a:lstStyle/>
          <a:p>
            <a:r>
              <a:rPr lang="en-US" sz="1400" dirty="0" smtClean="0">
                <a:solidFill>
                  <a:schemeClr val="tx1">
                    <a:lumMod val="75000"/>
                  </a:schemeClr>
                </a:solidFill>
              </a:rPr>
              <a:t>A Star is an enormous ball of gas. (Our sun is one </a:t>
            </a:r>
            <a:r>
              <a:rPr lang="en-US" sz="1400" i="1" dirty="0" smtClean="0">
                <a:solidFill>
                  <a:schemeClr val="tx1">
                    <a:lumMod val="75000"/>
                  </a:schemeClr>
                </a:solidFill>
              </a:rPr>
              <a:t>million</a:t>
            </a:r>
            <a:r>
              <a:rPr lang="en-US" sz="1400" dirty="0" smtClean="0">
                <a:solidFill>
                  <a:schemeClr val="tx1">
                    <a:lumMod val="75000"/>
                  </a:schemeClr>
                </a:solidFill>
              </a:rPr>
              <a:t> times the size of the Earth! That’s pretty big!)</a:t>
            </a:r>
            <a:endParaRPr lang="en-US" sz="1400" dirty="0">
              <a:solidFill>
                <a:schemeClr val="tx1">
                  <a:lumMod val="75000"/>
                </a:schemeClr>
              </a:solidFill>
            </a:endParaRPr>
          </a:p>
        </p:txBody>
      </p:sp>
      <p:sp>
        <p:nvSpPr>
          <p:cNvPr id="9" name="TextBox 8"/>
          <p:cNvSpPr txBox="1"/>
          <p:nvPr/>
        </p:nvSpPr>
        <p:spPr>
          <a:xfrm>
            <a:off x="6324600" y="2419350"/>
            <a:ext cx="2133600" cy="954107"/>
          </a:xfrm>
          <a:prstGeom prst="rect">
            <a:avLst/>
          </a:prstGeom>
          <a:noFill/>
        </p:spPr>
        <p:txBody>
          <a:bodyPr wrap="square" rtlCol="0">
            <a:spAutoFit/>
          </a:bodyPr>
          <a:lstStyle/>
          <a:p>
            <a:r>
              <a:rPr lang="en-US" sz="1400" dirty="0" smtClean="0">
                <a:solidFill>
                  <a:schemeClr val="tx1">
                    <a:lumMod val="75000"/>
                  </a:schemeClr>
                </a:solidFill>
              </a:rPr>
              <a:t>A “shooting star” is caused by a piece of rock the size of a grain of sand. (That’s pretty small!)</a:t>
            </a:r>
            <a:endParaRPr lang="en-US" sz="1400" dirty="0">
              <a:solidFill>
                <a:schemeClr val="tx1">
                  <a:lumMod val="75000"/>
                </a:schemeClr>
              </a:solidFill>
            </a:endParaRPr>
          </a:p>
        </p:txBody>
      </p:sp>
      <p:sp>
        <p:nvSpPr>
          <p:cNvPr id="19"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Shooting</a:t>
            </a:r>
            <a:r>
              <a:rPr kumimoji="0" lang="en-US" sz="3100" b="0" i="0" u="none" strike="noStrike" kern="1200" cap="none" spc="0" normalizeH="0" noProof="0" dirty="0" smtClean="0">
                <a:ln>
                  <a:noFill/>
                </a:ln>
                <a:solidFill>
                  <a:srgbClr val="FFFF66"/>
                </a:solidFill>
                <a:effectLst/>
                <a:uLnTx/>
                <a:uFillTx/>
                <a:latin typeface="+mj-lt"/>
                <a:ea typeface="+mj-ea"/>
                <a:cs typeface="+mj-cs"/>
              </a:rPr>
              <a:t> Stars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0" name="TextBox 19"/>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Right Arrow 20"/>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hlinkClick r:id="rId4"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4" name="Rectangle 23">
            <a:hlinkClick r:id="rId5"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6" name="Right Arrow 25"/>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6"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00150"/>
            <a:ext cx="9144000" cy="3394472"/>
          </a:xfrm>
        </p:spPr>
        <p:txBody>
          <a:bodyPr>
            <a:normAutofit/>
          </a:bodyPr>
          <a:lstStyle/>
          <a:p>
            <a:pPr algn="ctr">
              <a:buNone/>
            </a:pPr>
            <a:r>
              <a:rPr lang="en-US" sz="1800" dirty="0" smtClean="0">
                <a:solidFill>
                  <a:srgbClr val="FFB265"/>
                </a:solidFill>
              </a:rPr>
              <a:t>So what causes the streak of light?</a:t>
            </a:r>
            <a:endParaRPr lang="en-US" sz="1800" dirty="0">
              <a:solidFill>
                <a:srgbClr val="FFB265"/>
              </a:solidFill>
            </a:endParaRPr>
          </a:p>
        </p:txBody>
      </p:sp>
      <p:pic>
        <p:nvPicPr>
          <p:cNvPr id="7" name="Picture 7" descr="http://www.shark-tank.com/wp-content/uploads/2013/03/Meteor-in-night-sky-1572022.jpg"/>
          <p:cNvPicPr>
            <a:picLocks noChangeAspect="1" noChangeArrowheads="1"/>
          </p:cNvPicPr>
          <p:nvPr/>
        </p:nvPicPr>
        <p:blipFill>
          <a:blip r:embed="rId3" cstate="print"/>
          <a:srcRect/>
          <a:stretch>
            <a:fillRect/>
          </a:stretch>
        </p:blipFill>
        <p:spPr bwMode="auto">
          <a:xfrm>
            <a:off x="3352800" y="1962150"/>
            <a:ext cx="2438400" cy="1621672"/>
          </a:xfrm>
          <a:prstGeom prst="rect">
            <a:avLst/>
          </a:prstGeom>
          <a:noFill/>
        </p:spPr>
      </p:pic>
      <p:sp>
        <p:nvSpPr>
          <p:cNvPr id="8" name="TextBox 7"/>
          <p:cNvSpPr txBox="1"/>
          <p:nvPr/>
        </p:nvSpPr>
        <p:spPr>
          <a:xfrm>
            <a:off x="152400" y="1885950"/>
            <a:ext cx="3048000" cy="1815882"/>
          </a:xfrm>
          <a:prstGeom prst="rect">
            <a:avLst/>
          </a:prstGeom>
          <a:noFill/>
        </p:spPr>
        <p:txBody>
          <a:bodyPr wrap="square" rtlCol="0">
            <a:spAutoFit/>
          </a:bodyPr>
          <a:lstStyle/>
          <a:p>
            <a:r>
              <a:rPr lang="en-US" sz="1400" dirty="0" smtClean="0">
                <a:solidFill>
                  <a:schemeClr val="tx1">
                    <a:lumMod val="75000"/>
                  </a:schemeClr>
                </a:solidFill>
              </a:rPr>
              <a:t>A piece of rock enters the atmosphere from space – at which point it's called a "meteor."  The meteor is moving so fast, that when it hits the air in our atmosphere there is a great deal of friction created.  (If you've ever rubbed your hands together to get them warm in the winter, you've created friction.) </a:t>
            </a:r>
            <a:endParaRPr lang="en-US" sz="1400" dirty="0">
              <a:solidFill>
                <a:schemeClr val="tx1">
                  <a:lumMod val="75000"/>
                </a:schemeClr>
              </a:solidFill>
            </a:endParaRPr>
          </a:p>
        </p:txBody>
      </p:sp>
      <p:sp>
        <p:nvSpPr>
          <p:cNvPr id="9" name="TextBox 8"/>
          <p:cNvSpPr txBox="1"/>
          <p:nvPr/>
        </p:nvSpPr>
        <p:spPr>
          <a:xfrm>
            <a:off x="5867400" y="1885950"/>
            <a:ext cx="3090148" cy="1169551"/>
          </a:xfrm>
          <a:prstGeom prst="rect">
            <a:avLst/>
          </a:prstGeom>
          <a:noFill/>
        </p:spPr>
        <p:txBody>
          <a:bodyPr wrap="square" rtlCol="0">
            <a:spAutoFit/>
          </a:bodyPr>
          <a:lstStyle/>
          <a:p>
            <a:r>
              <a:rPr lang="en-US" sz="1400" dirty="0" smtClean="0">
                <a:solidFill>
                  <a:schemeClr val="tx1">
                    <a:lumMod val="75000"/>
                  </a:schemeClr>
                </a:solidFill>
              </a:rPr>
              <a:t> There is so much friction that the air heats up and begins to glow. The streak of light is the glowing trail that the meteor leaves behind as it enters our atmosphere.</a:t>
            </a:r>
            <a:endParaRPr lang="en-US" sz="1400" dirty="0">
              <a:solidFill>
                <a:schemeClr val="tx1">
                  <a:lumMod val="75000"/>
                </a:schemeClr>
              </a:solidFill>
            </a:endParaRPr>
          </a:p>
        </p:txBody>
      </p:sp>
      <p:sp>
        <p:nvSpPr>
          <p:cNvPr id="20"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Shooting</a:t>
            </a:r>
            <a:r>
              <a:rPr kumimoji="0" lang="en-US" sz="3100" b="0" i="0" u="none" strike="noStrike" kern="1200" cap="none" spc="0" normalizeH="0" noProof="0" dirty="0" smtClean="0">
                <a:ln>
                  <a:noFill/>
                </a:ln>
                <a:solidFill>
                  <a:srgbClr val="FFFF66"/>
                </a:solidFill>
                <a:effectLst/>
                <a:uLnTx/>
                <a:uFillTx/>
                <a:latin typeface="+mj-lt"/>
                <a:ea typeface="+mj-ea"/>
                <a:cs typeface="+mj-cs"/>
              </a:rPr>
              <a:t> Stars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1" name="TextBox 20"/>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Right Arrow 21"/>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hlinkClick r:id="rId4"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5" name="Rectangle 24">
            <a:hlinkClick r:id="rId5"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7" name="Right Arrow 26"/>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6"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spcBef>
                <a:spcPts val="0"/>
              </a:spcBef>
              <a:buNone/>
            </a:pPr>
            <a:r>
              <a:rPr lang="en-US" sz="1800" dirty="0" smtClean="0">
                <a:solidFill>
                  <a:srgbClr val="FFB265"/>
                </a:solidFill>
              </a:rPr>
              <a:t>Here are some tips for spotting meteors</a:t>
            </a:r>
            <a:endParaRPr lang="en-US" sz="1800" dirty="0">
              <a:solidFill>
                <a:srgbClr val="FFB265"/>
              </a:solidFill>
            </a:endParaRPr>
          </a:p>
        </p:txBody>
      </p:sp>
      <p:pic>
        <p:nvPicPr>
          <p:cNvPr id="1026" name="Picture 2" descr="http://upload.wikimedia.org/wikipedia/commons/a/a7/Leonid_Meteor.jpg"/>
          <p:cNvPicPr>
            <a:picLocks noChangeAspect="1" noChangeArrowheads="1"/>
          </p:cNvPicPr>
          <p:nvPr/>
        </p:nvPicPr>
        <p:blipFill>
          <a:blip r:embed="rId3" cstate="print"/>
          <a:srcRect/>
          <a:stretch>
            <a:fillRect/>
          </a:stretch>
        </p:blipFill>
        <p:spPr bwMode="auto">
          <a:xfrm>
            <a:off x="5638800" y="1680154"/>
            <a:ext cx="2590800" cy="2491796"/>
          </a:xfrm>
          <a:prstGeom prst="rect">
            <a:avLst/>
          </a:prstGeom>
          <a:noFill/>
        </p:spPr>
      </p:pic>
      <p:sp>
        <p:nvSpPr>
          <p:cNvPr id="8" name="TextBox 7"/>
          <p:cNvSpPr txBox="1"/>
          <p:nvPr/>
        </p:nvSpPr>
        <p:spPr>
          <a:xfrm>
            <a:off x="304800" y="1809750"/>
            <a:ext cx="5105400" cy="2451953"/>
          </a:xfrm>
          <a:prstGeom prst="rect">
            <a:avLst/>
          </a:prstGeom>
          <a:noFill/>
        </p:spPr>
        <p:txBody>
          <a:bodyPr wrap="square" rtlCol="0">
            <a:spAutoFit/>
          </a:bodyPr>
          <a:lstStyle/>
          <a:p>
            <a:pPr marL="342900" indent="-342900">
              <a:spcBef>
                <a:spcPts val="400"/>
              </a:spcBef>
              <a:buFont typeface="+mj-lt"/>
              <a:buAutoNum type="arabicPeriod"/>
            </a:pPr>
            <a:r>
              <a:rPr lang="en-US" sz="1400" dirty="0" smtClean="0">
                <a:solidFill>
                  <a:schemeClr val="tx1">
                    <a:lumMod val="75000"/>
                  </a:schemeClr>
                </a:solidFill>
              </a:rPr>
              <a:t>Go out on a clear night – it’s hard to see much in the sky even when it’s just partly cloudy</a:t>
            </a:r>
          </a:p>
          <a:p>
            <a:pPr marL="342900" indent="-342900">
              <a:spcBef>
                <a:spcPts val="400"/>
              </a:spcBef>
              <a:buFont typeface="+mj-lt"/>
              <a:buAutoNum type="arabicPeriod"/>
            </a:pPr>
            <a:r>
              <a:rPr lang="en-US" sz="1400" dirty="0" smtClean="0">
                <a:solidFill>
                  <a:schemeClr val="tx1">
                    <a:lumMod val="75000"/>
                  </a:schemeClr>
                </a:solidFill>
              </a:rPr>
              <a:t>Try to find a spot away from city lights and things that can obstruct your view like buildings and trees.</a:t>
            </a:r>
          </a:p>
          <a:p>
            <a:pPr marL="342900" indent="-342900">
              <a:spcBef>
                <a:spcPts val="400"/>
              </a:spcBef>
              <a:buFont typeface="+mj-lt"/>
              <a:buAutoNum type="arabicPeriod"/>
            </a:pPr>
            <a:r>
              <a:rPr lang="en-US" sz="1400" dirty="0" smtClean="0">
                <a:solidFill>
                  <a:schemeClr val="tx1">
                    <a:lumMod val="75000"/>
                  </a:schemeClr>
                </a:solidFill>
              </a:rPr>
              <a:t>It’s easier to see meteors when there is no moon in the sky – around a New Moon</a:t>
            </a:r>
          </a:p>
          <a:p>
            <a:pPr marL="342900" indent="-342900">
              <a:spcBef>
                <a:spcPts val="400"/>
              </a:spcBef>
              <a:buFont typeface="+mj-lt"/>
              <a:buAutoNum type="arabicPeriod"/>
            </a:pPr>
            <a:r>
              <a:rPr lang="en-US" sz="1400" dirty="0" smtClean="0">
                <a:solidFill>
                  <a:schemeClr val="tx1">
                    <a:lumMod val="75000"/>
                  </a:schemeClr>
                </a:solidFill>
              </a:rPr>
              <a:t>It’s easier to see meteors in the early morning hours, between 1am and 4am.</a:t>
            </a:r>
          </a:p>
          <a:p>
            <a:pPr marL="342900" indent="-342900">
              <a:spcBef>
                <a:spcPts val="400"/>
              </a:spcBef>
              <a:buFont typeface="+mj-lt"/>
              <a:buAutoNum type="arabicPeriod"/>
            </a:pPr>
            <a:r>
              <a:rPr lang="en-US" sz="1400" dirty="0" smtClean="0">
                <a:solidFill>
                  <a:schemeClr val="tx1">
                    <a:lumMod val="75000"/>
                  </a:schemeClr>
                </a:solidFill>
              </a:rPr>
              <a:t>On average you can see 4 to 6 meteors an hour during the night, if you’re away from the city.</a:t>
            </a:r>
          </a:p>
        </p:txBody>
      </p:sp>
      <p:sp>
        <p:nvSpPr>
          <p:cNvPr id="17"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Shooting</a:t>
            </a:r>
            <a:r>
              <a:rPr kumimoji="0" lang="en-US" sz="3100" b="0" i="0" u="none" strike="noStrike" kern="1200" cap="none" spc="0" normalizeH="0" noProof="0" dirty="0" smtClean="0">
                <a:ln>
                  <a:noFill/>
                </a:ln>
                <a:solidFill>
                  <a:srgbClr val="FFFF66"/>
                </a:solidFill>
                <a:effectLst/>
                <a:uLnTx/>
                <a:uFillTx/>
                <a:latin typeface="+mj-lt"/>
                <a:ea typeface="+mj-ea"/>
                <a:cs typeface="+mj-cs"/>
              </a:rPr>
              <a:t> Stars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18" name="TextBox 17"/>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Right Arrow 18"/>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4"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2" name="Rectangle 21">
            <a:hlinkClick r:id="rId5"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4" name="Right Arrow 23"/>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hlinkClick r:id="rId6"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1600" dirty="0" smtClean="0">
                <a:solidFill>
                  <a:srgbClr val="FFB265"/>
                </a:solidFill>
              </a:rPr>
              <a:t>Have you ever found a meteorite? Would you like to know if you had one? Here are three differences between a possible meteorite and an Earth rock.</a:t>
            </a:r>
          </a:p>
          <a:p>
            <a:pPr algn="ctr">
              <a:buNone/>
            </a:pPr>
            <a:endParaRPr lang="en-US" sz="1400" dirty="0" smtClean="0">
              <a:solidFill>
                <a:schemeClr val="tx1">
                  <a:lumMod val="75000"/>
                </a:schemeClr>
              </a:solidFill>
            </a:endParaRPr>
          </a:p>
          <a:p>
            <a:pPr algn="ctr">
              <a:buNone/>
            </a:pPr>
            <a:r>
              <a:rPr lang="en-US" sz="1800" b="1" dirty="0" smtClean="0">
                <a:solidFill>
                  <a:srgbClr val="66FFCC"/>
                </a:solidFill>
              </a:rPr>
              <a:t>1.    </a:t>
            </a:r>
            <a:r>
              <a:rPr lang="en-US" sz="1400" dirty="0" smtClean="0">
                <a:solidFill>
                  <a:schemeClr val="tx1">
                    <a:lumMod val="75000"/>
                  </a:schemeClr>
                </a:solidFill>
              </a:rPr>
              <a:t>Most meteorites are dark in color (dark brown or black). This dark surface is called a </a:t>
            </a:r>
            <a:r>
              <a:rPr lang="en-US" sz="1400" u="sng" dirty="0" smtClean="0">
                <a:solidFill>
                  <a:srgbClr val="00CCFF"/>
                </a:solidFill>
              </a:rPr>
              <a:t>fusion crust.</a:t>
            </a:r>
            <a:endParaRPr lang="en-US" sz="1400" u="sng" dirty="0">
              <a:solidFill>
                <a:srgbClr val="00CCFF"/>
              </a:solidFill>
            </a:endParaRPr>
          </a:p>
        </p:txBody>
      </p:sp>
      <p:sp>
        <p:nvSpPr>
          <p:cNvPr id="8" name="TextBox 7"/>
          <p:cNvSpPr txBox="1"/>
          <p:nvPr/>
        </p:nvSpPr>
        <p:spPr>
          <a:xfrm>
            <a:off x="3733800" y="2876550"/>
            <a:ext cx="2819400" cy="1384995"/>
          </a:xfrm>
          <a:prstGeom prst="rect">
            <a:avLst/>
          </a:prstGeom>
          <a:noFill/>
        </p:spPr>
        <p:txBody>
          <a:bodyPr wrap="square" rtlCol="0">
            <a:spAutoFit/>
          </a:bodyPr>
          <a:lstStyle/>
          <a:p>
            <a:r>
              <a:rPr lang="en-US" sz="1400" dirty="0" smtClean="0">
                <a:solidFill>
                  <a:schemeClr val="tx1">
                    <a:lumMod val="75000"/>
                  </a:schemeClr>
                </a:solidFill>
              </a:rPr>
              <a:t>Our Mars meteorite, Zagami, is pictured here. The dark strip is part of the </a:t>
            </a:r>
            <a:r>
              <a:rPr lang="en-US" sz="1400" u="sng" dirty="0" smtClean="0">
                <a:solidFill>
                  <a:srgbClr val="00CCFF"/>
                </a:solidFill>
              </a:rPr>
              <a:t>Original meteorite’s </a:t>
            </a:r>
            <a:r>
              <a:rPr lang="en-US" sz="1400" dirty="0" smtClean="0">
                <a:solidFill>
                  <a:schemeClr val="tx1">
                    <a:lumMod val="75000"/>
                  </a:schemeClr>
                </a:solidFill>
              </a:rPr>
              <a:t>fusion crust.  </a:t>
            </a:r>
          </a:p>
          <a:p>
            <a:r>
              <a:rPr lang="en-US" sz="1400" dirty="0" smtClean="0">
                <a:solidFill>
                  <a:schemeClr val="tx1">
                    <a:lumMod val="75000"/>
                  </a:schemeClr>
                </a:solidFill>
              </a:rPr>
              <a:t> </a:t>
            </a:r>
          </a:p>
          <a:p>
            <a:endParaRPr lang="en-US" sz="1400" dirty="0">
              <a:solidFill>
                <a:schemeClr val="tx1">
                  <a:lumMod val="75000"/>
                </a:schemeClr>
              </a:solidFill>
            </a:endParaRPr>
          </a:p>
        </p:txBody>
      </p:sp>
      <p:sp>
        <p:nvSpPr>
          <p:cNvPr id="16" name="Rectangle 15">
            <a:hlinkClick r:id="rId3" action="ppaction://hlinksldjump"/>
          </p:cNvPr>
          <p:cNvSpPr/>
          <p:nvPr/>
        </p:nvSpPr>
        <p:spPr>
          <a:xfrm>
            <a:off x="7315200" y="2114550"/>
            <a:ext cx="914400" cy="228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hlinkClick r:id="rId4" action="ppaction://hlinksldjump"/>
          </p:cNvPr>
          <p:cNvSpPr/>
          <p:nvPr/>
        </p:nvSpPr>
        <p:spPr>
          <a:xfrm>
            <a:off x="4267200" y="3333750"/>
            <a:ext cx="1524000" cy="228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Is it a Space Rock?</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4" name="TextBox 23"/>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5" name="Right Arrow 24"/>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hlinkClick r:id="rId5"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8" name="Rectangle 27">
            <a:hlinkClick r:id="rId6"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0" name="Right Arrow 29"/>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hlinkClick r:id="rId7"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Z:\!LAPO\Exhibits\Meteorites\Meteorite Computer Exhibit\pics\Mars Meteorite-1.jpg"/>
          <p:cNvPicPr>
            <a:picLocks noChangeAspect="1" noChangeArrowheads="1"/>
          </p:cNvPicPr>
          <p:nvPr/>
        </p:nvPicPr>
        <p:blipFill>
          <a:blip r:embed="rId8" cstate="print"/>
          <a:srcRect/>
          <a:stretch>
            <a:fillRect/>
          </a:stretch>
        </p:blipFill>
        <p:spPr bwMode="auto">
          <a:xfrm>
            <a:off x="2019704" y="2495550"/>
            <a:ext cx="1561696" cy="1574800"/>
          </a:xfrm>
          <a:prstGeom prst="rect">
            <a:avLst/>
          </a:prstGeom>
          <a:noFill/>
        </p:spPr>
      </p:pic>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1551"/>
            <a:ext cx="8229600" cy="2895600"/>
          </a:xfrm>
        </p:spPr>
        <p:txBody>
          <a:bodyPr>
            <a:normAutofit/>
          </a:bodyPr>
          <a:lstStyle/>
          <a:p>
            <a:pPr algn="ctr">
              <a:buNone/>
            </a:pPr>
            <a:r>
              <a:rPr lang="en-US" sz="2000" dirty="0" smtClean="0">
                <a:solidFill>
                  <a:srgbClr val="FFB265"/>
                </a:solidFill>
              </a:rPr>
              <a:t>Fusion Crust</a:t>
            </a:r>
          </a:p>
          <a:p>
            <a:pPr marL="0" indent="0">
              <a:buNone/>
            </a:pPr>
            <a:r>
              <a:rPr lang="en-US" sz="1400" dirty="0" smtClean="0">
                <a:solidFill>
                  <a:schemeClr val="tx1">
                    <a:lumMod val="75000"/>
                  </a:schemeClr>
                </a:solidFill>
              </a:rPr>
              <a:t>A fusion crust is the dark, outer layer found on most meteorites. Space rocks pass through our atmosphere at very high speeds (tens of thousands of miles per hour.) As a result, much friction is created between the rock and the air in the atmosphere. (Have you ever rubbed your hands together to get them warm in the winter? That’s friction.!)</a:t>
            </a:r>
          </a:p>
          <a:p>
            <a:pPr algn="ctr">
              <a:buNone/>
            </a:pPr>
            <a:endParaRPr lang="en-US" sz="2400" dirty="0">
              <a:solidFill>
                <a:srgbClr val="FFFF66"/>
              </a:solidFill>
            </a:endParaRPr>
          </a:p>
        </p:txBody>
      </p:sp>
      <p:sp>
        <p:nvSpPr>
          <p:cNvPr id="7" name="TextBox 6"/>
          <p:cNvSpPr txBox="1"/>
          <p:nvPr/>
        </p:nvSpPr>
        <p:spPr>
          <a:xfrm>
            <a:off x="457200" y="2293025"/>
            <a:ext cx="5638800" cy="2246769"/>
          </a:xfrm>
          <a:prstGeom prst="rect">
            <a:avLst/>
          </a:prstGeom>
          <a:noFill/>
        </p:spPr>
        <p:txBody>
          <a:bodyPr wrap="square" rtlCol="0">
            <a:spAutoFit/>
          </a:bodyPr>
          <a:lstStyle/>
          <a:p>
            <a:r>
              <a:rPr lang="en-US" sz="1400" dirty="0" smtClean="0">
                <a:solidFill>
                  <a:schemeClr val="tx1">
                    <a:lumMod val="75000"/>
                  </a:schemeClr>
                </a:solidFill>
              </a:rPr>
              <a:t>The rock heats up so much that the outer layers melt. The rock then cools rapidly and the melted layers fuse together. Once the rock reaches the surface of the Earth it is called a meteorite, and the meteorite now has a fusion crust. </a:t>
            </a:r>
          </a:p>
          <a:p>
            <a:endParaRPr lang="en-US" sz="1400" dirty="0" smtClean="0">
              <a:solidFill>
                <a:schemeClr val="tx1">
                  <a:lumMod val="75000"/>
                </a:schemeClr>
              </a:solidFill>
            </a:endParaRPr>
          </a:p>
          <a:p>
            <a:r>
              <a:rPr lang="en-US" sz="1400" dirty="0" smtClean="0">
                <a:solidFill>
                  <a:schemeClr val="tx1">
                    <a:lumMod val="75000"/>
                  </a:schemeClr>
                </a:solidFill>
              </a:rPr>
              <a:t>This crust will usually be a dark color, and will be very smooth. </a:t>
            </a:r>
          </a:p>
          <a:p>
            <a:r>
              <a:rPr lang="en-US" sz="1400" dirty="0" smtClean="0">
                <a:solidFill>
                  <a:schemeClr val="tx1">
                    <a:lumMod val="75000"/>
                  </a:schemeClr>
                </a:solidFill>
              </a:rPr>
              <a:t>A meteor- shown to the right- is the trail that is left behind. The same friction that cases the outside of the space rock to melt also adds energy to the atoms and molecules in the air. This energy is released as light thus creating the steak of light sometimes called a “shooting star”</a:t>
            </a:r>
          </a:p>
        </p:txBody>
      </p:sp>
      <p:pic>
        <p:nvPicPr>
          <p:cNvPr id="39938" name="Picture 2" descr="http://www.windows2universe.org/headline_universe/images/leonids_2001_big.jpg"/>
          <p:cNvPicPr>
            <a:picLocks noChangeAspect="1" noChangeArrowheads="1"/>
          </p:cNvPicPr>
          <p:nvPr/>
        </p:nvPicPr>
        <p:blipFill>
          <a:blip r:embed="rId3" cstate="print"/>
          <a:srcRect/>
          <a:stretch>
            <a:fillRect/>
          </a:stretch>
        </p:blipFill>
        <p:spPr bwMode="auto">
          <a:xfrm>
            <a:off x="5943600" y="2114550"/>
            <a:ext cx="2895600" cy="2071158"/>
          </a:xfrm>
          <a:prstGeom prst="rect">
            <a:avLst/>
          </a:prstGeom>
          <a:noFill/>
        </p:spPr>
      </p:pic>
      <p:sp>
        <p:nvSpPr>
          <p:cNvPr id="12" name="Rectangle 11">
            <a:hlinkClick r:id="rId4" action="ppaction://hlinksldjump"/>
          </p:cNvPr>
          <p:cNvSpPr/>
          <p:nvPr/>
        </p:nvSpPr>
        <p:spPr>
          <a:xfrm>
            <a:off x="2971800" y="4095750"/>
            <a:ext cx="3124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Is it a Space Rock?</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17" name="TextBox 16"/>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ight Arrow 17"/>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hlinkClick r:id="rId5"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1" name="Rectangle 20">
            <a:hlinkClick r:id="rId6"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Right Arrow 22"/>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hlinkClick r:id="rId7"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71550"/>
          </a:xfrm>
        </p:spPr>
        <p:txBody>
          <a:bodyPr>
            <a:normAutofit fontScale="90000"/>
          </a:bodyPr>
          <a:lstStyle/>
          <a:p>
            <a:r>
              <a:rPr lang="en-US" sz="4000" dirty="0" smtClean="0"/>
              <a:t>Meteorites</a:t>
            </a:r>
            <a:br>
              <a:rPr lang="en-US" sz="4000" dirty="0" smtClean="0"/>
            </a:br>
            <a:r>
              <a:rPr lang="en-US" sz="3100" dirty="0" smtClean="0">
                <a:solidFill>
                  <a:srgbClr val="FFFF66"/>
                </a:solidFill>
              </a:rPr>
              <a:t>The Basics</a:t>
            </a:r>
            <a:endParaRPr lang="en-US" sz="3100" dirty="0">
              <a:solidFill>
                <a:srgbClr val="FFFF66"/>
              </a:solidFill>
            </a:endParaRPr>
          </a:p>
        </p:txBody>
      </p:sp>
      <p:sp>
        <p:nvSpPr>
          <p:cNvPr id="3" name="Content Placeholder 2"/>
          <p:cNvSpPr>
            <a:spLocks noGrp="1"/>
          </p:cNvSpPr>
          <p:nvPr>
            <p:ph idx="1"/>
          </p:nvPr>
        </p:nvSpPr>
        <p:spPr>
          <a:xfrm>
            <a:off x="457200" y="1047750"/>
            <a:ext cx="8229600" cy="3546873"/>
          </a:xfrm>
        </p:spPr>
        <p:txBody>
          <a:bodyPr/>
          <a:lstStyle/>
          <a:p>
            <a:pPr marL="457200" algn="ctr">
              <a:buNone/>
            </a:pPr>
            <a:r>
              <a:rPr lang="en-US" sz="2400" dirty="0" smtClean="0">
                <a:solidFill>
                  <a:srgbClr val="CC99FF"/>
                </a:solidFill>
              </a:rPr>
              <a:t>Meteorites are rocks… from outer space</a:t>
            </a:r>
            <a:r>
              <a:rPr lang="en-US" sz="2800" dirty="0" smtClean="0">
                <a:solidFill>
                  <a:srgbClr val="CC99FF"/>
                </a:solidFill>
              </a:rPr>
              <a:t>!</a:t>
            </a:r>
          </a:p>
          <a:p>
            <a:pPr marL="457200" algn="ctr">
              <a:spcBef>
                <a:spcPts val="0"/>
              </a:spcBef>
              <a:spcAft>
                <a:spcPts val="1200"/>
              </a:spcAft>
              <a:buNone/>
            </a:pPr>
            <a:r>
              <a:rPr lang="en-US" sz="2000" dirty="0" smtClean="0">
                <a:solidFill>
                  <a:srgbClr val="FFB265"/>
                </a:solidFill>
              </a:rPr>
              <a:t>To Find out more about meteorites, click the links below</a:t>
            </a:r>
          </a:p>
        </p:txBody>
      </p:sp>
      <p:pic>
        <p:nvPicPr>
          <p:cNvPr id="1028" name="Picture 4" descr="C:\Documents and Settings\Student\Local Settings\Temporary Internet Files\Content.IE5\3HCNQP0N\MC900083273[1].wmf"/>
          <p:cNvPicPr>
            <a:picLocks noChangeAspect="1" noChangeArrowheads="1"/>
          </p:cNvPicPr>
          <p:nvPr/>
        </p:nvPicPr>
        <p:blipFill>
          <a:blip r:embed="rId3" cstate="print"/>
          <a:srcRect/>
          <a:stretch>
            <a:fillRect/>
          </a:stretch>
        </p:blipFill>
        <p:spPr bwMode="auto">
          <a:xfrm>
            <a:off x="7391400" y="1047750"/>
            <a:ext cx="710032" cy="674828"/>
          </a:xfrm>
          <a:prstGeom prst="rect">
            <a:avLst/>
          </a:prstGeom>
          <a:noFill/>
        </p:spPr>
      </p:pic>
      <p:sp>
        <p:nvSpPr>
          <p:cNvPr id="25" name="TextBox 24"/>
          <p:cNvSpPr txBox="1"/>
          <p:nvPr/>
        </p:nvSpPr>
        <p:spPr>
          <a:xfrm>
            <a:off x="0" y="4620280"/>
            <a:ext cx="9144000" cy="523220"/>
          </a:xfrm>
          <a:prstGeom prst="rect">
            <a:avLst/>
          </a:prstGeom>
          <a:noFill/>
        </p:spPr>
        <p:txBody>
          <a:bodyPr wrap="square" rtlCol="0">
            <a:spAutoFit/>
          </a:bodyPr>
          <a:lstStyle/>
          <a:p>
            <a:pPr algn="ctr"/>
            <a:r>
              <a:rPr lang="en-US" sz="2800" b="1" u="sng" dirty="0" smtClean="0">
                <a:solidFill>
                  <a:srgbClr val="00CCFF"/>
                </a:solidFill>
              </a:rPr>
              <a:t>Return to Menu</a:t>
            </a:r>
            <a:endParaRPr lang="en-US" sz="2800" b="1" u="sng" dirty="0">
              <a:solidFill>
                <a:srgbClr val="00CCFF"/>
              </a:solidFill>
            </a:endParaRPr>
          </a:p>
        </p:txBody>
      </p:sp>
      <p:sp>
        <p:nvSpPr>
          <p:cNvPr id="27" name="Rectangle 26">
            <a:hlinkClick r:id="rId4" action="ppaction://hlinksldjump"/>
          </p:cNvPr>
          <p:cNvSpPr/>
          <p:nvPr/>
        </p:nvSpPr>
        <p:spPr>
          <a:xfrm>
            <a:off x="3429000" y="4705350"/>
            <a:ext cx="2362200" cy="3048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hlinkClick r:id="rId5" action="ppaction://hlinksldjump"/>
          </p:cNvPr>
          <p:cNvSpPr/>
          <p:nvPr/>
        </p:nvSpPr>
        <p:spPr>
          <a:xfrm>
            <a:off x="8382000" y="3257550"/>
            <a:ext cx="304800" cy="1905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5" name="Table 34"/>
          <p:cNvGraphicFramePr>
            <a:graphicFrameLocks noGrp="1"/>
          </p:cNvGraphicFramePr>
          <p:nvPr/>
        </p:nvGraphicFramePr>
        <p:xfrm>
          <a:off x="920588" y="1907300"/>
          <a:ext cx="7080412" cy="2569450"/>
        </p:xfrm>
        <a:graphic>
          <a:graphicData uri="http://schemas.openxmlformats.org/drawingml/2006/table">
            <a:tbl>
              <a:tblPr firstRow="1" bandRow="1">
                <a:tableStyleId>{5C22544A-7EE6-4342-B048-85BDC9FD1C3A}</a:tableStyleId>
              </a:tblPr>
              <a:tblGrid>
                <a:gridCol w="1898812"/>
                <a:gridCol w="1597337"/>
                <a:gridCol w="625070"/>
                <a:gridCol w="1343724"/>
                <a:gridCol w="1615469"/>
              </a:tblGrid>
              <a:tr h="550351">
                <a:tc>
                  <a:txBody>
                    <a:bodyPr/>
                    <a:lstStyle/>
                    <a:p>
                      <a:pPr algn="ctr"/>
                      <a:r>
                        <a:rPr lang="en-US" sz="1400" b="1" u="sng" dirty="0" smtClean="0">
                          <a:solidFill>
                            <a:srgbClr val="00CCFF"/>
                          </a:solidFill>
                        </a:rPr>
                        <a:t>What are They?</a:t>
                      </a:r>
                      <a:endParaRPr lang="en-US" sz="1400" b="1" u="sng" dirty="0">
                        <a:solidFill>
                          <a:srgbClr val="00CC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b="0" dirty="0" smtClean="0">
                          <a:solidFill>
                            <a:schemeClr val="tx1"/>
                          </a:solidFill>
                        </a:rPr>
                        <a:t>What meteorites</a:t>
                      </a:r>
                      <a:r>
                        <a:rPr lang="en-US" sz="1100" b="0" baseline="0" dirty="0" smtClean="0">
                          <a:solidFill>
                            <a:schemeClr val="tx1"/>
                          </a:solidFill>
                        </a:rPr>
                        <a:t> are, and where they come from</a:t>
                      </a:r>
                      <a:endParaRPr 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u="sng" dirty="0" smtClean="0">
                          <a:solidFill>
                            <a:srgbClr val="00CCFF"/>
                          </a:solidFill>
                        </a:rPr>
                        <a:t>Different</a:t>
                      </a:r>
                      <a:r>
                        <a:rPr lang="en-US" sz="1400" b="1" u="sng" baseline="0" dirty="0" smtClean="0">
                          <a:solidFill>
                            <a:srgbClr val="00CCFF"/>
                          </a:solidFill>
                        </a:rPr>
                        <a:t> Types</a:t>
                      </a:r>
                      <a:endParaRPr lang="en-US" sz="1400" b="1" u="sng" dirty="0">
                        <a:solidFill>
                          <a:srgbClr val="00CC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b="0" dirty="0" smtClean="0">
                          <a:solidFill>
                            <a:schemeClr val="tx1"/>
                          </a:solidFill>
                        </a:rPr>
                        <a:t>The three types of meteorites</a:t>
                      </a:r>
                      <a:endParaRPr lang="en-US"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18730">
                <a:tc>
                  <a:txBody>
                    <a:bodyPr/>
                    <a:lstStyle/>
                    <a:p>
                      <a:pPr algn="ctr"/>
                      <a:r>
                        <a:rPr lang="en-US" sz="1400" b="1" u="sng" dirty="0" smtClean="0">
                          <a:solidFill>
                            <a:srgbClr val="00CCFF"/>
                          </a:solidFill>
                        </a:rPr>
                        <a:t>What</a:t>
                      </a:r>
                      <a:r>
                        <a:rPr lang="en-US" sz="1400" b="1" u="sng" baseline="0" dirty="0" smtClean="0">
                          <a:solidFill>
                            <a:srgbClr val="00CCFF"/>
                          </a:solidFill>
                        </a:rPr>
                        <a:t> are their Names?</a:t>
                      </a:r>
                      <a:endParaRPr lang="en-US" sz="1400" b="1" u="sng" dirty="0">
                        <a:solidFill>
                          <a:srgbClr val="00CC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Meteoroid,</a:t>
                      </a:r>
                      <a:r>
                        <a:rPr lang="en-US" sz="1100" baseline="0" dirty="0" smtClean="0">
                          <a:solidFill>
                            <a:schemeClr val="tx1"/>
                          </a:solidFill>
                        </a:rPr>
                        <a:t> meteor, meteorite… What do these names mean?</a:t>
                      </a:r>
                      <a:endParaRPr 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u="sng" dirty="0" smtClean="0">
                          <a:solidFill>
                            <a:srgbClr val="00CCFF"/>
                          </a:solidFill>
                        </a:rPr>
                        <a:t>Craters</a:t>
                      </a:r>
                      <a:endParaRPr lang="en-US" sz="1400" b="1" u="sng" dirty="0">
                        <a:solidFill>
                          <a:srgbClr val="00CC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How craters form,</a:t>
                      </a:r>
                      <a:r>
                        <a:rPr lang="en-US" sz="1100" baseline="0" dirty="0" smtClean="0">
                          <a:solidFill>
                            <a:schemeClr val="tx1"/>
                          </a:solidFill>
                        </a:rPr>
                        <a:t> and what craters in the solar system look like</a:t>
                      </a:r>
                      <a:endParaRPr 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31227">
                <a:tc>
                  <a:txBody>
                    <a:bodyPr/>
                    <a:lstStyle/>
                    <a:p>
                      <a:pPr algn="ctr"/>
                      <a:r>
                        <a:rPr lang="en-US" sz="1400" b="1" u="sng" dirty="0" smtClean="0">
                          <a:solidFill>
                            <a:srgbClr val="00CCFF"/>
                          </a:solidFill>
                        </a:rPr>
                        <a:t>Shooting Stars</a:t>
                      </a:r>
                      <a:endParaRPr lang="en-US" sz="1400" b="1" u="sng" dirty="0">
                        <a:solidFill>
                          <a:srgbClr val="00CC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What’s really happening when you see one, how big are they</a:t>
                      </a:r>
                      <a:r>
                        <a:rPr lang="en-US" sz="1100" baseline="0" dirty="0" smtClean="0">
                          <a:solidFill>
                            <a:schemeClr val="tx1"/>
                          </a:solidFill>
                        </a:rPr>
                        <a:t>, and when can you see them?</a:t>
                      </a:r>
                      <a:endParaRPr 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u="sng" dirty="0" smtClean="0">
                          <a:solidFill>
                            <a:srgbClr val="00CCFF"/>
                          </a:solidFill>
                        </a:rPr>
                        <a:t>Life Cycle</a:t>
                      </a:r>
                      <a:endParaRPr lang="en-US" sz="1400" b="1" u="sng" dirty="0">
                        <a:solidFill>
                          <a:srgbClr val="00CC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How a meteorite is</a:t>
                      </a:r>
                      <a:r>
                        <a:rPr lang="en-US" sz="1100" baseline="0" dirty="0" smtClean="0">
                          <a:solidFill>
                            <a:schemeClr val="tx1"/>
                          </a:solidFill>
                        </a:rPr>
                        <a:t> ‘born’ how it ‘lives’, and how it ‘dies’</a:t>
                      </a:r>
                      <a:endParaRPr 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50351">
                <a:tc>
                  <a:txBody>
                    <a:bodyPr/>
                    <a:lstStyle/>
                    <a:p>
                      <a:pPr algn="ctr"/>
                      <a:r>
                        <a:rPr lang="en-US" sz="1400" b="1" u="sng" dirty="0" smtClean="0">
                          <a:solidFill>
                            <a:srgbClr val="00CCFF"/>
                          </a:solidFill>
                        </a:rPr>
                        <a:t>Is it a Space</a:t>
                      </a:r>
                      <a:r>
                        <a:rPr lang="en-US" sz="1400" b="1" u="sng" baseline="0" dirty="0" smtClean="0">
                          <a:solidFill>
                            <a:srgbClr val="00CCFF"/>
                          </a:solidFill>
                        </a:rPr>
                        <a:t> Rock?</a:t>
                      </a:r>
                      <a:endParaRPr lang="en-US" sz="1400" b="1" u="sng" dirty="0">
                        <a:solidFill>
                          <a:srgbClr val="00CC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How to</a:t>
                      </a:r>
                      <a:r>
                        <a:rPr lang="en-US" sz="1100" baseline="0" dirty="0" smtClean="0">
                          <a:solidFill>
                            <a:schemeClr val="tx1"/>
                          </a:solidFill>
                        </a:rPr>
                        <a:t> identify a meteorite from any other rock</a:t>
                      </a:r>
                      <a:endParaRPr 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u="sng" dirty="0" smtClean="0">
                          <a:solidFill>
                            <a:srgbClr val="00CCFF"/>
                          </a:solidFill>
                        </a:rPr>
                        <a:t>Age</a:t>
                      </a:r>
                      <a:endParaRPr lang="en-US" sz="1400" b="1" u="sng" dirty="0">
                        <a:solidFill>
                          <a:srgbClr val="00CC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100" dirty="0" smtClean="0">
                          <a:solidFill>
                            <a:schemeClr val="tx1"/>
                          </a:solidFill>
                        </a:rPr>
                        <a:t>How old meteorites really are.</a:t>
                      </a:r>
                      <a:endParaRPr lang="en-US" sz="11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7" name="Rectangle 36">
            <a:hlinkClick r:id="rId6" action="ppaction://hlinksldjump"/>
          </p:cNvPr>
          <p:cNvSpPr/>
          <p:nvPr/>
        </p:nvSpPr>
        <p:spPr>
          <a:xfrm>
            <a:off x="1219200" y="2114550"/>
            <a:ext cx="1219200" cy="228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hlinkClick r:id="rId7" action="ppaction://hlinksldjump"/>
          </p:cNvPr>
          <p:cNvSpPr/>
          <p:nvPr/>
        </p:nvSpPr>
        <p:spPr>
          <a:xfrm>
            <a:off x="990600" y="2724150"/>
            <a:ext cx="1752600" cy="228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hlinkClick r:id="rId8" action="ppaction://hlinksldjump"/>
          </p:cNvPr>
          <p:cNvSpPr/>
          <p:nvPr/>
        </p:nvSpPr>
        <p:spPr>
          <a:xfrm>
            <a:off x="1295400" y="3409950"/>
            <a:ext cx="1143000" cy="228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hlinkClick r:id="rId9" action="ppaction://hlinksldjump"/>
          </p:cNvPr>
          <p:cNvSpPr/>
          <p:nvPr/>
        </p:nvSpPr>
        <p:spPr>
          <a:xfrm>
            <a:off x="1143000" y="4095750"/>
            <a:ext cx="1371600" cy="228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10" action="ppaction://hlinksldjump"/>
          </p:cNvPr>
          <p:cNvSpPr/>
          <p:nvPr/>
        </p:nvSpPr>
        <p:spPr>
          <a:xfrm>
            <a:off x="5105400" y="2114550"/>
            <a:ext cx="1219200" cy="228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hlinkClick r:id="rId11" action="ppaction://hlinksldjump"/>
          </p:cNvPr>
          <p:cNvSpPr/>
          <p:nvPr/>
        </p:nvSpPr>
        <p:spPr>
          <a:xfrm>
            <a:off x="5410200" y="2724150"/>
            <a:ext cx="609600" cy="228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hlinkClick r:id="rId12" action="ppaction://hlinksldjump"/>
          </p:cNvPr>
          <p:cNvSpPr/>
          <p:nvPr/>
        </p:nvSpPr>
        <p:spPr>
          <a:xfrm>
            <a:off x="5334000" y="3409950"/>
            <a:ext cx="762000" cy="228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hlinkClick r:id="rId5" action="ppaction://hlinksldjump"/>
          </p:cNvPr>
          <p:cNvSpPr/>
          <p:nvPr/>
        </p:nvSpPr>
        <p:spPr>
          <a:xfrm>
            <a:off x="5562600" y="4095750"/>
            <a:ext cx="304800" cy="228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2000" dirty="0" smtClean="0">
                <a:solidFill>
                  <a:srgbClr val="FFB265"/>
                </a:solidFill>
              </a:rPr>
              <a:t>The Original Zagami </a:t>
            </a:r>
          </a:p>
          <a:p>
            <a:pPr marL="0" indent="0">
              <a:buNone/>
            </a:pPr>
            <a:r>
              <a:rPr lang="en-US" sz="1600" dirty="0" smtClean="0">
                <a:solidFill>
                  <a:schemeClr val="tx1">
                    <a:lumMod val="75000"/>
                  </a:schemeClr>
                </a:solidFill>
              </a:rPr>
              <a:t>The piece of Zagami that we have here on display is only a piece of the original meteorite.  The original, about 40 pounds worth of Mars material, fell in Africa, in the country of Nigeria.  It fell in 1962, and almost hit a farmer!  It didn't, but the shock wave of the meteorite's impact with the ground did knock him over.</a:t>
            </a:r>
          </a:p>
          <a:p>
            <a:pPr marL="0" indent="0">
              <a:buNone/>
            </a:pPr>
            <a:r>
              <a:rPr lang="en-US" sz="1600" dirty="0" smtClean="0">
                <a:solidFill>
                  <a:srgbClr val="FFB265"/>
                </a:solidFill>
              </a:rPr>
              <a:t> </a:t>
            </a:r>
            <a:endParaRPr lang="en-US" sz="2400" dirty="0" smtClean="0">
              <a:solidFill>
                <a:srgbClr val="FFB265"/>
              </a:solidFill>
            </a:endParaRPr>
          </a:p>
          <a:p>
            <a:pPr algn="ctr">
              <a:buNone/>
            </a:pPr>
            <a:endParaRPr lang="en-US" sz="2400" dirty="0" smtClean="0">
              <a:solidFill>
                <a:srgbClr val="FFFF66"/>
              </a:solidFill>
            </a:endParaRPr>
          </a:p>
        </p:txBody>
      </p:sp>
      <p:pic>
        <p:nvPicPr>
          <p:cNvPr id="40962" name="Picture 2" descr="C:\Program Files\Microsoft Office\MEDIA\CAGCAT10\j0297185.wmf"/>
          <p:cNvPicPr>
            <a:picLocks noChangeAspect="1" noChangeArrowheads="1"/>
          </p:cNvPicPr>
          <p:nvPr/>
        </p:nvPicPr>
        <p:blipFill>
          <a:blip r:embed="rId3" cstate="print"/>
          <a:srcRect/>
          <a:stretch>
            <a:fillRect/>
          </a:stretch>
        </p:blipFill>
        <p:spPr bwMode="auto">
          <a:xfrm>
            <a:off x="2590800" y="2647951"/>
            <a:ext cx="1809598" cy="1524000"/>
          </a:xfrm>
          <a:prstGeom prst="rect">
            <a:avLst/>
          </a:prstGeom>
          <a:noFill/>
        </p:spPr>
      </p:pic>
      <p:pic>
        <p:nvPicPr>
          <p:cNvPr id="40964" name="Picture 4" descr="http://2.bp.blogspot.com/_wyPf_W-sDRo/TJU7J0RnDJI/AAAAAAAAAA8/Rm9EMLhhCSI/S1600-R/nigeria_in_africa%5B1%5D.gif"/>
          <p:cNvPicPr>
            <a:picLocks noChangeAspect="1" noChangeArrowheads="1"/>
          </p:cNvPicPr>
          <p:nvPr/>
        </p:nvPicPr>
        <p:blipFill>
          <a:blip r:embed="rId4" cstate="print"/>
          <a:srcRect/>
          <a:stretch>
            <a:fillRect/>
          </a:stretch>
        </p:blipFill>
        <p:spPr bwMode="auto">
          <a:xfrm>
            <a:off x="5105400" y="2571750"/>
            <a:ext cx="1752600" cy="1676400"/>
          </a:xfrm>
          <a:prstGeom prst="rect">
            <a:avLst/>
          </a:prstGeom>
          <a:noFill/>
        </p:spPr>
      </p:pic>
      <p:sp>
        <p:nvSpPr>
          <p:cNvPr id="15"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Is it a Space Rock?</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16" name="TextBox 15"/>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Right Arrow 16"/>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hlinkClick r:id="rId5"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0" name="Rectangle 19">
            <a:hlinkClick r:id="rId6"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Right Arrow 21"/>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hlinkClick r:id="rId7"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229600" cy="685800"/>
          </a:xfrm>
        </p:spPr>
        <p:txBody>
          <a:bodyPr>
            <a:normAutofit/>
          </a:bodyPr>
          <a:lstStyle/>
          <a:p>
            <a:pPr algn="ctr">
              <a:buNone/>
            </a:pPr>
            <a:r>
              <a:rPr lang="en-US" sz="1600" dirty="0" smtClean="0">
                <a:solidFill>
                  <a:srgbClr val="FFB265"/>
                </a:solidFill>
              </a:rPr>
              <a:t>Have you ever found a meteorite? Would you like to know if you had one? Here are three ways to pick out a possible meteorite from an Earth rock.</a:t>
            </a:r>
          </a:p>
          <a:p>
            <a:pPr>
              <a:buNone/>
            </a:pPr>
            <a:endParaRPr lang="en-US" sz="1600" dirty="0" smtClean="0">
              <a:solidFill>
                <a:srgbClr val="66FFCC"/>
              </a:solidFill>
            </a:endParaRPr>
          </a:p>
        </p:txBody>
      </p:sp>
      <p:sp>
        <p:nvSpPr>
          <p:cNvPr id="6" name="Rectangle 5">
            <a:hlinkClick r:id="rId3" action="ppaction://hlinksldjump"/>
          </p:cNvPr>
          <p:cNvSpPr/>
          <p:nvPr/>
        </p:nvSpPr>
        <p:spPr>
          <a:xfrm>
            <a:off x="1752600" y="3028950"/>
            <a:ext cx="914400" cy="228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43000" y="2343150"/>
            <a:ext cx="2438400" cy="738664"/>
          </a:xfrm>
          <a:prstGeom prst="rect">
            <a:avLst/>
          </a:prstGeom>
          <a:noFill/>
        </p:spPr>
        <p:txBody>
          <a:bodyPr wrap="square" rtlCol="0">
            <a:spAutoFit/>
          </a:bodyPr>
          <a:lstStyle/>
          <a:p>
            <a:pPr>
              <a:buNone/>
            </a:pPr>
            <a:r>
              <a:rPr lang="en-US" sz="1400" dirty="0" smtClean="0">
                <a:solidFill>
                  <a:schemeClr val="tx1">
                    <a:lumMod val="75000"/>
                  </a:schemeClr>
                </a:solidFill>
              </a:rPr>
              <a:t>The surface is very Smooth: no tiny holes. This is also a feature of the fusion crust.</a:t>
            </a:r>
            <a:endParaRPr lang="en-US" sz="1400" dirty="0">
              <a:solidFill>
                <a:schemeClr val="tx1">
                  <a:lumMod val="75000"/>
                </a:schemeClr>
              </a:solidFill>
            </a:endParaRPr>
          </a:p>
        </p:txBody>
      </p:sp>
      <p:sp>
        <p:nvSpPr>
          <p:cNvPr id="9" name="TextBox 8"/>
          <p:cNvSpPr txBox="1"/>
          <p:nvPr/>
        </p:nvSpPr>
        <p:spPr>
          <a:xfrm>
            <a:off x="5867400" y="2266950"/>
            <a:ext cx="2590800" cy="1600438"/>
          </a:xfrm>
          <a:prstGeom prst="rect">
            <a:avLst/>
          </a:prstGeom>
          <a:noFill/>
        </p:spPr>
        <p:txBody>
          <a:bodyPr wrap="square" rtlCol="0">
            <a:spAutoFit/>
          </a:bodyPr>
          <a:lstStyle/>
          <a:p>
            <a:r>
              <a:rPr lang="en-US" sz="1400" dirty="0" smtClean="0">
                <a:solidFill>
                  <a:schemeClr val="tx1">
                    <a:lumMod val="75000"/>
                  </a:schemeClr>
                </a:solidFill>
              </a:rPr>
              <a:t>It is a little difficult to see, but the surface of this meteorite is very smooth. You can also see examples of smooth fusion crust by looking at many of the meteorites on display here at the observatory. </a:t>
            </a:r>
            <a:endParaRPr lang="en-US" sz="1400" dirty="0">
              <a:solidFill>
                <a:schemeClr val="tx1">
                  <a:lumMod val="75000"/>
                </a:schemeClr>
              </a:solidFill>
            </a:endParaRPr>
          </a:p>
        </p:txBody>
      </p:sp>
      <p:sp>
        <p:nvSpPr>
          <p:cNvPr id="20"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Is it a Space Rock?</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1" name="TextBox 20"/>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Right Arrow 21"/>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hlinkClick r:id="rId4"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5" name="Rectangle 24">
            <a:hlinkClick r:id="rId5"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7" name="Right Arrow 26"/>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6"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38200" y="2266950"/>
            <a:ext cx="381000" cy="369332"/>
          </a:xfrm>
          <a:prstGeom prst="rect">
            <a:avLst/>
          </a:prstGeom>
          <a:noFill/>
        </p:spPr>
        <p:txBody>
          <a:bodyPr wrap="square" rtlCol="0">
            <a:spAutoFit/>
          </a:bodyPr>
          <a:lstStyle/>
          <a:p>
            <a:r>
              <a:rPr lang="en-US" b="1" dirty="0" smtClean="0">
                <a:solidFill>
                  <a:srgbClr val="66FFCC"/>
                </a:solidFill>
              </a:rPr>
              <a:t>2.</a:t>
            </a:r>
            <a:endParaRPr lang="en-US" dirty="0"/>
          </a:p>
        </p:txBody>
      </p:sp>
      <p:pic>
        <p:nvPicPr>
          <p:cNvPr id="2050" name="Picture 2" descr="Z:\!LAPO\Exhibits\Meteorites\Meteorite Computer Exhibit\pics\Iron Meteorite.jpg"/>
          <p:cNvPicPr>
            <a:picLocks noChangeAspect="1" noChangeArrowheads="1"/>
          </p:cNvPicPr>
          <p:nvPr/>
        </p:nvPicPr>
        <p:blipFill>
          <a:blip r:embed="rId7" cstate="print"/>
          <a:srcRect/>
          <a:stretch>
            <a:fillRect/>
          </a:stretch>
        </p:blipFill>
        <p:spPr bwMode="auto">
          <a:xfrm>
            <a:off x="3736455" y="2343150"/>
            <a:ext cx="1671091" cy="1231860"/>
          </a:xfrm>
          <a:prstGeom prst="rect">
            <a:avLst/>
          </a:prstGeom>
          <a:noFill/>
        </p:spPr>
      </p:pic>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229600" cy="685800"/>
          </a:xfrm>
        </p:spPr>
        <p:txBody>
          <a:bodyPr>
            <a:normAutofit/>
          </a:bodyPr>
          <a:lstStyle/>
          <a:p>
            <a:pPr algn="ctr">
              <a:buNone/>
            </a:pPr>
            <a:r>
              <a:rPr lang="en-US" sz="1600" dirty="0" smtClean="0">
                <a:solidFill>
                  <a:srgbClr val="FFB265"/>
                </a:solidFill>
              </a:rPr>
              <a:t>Have you ever found a meteorite? Would you like to know if you had one? Here are three ways to pick out a possible meteorite from an Earth rock.</a:t>
            </a:r>
          </a:p>
          <a:p>
            <a:pPr>
              <a:buNone/>
            </a:pPr>
            <a:endParaRPr lang="en-US" sz="1600" dirty="0" smtClean="0">
              <a:solidFill>
                <a:srgbClr val="66FFCC"/>
              </a:solidFill>
            </a:endParaRPr>
          </a:p>
        </p:txBody>
      </p:sp>
      <p:sp>
        <p:nvSpPr>
          <p:cNvPr id="6" name="Rectangle 5">
            <a:hlinkClick r:id="rId3" action="ppaction://hlinksldjump"/>
          </p:cNvPr>
          <p:cNvSpPr/>
          <p:nvPr/>
        </p:nvSpPr>
        <p:spPr>
          <a:xfrm>
            <a:off x="1752600" y="3028950"/>
            <a:ext cx="914400" cy="228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43000" y="2343150"/>
            <a:ext cx="2438400" cy="738664"/>
          </a:xfrm>
          <a:prstGeom prst="rect">
            <a:avLst/>
          </a:prstGeom>
          <a:noFill/>
        </p:spPr>
        <p:txBody>
          <a:bodyPr wrap="square" rtlCol="0">
            <a:spAutoFit/>
          </a:bodyPr>
          <a:lstStyle/>
          <a:p>
            <a:pPr>
              <a:buNone/>
            </a:pPr>
            <a:r>
              <a:rPr lang="en-US" sz="1400" dirty="0" smtClean="0">
                <a:solidFill>
                  <a:schemeClr val="tx1">
                    <a:lumMod val="75000"/>
                  </a:schemeClr>
                </a:solidFill>
              </a:rPr>
              <a:t>The surface is very Smooth: no tiny holes. This is also a feature of the fusion crust.</a:t>
            </a:r>
            <a:endParaRPr lang="en-US" sz="1400" dirty="0">
              <a:solidFill>
                <a:schemeClr val="tx1">
                  <a:lumMod val="75000"/>
                </a:schemeClr>
              </a:solidFill>
            </a:endParaRPr>
          </a:p>
        </p:txBody>
      </p:sp>
      <p:sp>
        <p:nvSpPr>
          <p:cNvPr id="9" name="TextBox 8"/>
          <p:cNvSpPr txBox="1"/>
          <p:nvPr/>
        </p:nvSpPr>
        <p:spPr>
          <a:xfrm>
            <a:off x="5867400" y="2266950"/>
            <a:ext cx="2590800" cy="1600438"/>
          </a:xfrm>
          <a:prstGeom prst="rect">
            <a:avLst/>
          </a:prstGeom>
          <a:noFill/>
        </p:spPr>
        <p:txBody>
          <a:bodyPr wrap="square" rtlCol="0">
            <a:spAutoFit/>
          </a:bodyPr>
          <a:lstStyle/>
          <a:p>
            <a:r>
              <a:rPr lang="en-US" sz="1400" dirty="0" smtClean="0">
                <a:solidFill>
                  <a:schemeClr val="tx1">
                    <a:lumMod val="75000"/>
                  </a:schemeClr>
                </a:solidFill>
              </a:rPr>
              <a:t>It is a little difficult to see, but the surface of this meteorite is very smooth. You can also see examples of smooth fusion crust by looking at many of the meteorites on display here at the observatory. </a:t>
            </a:r>
            <a:endParaRPr lang="en-US" sz="1400" dirty="0">
              <a:solidFill>
                <a:schemeClr val="tx1">
                  <a:lumMod val="75000"/>
                </a:schemeClr>
              </a:solidFill>
            </a:endParaRPr>
          </a:p>
        </p:txBody>
      </p:sp>
      <p:sp>
        <p:nvSpPr>
          <p:cNvPr id="20"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Is it a Space Rock?</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1" name="TextBox 20"/>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Right Arrow 21"/>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hlinkClick r:id="rId3"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5" name="Rectangle 24">
            <a:hlinkClick r:id="rId4"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7" name="Right Arrow 26"/>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5"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38200" y="2266950"/>
            <a:ext cx="381000" cy="369332"/>
          </a:xfrm>
          <a:prstGeom prst="rect">
            <a:avLst/>
          </a:prstGeom>
          <a:noFill/>
        </p:spPr>
        <p:txBody>
          <a:bodyPr wrap="square" rtlCol="0">
            <a:spAutoFit/>
          </a:bodyPr>
          <a:lstStyle/>
          <a:p>
            <a:r>
              <a:rPr lang="en-US" b="1" dirty="0" smtClean="0">
                <a:solidFill>
                  <a:srgbClr val="66FFCC"/>
                </a:solidFill>
              </a:rPr>
              <a:t>2.</a:t>
            </a:r>
            <a:endParaRPr lang="en-US" dirty="0"/>
          </a:p>
        </p:txBody>
      </p:sp>
      <p:pic>
        <p:nvPicPr>
          <p:cNvPr id="17" name="Picture 2" descr="Z:\!LAPO\Exhibits\Meteorites\Meteorite Computer Exhibit\pics\Iron Meteorite.jpg"/>
          <p:cNvPicPr>
            <a:picLocks noChangeAspect="1" noChangeArrowheads="1"/>
          </p:cNvPicPr>
          <p:nvPr/>
        </p:nvPicPr>
        <p:blipFill>
          <a:blip r:embed="rId6" cstate="print"/>
          <a:srcRect/>
          <a:stretch>
            <a:fillRect/>
          </a:stretch>
        </p:blipFill>
        <p:spPr bwMode="auto">
          <a:xfrm>
            <a:off x="3736455" y="2343150"/>
            <a:ext cx="1671091" cy="1231860"/>
          </a:xfrm>
          <a:prstGeom prst="rect">
            <a:avLst/>
          </a:prstGeom>
          <a:noFill/>
        </p:spPr>
      </p:pic>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229600" cy="685800"/>
          </a:xfrm>
        </p:spPr>
        <p:txBody>
          <a:bodyPr>
            <a:normAutofit/>
          </a:bodyPr>
          <a:lstStyle/>
          <a:p>
            <a:pPr algn="ctr">
              <a:buNone/>
            </a:pPr>
            <a:r>
              <a:rPr lang="en-US" sz="1600" dirty="0" smtClean="0">
                <a:solidFill>
                  <a:srgbClr val="FFB265"/>
                </a:solidFill>
              </a:rPr>
              <a:t>Have you ever found a meteorite? Would you like to know if you had one? Here are three ways to pick out a possible meteorite from an Earth rock.</a:t>
            </a:r>
          </a:p>
          <a:p>
            <a:pPr>
              <a:buNone/>
            </a:pPr>
            <a:endParaRPr lang="en-US" sz="1600" dirty="0" smtClean="0">
              <a:solidFill>
                <a:srgbClr val="66FFCC"/>
              </a:solidFill>
            </a:endParaRPr>
          </a:p>
        </p:txBody>
      </p:sp>
      <p:sp>
        <p:nvSpPr>
          <p:cNvPr id="6" name="Rectangle 5">
            <a:hlinkClick r:id="rId3" action="ppaction://hlinksldjump"/>
          </p:cNvPr>
          <p:cNvSpPr/>
          <p:nvPr/>
        </p:nvSpPr>
        <p:spPr>
          <a:xfrm>
            <a:off x="1752600" y="3028950"/>
            <a:ext cx="914400" cy="228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143000" y="2343150"/>
            <a:ext cx="2438400" cy="738664"/>
          </a:xfrm>
          <a:prstGeom prst="rect">
            <a:avLst/>
          </a:prstGeom>
          <a:noFill/>
        </p:spPr>
        <p:txBody>
          <a:bodyPr wrap="square" rtlCol="0">
            <a:spAutoFit/>
          </a:bodyPr>
          <a:lstStyle/>
          <a:p>
            <a:pPr>
              <a:buNone/>
            </a:pPr>
            <a:r>
              <a:rPr lang="en-US" sz="1400" dirty="0" smtClean="0">
                <a:solidFill>
                  <a:schemeClr val="tx1">
                    <a:lumMod val="75000"/>
                  </a:schemeClr>
                </a:solidFill>
              </a:rPr>
              <a:t>The surface is very Smooth: no tiny holes. This is also a feature of the fusion crust.</a:t>
            </a:r>
            <a:endParaRPr lang="en-US" sz="1400" dirty="0">
              <a:solidFill>
                <a:schemeClr val="tx1">
                  <a:lumMod val="75000"/>
                </a:schemeClr>
              </a:solidFill>
            </a:endParaRPr>
          </a:p>
        </p:txBody>
      </p:sp>
      <p:sp>
        <p:nvSpPr>
          <p:cNvPr id="9" name="TextBox 8"/>
          <p:cNvSpPr txBox="1"/>
          <p:nvPr/>
        </p:nvSpPr>
        <p:spPr>
          <a:xfrm>
            <a:off x="5867400" y="2266950"/>
            <a:ext cx="2590800" cy="1600438"/>
          </a:xfrm>
          <a:prstGeom prst="rect">
            <a:avLst/>
          </a:prstGeom>
          <a:noFill/>
        </p:spPr>
        <p:txBody>
          <a:bodyPr wrap="square" rtlCol="0">
            <a:spAutoFit/>
          </a:bodyPr>
          <a:lstStyle/>
          <a:p>
            <a:r>
              <a:rPr lang="en-US" sz="1400" dirty="0" smtClean="0">
                <a:solidFill>
                  <a:schemeClr val="tx1">
                    <a:lumMod val="75000"/>
                  </a:schemeClr>
                </a:solidFill>
              </a:rPr>
              <a:t>It is a little difficult to see, but the surface of this meteorite is very smooth. You can also see examples of smooth fusion crust by looking at many of the meteorites on display here at the observatory. </a:t>
            </a:r>
            <a:endParaRPr lang="en-US" sz="1400" dirty="0">
              <a:solidFill>
                <a:schemeClr val="tx1">
                  <a:lumMod val="75000"/>
                </a:schemeClr>
              </a:solidFill>
            </a:endParaRPr>
          </a:p>
        </p:txBody>
      </p:sp>
      <p:sp>
        <p:nvSpPr>
          <p:cNvPr id="20"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Is it a Space Rock?</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1" name="TextBox 20"/>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2" name="Right Arrow 21"/>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hlinkClick r:id="rId4"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5" name="Rectangle 24">
            <a:hlinkClick r:id="rId5"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7" name="Right Arrow 26"/>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6"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38200" y="2266950"/>
            <a:ext cx="381000" cy="369332"/>
          </a:xfrm>
          <a:prstGeom prst="rect">
            <a:avLst/>
          </a:prstGeom>
          <a:noFill/>
        </p:spPr>
        <p:txBody>
          <a:bodyPr wrap="square" rtlCol="0">
            <a:spAutoFit/>
          </a:bodyPr>
          <a:lstStyle/>
          <a:p>
            <a:r>
              <a:rPr lang="en-US" b="1" dirty="0" smtClean="0">
                <a:solidFill>
                  <a:srgbClr val="66FFCC"/>
                </a:solidFill>
              </a:rPr>
              <a:t>2.</a:t>
            </a:r>
            <a:endParaRPr lang="en-US" dirty="0"/>
          </a:p>
        </p:txBody>
      </p:sp>
      <p:pic>
        <p:nvPicPr>
          <p:cNvPr id="17" name="Picture 2" descr="Z:\!LAPO\Exhibits\Meteorites\Meteorite Computer Exhibit\pics\Iron Meteorite.jpg"/>
          <p:cNvPicPr>
            <a:picLocks noChangeAspect="1" noChangeArrowheads="1"/>
          </p:cNvPicPr>
          <p:nvPr/>
        </p:nvPicPr>
        <p:blipFill>
          <a:blip r:embed="rId7" cstate="print"/>
          <a:srcRect/>
          <a:stretch>
            <a:fillRect/>
          </a:stretch>
        </p:blipFill>
        <p:spPr bwMode="auto">
          <a:xfrm>
            <a:off x="3736455" y="2343150"/>
            <a:ext cx="1671091" cy="1231860"/>
          </a:xfrm>
          <a:prstGeom prst="rect">
            <a:avLst/>
          </a:prstGeom>
          <a:noFill/>
        </p:spPr>
      </p:pic>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sz="1600" dirty="0" smtClean="0">
                <a:solidFill>
                  <a:srgbClr val="FFB265"/>
                </a:solidFill>
              </a:rPr>
              <a:t>Have you ever found a meteorite? Would you like to know if you had one? Here are three ways to pick out a possible meteorite from an Earth rock.</a:t>
            </a:r>
          </a:p>
          <a:p>
            <a:pPr algn="ctr">
              <a:buNone/>
            </a:pPr>
            <a:endParaRPr lang="en-US" sz="1600" dirty="0" smtClean="0">
              <a:solidFill>
                <a:srgbClr val="66FFCC"/>
              </a:solidFill>
            </a:endParaRPr>
          </a:p>
          <a:p>
            <a:pPr>
              <a:buNone/>
            </a:pPr>
            <a:r>
              <a:rPr lang="en-US" sz="1600" dirty="0" smtClean="0">
                <a:solidFill>
                  <a:srgbClr val="66FFCC"/>
                </a:solidFill>
              </a:rPr>
              <a:t>                                            </a:t>
            </a:r>
          </a:p>
          <a:p>
            <a:pPr>
              <a:buNone/>
            </a:pPr>
            <a:r>
              <a:rPr lang="en-US" sz="1600" dirty="0" smtClean="0">
                <a:solidFill>
                  <a:srgbClr val="66FFCC"/>
                </a:solidFill>
              </a:rPr>
              <a:t>                                             </a:t>
            </a:r>
            <a:r>
              <a:rPr lang="en-US" sz="1800" b="1" dirty="0" smtClean="0">
                <a:solidFill>
                  <a:srgbClr val="66FFCC"/>
                </a:solidFill>
              </a:rPr>
              <a:t>3.</a:t>
            </a:r>
          </a:p>
          <a:p>
            <a:pPr>
              <a:buNone/>
            </a:pPr>
            <a:endParaRPr lang="en-US" sz="2400" dirty="0"/>
          </a:p>
        </p:txBody>
      </p:sp>
      <p:sp>
        <p:nvSpPr>
          <p:cNvPr id="7" name="TextBox 6"/>
          <p:cNvSpPr txBox="1"/>
          <p:nvPr/>
        </p:nvSpPr>
        <p:spPr>
          <a:xfrm>
            <a:off x="2743200" y="2343150"/>
            <a:ext cx="3657600" cy="1384995"/>
          </a:xfrm>
          <a:prstGeom prst="rect">
            <a:avLst/>
          </a:prstGeom>
          <a:noFill/>
        </p:spPr>
        <p:txBody>
          <a:bodyPr wrap="square" rtlCol="0">
            <a:spAutoFit/>
          </a:bodyPr>
          <a:lstStyle/>
          <a:p>
            <a:r>
              <a:rPr lang="en-US" sz="1400" dirty="0" smtClean="0">
                <a:solidFill>
                  <a:schemeClr val="tx1">
                    <a:lumMod val="75000"/>
                  </a:schemeClr>
                </a:solidFill>
              </a:rPr>
              <a:t>A refrigerator magnet will probably be attracted to a meteorite, even if only a little bit.</a:t>
            </a:r>
          </a:p>
          <a:p>
            <a:endParaRPr lang="en-US" sz="1400" dirty="0" smtClean="0">
              <a:solidFill>
                <a:schemeClr val="tx1">
                  <a:lumMod val="75000"/>
                </a:schemeClr>
              </a:solidFill>
            </a:endParaRPr>
          </a:p>
          <a:p>
            <a:r>
              <a:rPr lang="en-US" sz="1400" dirty="0" smtClean="0">
                <a:solidFill>
                  <a:schemeClr val="tx1">
                    <a:lumMod val="75000"/>
                  </a:schemeClr>
                </a:solidFill>
              </a:rPr>
              <a:t>Most meteorites have iron in them. Your refrigerator has iron in it. Magnets easily stick to iron.</a:t>
            </a:r>
            <a:endParaRPr lang="en-US" sz="1400" dirty="0">
              <a:solidFill>
                <a:schemeClr val="tx1">
                  <a:lumMod val="75000"/>
                </a:schemeClr>
              </a:solidFill>
            </a:endParaRPr>
          </a:p>
        </p:txBody>
      </p:sp>
      <p:pic>
        <p:nvPicPr>
          <p:cNvPr id="43010" name="Picture 2" descr="E:\!LAPO\Exhibits\Meteorites\Meteorite Computer Exhibit\exhibit\magnetic-a.jpg"/>
          <p:cNvPicPr>
            <a:picLocks noChangeAspect="1" noChangeArrowheads="1"/>
          </p:cNvPicPr>
          <p:nvPr/>
        </p:nvPicPr>
        <p:blipFill>
          <a:blip r:embed="rId3" cstate="print"/>
          <a:srcRect/>
          <a:stretch>
            <a:fillRect/>
          </a:stretch>
        </p:blipFill>
        <p:spPr bwMode="auto">
          <a:xfrm>
            <a:off x="457200" y="2038350"/>
            <a:ext cx="1905000" cy="1885950"/>
          </a:xfrm>
          <a:prstGeom prst="rect">
            <a:avLst/>
          </a:prstGeom>
          <a:noFill/>
        </p:spPr>
      </p:pic>
      <p:pic>
        <p:nvPicPr>
          <p:cNvPr id="43012" name="Picture 4" descr="E:\!LAPO\Exhibits\Meteorites\Meteorite Computer Exhibit\exhibit\magnetic-b.jpg"/>
          <p:cNvPicPr>
            <a:picLocks noChangeAspect="1" noChangeArrowheads="1"/>
          </p:cNvPicPr>
          <p:nvPr/>
        </p:nvPicPr>
        <p:blipFill>
          <a:blip r:embed="rId4" cstate="print"/>
          <a:srcRect/>
          <a:stretch>
            <a:fillRect/>
          </a:stretch>
        </p:blipFill>
        <p:spPr bwMode="auto">
          <a:xfrm>
            <a:off x="6781800" y="2038350"/>
            <a:ext cx="1905000" cy="1981200"/>
          </a:xfrm>
          <a:prstGeom prst="rect">
            <a:avLst/>
          </a:prstGeom>
          <a:noFill/>
        </p:spPr>
      </p:pic>
      <p:sp>
        <p:nvSpPr>
          <p:cNvPr id="18"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Is it a Space Rock?</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19" name="TextBox 18"/>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 name="Right Arrow 19"/>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hlinkClick r:id="rId5"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3" name="Rectangle 22">
            <a:hlinkClick r:id="rId6"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5" name="Right Arrow 24"/>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hlinkClick r:id="rId7"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7750"/>
            <a:ext cx="8229600" cy="3394472"/>
          </a:xfrm>
        </p:spPr>
        <p:txBody>
          <a:bodyPr>
            <a:normAutofit/>
          </a:bodyPr>
          <a:lstStyle/>
          <a:p>
            <a:pPr marL="0" indent="0">
              <a:buNone/>
            </a:pPr>
            <a:r>
              <a:rPr lang="en-US" sz="1600" dirty="0" smtClean="0">
                <a:solidFill>
                  <a:srgbClr val="FFB265"/>
                </a:solidFill>
              </a:rPr>
              <a:t>You know that meteorites are rocks from space…but did you know that there are three different types of meteorites?</a:t>
            </a:r>
          </a:p>
          <a:p>
            <a:pPr marL="0" indent="0">
              <a:buNone/>
            </a:pPr>
            <a:endParaRPr lang="en-US" sz="1600" dirty="0" smtClean="0">
              <a:solidFill>
                <a:srgbClr val="FFB265"/>
              </a:solidFill>
            </a:endParaRPr>
          </a:p>
          <a:p>
            <a:pPr marL="0" indent="0" algn="ctr">
              <a:spcBef>
                <a:spcPts val="600"/>
              </a:spcBef>
              <a:buNone/>
            </a:pPr>
            <a:r>
              <a:rPr lang="en-US" sz="1600" u="sng" dirty="0" smtClean="0">
                <a:solidFill>
                  <a:srgbClr val="00CCFF"/>
                </a:solidFill>
              </a:rPr>
              <a:t>Stony</a:t>
            </a:r>
          </a:p>
          <a:p>
            <a:pPr marL="0" indent="0" algn="ctr">
              <a:spcBef>
                <a:spcPts val="600"/>
              </a:spcBef>
              <a:buNone/>
            </a:pPr>
            <a:r>
              <a:rPr lang="en-US" sz="1600" u="sng" dirty="0" smtClean="0">
                <a:solidFill>
                  <a:srgbClr val="00CCFF"/>
                </a:solidFill>
              </a:rPr>
              <a:t>Stony-iron</a:t>
            </a:r>
          </a:p>
          <a:p>
            <a:pPr marL="0" indent="0" algn="ctr">
              <a:spcBef>
                <a:spcPts val="600"/>
              </a:spcBef>
              <a:buNone/>
            </a:pPr>
            <a:r>
              <a:rPr lang="en-US" sz="1600" u="sng" dirty="0" smtClean="0">
                <a:solidFill>
                  <a:srgbClr val="00CCFF"/>
                </a:solidFill>
              </a:rPr>
              <a:t>Iron</a:t>
            </a:r>
          </a:p>
          <a:p>
            <a:pPr marL="0" indent="0" algn="ctr">
              <a:spcBef>
                <a:spcPts val="600"/>
              </a:spcBef>
              <a:buNone/>
            </a:pPr>
            <a:endParaRPr lang="en-US" sz="1600" u="sng" dirty="0" smtClean="0">
              <a:solidFill>
                <a:srgbClr val="00CCFF"/>
              </a:solidFill>
            </a:endParaRPr>
          </a:p>
          <a:p>
            <a:pPr marL="0" indent="0" algn="ctr">
              <a:spcBef>
                <a:spcPts val="600"/>
              </a:spcBef>
              <a:buNone/>
            </a:pPr>
            <a:r>
              <a:rPr lang="en-US" sz="1600" dirty="0" smtClean="0">
                <a:solidFill>
                  <a:schemeClr val="tx1">
                    <a:lumMod val="75000"/>
                  </a:schemeClr>
                </a:solidFill>
              </a:rPr>
              <a:t>Click on the types above to find out more!</a:t>
            </a:r>
          </a:p>
          <a:p>
            <a:pPr marL="0" indent="0" algn="ctr">
              <a:spcBef>
                <a:spcPts val="600"/>
              </a:spcBef>
              <a:buNone/>
            </a:pPr>
            <a:r>
              <a:rPr lang="en-US" sz="1400" dirty="0" smtClean="0">
                <a:solidFill>
                  <a:schemeClr val="tx1">
                    <a:lumMod val="75000"/>
                  </a:schemeClr>
                </a:solidFill>
              </a:rPr>
              <a:t>If you want to see examples of all three types of meteorites, be sure to visit the meteorite display case here at the observatory.</a:t>
            </a:r>
            <a:endParaRPr lang="en-US" sz="1400" dirty="0">
              <a:solidFill>
                <a:schemeClr val="tx1">
                  <a:lumMod val="75000"/>
                </a:schemeClr>
              </a:solidFill>
            </a:endParaRPr>
          </a:p>
        </p:txBody>
      </p:sp>
      <p:sp>
        <p:nvSpPr>
          <p:cNvPr id="12" name="Rectangle 11">
            <a:hlinkClick r:id="rId3" action="ppaction://hlinksldjump"/>
          </p:cNvPr>
          <p:cNvSpPr/>
          <p:nvPr/>
        </p:nvSpPr>
        <p:spPr>
          <a:xfrm>
            <a:off x="4267200" y="1962150"/>
            <a:ext cx="609600" cy="152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hlinkClick r:id="rId4" action="ppaction://hlinksldjump"/>
          </p:cNvPr>
          <p:cNvSpPr/>
          <p:nvPr/>
        </p:nvSpPr>
        <p:spPr>
          <a:xfrm>
            <a:off x="4114800" y="2343150"/>
            <a:ext cx="914400" cy="152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hlinkClick r:id="rId5" action="ppaction://hlinksldjump"/>
          </p:cNvPr>
          <p:cNvSpPr/>
          <p:nvPr/>
        </p:nvSpPr>
        <p:spPr>
          <a:xfrm>
            <a:off x="4343400" y="2647950"/>
            <a:ext cx="457200" cy="152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Different Types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17" name="TextBox 16"/>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ight Arrow 17"/>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hlinkClick r:id="rId6"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1" name="Rectangle 20">
            <a:hlinkClick r:id="rId7"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Right Arrow 22"/>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hlinkClick r:id="rId3"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1800" dirty="0" smtClean="0">
                <a:solidFill>
                  <a:srgbClr val="FFB265"/>
                </a:solidFill>
              </a:rPr>
              <a:t>Stony</a:t>
            </a:r>
            <a:endParaRPr lang="en-US" sz="1800" dirty="0">
              <a:solidFill>
                <a:srgbClr val="FFB265"/>
              </a:solidFill>
            </a:endParaRPr>
          </a:p>
        </p:txBody>
      </p:sp>
      <p:sp>
        <p:nvSpPr>
          <p:cNvPr id="8" name="TextBox 7"/>
          <p:cNvSpPr txBox="1"/>
          <p:nvPr/>
        </p:nvSpPr>
        <p:spPr>
          <a:xfrm>
            <a:off x="914400" y="1859399"/>
            <a:ext cx="2438400" cy="1169551"/>
          </a:xfrm>
          <a:prstGeom prst="rect">
            <a:avLst/>
          </a:prstGeom>
          <a:noFill/>
        </p:spPr>
        <p:txBody>
          <a:bodyPr wrap="square" rtlCol="0">
            <a:spAutoFit/>
          </a:bodyPr>
          <a:lstStyle/>
          <a:p>
            <a:r>
              <a:rPr lang="en-US" sz="1400" dirty="0" smtClean="0">
                <a:solidFill>
                  <a:schemeClr val="tx1">
                    <a:lumMod val="75000"/>
                  </a:schemeClr>
                </a:solidFill>
              </a:rPr>
              <a:t>Stony meteorites are mostly rock, but they still have some iron in them. This means that a magnet will usually be slightly attracted to a stony meteorite.</a:t>
            </a:r>
            <a:endParaRPr lang="en-US" sz="1400" dirty="0">
              <a:solidFill>
                <a:schemeClr val="tx1">
                  <a:lumMod val="75000"/>
                </a:schemeClr>
              </a:solidFill>
            </a:endParaRPr>
          </a:p>
        </p:txBody>
      </p:sp>
      <p:sp>
        <p:nvSpPr>
          <p:cNvPr id="9" name="TextBox 8"/>
          <p:cNvSpPr txBox="1"/>
          <p:nvPr/>
        </p:nvSpPr>
        <p:spPr>
          <a:xfrm>
            <a:off x="6096000" y="1885950"/>
            <a:ext cx="2057400" cy="1169551"/>
          </a:xfrm>
          <a:prstGeom prst="rect">
            <a:avLst/>
          </a:prstGeom>
          <a:noFill/>
        </p:spPr>
        <p:txBody>
          <a:bodyPr wrap="square" rtlCol="0">
            <a:spAutoFit/>
          </a:bodyPr>
          <a:lstStyle/>
          <a:p>
            <a:r>
              <a:rPr lang="en-US" sz="1400" dirty="0" smtClean="0">
                <a:solidFill>
                  <a:schemeClr val="tx1">
                    <a:lumMod val="75000"/>
                  </a:schemeClr>
                </a:solidFill>
              </a:rPr>
              <a:t>Since a stony meteorite doesn’t contain much iron, which is a heavy metal, stony meteorites are relatively light. </a:t>
            </a:r>
            <a:endParaRPr lang="en-US" sz="1400" dirty="0">
              <a:solidFill>
                <a:schemeClr val="tx1">
                  <a:lumMod val="75000"/>
                </a:schemeClr>
              </a:solidFill>
            </a:endParaRPr>
          </a:p>
        </p:txBody>
      </p:sp>
      <p:sp>
        <p:nvSpPr>
          <p:cNvPr id="10" name="TextBox 9"/>
          <p:cNvSpPr txBox="1"/>
          <p:nvPr/>
        </p:nvSpPr>
        <p:spPr>
          <a:xfrm>
            <a:off x="0" y="3562350"/>
            <a:ext cx="9144000" cy="307777"/>
          </a:xfrm>
          <a:prstGeom prst="rect">
            <a:avLst/>
          </a:prstGeom>
          <a:noFill/>
        </p:spPr>
        <p:txBody>
          <a:bodyPr wrap="square" rtlCol="0">
            <a:spAutoFit/>
          </a:bodyPr>
          <a:lstStyle/>
          <a:p>
            <a:pPr algn="ctr"/>
            <a:r>
              <a:rPr lang="en-US" sz="1400" dirty="0" smtClean="0">
                <a:solidFill>
                  <a:schemeClr val="tx1">
                    <a:lumMod val="75000"/>
                  </a:schemeClr>
                </a:solidFill>
              </a:rPr>
              <a:t>Some stony meteorites come from material that was originally found on the surface of asteroids or  planets.</a:t>
            </a:r>
            <a:endParaRPr lang="en-US" sz="1400" dirty="0">
              <a:solidFill>
                <a:schemeClr val="tx1">
                  <a:lumMod val="75000"/>
                </a:schemeClr>
              </a:solidFill>
            </a:endParaRPr>
          </a:p>
        </p:txBody>
      </p:sp>
      <p:sp>
        <p:nvSpPr>
          <p:cNvPr id="17"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Different Types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18" name="TextBox 17"/>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Right Arrow 18"/>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3"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2" name="Rectangle 21">
            <a:hlinkClick r:id="rId4"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4" name="Right Arrow 23"/>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hlinkClick r:id="rId5"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Stony 1"/>
          <p:cNvPicPr>
            <a:picLocks noChangeAspect="1" noChangeArrowheads="1"/>
          </p:cNvPicPr>
          <p:nvPr/>
        </p:nvPicPr>
        <p:blipFill>
          <a:blip r:embed="rId6" cstate="print"/>
          <a:srcRect/>
          <a:stretch>
            <a:fillRect/>
          </a:stretch>
        </p:blipFill>
        <p:spPr bwMode="auto">
          <a:xfrm>
            <a:off x="3619500" y="1733550"/>
            <a:ext cx="1905000" cy="1733378"/>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1800" dirty="0" smtClean="0">
                <a:solidFill>
                  <a:srgbClr val="FFB265"/>
                </a:solidFill>
              </a:rPr>
              <a:t>Stony-iron</a:t>
            </a:r>
            <a:endParaRPr lang="en-US" sz="1800" dirty="0">
              <a:solidFill>
                <a:srgbClr val="FFB265"/>
              </a:solidFill>
            </a:endParaRPr>
          </a:p>
        </p:txBody>
      </p:sp>
      <p:sp>
        <p:nvSpPr>
          <p:cNvPr id="8" name="TextBox 7"/>
          <p:cNvSpPr txBox="1"/>
          <p:nvPr/>
        </p:nvSpPr>
        <p:spPr>
          <a:xfrm>
            <a:off x="914400" y="1885950"/>
            <a:ext cx="2438400" cy="1169551"/>
          </a:xfrm>
          <a:prstGeom prst="rect">
            <a:avLst/>
          </a:prstGeom>
          <a:noFill/>
        </p:spPr>
        <p:txBody>
          <a:bodyPr wrap="square" rtlCol="0">
            <a:spAutoFit/>
          </a:bodyPr>
          <a:lstStyle/>
          <a:p>
            <a:r>
              <a:rPr lang="en-US" sz="1400" dirty="0" smtClean="0">
                <a:solidFill>
                  <a:schemeClr val="tx1">
                    <a:lumMod val="75000"/>
                  </a:schemeClr>
                </a:solidFill>
              </a:rPr>
              <a:t>Stony-iron meteorites are about half rock and half iron. A magnet will certainly be attracted to a stony-iron meteorite.</a:t>
            </a:r>
            <a:endParaRPr lang="en-US" sz="1400" dirty="0">
              <a:solidFill>
                <a:schemeClr val="tx1">
                  <a:lumMod val="75000"/>
                </a:schemeClr>
              </a:solidFill>
            </a:endParaRPr>
          </a:p>
        </p:txBody>
      </p:sp>
      <p:sp>
        <p:nvSpPr>
          <p:cNvPr id="9" name="TextBox 8"/>
          <p:cNvSpPr txBox="1"/>
          <p:nvPr/>
        </p:nvSpPr>
        <p:spPr>
          <a:xfrm>
            <a:off x="6096000" y="1809750"/>
            <a:ext cx="2057400" cy="1815882"/>
          </a:xfrm>
          <a:prstGeom prst="rect">
            <a:avLst/>
          </a:prstGeom>
          <a:noFill/>
        </p:spPr>
        <p:txBody>
          <a:bodyPr wrap="square" rtlCol="0">
            <a:spAutoFit/>
          </a:bodyPr>
          <a:lstStyle/>
          <a:p>
            <a:r>
              <a:rPr lang="en-US" sz="1400" dirty="0" smtClean="0">
                <a:solidFill>
                  <a:schemeClr val="tx1">
                    <a:lumMod val="75000"/>
                  </a:schemeClr>
                </a:solidFill>
              </a:rPr>
              <a:t>A stony-iron meteorite will weigh </a:t>
            </a:r>
            <a:r>
              <a:rPr lang="en-US" sz="1400" i="1" dirty="0" smtClean="0">
                <a:solidFill>
                  <a:schemeClr val="tx1">
                    <a:lumMod val="75000"/>
                  </a:schemeClr>
                </a:solidFill>
              </a:rPr>
              <a:t>more</a:t>
            </a:r>
            <a:r>
              <a:rPr lang="en-US" sz="1400" dirty="0" smtClean="0">
                <a:solidFill>
                  <a:schemeClr val="tx1">
                    <a:lumMod val="75000"/>
                  </a:schemeClr>
                </a:solidFill>
              </a:rPr>
              <a:t> than a stony meteorite of the same size, and </a:t>
            </a:r>
            <a:r>
              <a:rPr lang="en-US" sz="1400" i="1" dirty="0" smtClean="0">
                <a:solidFill>
                  <a:schemeClr val="tx1">
                    <a:lumMod val="75000"/>
                  </a:schemeClr>
                </a:solidFill>
              </a:rPr>
              <a:t>less</a:t>
            </a:r>
            <a:r>
              <a:rPr lang="en-US" sz="1400" dirty="0" smtClean="0">
                <a:solidFill>
                  <a:schemeClr val="tx1">
                    <a:lumMod val="75000"/>
                  </a:schemeClr>
                </a:solidFill>
              </a:rPr>
              <a:t> than an iron meteorite of the same size. This is due to its mixture of  rock and metal.</a:t>
            </a:r>
            <a:endParaRPr lang="en-US" sz="1400" dirty="0">
              <a:solidFill>
                <a:schemeClr val="tx1">
                  <a:lumMod val="75000"/>
                </a:schemeClr>
              </a:solidFill>
            </a:endParaRPr>
          </a:p>
        </p:txBody>
      </p:sp>
      <p:sp>
        <p:nvSpPr>
          <p:cNvPr id="10" name="TextBox 9"/>
          <p:cNvSpPr txBox="1"/>
          <p:nvPr/>
        </p:nvSpPr>
        <p:spPr>
          <a:xfrm>
            <a:off x="152400" y="3562350"/>
            <a:ext cx="8839200" cy="523220"/>
          </a:xfrm>
          <a:prstGeom prst="rect">
            <a:avLst/>
          </a:prstGeom>
          <a:noFill/>
        </p:spPr>
        <p:txBody>
          <a:bodyPr wrap="square" rtlCol="0">
            <a:spAutoFit/>
          </a:bodyPr>
          <a:lstStyle/>
          <a:p>
            <a:r>
              <a:rPr lang="en-US" sz="1400" dirty="0" smtClean="0">
                <a:solidFill>
                  <a:schemeClr val="tx1">
                    <a:lumMod val="75000"/>
                  </a:schemeClr>
                </a:solidFill>
              </a:rPr>
              <a:t>Stony-iron meteorites come from material that was originally found in the region between the core and the surface of asteroids or planets.</a:t>
            </a:r>
            <a:endParaRPr lang="en-US" sz="1400" dirty="0">
              <a:solidFill>
                <a:schemeClr val="tx1">
                  <a:lumMod val="75000"/>
                </a:schemeClr>
              </a:solidFill>
            </a:endParaRPr>
          </a:p>
        </p:txBody>
      </p:sp>
      <p:sp>
        <p:nvSpPr>
          <p:cNvPr id="17"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Different Types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18" name="TextBox 17"/>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Right Arrow 18"/>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3"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2" name="Rectangle 21">
            <a:hlinkClick r:id="rId4"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4" name="Right Arrow 23"/>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hlinkClick r:id="rId5"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5" descr="Stony - Iron 1"/>
          <p:cNvPicPr>
            <a:picLocks noChangeAspect="1" noChangeArrowheads="1"/>
          </p:cNvPicPr>
          <p:nvPr/>
        </p:nvPicPr>
        <p:blipFill>
          <a:blip r:embed="rId6" cstate="print"/>
          <a:srcRect/>
          <a:stretch>
            <a:fillRect/>
          </a:stretch>
        </p:blipFill>
        <p:spPr bwMode="auto">
          <a:xfrm rot="5400000">
            <a:off x="3741420" y="1554634"/>
            <a:ext cx="1661160" cy="2323795"/>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1800" dirty="0" smtClean="0">
                <a:solidFill>
                  <a:srgbClr val="FFB265"/>
                </a:solidFill>
              </a:rPr>
              <a:t>Iron</a:t>
            </a:r>
            <a:endParaRPr lang="en-US" sz="1800" dirty="0">
              <a:solidFill>
                <a:srgbClr val="FFB265"/>
              </a:solidFill>
            </a:endParaRPr>
          </a:p>
        </p:txBody>
      </p:sp>
      <p:sp>
        <p:nvSpPr>
          <p:cNvPr id="8" name="TextBox 7"/>
          <p:cNvSpPr txBox="1"/>
          <p:nvPr/>
        </p:nvSpPr>
        <p:spPr>
          <a:xfrm>
            <a:off x="914400" y="1809750"/>
            <a:ext cx="2438400" cy="1384995"/>
          </a:xfrm>
          <a:prstGeom prst="rect">
            <a:avLst/>
          </a:prstGeom>
          <a:noFill/>
        </p:spPr>
        <p:txBody>
          <a:bodyPr wrap="square" rtlCol="0">
            <a:spAutoFit/>
          </a:bodyPr>
          <a:lstStyle/>
          <a:p>
            <a:r>
              <a:rPr lang="en-US" sz="1400" dirty="0" smtClean="0">
                <a:solidFill>
                  <a:schemeClr val="tx1">
                    <a:lumMod val="75000"/>
                  </a:schemeClr>
                </a:solidFill>
              </a:rPr>
              <a:t>Iron meteorites are generally all iron, although they sometimes have just a bit of other metals mixed in. A magnet will certainly be attracted to an iron meteorite.</a:t>
            </a:r>
            <a:endParaRPr lang="en-US" sz="1400" dirty="0">
              <a:solidFill>
                <a:schemeClr val="tx1">
                  <a:lumMod val="75000"/>
                </a:schemeClr>
              </a:solidFill>
            </a:endParaRPr>
          </a:p>
        </p:txBody>
      </p:sp>
      <p:sp>
        <p:nvSpPr>
          <p:cNvPr id="9" name="TextBox 8"/>
          <p:cNvSpPr txBox="1"/>
          <p:nvPr/>
        </p:nvSpPr>
        <p:spPr>
          <a:xfrm>
            <a:off x="6096000" y="1833086"/>
            <a:ext cx="2057400" cy="738664"/>
          </a:xfrm>
          <a:prstGeom prst="rect">
            <a:avLst/>
          </a:prstGeom>
          <a:noFill/>
        </p:spPr>
        <p:txBody>
          <a:bodyPr wrap="square" rtlCol="0">
            <a:spAutoFit/>
          </a:bodyPr>
          <a:lstStyle/>
          <a:p>
            <a:r>
              <a:rPr lang="en-US" sz="1400" dirty="0" smtClean="0">
                <a:solidFill>
                  <a:schemeClr val="tx1">
                    <a:lumMod val="75000"/>
                  </a:schemeClr>
                </a:solidFill>
              </a:rPr>
              <a:t>Since iron meteorites are all metal they are quite heavy.</a:t>
            </a:r>
            <a:endParaRPr lang="en-US" sz="1400" dirty="0">
              <a:solidFill>
                <a:schemeClr val="tx1">
                  <a:lumMod val="75000"/>
                </a:schemeClr>
              </a:solidFill>
            </a:endParaRPr>
          </a:p>
        </p:txBody>
      </p:sp>
      <p:sp>
        <p:nvSpPr>
          <p:cNvPr id="10" name="TextBox 9"/>
          <p:cNvSpPr txBox="1"/>
          <p:nvPr/>
        </p:nvSpPr>
        <p:spPr>
          <a:xfrm>
            <a:off x="0" y="3562350"/>
            <a:ext cx="9144000" cy="307777"/>
          </a:xfrm>
          <a:prstGeom prst="rect">
            <a:avLst/>
          </a:prstGeom>
          <a:noFill/>
        </p:spPr>
        <p:txBody>
          <a:bodyPr wrap="square" rtlCol="0">
            <a:spAutoFit/>
          </a:bodyPr>
          <a:lstStyle/>
          <a:p>
            <a:pPr algn="ctr"/>
            <a:r>
              <a:rPr lang="en-US" sz="1400" dirty="0" smtClean="0">
                <a:solidFill>
                  <a:schemeClr val="tx1">
                    <a:lumMod val="75000"/>
                  </a:schemeClr>
                </a:solidFill>
              </a:rPr>
              <a:t>Iron meteorites come from material that was originally found in the cores of asteroids or planets.</a:t>
            </a:r>
            <a:endParaRPr lang="en-US" sz="1400" dirty="0">
              <a:solidFill>
                <a:schemeClr val="tx1">
                  <a:lumMod val="75000"/>
                </a:schemeClr>
              </a:solidFill>
            </a:endParaRPr>
          </a:p>
        </p:txBody>
      </p:sp>
      <p:sp>
        <p:nvSpPr>
          <p:cNvPr id="17" name="TextBox 16"/>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ight Arrow 17"/>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hlinkClick r:id="rId3"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1" name="Rectangle 20">
            <a:hlinkClick r:id="rId4"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Right Arrow 22"/>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hlinkClick r:id="rId5"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Different Types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pic>
        <p:nvPicPr>
          <p:cNvPr id="3074" name="Picture 2" descr="Z:\!LAPO\Exhibits\Meteorites\Meteorite Computer Exhibit\pics\Iron Meteorite.jpg"/>
          <p:cNvPicPr>
            <a:picLocks noChangeAspect="1" noChangeArrowheads="1"/>
          </p:cNvPicPr>
          <p:nvPr/>
        </p:nvPicPr>
        <p:blipFill>
          <a:blip r:embed="rId6" cstate="print"/>
          <a:srcRect/>
          <a:stretch>
            <a:fillRect/>
          </a:stretch>
        </p:blipFill>
        <p:spPr bwMode="auto">
          <a:xfrm>
            <a:off x="3505998" y="1733550"/>
            <a:ext cx="2132004" cy="1571626"/>
          </a:xfrm>
          <a:prstGeom prst="rect">
            <a:avLst/>
          </a:prstGeom>
          <a:noFill/>
        </p:spPr>
      </p:pic>
    </p:spTree>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1550"/>
            <a:ext cx="8229600" cy="3394472"/>
          </a:xfrm>
        </p:spPr>
        <p:txBody>
          <a:bodyPr>
            <a:normAutofit/>
          </a:bodyPr>
          <a:lstStyle/>
          <a:p>
            <a:pPr algn="ctr">
              <a:buNone/>
            </a:pPr>
            <a:endParaRPr lang="en-US" sz="2400" dirty="0" smtClean="0">
              <a:solidFill>
                <a:srgbClr val="FFFF66"/>
              </a:solidFill>
            </a:endParaRPr>
          </a:p>
          <a:p>
            <a:pPr marL="0" indent="0">
              <a:buNone/>
            </a:pPr>
            <a:r>
              <a:rPr lang="en-US" sz="1800" dirty="0" smtClean="0">
                <a:solidFill>
                  <a:schemeClr val="tx1">
                    <a:lumMod val="75000"/>
                  </a:schemeClr>
                </a:solidFill>
              </a:rPr>
              <a:t>Craters are made when a meteorite crash lands on the surface of a planet or moon.  We see many craters on some of the other planets and moons – including our own moon, as well as here on Earth.  We see fewer craters on Earth, however: flowing water, blowing winds, and other weather effects help to cover or destroy the craters formed so long ago.</a:t>
            </a:r>
          </a:p>
          <a:p>
            <a:pPr marL="0" indent="0">
              <a:buNone/>
            </a:pPr>
            <a:r>
              <a:rPr lang="en-US" sz="1800" dirty="0" smtClean="0">
                <a:solidFill>
                  <a:schemeClr val="tx1">
                    <a:lumMod val="75000"/>
                  </a:schemeClr>
                </a:solidFill>
              </a:rPr>
              <a:t> </a:t>
            </a:r>
          </a:p>
          <a:p>
            <a:pPr marL="0" indent="0">
              <a:buNone/>
            </a:pPr>
            <a:r>
              <a:rPr lang="en-US" sz="1800" dirty="0" smtClean="0">
                <a:solidFill>
                  <a:schemeClr val="tx1">
                    <a:lumMod val="75000"/>
                  </a:schemeClr>
                </a:solidFill>
              </a:rPr>
              <a:t>In this section, you can view images of craters here on Earth, as well as other places in the solar system.</a:t>
            </a:r>
          </a:p>
          <a:p>
            <a:endParaRPr lang="en-US" sz="1800" dirty="0" smtClean="0"/>
          </a:p>
          <a:p>
            <a:pPr>
              <a:buNone/>
            </a:pPr>
            <a:endParaRPr lang="en-US" sz="1800" dirty="0" smtClean="0"/>
          </a:p>
        </p:txBody>
      </p:sp>
      <p:sp>
        <p:nvSpPr>
          <p:cNvPr id="16"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Craters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17" name="TextBox 16"/>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8" name="Right Arrow 17"/>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hlinkClick r:id="rId3"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1" name="Rectangle 20">
            <a:hlinkClick r:id="rId4" action="ppaction://hlinksldjump"/>
          </p:cNvPr>
          <p:cNvSpPr/>
          <p:nvPr/>
        </p:nvSpPr>
        <p:spPr>
          <a:xfrm>
            <a:off x="2971800" y="45529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Right Arrow 22"/>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hlinkClick r:id="rId5"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95350"/>
            <a:ext cx="8686800" cy="3394472"/>
          </a:xfrm>
        </p:spPr>
        <p:txBody>
          <a:bodyPr>
            <a:normAutofit/>
          </a:bodyPr>
          <a:lstStyle/>
          <a:p>
            <a:pPr marL="0" indent="0" algn="ctr">
              <a:buNone/>
            </a:pPr>
            <a:endParaRPr lang="en-US" sz="1800" dirty="0" smtClean="0">
              <a:solidFill>
                <a:srgbClr val="FFB265"/>
              </a:solidFill>
            </a:endParaRPr>
          </a:p>
          <a:p>
            <a:pPr marL="0" indent="0" algn="just">
              <a:buNone/>
            </a:pPr>
            <a:r>
              <a:rPr lang="en-US" sz="1800" dirty="0" smtClean="0">
                <a:solidFill>
                  <a:srgbClr val="FFB265"/>
                </a:solidFill>
              </a:rPr>
              <a:t>Meteorites are rocks that have come from somewhere else in our solar system. They generally come from asteroids, but can also come from our moon, another planet, or another planet’s moon.</a:t>
            </a:r>
            <a:endParaRPr lang="en-US" sz="1800" dirty="0">
              <a:solidFill>
                <a:srgbClr val="FFB265"/>
              </a:solidFill>
            </a:endParaRPr>
          </a:p>
        </p:txBody>
      </p:sp>
      <p:pic>
        <p:nvPicPr>
          <p:cNvPr id="2050" name="Picture 2" descr="Z:\!LAPO\Exhibits\Meteorites\Meteorite Computer Exhibit\exhibit\Sol-sy-c.jpg"/>
          <p:cNvPicPr>
            <a:picLocks noChangeAspect="1" noChangeArrowheads="1"/>
          </p:cNvPicPr>
          <p:nvPr/>
        </p:nvPicPr>
        <p:blipFill>
          <a:blip r:embed="rId3" cstate="print"/>
          <a:srcRect/>
          <a:stretch>
            <a:fillRect/>
          </a:stretch>
        </p:blipFill>
        <p:spPr bwMode="auto">
          <a:xfrm>
            <a:off x="762000" y="2190750"/>
            <a:ext cx="4066309" cy="1786070"/>
          </a:xfrm>
          <a:prstGeom prst="rect">
            <a:avLst/>
          </a:prstGeom>
          <a:noFill/>
        </p:spPr>
      </p:pic>
      <p:sp>
        <p:nvSpPr>
          <p:cNvPr id="7" name="TextBox 6"/>
          <p:cNvSpPr txBox="1"/>
          <p:nvPr/>
        </p:nvSpPr>
        <p:spPr>
          <a:xfrm>
            <a:off x="5181600" y="2038350"/>
            <a:ext cx="2895600" cy="2554545"/>
          </a:xfrm>
          <a:prstGeom prst="rect">
            <a:avLst/>
          </a:prstGeom>
          <a:noFill/>
        </p:spPr>
        <p:txBody>
          <a:bodyPr wrap="square" rtlCol="0">
            <a:spAutoFit/>
          </a:bodyPr>
          <a:lstStyle/>
          <a:p>
            <a:r>
              <a:rPr lang="en-US" sz="1400" dirty="0" smtClean="0"/>
              <a:t>This is a drawing of our solar system.</a:t>
            </a:r>
          </a:p>
          <a:p>
            <a:endParaRPr lang="en-US" sz="1400" dirty="0" smtClean="0"/>
          </a:p>
          <a:p>
            <a:r>
              <a:rPr lang="en-US" sz="1400" dirty="0" smtClean="0"/>
              <a:t>From left to right, you can see the Sun, Mercury, Venus, Earth, Mars, Jupiter, Saturn, Uranus, Neptune, and Pluto.</a:t>
            </a:r>
          </a:p>
          <a:p>
            <a:endParaRPr lang="en-US" sz="1400" dirty="0" smtClean="0"/>
          </a:p>
          <a:p>
            <a:r>
              <a:rPr lang="en-US" sz="1400" dirty="0" smtClean="0"/>
              <a:t>The strange, rock-like object on the right of the image is a picture of an asteroid.</a:t>
            </a:r>
          </a:p>
          <a:p>
            <a:endParaRPr lang="en-US" sz="2000" dirty="0"/>
          </a:p>
        </p:txBody>
      </p:sp>
      <p:sp>
        <p:nvSpPr>
          <p:cNvPr id="8" name="TextBox 7"/>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 name="Right Arrow 9"/>
          <p:cNvSpPr/>
          <p:nvPr/>
        </p:nvSpPr>
        <p:spPr>
          <a:xfrm rot="10800000">
            <a:off x="609600" y="4629150"/>
            <a:ext cx="6096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ight Arrow 13"/>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781300" y="4552950"/>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16" name="Rectangle 15">
            <a:hlinkClick r:id="rId4" action="ppaction://hlinksldjump"/>
          </p:cNvPr>
          <p:cNvSpPr/>
          <p:nvPr/>
        </p:nvSpPr>
        <p:spPr>
          <a:xfrm>
            <a:off x="6096000" y="514350"/>
            <a:ext cx="1981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hlinkClick r:id="rId4" action="ppaction://hlinksldjump"/>
          </p:cNvPr>
          <p:cNvSpPr/>
          <p:nvPr/>
        </p:nvSpPr>
        <p:spPr>
          <a:xfrm>
            <a:off x="533400" y="4572000"/>
            <a:ext cx="18288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hlinkClick r:id="rId4" action="ppaction://hlinksldjump"/>
          </p:cNvPr>
          <p:cNvSpPr/>
          <p:nvPr/>
        </p:nvSpPr>
        <p:spPr>
          <a:xfrm>
            <a:off x="2971800" y="4591050"/>
            <a:ext cx="32766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hlinkClick r:id="rId5" action="ppaction://hlinksldjump"/>
          </p:cNvPr>
          <p:cNvSpPr/>
          <p:nvPr/>
        </p:nvSpPr>
        <p:spPr>
          <a:xfrm>
            <a:off x="6781800" y="4552950"/>
            <a:ext cx="17526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What are</a:t>
            </a:r>
            <a:r>
              <a:rPr kumimoji="0" lang="en-US" sz="3100" b="0" i="0" u="none" strike="noStrike" kern="1200" cap="none" spc="0" normalizeH="0" noProof="0" dirty="0" smtClean="0">
                <a:ln>
                  <a:noFill/>
                </a:ln>
                <a:solidFill>
                  <a:srgbClr val="FFFF66"/>
                </a:solidFill>
                <a:effectLst/>
                <a:uLnTx/>
                <a:uFillTx/>
                <a:latin typeface="+mj-lt"/>
                <a:ea typeface="+mj-ea"/>
                <a:cs typeface="+mj-cs"/>
              </a:rPr>
              <a:t> They?</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Tree>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1800" dirty="0" smtClean="0"/>
          </a:p>
          <a:p>
            <a:pPr>
              <a:buNone/>
            </a:pPr>
            <a:endParaRPr lang="en-US" sz="1800" dirty="0" smtClean="0"/>
          </a:p>
        </p:txBody>
      </p:sp>
      <p:pic>
        <p:nvPicPr>
          <p:cNvPr id="49154" name="Picture 2" descr="http://i.dailymail.co.uk/i/pix/2009/10/19/article-1221388-04244A1B0000044D-339_634x338.jpg"/>
          <p:cNvPicPr>
            <a:picLocks noChangeAspect="1" noChangeArrowheads="1"/>
          </p:cNvPicPr>
          <p:nvPr/>
        </p:nvPicPr>
        <p:blipFill>
          <a:blip r:embed="rId3" cstate="print"/>
          <a:srcRect/>
          <a:stretch>
            <a:fillRect/>
          </a:stretch>
        </p:blipFill>
        <p:spPr bwMode="auto">
          <a:xfrm>
            <a:off x="2857500" y="1413606"/>
            <a:ext cx="3429000" cy="1828079"/>
          </a:xfrm>
          <a:prstGeom prst="rect">
            <a:avLst/>
          </a:prstGeom>
          <a:noFill/>
        </p:spPr>
      </p:pic>
      <p:sp>
        <p:nvSpPr>
          <p:cNvPr id="12" name="TextBox 11"/>
          <p:cNvSpPr txBox="1"/>
          <p:nvPr/>
        </p:nvSpPr>
        <p:spPr>
          <a:xfrm>
            <a:off x="0" y="3409950"/>
            <a:ext cx="9144000" cy="338554"/>
          </a:xfrm>
          <a:prstGeom prst="rect">
            <a:avLst/>
          </a:prstGeom>
          <a:noFill/>
        </p:spPr>
        <p:txBody>
          <a:bodyPr wrap="square" rtlCol="0">
            <a:spAutoFit/>
          </a:bodyPr>
          <a:lstStyle/>
          <a:p>
            <a:pPr algn="ctr"/>
            <a:r>
              <a:rPr lang="en-US" sz="1600" dirty="0" smtClean="0">
                <a:solidFill>
                  <a:schemeClr val="tx1">
                    <a:lumMod val="75000"/>
                  </a:schemeClr>
                </a:solidFill>
              </a:rPr>
              <a:t>A drawing of what the dinosaurs may have seen 65 million years ago.</a:t>
            </a:r>
            <a:endParaRPr lang="en-US" sz="1600" dirty="0">
              <a:solidFill>
                <a:schemeClr val="tx1">
                  <a:lumMod val="75000"/>
                </a:schemeClr>
              </a:solidFill>
            </a:endParaRPr>
          </a:p>
        </p:txBody>
      </p:sp>
      <p:sp>
        <p:nvSpPr>
          <p:cNvPr id="17"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Craters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18" name="TextBox 17"/>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Right Arrow 18"/>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4"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2" name="Rectangle 21">
            <a:hlinkClick r:id="rId5"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4" name="Right Arrow 23"/>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hlinkClick r:id="rId6"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wired.com/images_blogs/wiredscience/2013/02/terrest_jpg.jpg"/>
          <p:cNvPicPr>
            <a:picLocks noChangeAspect="1" noChangeArrowheads="1"/>
          </p:cNvPicPr>
          <p:nvPr/>
        </p:nvPicPr>
        <p:blipFill>
          <a:blip r:embed="rId3" cstate="print"/>
          <a:srcRect/>
          <a:stretch>
            <a:fillRect/>
          </a:stretch>
        </p:blipFill>
        <p:spPr bwMode="auto">
          <a:xfrm>
            <a:off x="2857500" y="1200150"/>
            <a:ext cx="3429000" cy="2592533"/>
          </a:xfrm>
          <a:prstGeom prst="rect">
            <a:avLst/>
          </a:prstGeom>
          <a:noFill/>
        </p:spPr>
      </p:pic>
      <p:sp>
        <p:nvSpPr>
          <p:cNvPr id="9" name="TextBox 8"/>
          <p:cNvSpPr txBox="1"/>
          <p:nvPr/>
        </p:nvSpPr>
        <p:spPr>
          <a:xfrm>
            <a:off x="990600" y="2419350"/>
            <a:ext cx="1752600" cy="738664"/>
          </a:xfrm>
          <a:prstGeom prst="rect">
            <a:avLst/>
          </a:prstGeom>
          <a:noFill/>
        </p:spPr>
        <p:txBody>
          <a:bodyPr wrap="square" rtlCol="0">
            <a:spAutoFit/>
          </a:bodyPr>
          <a:lstStyle/>
          <a:p>
            <a:r>
              <a:rPr lang="en-US" sz="1400" dirty="0" smtClean="0">
                <a:solidFill>
                  <a:schemeClr val="tx1">
                    <a:lumMod val="75000"/>
                  </a:schemeClr>
                </a:solidFill>
              </a:rPr>
              <a:t>An artist’s rendition of a massive meteor crashing into Earth</a:t>
            </a:r>
            <a:endParaRPr lang="en-US" sz="1400" dirty="0">
              <a:solidFill>
                <a:schemeClr val="tx1">
                  <a:lumMod val="75000"/>
                </a:schemeClr>
              </a:solidFill>
            </a:endParaRPr>
          </a:p>
        </p:txBody>
      </p:sp>
      <p:sp>
        <p:nvSpPr>
          <p:cNvPr id="19"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Craters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0" name="TextBox 19"/>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Right Arrow 20"/>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hlinkClick r:id="rId4"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4" name="Rectangle 23">
            <a:hlinkClick r:id="rId5"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6" name="Right Arrow 25"/>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6"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Z:\!LAPO\Exhibits\Meteorites\Meteorite Computer Exhibit\exhibit\deimos_a.gif"/>
          <p:cNvPicPr>
            <a:picLocks noChangeAspect="1" noChangeArrowheads="1"/>
          </p:cNvPicPr>
          <p:nvPr/>
        </p:nvPicPr>
        <p:blipFill>
          <a:blip r:embed="rId3" cstate="print"/>
          <a:srcRect/>
          <a:stretch>
            <a:fillRect/>
          </a:stretch>
        </p:blipFill>
        <p:spPr bwMode="auto">
          <a:xfrm>
            <a:off x="3148013" y="1276350"/>
            <a:ext cx="2847975" cy="2081611"/>
          </a:xfrm>
          <a:prstGeom prst="rect">
            <a:avLst/>
          </a:prstGeom>
          <a:noFill/>
        </p:spPr>
      </p:pic>
      <p:sp>
        <p:nvSpPr>
          <p:cNvPr id="8" name="TextBox 7"/>
          <p:cNvSpPr txBox="1"/>
          <p:nvPr/>
        </p:nvSpPr>
        <p:spPr>
          <a:xfrm>
            <a:off x="0" y="3559373"/>
            <a:ext cx="9144000" cy="307777"/>
          </a:xfrm>
          <a:prstGeom prst="rect">
            <a:avLst/>
          </a:prstGeom>
          <a:noFill/>
        </p:spPr>
        <p:txBody>
          <a:bodyPr wrap="square" rtlCol="0">
            <a:spAutoFit/>
          </a:bodyPr>
          <a:lstStyle/>
          <a:p>
            <a:pPr algn="ctr"/>
            <a:r>
              <a:rPr lang="en-US" sz="1400" dirty="0" smtClean="0"/>
              <a:t>Craters on one of Mars’ moons, </a:t>
            </a:r>
            <a:r>
              <a:rPr lang="en-US" sz="1400" dirty="0" err="1" smtClean="0"/>
              <a:t>Deimos</a:t>
            </a:r>
            <a:endParaRPr lang="en-US" sz="1400" dirty="0"/>
          </a:p>
        </p:txBody>
      </p:sp>
      <p:sp>
        <p:nvSpPr>
          <p:cNvPr id="17"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Craters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18" name="TextBox 17"/>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9" name="Right Arrow 18"/>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4"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2" name="Rectangle 21">
            <a:hlinkClick r:id="rId5"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4" name="Right Arrow 23"/>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hlinkClick r:id="rId6"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US" sz="2400" dirty="0" smtClean="0">
              <a:solidFill>
                <a:srgbClr val="FFFF66"/>
              </a:solidFill>
            </a:endParaRPr>
          </a:p>
          <a:p>
            <a:pPr algn="ctr">
              <a:buNone/>
            </a:pPr>
            <a:endParaRPr lang="en-US" sz="2400" dirty="0"/>
          </a:p>
        </p:txBody>
      </p:sp>
      <p:pic>
        <p:nvPicPr>
          <p:cNvPr id="52226" name="Picture 2" descr="Z:\!LAPO\Exhibits\Meteorites\Meteorite Computer Exhibit\exhibit\MGS-craters99.gif"/>
          <p:cNvPicPr>
            <a:picLocks noChangeAspect="1" noChangeArrowheads="1"/>
          </p:cNvPicPr>
          <p:nvPr/>
        </p:nvPicPr>
        <p:blipFill>
          <a:blip r:embed="rId3" cstate="print"/>
          <a:srcRect/>
          <a:stretch>
            <a:fillRect/>
          </a:stretch>
        </p:blipFill>
        <p:spPr bwMode="auto">
          <a:xfrm>
            <a:off x="3390900" y="1276350"/>
            <a:ext cx="2362200" cy="2159198"/>
          </a:xfrm>
          <a:prstGeom prst="rect">
            <a:avLst/>
          </a:prstGeom>
          <a:noFill/>
        </p:spPr>
      </p:pic>
      <p:sp>
        <p:nvSpPr>
          <p:cNvPr id="8" name="TextBox 7"/>
          <p:cNvSpPr txBox="1"/>
          <p:nvPr/>
        </p:nvSpPr>
        <p:spPr>
          <a:xfrm>
            <a:off x="0" y="3714750"/>
            <a:ext cx="9144000" cy="307777"/>
          </a:xfrm>
          <a:prstGeom prst="rect">
            <a:avLst/>
          </a:prstGeom>
          <a:noFill/>
        </p:spPr>
        <p:txBody>
          <a:bodyPr wrap="square" rtlCol="0">
            <a:spAutoFit/>
          </a:bodyPr>
          <a:lstStyle/>
          <a:p>
            <a:pPr algn="ctr"/>
            <a:r>
              <a:rPr lang="en-US" sz="1400" dirty="0" smtClean="0">
                <a:solidFill>
                  <a:schemeClr val="tx1">
                    <a:lumMod val="75000"/>
                  </a:schemeClr>
                </a:solidFill>
              </a:rPr>
              <a:t>Craters on Mars, taken by Mars Global Surveyor, in 1999</a:t>
            </a:r>
            <a:endParaRPr lang="en-US" sz="1400" dirty="0">
              <a:solidFill>
                <a:schemeClr val="tx1">
                  <a:lumMod val="75000"/>
                </a:schemeClr>
              </a:solidFill>
            </a:endParaRPr>
          </a:p>
        </p:txBody>
      </p:sp>
      <p:sp>
        <p:nvSpPr>
          <p:cNvPr id="18"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Craters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19" name="TextBox 18"/>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 name="Right Arrow 19"/>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hlinkClick r:id="rId4"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3" name="Rectangle 22">
            <a:hlinkClick r:id="rId5"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5" name="Right Arrow 24"/>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hlinkClick r:id="rId6"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38200" y="2734330"/>
            <a:ext cx="2133600" cy="523220"/>
          </a:xfrm>
          <a:prstGeom prst="rect">
            <a:avLst/>
          </a:prstGeom>
          <a:noFill/>
        </p:spPr>
        <p:txBody>
          <a:bodyPr wrap="square" rtlCol="0">
            <a:spAutoFit/>
          </a:bodyPr>
          <a:lstStyle/>
          <a:p>
            <a:pPr algn="r"/>
            <a:r>
              <a:rPr lang="en-US" sz="1400" dirty="0" smtClean="0">
                <a:solidFill>
                  <a:schemeClr val="tx1">
                    <a:lumMod val="75000"/>
                  </a:schemeClr>
                </a:solidFill>
              </a:rPr>
              <a:t>Craters on our moon, taken by NASA</a:t>
            </a:r>
            <a:endParaRPr lang="en-US" sz="1400" dirty="0">
              <a:solidFill>
                <a:schemeClr val="tx1">
                  <a:lumMod val="75000"/>
                </a:schemeClr>
              </a:solidFill>
            </a:endParaRPr>
          </a:p>
        </p:txBody>
      </p:sp>
      <p:pic>
        <p:nvPicPr>
          <p:cNvPr id="53250" name="Picture 2" descr="Z:\!LAPO\Exhibits\Meteorites\Meteorite Computer Exhibit\exhibit\moon_craters.jpg"/>
          <p:cNvPicPr>
            <a:picLocks noChangeAspect="1" noChangeArrowheads="1"/>
          </p:cNvPicPr>
          <p:nvPr/>
        </p:nvPicPr>
        <p:blipFill>
          <a:blip r:embed="rId3" cstate="print"/>
          <a:srcRect/>
          <a:stretch>
            <a:fillRect/>
          </a:stretch>
        </p:blipFill>
        <p:spPr bwMode="auto">
          <a:xfrm>
            <a:off x="3162300" y="1276350"/>
            <a:ext cx="2819400" cy="2819400"/>
          </a:xfrm>
          <a:prstGeom prst="rect">
            <a:avLst/>
          </a:prstGeom>
          <a:noFill/>
        </p:spPr>
      </p:pic>
      <p:sp>
        <p:nvSpPr>
          <p:cNvPr id="18"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Craters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7" name="TextBox 26"/>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8" name="Right Arrow 27"/>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hlinkClick r:id="rId4"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31" name="Rectangle 30">
            <a:hlinkClick r:id="rId5"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3" name="Right Arrow 32"/>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hlinkClick r:id="rId6"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09600" y="2495550"/>
            <a:ext cx="1447800" cy="523220"/>
          </a:xfrm>
          <a:prstGeom prst="rect">
            <a:avLst/>
          </a:prstGeom>
          <a:noFill/>
        </p:spPr>
        <p:txBody>
          <a:bodyPr wrap="square" rtlCol="0">
            <a:spAutoFit/>
          </a:bodyPr>
          <a:lstStyle/>
          <a:p>
            <a:r>
              <a:rPr lang="en-US" sz="1400" dirty="0" smtClean="0">
                <a:solidFill>
                  <a:schemeClr val="tx1">
                    <a:lumMod val="75000"/>
                  </a:schemeClr>
                </a:solidFill>
              </a:rPr>
              <a:t>Meteor Crater, in Arizona, on Earth</a:t>
            </a:r>
            <a:endParaRPr lang="en-US" sz="1400" dirty="0">
              <a:solidFill>
                <a:schemeClr val="tx1">
                  <a:lumMod val="75000"/>
                </a:schemeClr>
              </a:solidFill>
            </a:endParaRPr>
          </a:p>
        </p:txBody>
      </p:sp>
      <p:pic>
        <p:nvPicPr>
          <p:cNvPr id="54274" name="Picture 2" descr="Z:\!LAPO\Exhibits\Meteorites\Meteorite Computer Exhibit\exhibit\AZ_crater.jpg"/>
          <p:cNvPicPr>
            <a:picLocks noChangeAspect="1" noChangeArrowheads="1"/>
          </p:cNvPicPr>
          <p:nvPr/>
        </p:nvPicPr>
        <p:blipFill>
          <a:blip r:embed="rId3" cstate="print"/>
          <a:srcRect/>
          <a:stretch>
            <a:fillRect/>
          </a:stretch>
        </p:blipFill>
        <p:spPr bwMode="auto">
          <a:xfrm>
            <a:off x="2247900" y="1428750"/>
            <a:ext cx="4648200" cy="2639232"/>
          </a:xfrm>
          <a:prstGeom prst="rect">
            <a:avLst/>
          </a:prstGeom>
          <a:noFill/>
        </p:spPr>
      </p:pic>
      <p:sp>
        <p:nvSpPr>
          <p:cNvPr id="16"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Craters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8" name="TextBox 27"/>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9" name="Right Arrow 28"/>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4"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32" name="Rectangle 31">
            <a:hlinkClick r:id="rId5"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4" name="Right Arrow 33"/>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hlinkClick r:id="rId6"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42900" y="1352550"/>
            <a:ext cx="8458200" cy="954107"/>
          </a:xfrm>
          <a:prstGeom prst="rect">
            <a:avLst/>
          </a:prstGeom>
          <a:noFill/>
        </p:spPr>
        <p:txBody>
          <a:bodyPr wrap="square" rtlCol="0">
            <a:spAutoFit/>
          </a:bodyPr>
          <a:lstStyle/>
          <a:p>
            <a:r>
              <a:rPr lang="en-US" sz="1400" dirty="0" smtClean="0">
                <a:solidFill>
                  <a:schemeClr val="tx1">
                    <a:lumMod val="75000"/>
                  </a:schemeClr>
                </a:solidFill>
              </a:rPr>
              <a:t>The “life” of a meteorite is a complicated thing. First of all, it depends on where the meteorite came from. For this section, you can learn how a typical Mars meteorite might find its way to Earth. However, a typical meteorite from an asteroid, for example, leads a very different life. Ask an Observatory staff member for more information. </a:t>
            </a:r>
          </a:p>
          <a:p>
            <a:r>
              <a:rPr lang="en-US" sz="1400" dirty="0" smtClean="0">
                <a:solidFill>
                  <a:schemeClr val="tx1">
                    <a:lumMod val="75000"/>
                  </a:schemeClr>
                </a:solidFill>
              </a:rPr>
              <a:t>The life we describe here is of a typical Mars meteorite. The Observatory’s meteorite, Zagami, is from Mars.</a:t>
            </a:r>
            <a:endParaRPr lang="en-US" sz="1400" dirty="0">
              <a:solidFill>
                <a:schemeClr val="tx1">
                  <a:lumMod val="75000"/>
                </a:schemeClr>
              </a:solidFill>
            </a:endParaRPr>
          </a:p>
        </p:txBody>
      </p:sp>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5302" name="Picture 6" descr="http://images.forwallpaper.com/files/images/e/ebbb/ebbbb7a5/96094/meteor-crash.jpg"/>
          <p:cNvPicPr>
            <a:picLocks noChangeAspect="1" noChangeArrowheads="1"/>
          </p:cNvPicPr>
          <p:nvPr/>
        </p:nvPicPr>
        <p:blipFill>
          <a:blip r:embed="rId3" cstate="print"/>
          <a:srcRect/>
          <a:stretch>
            <a:fillRect/>
          </a:stretch>
        </p:blipFill>
        <p:spPr bwMode="auto">
          <a:xfrm>
            <a:off x="3467100" y="2495550"/>
            <a:ext cx="2209800" cy="1657350"/>
          </a:xfrm>
          <a:prstGeom prst="rect">
            <a:avLst/>
          </a:prstGeom>
          <a:noFill/>
        </p:spPr>
      </p:pic>
      <p:sp>
        <p:nvSpPr>
          <p:cNvPr id="12" name="TextBox 11"/>
          <p:cNvSpPr txBox="1"/>
          <p:nvPr/>
        </p:nvSpPr>
        <p:spPr>
          <a:xfrm>
            <a:off x="990600" y="2876550"/>
            <a:ext cx="1981200" cy="923330"/>
          </a:xfrm>
          <a:prstGeom prst="rect">
            <a:avLst/>
          </a:prstGeom>
          <a:noFill/>
        </p:spPr>
        <p:txBody>
          <a:bodyPr wrap="square" rtlCol="0">
            <a:spAutoFit/>
          </a:bodyPr>
          <a:lstStyle/>
          <a:p>
            <a:r>
              <a:rPr lang="en-US" dirty="0" smtClean="0">
                <a:solidFill>
                  <a:srgbClr val="FFB265"/>
                </a:solidFill>
              </a:rPr>
              <a:t>First ,a large meteor crashed into Mars.</a:t>
            </a:r>
            <a:endParaRPr lang="en-US" dirty="0">
              <a:solidFill>
                <a:srgbClr val="FFB265"/>
              </a:solidFill>
            </a:endParaRPr>
          </a:p>
        </p:txBody>
      </p:sp>
      <p:sp>
        <p:nvSpPr>
          <p:cNvPr id="13" name="TextBox 12"/>
          <p:cNvSpPr txBox="1"/>
          <p:nvPr/>
        </p:nvSpPr>
        <p:spPr>
          <a:xfrm>
            <a:off x="6019800" y="2952750"/>
            <a:ext cx="2438400" cy="738664"/>
          </a:xfrm>
          <a:prstGeom prst="rect">
            <a:avLst/>
          </a:prstGeom>
          <a:noFill/>
        </p:spPr>
        <p:txBody>
          <a:bodyPr wrap="square" rtlCol="0">
            <a:spAutoFit/>
          </a:bodyPr>
          <a:lstStyle/>
          <a:p>
            <a:r>
              <a:rPr lang="en-US" sz="1400" dirty="0" smtClean="0">
                <a:solidFill>
                  <a:schemeClr val="tx1">
                    <a:lumMod val="75000"/>
                  </a:schemeClr>
                </a:solidFill>
                <a:latin typeface="Arial Unicode MS" pitchFamily="34" charset="-128"/>
                <a:ea typeface="Arial Unicode MS" pitchFamily="34" charset="-128"/>
                <a:cs typeface="Arial Unicode MS" pitchFamily="34" charset="-128"/>
              </a:rPr>
              <a:t>A drawing of a </a:t>
            </a:r>
            <a:r>
              <a:rPr lang="en-US" sz="1400" i="1" dirty="0" smtClean="0">
                <a:solidFill>
                  <a:schemeClr val="tx1">
                    <a:lumMod val="75000"/>
                  </a:schemeClr>
                </a:solidFill>
                <a:latin typeface="Arial Unicode MS" pitchFamily="34" charset="-128"/>
                <a:ea typeface="Arial Unicode MS" pitchFamily="34" charset="-128"/>
                <a:cs typeface="Arial Unicode MS" pitchFamily="34" charset="-128"/>
              </a:rPr>
              <a:t>very</a:t>
            </a:r>
            <a:r>
              <a:rPr lang="en-US" sz="1400" dirty="0" smtClean="0">
                <a:solidFill>
                  <a:schemeClr val="tx1">
                    <a:lumMod val="75000"/>
                  </a:schemeClr>
                </a:solidFill>
                <a:latin typeface="Arial Unicode MS" pitchFamily="34" charset="-128"/>
                <a:ea typeface="Arial Unicode MS" pitchFamily="34" charset="-128"/>
                <a:cs typeface="Arial Unicode MS" pitchFamily="34" charset="-128"/>
              </a:rPr>
              <a:t> large meteor crashing into a planet, pretend it is Mars.</a:t>
            </a:r>
            <a:endParaRPr lang="en-US" sz="1400" dirty="0">
              <a:solidFill>
                <a:schemeClr val="tx1">
                  <a:lumMod val="75000"/>
                </a:schemeClr>
              </a:solidFill>
              <a:latin typeface="Arial Unicode MS" pitchFamily="34" charset="-128"/>
              <a:ea typeface="Arial Unicode MS" pitchFamily="34" charset="-128"/>
              <a:cs typeface="Arial Unicode MS" pitchFamily="34" charset="-128"/>
            </a:endParaRPr>
          </a:p>
        </p:txBody>
      </p:sp>
      <p:sp>
        <p:nvSpPr>
          <p:cNvPr id="24"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Life Cycle</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30" name="Rectangle 29">
            <a:hlinkClick r:id="rId4" action="ppaction://hlinksldjump"/>
          </p:cNvPr>
          <p:cNvSpPr/>
          <p:nvPr/>
        </p:nvSpPr>
        <p:spPr>
          <a:xfrm>
            <a:off x="3048000" y="3943350"/>
            <a:ext cx="3124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5" name="Right Arrow 34"/>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5"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38" name="Rectangle 37">
            <a:hlinkClick r:id="rId6"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0" name="Right Arrow 39"/>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hlinkClick r:id="rId7"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6200" y="1629311"/>
            <a:ext cx="8991600" cy="1077218"/>
          </a:xfrm>
          <a:prstGeom prst="rect">
            <a:avLst/>
          </a:prstGeom>
          <a:noFill/>
        </p:spPr>
        <p:txBody>
          <a:bodyPr wrap="square" rtlCol="0">
            <a:spAutoFit/>
          </a:bodyPr>
          <a:lstStyle/>
          <a:p>
            <a:r>
              <a:rPr lang="en-US" sz="1600" dirty="0" smtClean="0">
                <a:solidFill>
                  <a:srgbClr val="FFB265"/>
                </a:solidFill>
              </a:rPr>
              <a:t>Pieces of Mars were launched into space with enough velocity to escape Mars’ gravitational pull. (The minimum velocity required for a smaller object to escape a more massive bodies gravitational effects is called the </a:t>
            </a:r>
            <a:r>
              <a:rPr lang="en-US" sz="1600" i="1" dirty="0" smtClean="0">
                <a:solidFill>
                  <a:srgbClr val="FFB265"/>
                </a:solidFill>
              </a:rPr>
              <a:t>escape velocity.</a:t>
            </a:r>
            <a:r>
              <a:rPr lang="en-US" sz="1600" dirty="0" smtClean="0">
                <a:solidFill>
                  <a:srgbClr val="FFB265"/>
                </a:solidFill>
              </a:rPr>
              <a:t>) These pieces, having escaped Mars, began to orbit the Sun. </a:t>
            </a:r>
          </a:p>
          <a:p>
            <a:endParaRPr lang="en-US" sz="1600" dirty="0">
              <a:solidFill>
                <a:srgbClr val="FFB265"/>
              </a:solidFill>
            </a:endParaRPr>
          </a:p>
        </p:txBody>
      </p:sp>
      <p:sp>
        <p:nvSpPr>
          <p:cNvPr id="24"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Life Cycle</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5" name="TextBox 24"/>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6" name="Right Arrow 25"/>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3"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9" name="Rectangle 28">
            <a:hlinkClick r:id="rId4"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1" name="Right Arrow 30"/>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5"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 y="2266950"/>
            <a:ext cx="3048000" cy="830997"/>
          </a:xfrm>
          <a:prstGeom prst="rect">
            <a:avLst/>
          </a:prstGeom>
          <a:noFill/>
        </p:spPr>
        <p:txBody>
          <a:bodyPr wrap="square" rtlCol="0">
            <a:spAutoFit/>
          </a:bodyPr>
          <a:lstStyle/>
          <a:p>
            <a:r>
              <a:rPr lang="en-US" sz="1600" dirty="0" smtClean="0">
                <a:solidFill>
                  <a:srgbClr val="FFB265"/>
                </a:solidFill>
              </a:rPr>
              <a:t>Eventually, at least one meteoroid fount itself in Earth’s path… and the two collided.</a:t>
            </a:r>
            <a:endParaRPr lang="en-US" sz="1600" dirty="0">
              <a:solidFill>
                <a:srgbClr val="FFB265"/>
              </a:solidFill>
            </a:endParaRPr>
          </a:p>
        </p:txBody>
      </p:sp>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6172200" y="2266950"/>
            <a:ext cx="2438400" cy="738664"/>
          </a:xfrm>
          <a:prstGeom prst="rect">
            <a:avLst/>
          </a:prstGeom>
          <a:noFill/>
        </p:spPr>
        <p:txBody>
          <a:bodyPr wrap="square" rtlCol="0">
            <a:spAutoFit/>
          </a:bodyPr>
          <a:lstStyle/>
          <a:p>
            <a:r>
              <a:rPr lang="en-US" sz="1400" dirty="0" smtClean="0">
                <a:solidFill>
                  <a:schemeClr val="tx1">
                    <a:lumMod val="75000"/>
                  </a:schemeClr>
                </a:solidFill>
                <a:ea typeface="Arial Unicode MS" pitchFamily="34" charset="-128"/>
                <a:cs typeface="Arial Unicode MS" pitchFamily="34" charset="-128"/>
              </a:rPr>
              <a:t>A drawing of a very large meteoroid crashing into Earth, now called a meteorite.</a:t>
            </a:r>
            <a:endParaRPr lang="en-US" sz="1400" dirty="0">
              <a:solidFill>
                <a:schemeClr val="tx1">
                  <a:lumMod val="75000"/>
                </a:schemeClr>
              </a:solidFill>
              <a:ea typeface="Arial Unicode MS" pitchFamily="34" charset="-128"/>
              <a:cs typeface="Arial Unicode MS" pitchFamily="34" charset="-128"/>
            </a:endParaRPr>
          </a:p>
        </p:txBody>
      </p:sp>
      <p:pic>
        <p:nvPicPr>
          <p:cNvPr id="22" name="Picture 2" descr="http://www.wired.com/images_blogs/wiredscience/2013/02/terrest_jpg.jpg"/>
          <p:cNvPicPr>
            <a:picLocks noChangeAspect="1" noChangeArrowheads="1"/>
          </p:cNvPicPr>
          <p:nvPr/>
        </p:nvPicPr>
        <p:blipFill>
          <a:blip r:embed="rId3" cstate="print"/>
          <a:srcRect/>
          <a:stretch>
            <a:fillRect/>
          </a:stretch>
        </p:blipFill>
        <p:spPr bwMode="auto">
          <a:xfrm>
            <a:off x="3159857" y="1428750"/>
            <a:ext cx="2824286" cy="2135333"/>
          </a:xfrm>
          <a:prstGeom prst="rect">
            <a:avLst/>
          </a:prstGeom>
          <a:noFill/>
        </p:spPr>
      </p:pic>
      <p:sp>
        <p:nvSpPr>
          <p:cNvPr id="23" name="TextBox 22"/>
          <p:cNvSpPr txBox="1"/>
          <p:nvPr/>
        </p:nvSpPr>
        <p:spPr>
          <a:xfrm>
            <a:off x="1371600" y="3867150"/>
            <a:ext cx="6629400" cy="307777"/>
          </a:xfrm>
          <a:prstGeom prst="rect">
            <a:avLst/>
          </a:prstGeom>
          <a:noFill/>
        </p:spPr>
        <p:txBody>
          <a:bodyPr wrap="square" rtlCol="0">
            <a:spAutoFit/>
          </a:bodyPr>
          <a:lstStyle/>
          <a:p>
            <a:r>
              <a:rPr lang="en-US" sz="1400" i="1" dirty="0" smtClean="0">
                <a:solidFill>
                  <a:schemeClr val="tx1">
                    <a:lumMod val="75000"/>
                  </a:schemeClr>
                </a:solidFill>
              </a:rPr>
              <a:t>Zagami wasn’t nearly as gigantic as the meteorite drawing above: it was only 40 pounds. </a:t>
            </a:r>
            <a:endParaRPr lang="en-US" sz="1400" i="1" dirty="0">
              <a:solidFill>
                <a:schemeClr val="tx1">
                  <a:lumMod val="75000"/>
                </a:schemeClr>
              </a:solidFill>
            </a:endParaRPr>
          </a:p>
        </p:txBody>
      </p:sp>
      <p:sp>
        <p:nvSpPr>
          <p:cNvPr id="26" name="TextBox 25"/>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7" name="Right Arrow 26"/>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4"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30" name="Rectangle 29">
            <a:hlinkClick r:id="rId5"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2" name="Right Arrow 31"/>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hlinkClick r:id="rId6"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Life Cycle</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Tree>
  </p:cSld>
  <p:clrMapOvr>
    <a:masterClrMapping/>
  </p:clrMapOvr>
  <p:transition advClick="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hlinkClick r:id="rId3" action="ppaction://hlinksldjump"/>
          </p:cNvPr>
          <p:cNvSpPr/>
          <p:nvPr/>
        </p:nvSpPr>
        <p:spPr>
          <a:xfrm>
            <a:off x="6096000" y="438150"/>
            <a:ext cx="1981200" cy="4572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33400" y="1581150"/>
            <a:ext cx="8077200" cy="2031325"/>
          </a:xfrm>
          <a:prstGeom prst="rect">
            <a:avLst/>
          </a:prstGeom>
          <a:noFill/>
        </p:spPr>
        <p:txBody>
          <a:bodyPr wrap="square" rtlCol="0">
            <a:spAutoFit/>
          </a:bodyPr>
          <a:lstStyle/>
          <a:p>
            <a:r>
              <a:rPr lang="en-US" dirty="0" smtClean="0">
                <a:solidFill>
                  <a:srgbClr val="FFB265"/>
                </a:solidFill>
              </a:rPr>
              <a:t>The piece of Mars is now on Earth (probably in many pieces) as a Martian meteorite. If the crash landing was powerful enough, it could have sent pieces of Earth into space, to land somewhere else as an Earth meteorite. The cycle continues.</a:t>
            </a:r>
          </a:p>
          <a:p>
            <a:endParaRPr lang="en-US" dirty="0" smtClean="0">
              <a:solidFill>
                <a:srgbClr val="FFB265"/>
              </a:solidFill>
            </a:endParaRPr>
          </a:p>
          <a:p>
            <a:r>
              <a:rPr lang="en-US" dirty="0" smtClean="0">
                <a:solidFill>
                  <a:srgbClr val="FFB265"/>
                </a:solidFill>
              </a:rPr>
              <a:t>Zagami fell to Earth in 1962. Weighting only 40 pounds it didn’t create a powerful enough crash to send pieces of Earth into space. However, Zagami is certainly not the biggest meteorite to have crash landed on Earth. </a:t>
            </a:r>
            <a:endParaRPr lang="en-US" dirty="0">
              <a:solidFill>
                <a:srgbClr val="FFB265"/>
              </a:solidFill>
            </a:endParaRPr>
          </a:p>
        </p:txBody>
      </p:sp>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Life Cycle</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2" name="TextBox 21"/>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Right Arrow 22"/>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4"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9" name="Rectangle 28">
            <a:hlinkClick r:id="rId3"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1" name="Right Arrow 30"/>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5"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2880360"/>
          </a:xfrm>
        </p:spPr>
        <p:txBody>
          <a:bodyPr>
            <a:normAutofit/>
          </a:bodyPr>
          <a:lstStyle/>
          <a:p>
            <a:pPr>
              <a:spcBef>
                <a:spcPts val="300"/>
              </a:spcBef>
              <a:buNone/>
            </a:pPr>
            <a:endParaRPr lang="en-US" sz="2000" dirty="0" smtClean="0">
              <a:solidFill>
                <a:srgbClr val="FFB265"/>
              </a:solidFill>
            </a:endParaRPr>
          </a:p>
          <a:p>
            <a:pPr marL="0" indent="0">
              <a:buNone/>
            </a:pPr>
            <a:r>
              <a:rPr lang="en-US" sz="1800" dirty="0" smtClean="0">
                <a:solidFill>
                  <a:srgbClr val="FFB265"/>
                </a:solidFill>
              </a:rPr>
              <a:t>Some meteorites are from material that existed before the planet even formed.</a:t>
            </a:r>
          </a:p>
          <a:p>
            <a:pPr algn="ctr">
              <a:buNone/>
            </a:pPr>
            <a:endParaRPr lang="en-US" sz="2000" dirty="0"/>
          </a:p>
        </p:txBody>
      </p:sp>
      <p:pic>
        <p:nvPicPr>
          <p:cNvPr id="25602" name="Picture 2" descr="Z:\!LAPO\Exhibits\Meteorites\Meteorite Computer Exhibit\exhibit\Sol-neb.jpg"/>
          <p:cNvPicPr>
            <a:picLocks noChangeAspect="1" noChangeArrowheads="1"/>
          </p:cNvPicPr>
          <p:nvPr/>
        </p:nvPicPr>
        <p:blipFill>
          <a:blip r:embed="rId3" cstate="print"/>
          <a:srcRect/>
          <a:stretch>
            <a:fillRect/>
          </a:stretch>
        </p:blipFill>
        <p:spPr bwMode="auto">
          <a:xfrm>
            <a:off x="533400" y="2038350"/>
            <a:ext cx="4333875" cy="1671638"/>
          </a:xfrm>
          <a:prstGeom prst="rect">
            <a:avLst/>
          </a:prstGeom>
          <a:noFill/>
        </p:spPr>
      </p:pic>
      <p:sp>
        <p:nvSpPr>
          <p:cNvPr id="8" name="TextBox 7"/>
          <p:cNvSpPr txBox="1"/>
          <p:nvPr/>
        </p:nvSpPr>
        <p:spPr>
          <a:xfrm>
            <a:off x="5410200" y="1809750"/>
            <a:ext cx="2743200" cy="1938992"/>
          </a:xfrm>
          <a:prstGeom prst="rect">
            <a:avLst/>
          </a:prstGeom>
          <a:noFill/>
        </p:spPr>
        <p:txBody>
          <a:bodyPr wrap="square" rtlCol="0">
            <a:spAutoFit/>
          </a:bodyPr>
          <a:lstStyle/>
          <a:p>
            <a:r>
              <a:rPr lang="en-US" sz="1500" dirty="0" smtClean="0">
                <a:solidFill>
                  <a:schemeClr val="tx1">
                    <a:lumMod val="85000"/>
                  </a:schemeClr>
                </a:solidFill>
              </a:rPr>
              <a:t>The planets we see today were built up from collisions with smaller objects. Some of these objects were then broken apart due to collisions with each other. Pieces of these objects occasionally land on Earth as meteorites.</a:t>
            </a:r>
            <a:endParaRPr lang="en-US" sz="1500" dirty="0">
              <a:solidFill>
                <a:schemeClr val="tx1">
                  <a:lumMod val="85000"/>
                </a:schemeClr>
              </a:solidFill>
            </a:endParaRPr>
          </a:p>
        </p:txBody>
      </p:sp>
      <p:sp>
        <p:nvSpPr>
          <p:cNvPr id="9" name="TextBox 8"/>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 name="TextBox 9"/>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ight Arrow 10"/>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14" name="Right Arrow 13"/>
          <p:cNvSpPr/>
          <p:nvPr/>
        </p:nvSpPr>
        <p:spPr>
          <a:xfrm rot="10800000">
            <a:off x="609600" y="4629150"/>
            <a:ext cx="6096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hlinkClick r:id="rId4" action="ppaction://hlinksldjump"/>
          </p:cNvPr>
          <p:cNvSpPr/>
          <p:nvPr/>
        </p:nvSpPr>
        <p:spPr>
          <a:xfrm>
            <a:off x="533400" y="4572000"/>
            <a:ext cx="18288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5" action="ppaction://hlinksldjump"/>
          </p:cNvPr>
          <p:cNvSpPr/>
          <p:nvPr/>
        </p:nvSpPr>
        <p:spPr>
          <a:xfrm>
            <a:off x="6096000" y="514350"/>
            <a:ext cx="1981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hlinkClick r:id="rId5" action="ppaction://hlinksldjump"/>
          </p:cNvPr>
          <p:cNvSpPr/>
          <p:nvPr/>
        </p:nvSpPr>
        <p:spPr>
          <a:xfrm>
            <a:off x="2971800" y="4591050"/>
            <a:ext cx="32766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hlinkClick r:id="rId6"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What are</a:t>
            </a:r>
            <a:r>
              <a:rPr kumimoji="0" lang="en-US" sz="3100" b="0" i="0" u="none" strike="noStrike" kern="1200" cap="none" spc="0" normalizeH="0" noProof="0" dirty="0" smtClean="0">
                <a:ln>
                  <a:noFill/>
                </a:ln>
                <a:solidFill>
                  <a:srgbClr val="FFFF66"/>
                </a:solidFill>
                <a:effectLst/>
                <a:uLnTx/>
                <a:uFillTx/>
                <a:latin typeface="+mj-lt"/>
                <a:ea typeface="+mj-ea"/>
                <a:cs typeface="+mj-cs"/>
              </a:rPr>
              <a:t> They?</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Tree>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2400" y="1428750"/>
            <a:ext cx="3048000" cy="1815882"/>
          </a:xfrm>
          <a:prstGeom prst="rect">
            <a:avLst/>
          </a:prstGeom>
          <a:noFill/>
        </p:spPr>
        <p:txBody>
          <a:bodyPr wrap="square" rtlCol="0">
            <a:spAutoFit/>
          </a:bodyPr>
          <a:lstStyle/>
          <a:p>
            <a:r>
              <a:rPr lang="en-US" sz="1400" dirty="0" smtClean="0">
                <a:solidFill>
                  <a:schemeClr val="tx1">
                    <a:lumMod val="75000"/>
                  </a:schemeClr>
                </a:solidFill>
              </a:rPr>
              <a:t>How old are meteorites? That is one of the things that scientists like to know: it helps give them a more complete picture of our solar system. Even for non-scientists, knowing how old a meteorite is can really help to understand our place in the solar system. </a:t>
            </a:r>
            <a:endParaRPr lang="en-US" sz="1400" dirty="0">
              <a:solidFill>
                <a:schemeClr val="tx1">
                  <a:lumMod val="75000"/>
                </a:schemeClr>
              </a:solidFill>
            </a:endParaRPr>
          </a:p>
        </p:txBody>
      </p:sp>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8370" name="Picture 2" descr="Z:\!LAPO\Exhibits\Meteorites\Meteorite Computer Exhibit\exhibit\Met-bday.jpg"/>
          <p:cNvPicPr>
            <a:picLocks noChangeAspect="1" noChangeArrowheads="1"/>
          </p:cNvPicPr>
          <p:nvPr/>
        </p:nvPicPr>
        <p:blipFill>
          <a:blip r:embed="rId3" cstate="print"/>
          <a:srcRect/>
          <a:stretch>
            <a:fillRect/>
          </a:stretch>
        </p:blipFill>
        <p:spPr bwMode="auto">
          <a:xfrm>
            <a:off x="3289015" y="1428750"/>
            <a:ext cx="2565971" cy="2314575"/>
          </a:xfrm>
          <a:prstGeom prst="rect">
            <a:avLst/>
          </a:prstGeom>
          <a:noFill/>
        </p:spPr>
      </p:pic>
      <p:sp>
        <p:nvSpPr>
          <p:cNvPr id="19" name="TextBox 18"/>
          <p:cNvSpPr txBox="1"/>
          <p:nvPr/>
        </p:nvSpPr>
        <p:spPr>
          <a:xfrm>
            <a:off x="6324600" y="1352550"/>
            <a:ext cx="2362200" cy="2893100"/>
          </a:xfrm>
          <a:prstGeom prst="rect">
            <a:avLst/>
          </a:prstGeom>
          <a:noFill/>
        </p:spPr>
        <p:txBody>
          <a:bodyPr wrap="square" rtlCol="0">
            <a:spAutoFit/>
          </a:bodyPr>
          <a:lstStyle/>
          <a:p>
            <a:r>
              <a:rPr lang="en-US" sz="1400" dirty="0" smtClean="0">
                <a:solidFill>
                  <a:schemeClr val="tx1">
                    <a:lumMod val="75000"/>
                  </a:schemeClr>
                </a:solidFill>
              </a:rPr>
              <a:t>Figuring out the age of a meteorite is not exactly the easiest thing to do. First, we have  no idea when a meteorite might have left its original home. Second, most meteorites are on Earth for many, many years before someone finds them. The effects of Earth’s weather over the years can change meteorites in ways both big and small. </a:t>
            </a:r>
            <a:endParaRPr lang="en-US" sz="1400" dirty="0">
              <a:solidFill>
                <a:schemeClr val="tx1">
                  <a:lumMod val="75000"/>
                </a:schemeClr>
              </a:solidFill>
            </a:endParaRPr>
          </a:p>
        </p:txBody>
      </p:sp>
      <p:sp>
        <p:nvSpPr>
          <p:cNvPr id="25" name="TextBox 24"/>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6" name="Right Arrow 25"/>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4"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9" name="Rectangle 28">
            <a:hlinkClick r:id="rId5"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1" name="Right Arrow 30"/>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6"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How Old</a:t>
            </a:r>
            <a:r>
              <a:rPr kumimoji="0" lang="en-US" sz="3100" b="0" i="0" u="none" strike="noStrike" kern="1200" cap="none" spc="0" normalizeH="0" noProof="0" dirty="0" smtClean="0">
                <a:ln>
                  <a:noFill/>
                </a:ln>
                <a:solidFill>
                  <a:srgbClr val="FFFF66"/>
                </a:solidFill>
                <a:effectLst/>
                <a:uLnTx/>
                <a:uFillTx/>
                <a:latin typeface="+mj-lt"/>
                <a:ea typeface="+mj-ea"/>
                <a:cs typeface="+mj-cs"/>
              </a:rPr>
              <a:t> Are They?</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Tree>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90600" y="1276350"/>
            <a:ext cx="7239000" cy="2800767"/>
          </a:xfrm>
          <a:prstGeom prst="rect">
            <a:avLst/>
          </a:prstGeom>
          <a:noFill/>
        </p:spPr>
        <p:txBody>
          <a:bodyPr wrap="square" rtlCol="0">
            <a:spAutoFit/>
          </a:bodyPr>
          <a:lstStyle/>
          <a:p>
            <a:r>
              <a:rPr lang="en-US" dirty="0" smtClean="0">
                <a:solidFill>
                  <a:srgbClr val="FFB265"/>
                </a:solidFill>
              </a:rPr>
              <a:t>Scientists know how long it takes for the different chemicals and elements in meteorites to break down.  It's a bit complicated, but by looking at what chemicals and elements are in meteorites, and how much of each is present, they can make a pretty good estimate about the age of the meteorite.  </a:t>
            </a:r>
          </a:p>
          <a:p>
            <a:endParaRPr lang="en-US" dirty="0" smtClean="0">
              <a:solidFill>
                <a:srgbClr val="FFB265"/>
              </a:solidFill>
            </a:endParaRPr>
          </a:p>
          <a:p>
            <a:r>
              <a:rPr lang="en-US" dirty="0" smtClean="0">
                <a:solidFill>
                  <a:srgbClr val="FFB265"/>
                </a:solidFill>
              </a:rPr>
              <a:t>Some meteorites are very old.  They're from the beginnings of the solar system, a very long time ago.  Others are younger, and are from places that still exist today, such as planets and asteroids.</a:t>
            </a:r>
          </a:p>
          <a:p>
            <a:endParaRPr lang="en-US" sz="1400" dirty="0">
              <a:solidFill>
                <a:srgbClr val="FFB265"/>
              </a:solidFill>
            </a:endParaRPr>
          </a:p>
        </p:txBody>
      </p:sp>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How Old</a:t>
            </a:r>
            <a:r>
              <a:rPr kumimoji="0" lang="en-US" sz="3100" b="0" i="0" u="none" strike="noStrike" kern="1200" cap="none" spc="0" normalizeH="0" noProof="0" dirty="0" smtClean="0">
                <a:ln>
                  <a:noFill/>
                </a:ln>
                <a:solidFill>
                  <a:srgbClr val="FFFF66"/>
                </a:solidFill>
                <a:effectLst/>
                <a:uLnTx/>
                <a:uFillTx/>
                <a:latin typeface="+mj-lt"/>
                <a:ea typeface="+mj-ea"/>
                <a:cs typeface="+mj-cs"/>
              </a:rPr>
              <a:t> Are They?</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2" name="TextBox 21"/>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5" name="Right Arrow 24"/>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hlinkClick r:id="rId3"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8" name="Rectangle 27">
            <a:hlinkClick r:id="rId4" action="ppaction://hlinksldjump"/>
          </p:cNvPr>
          <p:cNvSpPr/>
          <p:nvPr/>
        </p:nvSpPr>
        <p:spPr>
          <a:xfrm>
            <a:off x="2971800" y="46291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5943600" y="4552950"/>
            <a:ext cx="3581400" cy="461665"/>
          </a:xfrm>
          <a:prstGeom prst="rect">
            <a:avLst/>
          </a:prstGeom>
          <a:noFill/>
        </p:spPr>
        <p:txBody>
          <a:bodyPr wrap="square" rtlCol="0">
            <a:spAutoFit/>
          </a:bodyPr>
          <a:lstStyle/>
          <a:p>
            <a:pPr algn="ctr"/>
            <a:r>
              <a:rPr lang="en-US" sz="2400" b="1" u="sng" dirty="0" smtClean="0">
                <a:solidFill>
                  <a:srgbClr val="00CCFF"/>
                </a:solidFill>
              </a:rPr>
              <a:t>Return to Menu</a:t>
            </a:r>
            <a:endParaRPr lang="en-US" sz="2400" b="1" u="sng" dirty="0">
              <a:solidFill>
                <a:srgbClr val="00CCFF"/>
              </a:solidFill>
            </a:endParaRPr>
          </a:p>
        </p:txBody>
      </p:sp>
      <p:sp>
        <p:nvSpPr>
          <p:cNvPr id="33" name="Rectangle 32">
            <a:hlinkClick r:id="rId5" action="ppaction://hlinksldjump"/>
          </p:cNvPr>
          <p:cNvSpPr/>
          <p:nvPr/>
        </p:nvSpPr>
        <p:spPr>
          <a:xfrm>
            <a:off x="6781800" y="4591050"/>
            <a:ext cx="1981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thenypost.files.wordpress.com/2014/04/bloodmoon.jpg"/>
          <p:cNvPicPr>
            <a:picLocks noChangeAspect="1" noChangeArrowheads="1"/>
          </p:cNvPicPr>
          <p:nvPr/>
        </p:nvPicPr>
        <p:blipFill>
          <a:blip r:embed="rId3" cstate="print"/>
          <a:srcRect/>
          <a:stretch>
            <a:fillRect/>
          </a:stretch>
        </p:blipFill>
        <p:spPr bwMode="auto">
          <a:xfrm>
            <a:off x="7246966" y="647699"/>
            <a:ext cx="1744634" cy="1162051"/>
          </a:xfrm>
          <a:prstGeom prst="rect">
            <a:avLst/>
          </a:prstGeom>
          <a:noFill/>
        </p:spPr>
      </p:pic>
      <p:sp>
        <p:nvSpPr>
          <p:cNvPr id="7" name="TextBox 6"/>
          <p:cNvSpPr txBox="1"/>
          <p:nvPr/>
        </p:nvSpPr>
        <p:spPr>
          <a:xfrm>
            <a:off x="0" y="1057930"/>
            <a:ext cx="9144000" cy="523220"/>
          </a:xfrm>
          <a:prstGeom prst="rect">
            <a:avLst/>
          </a:prstGeom>
          <a:noFill/>
        </p:spPr>
        <p:txBody>
          <a:bodyPr wrap="square" rtlCol="0">
            <a:spAutoFit/>
          </a:bodyPr>
          <a:lstStyle/>
          <a:p>
            <a:pPr algn="ctr"/>
            <a:r>
              <a:rPr lang="en-US" sz="2800" dirty="0" smtClean="0">
                <a:solidFill>
                  <a:srgbClr val="CC99FF"/>
                </a:solidFill>
              </a:rPr>
              <a:t>Zagami is a rock… from the planet Mars!</a:t>
            </a:r>
            <a:endParaRPr lang="en-US" sz="2800" dirty="0">
              <a:solidFill>
                <a:srgbClr val="CC99FF"/>
              </a:solidFill>
            </a:endParaRPr>
          </a:p>
        </p:txBody>
      </p:sp>
      <p:sp>
        <p:nvSpPr>
          <p:cNvPr id="8" name="TextBox 7"/>
          <p:cNvSpPr txBox="1"/>
          <p:nvPr/>
        </p:nvSpPr>
        <p:spPr>
          <a:xfrm>
            <a:off x="152400" y="1581150"/>
            <a:ext cx="8839200" cy="954107"/>
          </a:xfrm>
          <a:prstGeom prst="rect">
            <a:avLst/>
          </a:prstGeom>
          <a:noFill/>
        </p:spPr>
        <p:txBody>
          <a:bodyPr wrap="square" rtlCol="0">
            <a:spAutoFit/>
          </a:bodyPr>
          <a:lstStyle/>
          <a:p>
            <a:r>
              <a:rPr lang="en-US" sz="1400" dirty="0" smtClean="0">
                <a:solidFill>
                  <a:schemeClr val="tx1">
                    <a:lumMod val="75000"/>
                  </a:schemeClr>
                </a:solidFill>
              </a:rPr>
              <a:t>On October 3rd, 1962, a farmer in Nigeria – a country in Africa – was out in his fields when he heard a loud explosion, and was buffeted by a brief gust of wind.  About 10 feet away from this farmer, a 40 pound meteorite had crashed to Earth, creating a hole in the ground 2 feet deep.  Since the meteorite fell close to the town of Zagami, it was named after the town.  </a:t>
            </a:r>
            <a:endParaRPr lang="en-US" sz="1100" dirty="0">
              <a:solidFill>
                <a:schemeClr val="tx1">
                  <a:lumMod val="75000"/>
                </a:schemeClr>
              </a:solidFill>
            </a:endParaRPr>
          </a:p>
        </p:txBody>
      </p:sp>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 name="TextBox 19"/>
          <p:cNvSpPr txBox="1"/>
          <p:nvPr/>
        </p:nvSpPr>
        <p:spPr>
          <a:xfrm>
            <a:off x="0" y="2461796"/>
            <a:ext cx="9144000" cy="338554"/>
          </a:xfrm>
          <a:prstGeom prst="rect">
            <a:avLst/>
          </a:prstGeom>
          <a:noFill/>
        </p:spPr>
        <p:txBody>
          <a:bodyPr wrap="square" rtlCol="0">
            <a:spAutoFit/>
          </a:bodyPr>
          <a:lstStyle/>
          <a:p>
            <a:pPr algn="ctr"/>
            <a:r>
              <a:rPr lang="en-US" sz="1600" dirty="0" smtClean="0">
                <a:solidFill>
                  <a:srgbClr val="FF9933"/>
                </a:solidFill>
              </a:rPr>
              <a:t>To find out more about the Mars meteorite, click on the links below.</a:t>
            </a:r>
            <a:endParaRPr lang="en-US" sz="1600" dirty="0">
              <a:solidFill>
                <a:srgbClr val="FF9933"/>
              </a:solidFill>
            </a:endParaRPr>
          </a:p>
        </p:txBody>
      </p:sp>
      <p:sp>
        <p:nvSpPr>
          <p:cNvPr id="30" name="Rectangle 29">
            <a:hlinkClick r:id="rId4" action="ppaction://hlinksldjump"/>
          </p:cNvPr>
          <p:cNvSpPr/>
          <p:nvPr/>
        </p:nvSpPr>
        <p:spPr>
          <a:xfrm>
            <a:off x="2286000" y="2952750"/>
            <a:ext cx="1447800" cy="4572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hlinkClick r:id="rId5" action="ppaction://hlinksldjump"/>
          </p:cNvPr>
          <p:cNvSpPr/>
          <p:nvPr/>
        </p:nvSpPr>
        <p:spPr>
          <a:xfrm>
            <a:off x="2286000" y="3562350"/>
            <a:ext cx="1447800" cy="4572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p:cNvSpPr>
            <a:spLocks noGrp="1"/>
          </p:cNvSpPr>
          <p:nvPr>
            <p:ph type="title"/>
          </p:nvPr>
        </p:nvSpPr>
        <p:spPr>
          <a:xfrm>
            <a:off x="0" y="76200"/>
            <a:ext cx="9144000" cy="971550"/>
          </a:xfrm>
        </p:spPr>
        <p:txBody>
          <a:bodyPr>
            <a:normAutofit fontScale="90000"/>
          </a:bodyPr>
          <a:lstStyle/>
          <a:p>
            <a:r>
              <a:rPr lang="en-US" sz="4000" dirty="0" smtClean="0"/>
              <a:t>Meteorites</a:t>
            </a:r>
            <a:br>
              <a:rPr lang="en-US" sz="4000" dirty="0" smtClean="0"/>
            </a:br>
            <a:r>
              <a:rPr lang="en-US" sz="3100" dirty="0" smtClean="0">
                <a:solidFill>
                  <a:srgbClr val="FFFF66"/>
                </a:solidFill>
              </a:rPr>
              <a:t>Zagami</a:t>
            </a:r>
            <a:endParaRPr lang="en-US" sz="3100" dirty="0">
              <a:solidFill>
                <a:srgbClr val="FFFF66"/>
              </a:solidFill>
            </a:endParaRPr>
          </a:p>
        </p:txBody>
      </p:sp>
      <p:graphicFrame>
        <p:nvGraphicFramePr>
          <p:cNvPr id="27" name="Table 26"/>
          <p:cNvGraphicFramePr>
            <a:graphicFrameLocks noGrp="1"/>
          </p:cNvGraphicFramePr>
          <p:nvPr/>
        </p:nvGraphicFramePr>
        <p:xfrm>
          <a:off x="1676400" y="2952750"/>
          <a:ext cx="5804090" cy="1158240"/>
        </p:xfrm>
        <a:graphic>
          <a:graphicData uri="http://schemas.openxmlformats.org/drawingml/2006/table">
            <a:tbl>
              <a:tblPr firstRow="1" bandRow="1">
                <a:tableStyleId>{AF606853-7671-496A-8E4F-DF71F8EC918B}</a:tableStyleId>
              </a:tblPr>
              <a:tblGrid>
                <a:gridCol w="2756090"/>
                <a:gridCol w="3048000"/>
              </a:tblGrid>
              <a:tr h="370840">
                <a:tc>
                  <a:txBody>
                    <a:bodyPr/>
                    <a:lstStyle/>
                    <a:p>
                      <a:pPr algn="ctr"/>
                      <a:r>
                        <a:rPr lang="en-US" b="1" u="sng" dirty="0" smtClean="0">
                          <a:solidFill>
                            <a:srgbClr val="00CCFF"/>
                          </a:solidFill>
                        </a:rPr>
                        <a:t>How did</a:t>
                      </a:r>
                      <a:r>
                        <a:rPr lang="en-US" b="1" u="sng" baseline="0" dirty="0" smtClean="0">
                          <a:solidFill>
                            <a:srgbClr val="00CCFF"/>
                          </a:solidFill>
                        </a:rPr>
                        <a:t> Zagami Get Here?</a:t>
                      </a:r>
                      <a:endParaRPr lang="en-US" b="1" u="sng" dirty="0">
                        <a:solidFill>
                          <a:srgbClr val="00CC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t>Find out how a piece of rock gets from Mars to Earth</a:t>
                      </a:r>
                      <a:endParaRPr 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b="1" u="sng" dirty="0" smtClean="0">
                          <a:solidFill>
                            <a:srgbClr val="00CCFF"/>
                          </a:solidFill>
                        </a:rPr>
                        <a:t>Is it Really from Mars?</a:t>
                      </a:r>
                      <a:endParaRPr lang="en-US" b="1" u="sng" dirty="0">
                        <a:solidFill>
                          <a:srgbClr val="00CC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0" dirty="0" smtClean="0"/>
                        <a:t>What scientists do to know if a meteorite is from Mars</a:t>
                      </a:r>
                      <a:endParaRPr lang="en-US" sz="16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3" name="TextBox 32"/>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Menu</a:t>
            </a:r>
            <a:endParaRPr lang="en-US" sz="2400" b="1" u="sng" dirty="0">
              <a:solidFill>
                <a:srgbClr val="00CCFF"/>
              </a:solidFill>
            </a:endParaRPr>
          </a:p>
        </p:txBody>
      </p:sp>
      <p:sp>
        <p:nvSpPr>
          <p:cNvPr id="34" name="Rectangle 33">
            <a:hlinkClick r:id="rId6" action="ppaction://hlinksldjump"/>
          </p:cNvPr>
          <p:cNvSpPr/>
          <p:nvPr/>
        </p:nvSpPr>
        <p:spPr>
          <a:xfrm>
            <a:off x="3581400" y="4629150"/>
            <a:ext cx="1981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hlinkClick r:id="rId4" action="ppaction://hlinksldjump"/>
          </p:cNvPr>
          <p:cNvSpPr/>
          <p:nvPr/>
        </p:nvSpPr>
        <p:spPr>
          <a:xfrm>
            <a:off x="1752600" y="3105150"/>
            <a:ext cx="2590800" cy="228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hlinkClick r:id="rId5" action="ppaction://hlinksldjump"/>
          </p:cNvPr>
          <p:cNvSpPr/>
          <p:nvPr/>
        </p:nvSpPr>
        <p:spPr>
          <a:xfrm>
            <a:off x="1981200" y="3714750"/>
            <a:ext cx="2133600" cy="228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2400" y="1352550"/>
            <a:ext cx="8839200" cy="523220"/>
          </a:xfrm>
          <a:prstGeom prst="rect">
            <a:avLst/>
          </a:prstGeom>
          <a:noFill/>
        </p:spPr>
        <p:txBody>
          <a:bodyPr wrap="square" rtlCol="0">
            <a:spAutoFit/>
          </a:bodyPr>
          <a:lstStyle/>
          <a:p>
            <a:r>
              <a:rPr lang="en-US" sz="1400" dirty="0" smtClean="0">
                <a:solidFill>
                  <a:srgbClr val="CC99FF"/>
                </a:solidFill>
              </a:rPr>
              <a:t>The life of a typical Mars meteorite is quite a process.  Take, for example, the Mars meteorite on display here at the Observatory, Zagami.</a:t>
            </a:r>
            <a:endParaRPr lang="en-US" sz="1100" dirty="0">
              <a:solidFill>
                <a:srgbClr val="CC99FF"/>
              </a:solidFill>
            </a:endParaRPr>
          </a:p>
        </p:txBody>
      </p:sp>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 name="TextBox 19"/>
          <p:cNvSpPr txBox="1"/>
          <p:nvPr/>
        </p:nvSpPr>
        <p:spPr>
          <a:xfrm>
            <a:off x="0" y="1885950"/>
            <a:ext cx="9144000" cy="338554"/>
          </a:xfrm>
          <a:prstGeom prst="rect">
            <a:avLst/>
          </a:prstGeom>
          <a:noFill/>
        </p:spPr>
        <p:txBody>
          <a:bodyPr wrap="square" rtlCol="0">
            <a:spAutoFit/>
          </a:bodyPr>
          <a:lstStyle/>
          <a:p>
            <a:pPr algn="ctr"/>
            <a:r>
              <a:rPr lang="en-US" sz="1600" dirty="0" smtClean="0">
                <a:solidFill>
                  <a:srgbClr val="FFB265"/>
                </a:solidFill>
              </a:rPr>
              <a:t>First a Large Meteor crashed into Mars.</a:t>
            </a:r>
            <a:endParaRPr lang="en-US" sz="1600" dirty="0">
              <a:solidFill>
                <a:srgbClr val="FFB265"/>
              </a:solidFill>
            </a:endParaRPr>
          </a:p>
        </p:txBody>
      </p:sp>
      <p:pic>
        <p:nvPicPr>
          <p:cNvPr id="19" name="Picture 6" descr="http://images.forwallpaper.com/files/images/e/ebbb/ebbbb7a5/96094/meteor-crash.jpg"/>
          <p:cNvPicPr>
            <a:picLocks noChangeAspect="1" noChangeArrowheads="1"/>
          </p:cNvPicPr>
          <p:nvPr/>
        </p:nvPicPr>
        <p:blipFill>
          <a:blip r:embed="rId3" cstate="print"/>
          <a:srcRect/>
          <a:stretch>
            <a:fillRect/>
          </a:stretch>
        </p:blipFill>
        <p:spPr bwMode="auto">
          <a:xfrm>
            <a:off x="3543300" y="2247900"/>
            <a:ext cx="2057400" cy="1543050"/>
          </a:xfrm>
          <a:prstGeom prst="rect">
            <a:avLst/>
          </a:prstGeom>
          <a:noFill/>
        </p:spPr>
      </p:pic>
      <p:sp>
        <p:nvSpPr>
          <p:cNvPr id="23" name="TextBox 22"/>
          <p:cNvSpPr txBox="1"/>
          <p:nvPr/>
        </p:nvSpPr>
        <p:spPr>
          <a:xfrm>
            <a:off x="5791200" y="2800350"/>
            <a:ext cx="1676400" cy="600164"/>
          </a:xfrm>
          <a:prstGeom prst="rect">
            <a:avLst/>
          </a:prstGeom>
          <a:noFill/>
        </p:spPr>
        <p:txBody>
          <a:bodyPr wrap="square" rtlCol="0">
            <a:spAutoFit/>
          </a:bodyPr>
          <a:lstStyle/>
          <a:p>
            <a:r>
              <a:rPr lang="en-US" sz="1100" dirty="0" smtClean="0">
                <a:solidFill>
                  <a:schemeClr val="tx1">
                    <a:lumMod val="75000"/>
                  </a:schemeClr>
                </a:solidFill>
              </a:rPr>
              <a:t>A drawing of a </a:t>
            </a:r>
            <a:r>
              <a:rPr lang="en-US" sz="1100" i="1" dirty="0" smtClean="0">
                <a:solidFill>
                  <a:schemeClr val="tx1">
                    <a:lumMod val="75000"/>
                  </a:schemeClr>
                </a:solidFill>
              </a:rPr>
              <a:t>very</a:t>
            </a:r>
            <a:r>
              <a:rPr lang="en-US" sz="1100" dirty="0" smtClean="0">
                <a:solidFill>
                  <a:schemeClr val="tx1">
                    <a:lumMod val="75000"/>
                  </a:schemeClr>
                </a:solidFill>
              </a:rPr>
              <a:t> large meteor colliding with a planet: pretend it's Mars</a:t>
            </a:r>
            <a:endParaRPr lang="en-US" sz="1100" dirty="0">
              <a:solidFill>
                <a:schemeClr val="tx1">
                  <a:lumMod val="75000"/>
                </a:schemeClr>
              </a:solidFill>
            </a:endParaRPr>
          </a:p>
        </p:txBody>
      </p:sp>
      <p:sp>
        <p:nvSpPr>
          <p:cNvPr id="22"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Zagami</a:t>
            </a:r>
            <a:r>
              <a:rPr kumimoji="0" lang="en-US" sz="3100" b="0" i="0" u="none" strike="noStrike" kern="1200" cap="none" spc="0" normalizeH="0" noProof="0" dirty="0" smtClean="0">
                <a:ln>
                  <a:noFill/>
                </a:ln>
                <a:solidFill>
                  <a:srgbClr val="FFFF66"/>
                </a:solidFill>
                <a:effectLst/>
                <a:uLnTx/>
                <a:uFillTx/>
                <a:latin typeface="+mj-lt"/>
                <a:ea typeface="+mj-ea"/>
                <a:cs typeface="+mj-cs"/>
              </a:rPr>
              <a:t> – How Did it Get Here?</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5" name="TextBox 24"/>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6" name="Right Arrow 25"/>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hlinkClick r:id="rId4"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Zagami Page</a:t>
            </a:r>
            <a:endParaRPr lang="en-US" sz="2400" b="1" u="sng" dirty="0">
              <a:solidFill>
                <a:srgbClr val="00CCFF"/>
              </a:solidFill>
            </a:endParaRPr>
          </a:p>
        </p:txBody>
      </p:sp>
      <p:sp>
        <p:nvSpPr>
          <p:cNvPr id="31" name="Rectangle 30">
            <a:hlinkClick r:id="rId4" action="ppaction://hlinksldjump"/>
          </p:cNvPr>
          <p:cNvSpPr/>
          <p:nvPr/>
        </p:nvSpPr>
        <p:spPr>
          <a:xfrm>
            <a:off x="3124200" y="4591050"/>
            <a:ext cx="28956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4" name="Right Arrow 33"/>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hlinkClick r:id="rId5"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Zagami</a:t>
            </a:r>
            <a:r>
              <a:rPr kumimoji="0" lang="en-US" sz="3100" b="0" i="0" u="none" strike="noStrike" kern="1200" cap="none" spc="0" normalizeH="0" noProof="0" dirty="0" smtClean="0">
                <a:ln>
                  <a:noFill/>
                </a:ln>
                <a:solidFill>
                  <a:srgbClr val="FFFF66"/>
                </a:solidFill>
                <a:effectLst/>
                <a:uLnTx/>
                <a:uFillTx/>
                <a:latin typeface="+mj-lt"/>
                <a:ea typeface="+mj-ea"/>
                <a:cs typeface="+mj-cs"/>
              </a:rPr>
              <a:t> – How Did it Get Here?</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6" name="TextBox 25"/>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9" name="Right Arrow 28"/>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3"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Zagami Page</a:t>
            </a:r>
            <a:endParaRPr lang="en-US" sz="2400" b="1" u="sng" dirty="0">
              <a:solidFill>
                <a:srgbClr val="00CCFF"/>
              </a:solidFill>
            </a:endParaRPr>
          </a:p>
        </p:txBody>
      </p:sp>
      <p:sp>
        <p:nvSpPr>
          <p:cNvPr id="32" name="Rectangle 31">
            <a:hlinkClick r:id="rId4" action="ppaction://hlinksldjump"/>
          </p:cNvPr>
          <p:cNvSpPr/>
          <p:nvPr/>
        </p:nvSpPr>
        <p:spPr>
          <a:xfrm>
            <a:off x="3124200" y="4591050"/>
            <a:ext cx="28956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4" name="Right Arrow 33"/>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hlinkClick r:id="rId5"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76200" y="1629311"/>
            <a:ext cx="8991600" cy="830997"/>
          </a:xfrm>
          <a:prstGeom prst="rect">
            <a:avLst/>
          </a:prstGeom>
          <a:noFill/>
        </p:spPr>
        <p:txBody>
          <a:bodyPr wrap="square" rtlCol="0">
            <a:spAutoFit/>
          </a:bodyPr>
          <a:lstStyle/>
          <a:p>
            <a:r>
              <a:rPr lang="en-US" sz="1600" dirty="0" smtClean="0">
                <a:solidFill>
                  <a:srgbClr val="FFB265"/>
                </a:solidFill>
              </a:rPr>
              <a:t>Pieces of Mars were launched into space with enough velocity to escape Mars’ gravitational pull. (The minimum velocity required for a smaller object to escape a more massive bodies gravitational effects is called the </a:t>
            </a:r>
            <a:r>
              <a:rPr lang="en-US" sz="1600" i="1" dirty="0" smtClean="0">
                <a:solidFill>
                  <a:srgbClr val="FFB265"/>
                </a:solidFill>
              </a:rPr>
              <a:t>escape velocity.</a:t>
            </a:r>
            <a:r>
              <a:rPr lang="en-US" sz="1600" dirty="0" smtClean="0">
                <a:solidFill>
                  <a:srgbClr val="FFB265"/>
                </a:solidFill>
              </a:rPr>
              <a:t>) These pieces, having escaped Mars, began to orbit the Sun. </a:t>
            </a:r>
            <a:endParaRPr lang="en-US" sz="1600" dirty="0">
              <a:solidFill>
                <a:srgbClr val="FFB265"/>
              </a:solidFill>
            </a:endParaRPr>
          </a:p>
        </p:txBody>
      </p:sp>
    </p:spTree>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 name="TextBox 19"/>
          <p:cNvSpPr txBox="1"/>
          <p:nvPr/>
        </p:nvSpPr>
        <p:spPr>
          <a:xfrm>
            <a:off x="0" y="1276350"/>
            <a:ext cx="9144000" cy="338554"/>
          </a:xfrm>
          <a:prstGeom prst="rect">
            <a:avLst/>
          </a:prstGeom>
          <a:noFill/>
        </p:spPr>
        <p:txBody>
          <a:bodyPr wrap="square" rtlCol="0">
            <a:spAutoFit/>
          </a:bodyPr>
          <a:lstStyle/>
          <a:p>
            <a:pPr algn="ctr"/>
            <a:r>
              <a:rPr lang="en-US" sz="1600" dirty="0" smtClean="0">
                <a:solidFill>
                  <a:srgbClr val="FFB265"/>
                </a:solidFill>
              </a:rPr>
              <a:t>Eventually at least one of these meteoroid found itself in Earth’s path and the two collided.</a:t>
            </a:r>
            <a:endParaRPr lang="en-US" sz="1600" dirty="0">
              <a:solidFill>
                <a:srgbClr val="FFB265"/>
              </a:solidFill>
            </a:endParaRPr>
          </a:p>
        </p:txBody>
      </p:sp>
      <p:sp>
        <p:nvSpPr>
          <p:cNvPr id="23" name="TextBox 22"/>
          <p:cNvSpPr txBox="1"/>
          <p:nvPr/>
        </p:nvSpPr>
        <p:spPr>
          <a:xfrm>
            <a:off x="6019800" y="2647950"/>
            <a:ext cx="1676400" cy="769441"/>
          </a:xfrm>
          <a:prstGeom prst="rect">
            <a:avLst/>
          </a:prstGeom>
          <a:noFill/>
        </p:spPr>
        <p:txBody>
          <a:bodyPr wrap="square" rtlCol="0">
            <a:spAutoFit/>
          </a:bodyPr>
          <a:lstStyle/>
          <a:p>
            <a:r>
              <a:rPr lang="en-US" sz="1100" dirty="0" smtClean="0">
                <a:solidFill>
                  <a:schemeClr val="tx1">
                    <a:lumMod val="75000"/>
                  </a:schemeClr>
                </a:solidFill>
                <a:ea typeface="Arial Unicode MS" pitchFamily="34" charset="-128"/>
                <a:cs typeface="Arial Unicode MS" pitchFamily="34" charset="-128"/>
              </a:rPr>
              <a:t>A drawing of a very large meteoroid crashing into Earth, now called a meteorite.</a:t>
            </a:r>
            <a:endParaRPr lang="en-US" sz="1100" dirty="0">
              <a:solidFill>
                <a:schemeClr val="tx1">
                  <a:lumMod val="75000"/>
                </a:schemeClr>
              </a:solidFill>
              <a:ea typeface="Arial Unicode MS" pitchFamily="34" charset="-128"/>
              <a:cs typeface="Arial Unicode MS" pitchFamily="34" charset="-128"/>
            </a:endParaRPr>
          </a:p>
        </p:txBody>
      </p:sp>
      <p:pic>
        <p:nvPicPr>
          <p:cNvPr id="22" name="Picture 2" descr="http://www.wired.com/images_blogs/wiredscience/2013/02/terrest_jpg.jpg"/>
          <p:cNvPicPr>
            <a:picLocks noChangeAspect="1" noChangeArrowheads="1"/>
          </p:cNvPicPr>
          <p:nvPr/>
        </p:nvPicPr>
        <p:blipFill>
          <a:blip r:embed="rId3" cstate="print"/>
          <a:srcRect/>
          <a:stretch>
            <a:fillRect/>
          </a:stretch>
        </p:blipFill>
        <p:spPr bwMode="auto">
          <a:xfrm>
            <a:off x="3260643" y="1885950"/>
            <a:ext cx="2622715" cy="1982933"/>
          </a:xfrm>
          <a:prstGeom prst="rect">
            <a:avLst/>
          </a:prstGeom>
          <a:noFill/>
        </p:spPr>
      </p:pic>
      <p:sp>
        <p:nvSpPr>
          <p:cNvPr id="25" name="TextBox 24"/>
          <p:cNvSpPr txBox="1"/>
          <p:nvPr/>
        </p:nvSpPr>
        <p:spPr>
          <a:xfrm>
            <a:off x="1257300" y="3867150"/>
            <a:ext cx="6629400" cy="307777"/>
          </a:xfrm>
          <a:prstGeom prst="rect">
            <a:avLst/>
          </a:prstGeom>
          <a:noFill/>
        </p:spPr>
        <p:txBody>
          <a:bodyPr wrap="square" rtlCol="0">
            <a:spAutoFit/>
          </a:bodyPr>
          <a:lstStyle/>
          <a:p>
            <a:r>
              <a:rPr lang="en-US" sz="1400" i="1" dirty="0" smtClean="0">
                <a:solidFill>
                  <a:schemeClr val="tx1">
                    <a:lumMod val="75000"/>
                  </a:schemeClr>
                </a:solidFill>
              </a:rPr>
              <a:t>Zagami wasn’t nearly as gigantic as the meteorite drawing above: it was only 40 pounds. </a:t>
            </a:r>
            <a:endParaRPr lang="en-US" sz="1400" i="1" dirty="0">
              <a:solidFill>
                <a:schemeClr val="tx1">
                  <a:lumMod val="75000"/>
                </a:schemeClr>
              </a:solidFill>
            </a:endParaRPr>
          </a:p>
        </p:txBody>
      </p:sp>
      <p:sp>
        <p:nvSpPr>
          <p:cNvPr id="29"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Zagami</a:t>
            </a:r>
            <a:r>
              <a:rPr kumimoji="0" lang="en-US" sz="3100" b="0" i="0" u="none" strike="noStrike" kern="1200" cap="none" spc="0" normalizeH="0" noProof="0" dirty="0" smtClean="0">
                <a:ln>
                  <a:noFill/>
                </a:ln>
                <a:solidFill>
                  <a:srgbClr val="FFFF66"/>
                </a:solidFill>
                <a:effectLst/>
                <a:uLnTx/>
                <a:uFillTx/>
                <a:latin typeface="+mj-lt"/>
                <a:ea typeface="+mj-ea"/>
                <a:cs typeface="+mj-cs"/>
              </a:rPr>
              <a:t> – How Did it Get Here?</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30" name="TextBox 29"/>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1" name="Right Arrow 30"/>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4"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Zagami Page</a:t>
            </a:r>
            <a:endParaRPr lang="en-US" sz="2400" b="1" u="sng" dirty="0">
              <a:solidFill>
                <a:srgbClr val="00CCFF"/>
              </a:solidFill>
            </a:endParaRPr>
          </a:p>
        </p:txBody>
      </p:sp>
      <p:sp>
        <p:nvSpPr>
          <p:cNvPr id="34" name="Rectangle 33">
            <a:hlinkClick r:id="rId5" action="ppaction://hlinksldjump"/>
          </p:cNvPr>
          <p:cNvSpPr/>
          <p:nvPr/>
        </p:nvSpPr>
        <p:spPr>
          <a:xfrm>
            <a:off x="3124200" y="4629150"/>
            <a:ext cx="28956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6" name="Right Arrow 35"/>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hlinkClick r:id="rId6"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914400" y="1545669"/>
            <a:ext cx="7315200" cy="2092881"/>
          </a:xfrm>
          <a:prstGeom prst="rect">
            <a:avLst/>
          </a:prstGeom>
          <a:noFill/>
        </p:spPr>
        <p:txBody>
          <a:bodyPr wrap="square" rtlCol="0">
            <a:spAutoFit/>
          </a:bodyPr>
          <a:lstStyle/>
          <a:p>
            <a:r>
              <a:rPr lang="en-US" sz="1600" dirty="0" smtClean="0">
                <a:solidFill>
                  <a:srgbClr val="FFB265"/>
                </a:solidFill>
              </a:rPr>
              <a:t>The piece of Mars is now on Earth (probably in pieces) as a Martian meteorite.  If the crash landing was powerful enough, it could have sent pieces of Earth into space, to land somewhere else as an Earth meteorite.  The cycle continues.</a:t>
            </a:r>
          </a:p>
          <a:p>
            <a:r>
              <a:rPr lang="en-US" sz="1600" dirty="0" smtClean="0">
                <a:solidFill>
                  <a:srgbClr val="FFB265"/>
                </a:solidFill>
              </a:rPr>
              <a:t> </a:t>
            </a:r>
          </a:p>
          <a:p>
            <a:r>
              <a:rPr lang="en-US" sz="1600" dirty="0" smtClean="0">
                <a:solidFill>
                  <a:srgbClr val="FFB265"/>
                </a:solidFill>
              </a:rPr>
              <a:t>Zagami fell to Earth in 1962.  At only 40 pounds, it didn't create a powerful enough crash to send pieces of Earth into space.  However, Zagami is certainly not the biggest meteorite to have crash landed on Earth.</a:t>
            </a:r>
          </a:p>
          <a:p>
            <a:r>
              <a:rPr lang="en-US" sz="1600" dirty="0" smtClean="0">
                <a:solidFill>
                  <a:srgbClr val="FFB265"/>
                </a:solidFill>
              </a:rPr>
              <a:t> </a:t>
            </a:r>
            <a:endParaRPr lang="en-US" sz="1600" dirty="0">
              <a:solidFill>
                <a:srgbClr val="FFB265"/>
              </a:solidFill>
            </a:endParaRPr>
          </a:p>
        </p:txBody>
      </p:sp>
      <p:sp>
        <p:nvSpPr>
          <p:cNvPr id="22"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Zagami</a:t>
            </a:r>
            <a:r>
              <a:rPr kumimoji="0" lang="en-US" sz="3100" b="0" i="0" u="none" strike="noStrike" kern="1200" cap="none" spc="0" normalizeH="0" noProof="0" dirty="0" smtClean="0">
                <a:ln>
                  <a:noFill/>
                </a:ln>
                <a:solidFill>
                  <a:srgbClr val="FFFF66"/>
                </a:solidFill>
                <a:effectLst/>
                <a:uLnTx/>
                <a:uFillTx/>
                <a:latin typeface="+mj-lt"/>
                <a:ea typeface="+mj-ea"/>
                <a:cs typeface="+mj-cs"/>
              </a:rPr>
              <a:t> – How Did it Get Here?</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3" name="TextBox 22"/>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4" name="Right Arrow 23"/>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hlinkClick r:id="rId3"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Zagami Page</a:t>
            </a:r>
            <a:endParaRPr lang="en-US" sz="2400" b="1" u="sng" dirty="0">
              <a:solidFill>
                <a:srgbClr val="00CCFF"/>
              </a:solidFill>
            </a:endParaRPr>
          </a:p>
        </p:txBody>
      </p:sp>
      <p:sp>
        <p:nvSpPr>
          <p:cNvPr id="28" name="Rectangle 27">
            <a:hlinkClick r:id="rId4" action="ppaction://hlinksldjump"/>
          </p:cNvPr>
          <p:cNvSpPr/>
          <p:nvPr/>
        </p:nvSpPr>
        <p:spPr>
          <a:xfrm>
            <a:off x="3124200" y="4629150"/>
            <a:ext cx="28956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1" name="Right Arrow 30"/>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5"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 name="TextBox 19"/>
          <p:cNvSpPr txBox="1"/>
          <p:nvPr/>
        </p:nvSpPr>
        <p:spPr>
          <a:xfrm>
            <a:off x="914400" y="1276350"/>
            <a:ext cx="7315200" cy="584775"/>
          </a:xfrm>
          <a:prstGeom prst="rect">
            <a:avLst/>
          </a:prstGeom>
          <a:noFill/>
        </p:spPr>
        <p:txBody>
          <a:bodyPr wrap="square" rtlCol="0">
            <a:spAutoFit/>
          </a:bodyPr>
          <a:lstStyle/>
          <a:p>
            <a:r>
              <a:rPr lang="en-US" sz="1600" dirty="0" smtClean="0">
                <a:solidFill>
                  <a:srgbClr val="CC99FF"/>
                </a:solidFill>
              </a:rPr>
              <a:t>The meteorite Zagami could be from one of many possible places… why do scientists say it’s from Mars? </a:t>
            </a:r>
            <a:endParaRPr lang="en-US" sz="1600" dirty="0">
              <a:solidFill>
                <a:srgbClr val="CC99FF"/>
              </a:solidFill>
            </a:endParaRPr>
          </a:p>
        </p:txBody>
      </p:sp>
      <p:pic>
        <p:nvPicPr>
          <p:cNvPr id="73730" name="Picture 2" descr="Z:\!LAPO\Exhibits\Meteorites\Meteorite Computer Exhibit\exhibit\Grf-zag.jpg"/>
          <p:cNvPicPr>
            <a:picLocks noChangeAspect="1" noChangeArrowheads="1"/>
          </p:cNvPicPr>
          <p:nvPr/>
        </p:nvPicPr>
        <p:blipFill>
          <a:blip r:embed="rId3" cstate="print"/>
          <a:srcRect/>
          <a:stretch>
            <a:fillRect/>
          </a:stretch>
        </p:blipFill>
        <p:spPr bwMode="auto">
          <a:xfrm>
            <a:off x="3505200" y="1962150"/>
            <a:ext cx="2133600" cy="2133600"/>
          </a:xfrm>
          <a:prstGeom prst="rect">
            <a:avLst/>
          </a:prstGeom>
          <a:noFill/>
        </p:spPr>
      </p:pic>
      <p:sp>
        <p:nvSpPr>
          <p:cNvPr id="19" name="TextBox 18"/>
          <p:cNvSpPr txBox="1"/>
          <p:nvPr/>
        </p:nvSpPr>
        <p:spPr>
          <a:xfrm>
            <a:off x="533400" y="2038350"/>
            <a:ext cx="2895600" cy="1323439"/>
          </a:xfrm>
          <a:prstGeom prst="rect">
            <a:avLst/>
          </a:prstGeom>
          <a:noFill/>
        </p:spPr>
        <p:txBody>
          <a:bodyPr wrap="square" rtlCol="0">
            <a:spAutoFit/>
          </a:bodyPr>
          <a:lstStyle/>
          <a:p>
            <a:r>
              <a:rPr lang="en-US" sz="1600" dirty="0" smtClean="0">
                <a:solidFill>
                  <a:srgbClr val="FFB265"/>
                </a:solidFill>
              </a:rPr>
              <a:t>Zagami crash landed on Earth in 1962. At some point after it landed, scientists tested the meteorite to see what chemicals it contained.</a:t>
            </a:r>
            <a:endParaRPr lang="en-US" sz="1600" dirty="0">
              <a:solidFill>
                <a:srgbClr val="FFB265"/>
              </a:solidFill>
            </a:endParaRPr>
          </a:p>
        </p:txBody>
      </p:sp>
      <p:sp>
        <p:nvSpPr>
          <p:cNvPr id="22" name="TextBox 21"/>
          <p:cNvSpPr txBox="1"/>
          <p:nvPr/>
        </p:nvSpPr>
        <p:spPr>
          <a:xfrm>
            <a:off x="5791200" y="1962150"/>
            <a:ext cx="2514600" cy="2062103"/>
          </a:xfrm>
          <a:prstGeom prst="rect">
            <a:avLst/>
          </a:prstGeom>
          <a:noFill/>
        </p:spPr>
        <p:txBody>
          <a:bodyPr wrap="square" rtlCol="0">
            <a:spAutoFit/>
          </a:bodyPr>
          <a:lstStyle/>
          <a:p>
            <a:r>
              <a:rPr lang="en-US" sz="1600" dirty="0" smtClean="0">
                <a:solidFill>
                  <a:srgbClr val="FFB265"/>
                </a:solidFill>
              </a:rPr>
              <a:t>Scientists display the results of the testing in many ways. Here is a (made-up) diagram to give you an idea of how scientists might show the amount of different chemicals in a meteorite like Zagami.</a:t>
            </a:r>
            <a:endParaRPr lang="en-US" sz="1600" dirty="0">
              <a:solidFill>
                <a:srgbClr val="FFB265"/>
              </a:solidFill>
            </a:endParaRPr>
          </a:p>
        </p:txBody>
      </p:sp>
      <p:sp>
        <p:nvSpPr>
          <p:cNvPr id="27"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Zagami</a:t>
            </a:r>
            <a:r>
              <a:rPr kumimoji="0" lang="en-US" sz="3100" b="0" i="0" u="none" strike="noStrike" kern="1200" cap="none" spc="0" normalizeH="0" noProof="0" dirty="0" smtClean="0">
                <a:ln>
                  <a:noFill/>
                </a:ln>
                <a:solidFill>
                  <a:srgbClr val="FFFF66"/>
                </a:solidFill>
                <a:effectLst/>
                <a:uLnTx/>
                <a:uFillTx/>
                <a:latin typeface="+mj-lt"/>
                <a:ea typeface="+mj-ea"/>
                <a:cs typeface="+mj-cs"/>
              </a:rPr>
              <a:t> – Is it Really From Mars?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8" name="TextBox 27"/>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9" name="Right Arrow 28"/>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4"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Zagami Page</a:t>
            </a:r>
            <a:endParaRPr lang="en-US" sz="2400" b="1" u="sng" dirty="0">
              <a:solidFill>
                <a:srgbClr val="00CCFF"/>
              </a:solidFill>
            </a:endParaRPr>
          </a:p>
        </p:txBody>
      </p:sp>
      <p:sp>
        <p:nvSpPr>
          <p:cNvPr id="32" name="Rectangle 31">
            <a:hlinkClick r:id="rId5" action="ppaction://hlinksldjump"/>
          </p:cNvPr>
          <p:cNvSpPr/>
          <p:nvPr/>
        </p:nvSpPr>
        <p:spPr>
          <a:xfrm>
            <a:off x="3124200" y="4629150"/>
            <a:ext cx="28956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4" name="Right Arrow 33"/>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hlinkClick r:id="rId6"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 name="TextBox 19"/>
          <p:cNvSpPr txBox="1"/>
          <p:nvPr/>
        </p:nvSpPr>
        <p:spPr>
          <a:xfrm>
            <a:off x="3162300" y="1276350"/>
            <a:ext cx="2819400" cy="1015663"/>
          </a:xfrm>
          <a:prstGeom prst="rect">
            <a:avLst/>
          </a:prstGeom>
          <a:noFill/>
        </p:spPr>
        <p:txBody>
          <a:bodyPr wrap="square" rtlCol="0">
            <a:spAutoFit/>
          </a:bodyPr>
          <a:lstStyle/>
          <a:p>
            <a:r>
              <a:rPr lang="en-US" sz="1200" dirty="0" smtClean="0">
                <a:solidFill>
                  <a:srgbClr val="FFB265"/>
                </a:solidFill>
              </a:rPr>
              <a:t>In the mid to late 1970s, the Viking mission to Mars took readings of what chemicals were in the soil, and what chemicals were in the Martian atmosphere.</a:t>
            </a:r>
            <a:endParaRPr lang="en-US" sz="1200" dirty="0">
              <a:solidFill>
                <a:srgbClr val="FFB265"/>
              </a:solidFill>
            </a:endParaRPr>
          </a:p>
        </p:txBody>
      </p:sp>
      <p:sp>
        <p:nvSpPr>
          <p:cNvPr id="19" name="TextBox 18"/>
          <p:cNvSpPr txBox="1"/>
          <p:nvPr/>
        </p:nvSpPr>
        <p:spPr>
          <a:xfrm>
            <a:off x="381000" y="1352550"/>
            <a:ext cx="2743200" cy="830997"/>
          </a:xfrm>
          <a:prstGeom prst="rect">
            <a:avLst/>
          </a:prstGeom>
          <a:noFill/>
        </p:spPr>
        <p:txBody>
          <a:bodyPr wrap="square" rtlCol="0">
            <a:spAutoFit/>
          </a:bodyPr>
          <a:lstStyle/>
          <a:p>
            <a:r>
              <a:rPr lang="en-US" sz="1200" dirty="0" smtClean="0">
                <a:solidFill>
                  <a:srgbClr val="FFB265"/>
                </a:solidFill>
              </a:rPr>
              <a:t>Scientists had already tested and determined what chemicals were in Earth rocks, and the amount of those chemicals.</a:t>
            </a:r>
            <a:endParaRPr lang="en-US" sz="1200" dirty="0">
              <a:solidFill>
                <a:srgbClr val="FFB265"/>
              </a:solidFill>
            </a:endParaRPr>
          </a:p>
        </p:txBody>
      </p:sp>
      <p:sp>
        <p:nvSpPr>
          <p:cNvPr id="22" name="TextBox 21"/>
          <p:cNvSpPr txBox="1"/>
          <p:nvPr/>
        </p:nvSpPr>
        <p:spPr>
          <a:xfrm>
            <a:off x="6248400" y="1123950"/>
            <a:ext cx="2743200" cy="1015663"/>
          </a:xfrm>
          <a:prstGeom prst="rect">
            <a:avLst/>
          </a:prstGeom>
          <a:noFill/>
        </p:spPr>
        <p:txBody>
          <a:bodyPr wrap="square" rtlCol="0">
            <a:spAutoFit/>
          </a:bodyPr>
          <a:lstStyle/>
          <a:p>
            <a:r>
              <a:rPr lang="en-US" sz="1200" dirty="0" smtClean="0">
                <a:solidFill>
                  <a:srgbClr val="FFB265"/>
                </a:solidFill>
              </a:rPr>
              <a:t>During the early 1970s, the Apollo astronauts brought back many rocks from the Moon. This allowed scientists to find out what chemicals were in Moon rocks.</a:t>
            </a:r>
            <a:endParaRPr lang="en-US" sz="1200" dirty="0">
              <a:solidFill>
                <a:srgbClr val="FFB265"/>
              </a:solidFill>
            </a:endParaRPr>
          </a:p>
        </p:txBody>
      </p:sp>
      <p:pic>
        <p:nvPicPr>
          <p:cNvPr id="79874" name="Picture 2" descr="Z:\!LAPO\Exhibits\Meteorites\Meteorite Computer Exhibit\exhibit\Grf-eart.jpg"/>
          <p:cNvPicPr>
            <a:picLocks noChangeAspect="1" noChangeArrowheads="1"/>
          </p:cNvPicPr>
          <p:nvPr/>
        </p:nvPicPr>
        <p:blipFill>
          <a:blip r:embed="rId3" cstate="print"/>
          <a:srcRect/>
          <a:stretch>
            <a:fillRect/>
          </a:stretch>
        </p:blipFill>
        <p:spPr bwMode="auto">
          <a:xfrm>
            <a:off x="609600" y="2343150"/>
            <a:ext cx="1600200" cy="1600200"/>
          </a:xfrm>
          <a:prstGeom prst="rect">
            <a:avLst/>
          </a:prstGeom>
          <a:noFill/>
        </p:spPr>
      </p:pic>
      <p:pic>
        <p:nvPicPr>
          <p:cNvPr id="79876" name="Picture 4" descr="Z:\!LAPO\Exhibits\Meteorites\Meteorite Computer Exhibit\exhibit\Grf-mars.jpg"/>
          <p:cNvPicPr>
            <a:picLocks noChangeAspect="1" noChangeArrowheads="1"/>
          </p:cNvPicPr>
          <p:nvPr/>
        </p:nvPicPr>
        <p:blipFill>
          <a:blip r:embed="rId4" cstate="print"/>
          <a:srcRect/>
          <a:stretch>
            <a:fillRect/>
          </a:stretch>
        </p:blipFill>
        <p:spPr bwMode="auto">
          <a:xfrm>
            <a:off x="3733800" y="2343150"/>
            <a:ext cx="1600200" cy="1600200"/>
          </a:xfrm>
          <a:prstGeom prst="rect">
            <a:avLst/>
          </a:prstGeom>
          <a:noFill/>
        </p:spPr>
      </p:pic>
      <p:pic>
        <p:nvPicPr>
          <p:cNvPr id="79878" name="Picture 6" descr="Z:\!LAPO\Exhibits\Meteorites\Meteorite Computer Exhibit\exhibit\Grf-moon.jpg"/>
          <p:cNvPicPr>
            <a:picLocks noChangeAspect="1" noChangeArrowheads="1"/>
          </p:cNvPicPr>
          <p:nvPr/>
        </p:nvPicPr>
        <p:blipFill>
          <a:blip r:embed="rId5" cstate="print"/>
          <a:srcRect/>
          <a:stretch>
            <a:fillRect/>
          </a:stretch>
        </p:blipFill>
        <p:spPr bwMode="auto">
          <a:xfrm>
            <a:off x="6781800" y="2266950"/>
            <a:ext cx="1600200" cy="1600200"/>
          </a:xfrm>
          <a:prstGeom prst="rect">
            <a:avLst/>
          </a:prstGeom>
          <a:noFill/>
        </p:spPr>
      </p:pic>
      <p:sp>
        <p:nvSpPr>
          <p:cNvPr id="26" name="TextBox 25"/>
          <p:cNvSpPr txBox="1"/>
          <p:nvPr/>
        </p:nvSpPr>
        <p:spPr>
          <a:xfrm>
            <a:off x="0" y="4019550"/>
            <a:ext cx="9144000" cy="253916"/>
          </a:xfrm>
          <a:prstGeom prst="rect">
            <a:avLst/>
          </a:prstGeom>
          <a:noFill/>
        </p:spPr>
        <p:txBody>
          <a:bodyPr wrap="square" rtlCol="0">
            <a:spAutoFit/>
          </a:bodyPr>
          <a:lstStyle/>
          <a:p>
            <a:pPr algn="ctr"/>
            <a:r>
              <a:rPr lang="en-US" sz="1050" dirty="0" smtClean="0">
                <a:solidFill>
                  <a:schemeClr val="tx1">
                    <a:lumMod val="75000"/>
                  </a:schemeClr>
                </a:solidFill>
              </a:rPr>
              <a:t>The above graphs are made-up diagrams to give you an idea of how scientists might show the amount of different chemicals</a:t>
            </a:r>
            <a:endParaRPr lang="en-US" sz="1050" dirty="0">
              <a:solidFill>
                <a:schemeClr val="tx1">
                  <a:lumMod val="75000"/>
                </a:schemeClr>
              </a:solidFill>
            </a:endParaRPr>
          </a:p>
        </p:txBody>
      </p:sp>
      <p:sp>
        <p:nvSpPr>
          <p:cNvPr id="28"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Zagami</a:t>
            </a:r>
            <a:r>
              <a:rPr kumimoji="0" lang="en-US" sz="3100" b="0" i="0" u="none" strike="noStrike" kern="1200" cap="none" spc="0" normalizeH="0" noProof="0" dirty="0" smtClean="0">
                <a:ln>
                  <a:noFill/>
                </a:ln>
                <a:solidFill>
                  <a:srgbClr val="FFFF66"/>
                </a:solidFill>
                <a:effectLst/>
                <a:uLnTx/>
                <a:uFillTx/>
                <a:latin typeface="+mj-lt"/>
                <a:ea typeface="+mj-ea"/>
                <a:cs typeface="+mj-cs"/>
              </a:rPr>
              <a:t> – Is it Really From Mars?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9" name="TextBox 28"/>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0" name="Right Arrow 29"/>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hlinkClick r:id="rId6"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Zagami Page</a:t>
            </a:r>
            <a:endParaRPr lang="en-US" sz="2400" b="1" u="sng" dirty="0">
              <a:solidFill>
                <a:srgbClr val="00CCFF"/>
              </a:solidFill>
            </a:endParaRPr>
          </a:p>
        </p:txBody>
      </p:sp>
      <p:sp>
        <p:nvSpPr>
          <p:cNvPr id="33" name="Rectangle 32">
            <a:hlinkClick r:id="rId7" action="ppaction://hlinksldjump"/>
          </p:cNvPr>
          <p:cNvSpPr/>
          <p:nvPr/>
        </p:nvSpPr>
        <p:spPr>
          <a:xfrm>
            <a:off x="3124200" y="4629150"/>
            <a:ext cx="28956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5" name="Right Arrow 34"/>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8"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 name="TextBox 18"/>
          <p:cNvSpPr txBox="1"/>
          <p:nvPr/>
        </p:nvSpPr>
        <p:spPr>
          <a:xfrm>
            <a:off x="2895600" y="1504950"/>
            <a:ext cx="3352800" cy="523220"/>
          </a:xfrm>
          <a:prstGeom prst="rect">
            <a:avLst/>
          </a:prstGeom>
          <a:noFill/>
        </p:spPr>
        <p:txBody>
          <a:bodyPr wrap="square" rtlCol="0">
            <a:spAutoFit/>
          </a:bodyPr>
          <a:lstStyle/>
          <a:p>
            <a:r>
              <a:rPr lang="en-US" sz="1400" dirty="0" smtClean="0">
                <a:solidFill>
                  <a:srgbClr val="FFB265"/>
                </a:solidFill>
              </a:rPr>
              <a:t>Scientists later compared </a:t>
            </a:r>
            <a:r>
              <a:rPr lang="en-US" sz="1400" dirty="0" err="1" smtClean="0">
                <a:solidFill>
                  <a:srgbClr val="FFB265"/>
                </a:solidFill>
              </a:rPr>
              <a:t>Zagami’s</a:t>
            </a:r>
            <a:r>
              <a:rPr lang="en-US" sz="1400" dirty="0" smtClean="0">
                <a:solidFill>
                  <a:srgbClr val="FFB265"/>
                </a:solidFill>
              </a:rPr>
              <a:t> test results with the results from other places</a:t>
            </a:r>
            <a:endParaRPr lang="en-US" sz="1400" dirty="0">
              <a:solidFill>
                <a:srgbClr val="FFB265"/>
              </a:solidFill>
            </a:endParaRPr>
          </a:p>
        </p:txBody>
      </p:sp>
      <p:pic>
        <p:nvPicPr>
          <p:cNvPr id="79874" name="Picture 2" descr="Z:\!LAPO\Exhibits\Meteorites\Meteorite Computer Exhibit\exhibit\Grf-eart.jpg"/>
          <p:cNvPicPr>
            <a:picLocks noChangeAspect="1" noChangeArrowheads="1"/>
          </p:cNvPicPr>
          <p:nvPr/>
        </p:nvPicPr>
        <p:blipFill>
          <a:blip r:embed="rId3" cstate="print"/>
          <a:srcRect/>
          <a:stretch>
            <a:fillRect/>
          </a:stretch>
        </p:blipFill>
        <p:spPr bwMode="auto">
          <a:xfrm>
            <a:off x="1524000" y="2419350"/>
            <a:ext cx="1600200" cy="1600200"/>
          </a:xfrm>
          <a:prstGeom prst="rect">
            <a:avLst/>
          </a:prstGeom>
          <a:noFill/>
        </p:spPr>
      </p:pic>
      <p:pic>
        <p:nvPicPr>
          <p:cNvPr id="79876" name="Picture 4" descr="Z:\!LAPO\Exhibits\Meteorites\Meteorite Computer Exhibit\exhibit\Grf-mars.jpg"/>
          <p:cNvPicPr>
            <a:picLocks noChangeAspect="1" noChangeArrowheads="1"/>
          </p:cNvPicPr>
          <p:nvPr/>
        </p:nvPicPr>
        <p:blipFill>
          <a:blip r:embed="rId4" cstate="print"/>
          <a:srcRect/>
          <a:stretch>
            <a:fillRect/>
          </a:stretch>
        </p:blipFill>
        <p:spPr bwMode="auto">
          <a:xfrm>
            <a:off x="3771900" y="2419350"/>
            <a:ext cx="1600200" cy="1600200"/>
          </a:xfrm>
          <a:prstGeom prst="rect">
            <a:avLst/>
          </a:prstGeom>
          <a:noFill/>
        </p:spPr>
      </p:pic>
      <p:pic>
        <p:nvPicPr>
          <p:cNvPr id="79878" name="Picture 6" descr="Z:\!LAPO\Exhibits\Meteorites\Meteorite Computer Exhibit\exhibit\Grf-moon.jpg"/>
          <p:cNvPicPr>
            <a:picLocks noChangeAspect="1" noChangeArrowheads="1"/>
          </p:cNvPicPr>
          <p:nvPr/>
        </p:nvPicPr>
        <p:blipFill>
          <a:blip r:embed="rId5" cstate="print"/>
          <a:srcRect/>
          <a:stretch>
            <a:fillRect/>
          </a:stretch>
        </p:blipFill>
        <p:spPr bwMode="auto">
          <a:xfrm>
            <a:off x="6019800" y="2419350"/>
            <a:ext cx="1600200" cy="1600200"/>
          </a:xfrm>
          <a:prstGeom prst="rect">
            <a:avLst/>
          </a:prstGeom>
          <a:noFill/>
        </p:spPr>
      </p:pic>
      <p:sp>
        <p:nvSpPr>
          <p:cNvPr id="26"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Zagami</a:t>
            </a:r>
            <a:r>
              <a:rPr kumimoji="0" lang="en-US" sz="3100" b="0" i="0" u="none" strike="noStrike" kern="1200" cap="none" spc="0" normalizeH="0" noProof="0" dirty="0" smtClean="0">
                <a:ln>
                  <a:noFill/>
                </a:ln>
                <a:solidFill>
                  <a:srgbClr val="FFFF66"/>
                </a:solidFill>
                <a:effectLst/>
                <a:uLnTx/>
                <a:uFillTx/>
                <a:latin typeface="+mj-lt"/>
                <a:ea typeface="+mj-ea"/>
                <a:cs typeface="+mj-cs"/>
              </a:rPr>
              <a:t> – Is it Really From Mars?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7" name="TextBox 26"/>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8" name="Right Arrow 27"/>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hlinkClick r:id="rId6"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Zagami Page</a:t>
            </a:r>
            <a:endParaRPr lang="en-US" sz="2400" b="1" u="sng" dirty="0">
              <a:solidFill>
                <a:srgbClr val="00CCFF"/>
              </a:solidFill>
            </a:endParaRPr>
          </a:p>
        </p:txBody>
      </p:sp>
      <p:sp>
        <p:nvSpPr>
          <p:cNvPr id="31" name="Rectangle 30">
            <a:hlinkClick r:id="rId7" action="ppaction://hlinksldjump"/>
          </p:cNvPr>
          <p:cNvSpPr/>
          <p:nvPr/>
        </p:nvSpPr>
        <p:spPr>
          <a:xfrm>
            <a:off x="3124200" y="4629150"/>
            <a:ext cx="28956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3" name="Right Arrow 32"/>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hlinkClick r:id="rId8"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1550"/>
            <a:ext cx="8229600" cy="3394472"/>
          </a:xfrm>
        </p:spPr>
        <p:txBody>
          <a:bodyPr>
            <a:normAutofit/>
          </a:bodyPr>
          <a:lstStyle/>
          <a:p>
            <a:pPr marL="0" indent="0">
              <a:buNone/>
            </a:pPr>
            <a:endParaRPr lang="en-US" sz="1700" dirty="0" smtClean="0">
              <a:solidFill>
                <a:srgbClr val="FFB265"/>
              </a:solidFill>
            </a:endParaRPr>
          </a:p>
          <a:p>
            <a:pPr marL="0" indent="0" algn="ctr">
              <a:buNone/>
            </a:pPr>
            <a:r>
              <a:rPr lang="en-US" sz="1700" dirty="0" smtClean="0">
                <a:solidFill>
                  <a:srgbClr val="FFB265"/>
                </a:solidFill>
              </a:rPr>
              <a:t>Some meteorites are all stone, some are all iron, and others are part iron and part stone.</a:t>
            </a:r>
            <a:endParaRPr lang="en-US" sz="1700" dirty="0">
              <a:solidFill>
                <a:srgbClr val="FFB265"/>
              </a:solidFill>
            </a:endParaRPr>
          </a:p>
        </p:txBody>
      </p:sp>
      <p:sp>
        <p:nvSpPr>
          <p:cNvPr id="7" name="TextBox 6"/>
          <p:cNvSpPr txBox="1"/>
          <p:nvPr/>
        </p:nvSpPr>
        <p:spPr>
          <a:xfrm>
            <a:off x="838200" y="3787973"/>
            <a:ext cx="1676400" cy="307777"/>
          </a:xfrm>
          <a:prstGeom prst="rect">
            <a:avLst/>
          </a:prstGeom>
          <a:noFill/>
        </p:spPr>
        <p:txBody>
          <a:bodyPr wrap="square" rtlCol="0">
            <a:spAutoFit/>
          </a:bodyPr>
          <a:lstStyle/>
          <a:p>
            <a:pPr algn="ctr"/>
            <a:r>
              <a:rPr lang="en-US" sz="1400" dirty="0" smtClean="0"/>
              <a:t>a stony meteorite</a:t>
            </a:r>
            <a:endParaRPr lang="en-US" sz="1400" dirty="0"/>
          </a:p>
        </p:txBody>
      </p:sp>
      <p:sp>
        <p:nvSpPr>
          <p:cNvPr id="9" name="TextBox 8"/>
          <p:cNvSpPr txBox="1"/>
          <p:nvPr/>
        </p:nvSpPr>
        <p:spPr>
          <a:xfrm>
            <a:off x="3505200" y="3790950"/>
            <a:ext cx="1905000" cy="307777"/>
          </a:xfrm>
          <a:prstGeom prst="rect">
            <a:avLst/>
          </a:prstGeom>
          <a:noFill/>
        </p:spPr>
        <p:txBody>
          <a:bodyPr wrap="square" rtlCol="0">
            <a:spAutoFit/>
          </a:bodyPr>
          <a:lstStyle/>
          <a:p>
            <a:pPr algn="ctr"/>
            <a:r>
              <a:rPr lang="en-US" sz="1400" dirty="0" smtClean="0"/>
              <a:t>a stony-iron meteorite</a:t>
            </a:r>
            <a:endParaRPr lang="en-US" sz="1400" dirty="0"/>
          </a:p>
        </p:txBody>
      </p:sp>
      <p:sp>
        <p:nvSpPr>
          <p:cNvPr id="11" name="TextBox 10"/>
          <p:cNvSpPr txBox="1"/>
          <p:nvPr/>
        </p:nvSpPr>
        <p:spPr>
          <a:xfrm>
            <a:off x="6477000" y="3787973"/>
            <a:ext cx="2057400" cy="307777"/>
          </a:xfrm>
          <a:prstGeom prst="rect">
            <a:avLst/>
          </a:prstGeom>
          <a:noFill/>
        </p:spPr>
        <p:txBody>
          <a:bodyPr wrap="square" rtlCol="0">
            <a:spAutoFit/>
          </a:bodyPr>
          <a:lstStyle/>
          <a:p>
            <a:pPr algn="ctr"/>
            <a:r>
              <a:rPr lang="en-US" sz="1400" dirty="0" smtClean="0"/>
              <a:t>a iron meteorite</a:t>
            </a:r>
            <a:endParaRPr lang="en-US" sz="1400" dirty="0"/>
          </a:p>
        </p:txBody>
      </p:sp>
      <p:sp>
        <p:nvSpPr>
          <p:cNvPr id="12" name="TextBox 11"/>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Right Arrow 12"/>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18" name="Rectangle 17">
            <a:hlinkClick r:id="rId3"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hlinkClick r:id="rId3" action="ppaction://hlinksldjump"/>
          </p:cNvPr>
          <p:cNvSpPr/>
          <p:nvPr/>
        </p:nvSpPr>
        <p:spPr>
          <a:xfrm>
            <a:off x="6096000" y="514350"/>
            <a:ext cx="1981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hlinkClick r:id="rId4"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What are</a:t>
            </a:r>
            <a:r>
              <a:rPr kumimoji="0" lang="en-US" sz="3100" b="0" i="0" u="none" strike="noStrike" kern="1200" cap="none" spc="0" normalizeH="0" noProof="0" dirty="0" smtClean="0">
                <a:ln>
                  <a:noFill/>
                </a:ln>
                <a:solidFill>
                  <a:srgbClr val="FFFF66"/>
                </a:solidFill>
                <a:effectLst/>
                <a:uLnTx/>
                <a:uFillTx/>
                <a:latin typeface="+mj-lt"/>
                <a:ea typeface="+mj-ea"/>
                <a:cs typeface="+mj-cs"/>
              </a:rPr>
              <a:t> They?</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5" name="TextBox 24"/>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6" name="Right Arrow 25"/>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5"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descr="Stony 1"/>
          <p:cNvPicPr>
            <a:picLocks noChangeAspect="1" noChangeArrowheads="1"/>
          </p:cNvPicPr>
          <p:nvPr/>
        </p:nvPicPr>
        <p:blipFill>
          <a:blip r:embed="rId6" cstate="print"/>
          <a:srcRect/>
          <a:stretch>
            <a:fillRect/>
          </a:stretch>
        </p:blipFill>
        <p:spPr bwMode="auto">
          <a:xfrm>
            <a:off x="762000" y="1809750"/>
            <a:ext cx="1905000" cy="1733378"/>
          </a:xfrm>
          <a:prstGeom prst="rect">
            <a:avLst/>
          </a:prstGeom>
          <a:noFill/>
          <a:ln w="9525">
            <a:noFill/>
            <a:miter lim="800000"/>
            <a:headEnd/>
            <a:tailEnd/>
          </a:ln>
        </p:spPr>
      </p:pic>
      <p:pic>
        <p:nvPicPr>
          <p:cNvPr id="22" name="Picture 4" descr="Iron"/>
          <p:cNvPicPr>
            <a:picLocks noChangeAspect="1" noChangeArrowheads="1"/>
          </p:cNvPicPr>
          <p:nvPr/>
        </p:nvPicPr>
        <p:blipFill>
          <a:blip r:embed="rId7" cstate="print"/>
          <a:srcRect/>
          <a:stretch>
            <a:fillRect/>
          </a:stretch>
        </p:blipFill>
        <p:spPr bwMode="auto">
          <a:xfrm>
            <a:off x="6172200" y="1789514"/>
            <a:ext cx="2418899" cy="1737360"/>
          </a:xfrm>
          <a:prstGeom prst="rect">
            <a:avLst/>
          </a:prstGeom>
          <a:noFill/>
          <a:ln w="9525">
            <a:noFill/>
            <a:miter lim="800000"/>
            <a:headEnd/>
            <a:tailEnd/>
          </a:ln>
        </p:spPr>
      </p:pic>
      <p:pic>
        <p:nvPicPr>
          <p:cNvPr id="23" name="Picture 5" descr="Stony - Iron 1"/>
          <p:cNvPicPr>
            <a:picLocks noChangeAspect="1" noChangeArrowheads="1"/>
          </p:cNvPicPr>
          <p:nvPr/>
        </p:nvPicPr>
        <p:blipFill>
          <a:blip r:embed="rId8" cstate="print"/>
          <a:srcRect/>
          <a:stretch>
            <a:fillRect/>
          </a:stretch>
        </p:blipFill>
        <p:spPr bwMode="auto">
          <a:xfrm rot="5400000">
            <a:off x="3512516" y="1345236"/>
            <a:ext cx="1737360" cy="2666391"/>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 name="Rectangle 20">
            <a:hlinkClick r:id="rId3" action="ppaction://hlinksldjump"/>
          </p:cNvPr>
          <p:cNvSpPr/>
          <p:nvPr/>
        </p:nvSpPr>
        <p:spPr>
          <a:xfrm>
            <a:off x="6248400" y="438150"/>
            <a:ext cx="1371600" cy="4572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52400" y="1123950"/>
            <a:ext cx="8763000" cy="523220"/>
          </a:xfrm>
          <a:prstGeom prst="rect">
            <a:avLst/>
          </a:prstGeom>
          <a:noFill/>
        </p:spPr>
        <p:txBody>
          <a:bodyPr wrap="square" rtlCol="0">
            <a:spAutoFit/>
          </a:bodyPr>
          <a:lstStyle/>
          <a:p>
            <a:r>
              <a:rPr lang="en-US" sz="1400" dirty="0" smtClean="0">
                <a:solidFill>
                  <a:srgbClr val="FFB265"/>
                </a:solidFill>
              </a:rPr>
              <a:t>Which place do you think Zagami came from? The Earth, Mars, or our Moon? If you think you have a match for Zagami, click on its matching graph.</a:t>
            </a:r>
            <a:endParaRPr lang="en-US" sz="1400" dirty="0">
              <a:solidFill>
                <a:srgbClr val="FFB265"/>
              </a:solidFill>
            </a:endParaRPr>
          </a:p>
        </p:txBody>
      </p:sp>
      <p:pic>
        <p:nvPicPr>
          <p:cNvPr id="83970" name="Picture 2" descr="Z:\!LAPO\Exhibits\Meteorites\Meteorite Computer Exhibit\exhibit\Grf-zag_b.jpg"/>
          <p:cNvPicPr>
            <a:picLocks noChangeAspect="1" noChangeArrowheads="1"/>
          </p:cNvPicPr>
          <p:nvPr/>
        </p:nvPicPr>
        <p:blipFill>
          <a:blip r:embed="rId4" cstate="print"/>
          <a:srcRect/>
          <a:stretch>
            <a:fillRect/>
          </a:stretch>
        </p:blipFill>
        <p:spPr bwMode="auto">
          <a:xfrm>
            <a:off x="990600" y="1733550"/>
            <a:ext cx="1280160" cy="1280160"/>
          </a:xfrm>
          <a:prstGeom prst="rect">
            <a:avLst/>
          </a:prstGeom>
          <a:noFill/>
        </p:spPr>
      </p:pic>
      <p:pic>
        <p:nvPicPr>
          <p:cNvPr id="83972" name="Picture 4" descr="Z:\!LAPO\Exhibits\Meteorites\Meteorite Computer Exhibit\exhibit\Grf-eart_b.jpg"/>
          <p:cNvPicPr>
            <a:picLocks noChangeAspect="1" noChangeArrowheads="1"/>
          </p:cNvPicPr>
          <p:nvPr/>
        </p:nvPicPr>
        <p:blipFill>
          <a:blip r:embed="rId5" cstate="print"/>
          <a:srcRect/>
          <a:stretch>
            <a:fillRect/>
          </a:stretch>
        </p:blipFill>
        <p:spPr bwMode="auto">
          <a:xfrm>
            <a:off x="2819400" y="1748790"/>
            <a:ext cx="1280160" cy="1280160"/>
          </a:xfrm>
          <a:prstGeom prst="rect">
            <a:avLst/>
          </a:prstGeom>
          <a:noFill/>
        </p:spPr>
      </p:pic>
      <p:pic>
        <p:nvPicPr>
          <p:cNvPr id="83974" name="Picture 6" descr="Z:\!LAPO\Exhibits\Meteorites\Meteorite Computer Exhibit\exhibit\Grf-zag_b.jpg"/>
          <p:cNvPicPr>
            <a:picLocks noChangeAspect="1" noChangeArrowheads="1"/>
          </p:cNvPicPr>
          <p:nvPr/>
        </p:nvPicPr>
        <p:blipFill>
          <a:blip r:embed="rId4" cstate="print"/>
          <a:srcRect/>
          <a:stretch>
            <a:fillRect/>
          </a:stretch>
        </p:blipFill>
        <p:spPr bwMode="auto">
          <a:xfrm>
            <a:off x="5577840" y="1748790"/>
            <a:ext cx="1280160" cy="1280160"/>
          </a:xfrm>
          <a:prstGeom prst="rect">
            <a:avLst/>
          </a:prstGeom>
          <a:noFill/>
        </p:spPr>
      </p:pic>
      <p:pic>
        <p:nvPicPr>
          <p:cNvPr id="83976" name="Picture 8" descr="Z:\!LAPO\Exhibits\Meteorites\Meteorite Computer Exhibit\exhibit\Grf-moon_b.jpg"/>
          <p:cNvPicPr>
            <a:picLocks noChangeAspect="1" noChangeArrowheads="1"/>
          </p:cNvPicPr>
          <p:nvPr/>
        </p:nvPicPr>
        <p:blipFill>
          <a:blip r:embed="rId6" cstate="print"/>
          <a:srcRect/>
          <a:stretch>
            <a:fillRect/>
          </a:stretch>
        </p:blipFill>
        <p:spPr bwMode="auto">
          <a:xfrm>
            <a:off x="7315200" y="1733550"/>
            <a:ext cx="1280160" cy="1280160"/>
          </a:xfrm>
          <a:prstGeom prst="rect">
            <a:avLst/>
          </a:prstGeom>
          <a:noFill/>
        </p:spPr>
      </p:pic>
      <p:pic>
        <p:nvPicPr>
          <p:cNvPr id="83978" name="Picture 10" descr="Z:\!LAPO\Exhibits\Meteorites\Meteorite Computer Exhibit\exhibit\Grf-zag_b.jpg"/>
          <p:cNvPicPr>
            <a:picLocks noChangeAspect="1" noChangeArrowheads="1"/>
          </p:cNvPicPr>
          <p:nvPr/>
        </p:nvPicPr>
        <p:blipFill>
          <a:blip r:embed="rId4" cstate="print"/>
          <a:srcRect/>
          <a:stretch>
            <a:fillRect/>
          </a:stretch>
        </p:blipFill>
        <p:spPr bwMode="auto">
          <a:xfrm>
            <a:off x="3124200" y="3120390"/>
            <a:ext cx="1280160" cy="1280160"/>
          </a:xfrm>
          <a:prstGeom prst="rect">
            <a:avLst/>
          </a:prstGeom>
          <a:noFill/>
        </p:spPr>
      </p:pic>
      <p:pic>
        <p:nvPicPr>
          <p:cNvPr id="83980" name="Picture 12" descr="Z:\!LAPO\Exhibits\Meteorites\Meteorite Computer Exhibit\exhibit\Grf-mars_b.jpg"/>
          <p:cNvPicPr>
            <a:picLocks noChangeAspect="1" noChangeArrowheads="1"/>
          </p:cNvPicPr>
          <p:nvPr/>
        </p:nvPicPr>
        <p:blipFill>
          <a:blip r:embed="rId7" cstate="print"/>
          <a:srcRect/>
          <a:stretch>
            <a:fillRect/>
          </a:stretch>
        </p:blipFill>
        <p:spPr bwMode="auto">
          <a:xfrm>
            <a:off x="4876800" y="3120390"/>
            <a:ext cx="1280160" cy="1280160"/>
          </a:xfrm>
          <a:prstGeom prst="rect">
            <a:avLst/>
          </a:prstGeom>
          <a:noFill/>
        </p:spPr>
      </p:pic>
      <p:sp>
        <p:nvSpPr>
          <p:cNvPr id="29" name="TextBox 28"/>
          <p:cNvSpPr txBox="1"/>
          <p:nvPr/>
        </p:nvSpPr>
        <p:spPr>
          <a:xfrm>
            <a:off x="2362200" y="2114550"/>
            <a:ext cx="457200" cy="523220"/>
          </a:xfrm>
          <a:prstGeom prst="rect">
            <a:avLst/>
          </a:prstGeom>
          <a:noFill/>
        </p:spPr>
        <p:txBody>
          <a:bodyPr wrap="square" rtlCol="0">
            <a:spAutoFit/>
          </a:bodyPr>
          <a:lstStyle/>
          <a:p>
            <a:r>
              <a:rPr lang="en-US" sz="2800" b="1" dirty="0" smtClean="0">
                <a:solidFill>
                  <a:srgbClr val="CC99FF"/>
                </a:solidFill>
                <a:latin typeface="Abadi MT Condensed" pitchFamily="34" charset="0"/>
              </a:rPr>
              <a:t>?</a:t>
            </a:r>
            <a:endParaRPr lang="en-US" sz="2800" b="1" dirty="0">
              <a:solidFill>
                <a:srgbClr val="CC99FF"/>
              </a:solidFill>
              <a:latin typeface="Abadi MT Condensed" pitchFamily="34" charset="0"/>
            </a:endParaRPr>
          </a:p>
        </p:txBody>
      </p:sp>
      <p:sp>
        <p:nvSpPr>
          <p:cNvPr id="30" name="TextBox 29"/>
          <p:cNvSpPr txBox="1"/>
          <p:nvPr/>
        </p:nvSpPr>
        <p:spPr>
          <a:xfrm>
            <a:off x="6934200" y="2200930"/>
            <a:ext cx="457200" cy="523220"/>
          </a:xfrm>
          <a:prstGeom prst="rect">
            <a:avLst/>
          </a:prstGeom>
          <a:noFill/>
        </p:spPr>
        <p:txBody>
          <a:bodyPr wrap="square" rtlCol="0">
            <a:spAutoFit/>
          </a:bodyPr>
          <a:lstStyle/>
          <a:p>
            <a:r>
              <a:rPr lang="en-US" sz="2800" b="1" dirty="0" smtClean="0">
                <a:solidFill>
                  <a:srgbClr val="CC99FF"/>
                </a:solidFill>
                <a:latin typeface="Abadi MT Condensed" pitchFamily="34" charset="0"/>
              </a:rPr>
              <a:t>?</a:t>
            </a:r>
            <a:endParaRPr lang="en-US" sz="2800" b="1" dirty="0">
              <a:solidFill>
                <a:srgbClr val="CC99FF"/>
              </a:solidFill>
              <a:latin typeface="Abadi MT Condensed" pitchFamily="34" charset="0"/>
            </a:endParaRPr>
          </a:p>
        </p:txBody>
      </p:sp>
      <p:sp>
        <p:nvSpPr>
          <p:cNvPr id="31" name="TextBox 30"/>
          <p:cNvSpPr txBox="1"/>
          <p:nvPr/>
        </p:nvSpPr>
        <p:spPr>
          <a:xfrm>
            <a:off x="4495800" y="3572530"/>
            <a:ext cx="457200" cy="523220"/>
          </a:xfrm>
          <a:prstGeom prst="rect">
            <a:avLst/>
          </a:prstGeom>
          <a:noFill/>
        </p:spPr>
        <p:txBody>
          <a:bodyPr wrap="square" rtlCol="0">
            <a:spAutoFit/>
          </a:bodyPr>
          <a:lstStyle/>
          <a:p>
            <a:r>
              <a:rPr lang="en-US" sz="2800" b="1" dirty="0" smtClean="0">
                <a:solidFill>
                  <a:srgbClr val="CC99FF"/>
                </a:solidFill>
                <a:latin typeface="Abadi MT Condensed" pitchFamily="34" charset="0"/>
              </a:rPr>
              <a:t>?</a:t>
            </a:r>
            <a:endParaRPr lang="en-US" sz="2800" b="1" dirty="0">
              <a:solidFill>
                <a:srgbClr val="CC99FF"/>
              </a:solidFill>
              <a:latin typeface="Abadi MT Condensed" pitchFamily="34" charset="0"/>
            </a:endParaRPr>
          </a:p>
        </p:txBody>
      </p:sp>
      <p:sp>
        <p:nvSpPr>
          <p:cNvPr id="34" name="Rectangle 33">
            <a:hlinkClick r:id="rId8" action="ppaction://hlinksldjump"/>
          </p:cNvPr>
          <p:cNvSpPr/>
          <p:nvPr/>
        </p:nvSpPr>
        <p:spPr>
          <a:xfrm>
            <a:off x="2819400" y="1733550"/>
            <a:ext cx="1295400" cy="1295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hlinkClick r:id="rId9" action="ppaction://hlinksldjump"/>
          </p:cNvPr>
          <p:cNvSpPr/>
          <p:nvPr/>
        </p:nvSpPr>
        <p:spPr>
          <a:xfrm>
            <a:off x="7315200" y="1733550"/>
            <a:ext cx="1295400" cy="1295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10" action="ppaction://hlinksldjump"/>
          </p:cNvPr>
          <p:cNvSpPr/>
          <p:nvPr/>
        </p:nvSpPr>
        <p:spPr>
          <a:xfrm>
            <a:off x="4876800" y="3105150"/>
            <a:ext cx="1295400" cy="1295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Zagami</a:t>
            </a:r>
            <a:r>
              <a:rPr kumimoji="0" lang="en-US" sz="3100" b="0" i="0" u="none" strike="noStrike" kern="1200" cap="none" spc="0" normalizeH="0" noProof="0" dirty="0" smtClean="0">
                <a:ln>
                  <a:noFill/>
                </a:ln>
                <a:solidFill>
                  <a:srgbClr val="FFFF66"/>
                </a:solidFill>
                <a:effectLst/>
                <a:uLnTx/>
                <a:uFillTx/>
                <a:latin typeface="+mj-lt"/>
                <a:ea typeface="+mj-ea"/>
                <a:cs typeface="+mj-cs"/>
              </a:rPr>
              <a:t> – Is it Really From Mars?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47" name="TextBox 46"/>
          <p:cNvSpPr txBox="1"/>
          <p:nvPr/>
        </p:nvSpPr>
        <p:spPr>
          <a:xfrm>
            <a:off x="533400" y="447675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8" name="Right Arrow 47"/>
          <p:cNvSpPr/>
          <p:nvPr/>
        </p:nvSpPr>
        <p:spPr>
          <a:xfrm rot="10800000">
            <a:off x="609600" y="45529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hlinkClick r:id="rId11" action="ppaction://hlinksldjump"/>
          </p:cNvPr>
          <p:cNvSpPr/>
          <p:nvPr/>
        </p:nvSpPr>
        <p:spPr>
          <a:xfrm>
            <a:off x="533400" y="44767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2590800" y="4400550"/>
            <a:ext cx="3581400" cy="461665"/>
          </a:xfrm>
          <a:prstGeom prst="rect">
            <a:avLst/>
          </a:prstGeom>
          <a:noFill/>
        </p:spPr>
        <p:txBody>
          <a:bodyPr wrap="square" rtlCol="0">
            <a:spAutoFit/>
          </a:bodyPr>
          <a:lstStyle/>
          <a:p>
            <a:pPr algn="ctr"/>
            <a:r>
              <a:rPr lang="en-US" sz="2400" b="1" u="sng" dirty="0" smtClean="0">
                <a:solidFill>
                  <a:srgbClr val="00CCFF"/>
                </a:solidFill>
              </a:rPr>
              <a:t>Return to Welcome Page</a:t>
            </a:r>
            <a:endParaRPr lang="en-US" sz="2400" b="1" u="sng" dirty="0">
              <a:solidFill>
                <a:srgbClr val="00CCFF"/>
              </a:solidFill>
            </a:endParaRPr>
          </a:p>
        </p:txBody>
      </p:sp>
      <p:sp>
        <p:nvSpPr>
          <p:cNvPr id="51" name="Rectangle 50">
            <a:hlinkClick r:id="rId12" action="ppaction://hlinksldjump"/>
          </p:cNvPr>
          <p:cNvSpPr/>
          <p:nvPr/>
        </p:nvSpPr>
        <p:spPr>
          <a:xfrm>
            <a:off x="2819400" y="4438650"/>
            <a:ext cx="3124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553200" y="4457640"/>
            <a:ext cx="2209800" cy="400110"/>
          </a:xfrm>
          <a:prstGeom prst="rect">
            <a:avLst/>
          </a:prstGeom>
          <a:noFill/>
        </p:spPr>
        <p:txBody>
          <a:bodyPr wrap="square" rtlCol="0">
            <a:spAutoFit/>
          </a:bodyPr>
          <a:lstStyle/>
          <a:p>
            <a:r>
              <a:rPr lang="en-US" sz="2000" b="1" u="sng" dirty="0" smtClean="0">
                <a:solidFill>
                  <a:srgbClr val="00CCFF"/>
                </a:solidFill>
              </a:rPr>
              <a:t>Return to Zagami</a:t>
            </a:r>
            <a:endParaRPr lang="en-US" sz="2000" b="1" u="sng" dirty="0">
              <a:solidFill>
                <a:srgbClr val="00CCFF"/>
              </a:solidFill>
            </a:endParaRPr>
          </a:p>
        </p:txBody>
      </p:sp>
      <p:sp>
        <p:nvSpPr>
          <p:cNvPr id="53" name="Rectangle 52">
            <a:hlinkClick r:id="rId3" action="ppaction://hlinksldjump"/>
          </p:cNvPr>
          <p:cNvSpPr/>
          <p:nvPr/>
        </p:nvSpPr>
        <p:spPr>
          <a:xfrm>
            <a:off x="6629400" y="4514850"/>
            <a:ext cx="19050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TextBox 16"/>
          <p:cNvSpPr txBox="1"/>
          <p:nvPr/>
        </p:nvSpPr>
        <p:spPr>
          <a:xfrm>
            <a:off x="2743200" y="4400550"/>
            <a:ext cx="3581400" cy="461665"/>
          </a:xfrm>
          <a:prstGeom prst="rect">
            <a:avLst/>
          </a:prstGeom>
          <a:noFill/>
        </p:spPr>
        <p:txBody>
          <a:bodyPr wrap="square" rtlCol="0">
            <a:spAutoFit/>
          </a:bodyPr>
          <a:lstStyle/>
          <a:p>
            <a:pPr algn="ctr"/>
            <a:r>
              <a:rPr lang="en-US" sz="2400" b="1" u="sng" dirty="0" smtClean="0">
                <a:solidFill>
                  <a:srgbClr val="00CCFF"/>
                </a:solidFill>
              </a:rPr>
              <a:t>Click Here to Try Again!</a:t>
            </a:r>
            <a:endParaRPr lang="en-US" sz="2400" b="1" u="sng" dirty="0">
              <a:solidFill>
                <a:srgbClr val="00CCFF"/>
              </a:solidFill>
            </a:endParaRPr>
          </a:p>
        </p:txBody>
      </p:sp>
      <p:sp>
        <p:nvSpPr>
          <p:cNvPr id="18" name="Rectangle 17">
            <a:hlinkClick r:id="rId3" action="ppaction://hlinksldjump"/>
          </p:cNvPr>
          <p:cNvSpPr/>
          <p:nvPr/>
        </p:nvSpPr>
        <p:spPr>
          <a:xfrm>
            <a:off x="3048000" y="4476750"/>
            <a:ext cx="29718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hlinkClick r:id="rId4" action="ppaction://hlinksldjump"/>
          </p:cNvPr>
          <p:cNvSpPr/>
          <p:nvPr/>
        </p:nvSpPr>
        <p:spPr>
          <a:xfrm>
            <a:off x="6248400" y="438150"/>
            <a:ext cx="1371600" cy="4572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6200" y="2721173"/>
            <a:ext cx="9220200" cy="307777"/>
          </a:xfrm>
          <a:prstGeom prst="rect">
            <a:avLst/>
          </a:prstGeom>
          <a:noFill/>
        </p:spPr>
        <p:txBody>
          <a:bodyPr wrap="square" rtlCol="0">
            <a:spAutoFit/>
          </a:bodyPr>
          <a:lstStyle/>
          <a:p>
            <a:pPr algn="ctr"/>
            <a:r>
              <a:rPr lang="en-US" sz="1400" dirty="0" smtClean="0">
                <a:solidFill>
                  <a:srgbClr val="CC99FF"/>
                </a:solidFill>
              </a:rPr>
              <a:t>Your Answer: Zagami is from on Earth</a:t>
            </a:r>
            <a:endParaRPr lang="en-US" sz="1400" dirty="0">
              <a:solidFill>
                <a:srgbClr val="CC99FF"/>
              </a:solidFill>
            </a:endParaRPr>
          </a:p>
        </p:txBody>
      </p:sp>
      <p:pic>
        <p:nvPicPr>
          <p:cNvPr id="83970" name="Picture 2" descr="Z:\!LAPO\Exhibits\Meteorites\Meteorite Computer Exhibit\exhibit\Grf-zag_b.jpg"/>
          <p:cNvPicPr>
            <a:picLocks noChangeAspect="1" noChangeArrowheads="1"/>
          </p:cNvPicPr>
          <p:nvPr/>
        </p:nvPicPr>
        <p:blipFill>
          <a:blip r:embed="rId5" cstate="print"/>
          <a:srcRect/>
          <a:stretch>
            <a:fillRect/>
          </a:stretch>
        </p:blipFill>
        <p:spPr bwMode="auto">
          <a:xfrm>
            <a:off x="2987040" y="1352550"/>
            <a:ext cx="1280160" cy="1280160"/>
          </a:xfrm>
          <a:prstGeom prst="rect">
            <a:avLst/>
          </a:prstGeom>
          <a:noFill/>
        </p:spPr>
      </p:pic>
      <p:pic>
        <p:nvPicPr>
          <p:cNvPr id="83972" name="Picture 4" descr="Z:\!LAPO\Exhibits\Meteorites\Meteorite Computer Exhibit\exhibit\Grf-eart_b.jpg"/>
          <p:cNvPicPr>
            <a:picLocks noChangeAspect="1" noChangeArrowheads="1"/>
          </p:cNvPicPr>
          <p:nvPr/>
        </p:nvPicPr>
        <p:blipFill>
          <a:blip r:embed="rId6" cstate="print"/>
          <a:srcRect/>
          <a:stretch>
            <a:fillRect/>
          </a:stretch>
        </p:blipFill>
        <p:spPr bwMode="auto">
          <a:xfrm>
            <a:off x="4953000" y="1352550"/>
            <a:ext cx="1280160" cy="1280160"/>
          </a:xfrm>
          <a:prstGeom prst="rect">
            <a:avLst/>
          </a:prstGeom>
          <a:noFill/>
        </p:spPr>
      </p:pic>
      <p:sp>
        <p:nvSpPr>
          <p:cNvPr id="29" name="TextBox 28"/>
          <p:cNvSpPr txBox="1"/>
          <p:nvPr/>
        </p:nvSpPr>
        <p:spPr>
          <a:xfrm>
            <a:off x="4419600" y="1809750"/>
            <a:ext cx="457200" cy="523220"/>
          </a:xfrm>
          <a:prstGeom prst="rect">
            <a:avLst/>
          </a:prstGeom>
          <a:noFill/>
        </p:spPr>
        <p:txBody>
          <a:bodyPr wrap="square" rtlCol="0">
            <a:spAutoFit/>
          </a:bodyPr>
          <a:lstStyle/>
          <a:p>
            <a:r>
              <a:rPr lang="en-US" sz="2800" b="1" dirty="0" smtClean="0">
                <a:solidFill>
                  <a:srgbClr val="CC99FF"/>
                </a:solidFill>
                <a:latin typeface="Abadi MT Condensed" pitchFamily="34" charset="0"/>
              </a:rPr>
              <a:t>?</a:t>
            </a:r>
            <a:endParaRPr lang="en-US" sz="2800" b="1" dirty="0">
              <a:solidFill>
                <a:srgbClr val="CC99FF"/>
              </a:solidFill>
              <a:latin typeface="Abadi MT Condensed" pitchFamily="34" charset="0"/>
            </a:endParaRPr>
          </a:p>
        </p:txBody>
      </p:sp>
      <p:sp>
        <p:nvSpPr>
          <p:cNvPr id="26" name="TextBox 25"/>
          <p:cNvSpPr txBox="1"/>
          <p:nvPr/>
        </p:nvSpPr>
        <p:spPr>
          <a:xfrm>
            <a:off x="533400" y="2971621"/>
            <a:ext cx="8382000" cy="1384995"/>
          </a:xfrm>
          <a:prstGeom prst="rect">
            <a:avLst/>
          </a:prstGeom>
          <a:noFill/>
        </p:spPr>
        <p:txBody>
          <a:bodyPr wrap="square" rtlCol="0">
            <a:spAutoFit/>
          </a:bodyPr>
          <a:lstStyle/>
          <a:p>
            <a:r>
              <a:rPr lang="en-US" sz="1200" dirty="0" smtClean="0">
                <a:solidFill>
                  <a:srgbClr val="FF0000"/>
                </a:solidFill>
              </a:rPr>
              <a:t>Wrong. </a:t>
            </a:r>
            <a:r>
              <a:rPr lang="en-US" sz="1200" dirty="0" smtClean="0"/>
              <a:t>What scientists look for is a match of composition.  In other words, is Zagami made of the same stuff as Earth rocks are made of, and in the same amounts? According to these two graphs, Zagami and Earth rocks have the same chemicals, but different amounts.  Zagami has much more Chemical A than Earth rocks have.  However, Earth rocks have much more Chemical B, Chemical C, and Chemical D than Zagami has.  Zagami and Earth are </a:t>
            </a:r>
            <a:r>
              <a:rPr lang="en-US" sz="1200" i="1" dirty="0" smtClean="0"/>
              <a:t>not</a:t>
            </a:r>
            <a:r>
              <a:rPr lang="en-US" sz="1200" dirty="0" smtClean="0"/>
              <a:t> good matches.</a:t>
            </a:r>
          </a:p>
          <a:p>
            <a:endParaRPr lang="en-US" sz="1200" dirty="0" smtClean="0"/>
          </a:p>
          <a:p>
            <a:r>
              <a:rPr lang="en-US" sz="1200" dirty="0" smtClean="0"/>
              <a:t>Don't worry: scientists make plenty of mistakes before they figure things out... it's just part of doing science!</a:t>
            </a:r>
          </a:p>
          <a:p>
            <a:endParaRPr lang="en-US" sz="1200" dirty="0">
              <a:solidFill>
                <a:srgbClr val="66FFCC"/>
              </a:solidFill>
            </a:endParaRPr>
          </a:p>
        </p:txBody>
      </p:sp>
      <p:sp>
        <p:nvSpPr>
          <p:cNvPr id="20"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Zagami</a:t>
            </a:r>
            <a:r>
              <a:rPr kumimoji="0" lang="en-US" sz="3100" b="0" i="0" u="none" strike="noStrike" kern="1200" cap="none" spc="0" normalizeH="0" noProof="0" dirty="0" smtClean="0">
                <a:ln>
                  <a:noFill/>
                </a:ln>
                <a:solidFill>
                  <a:srgbClr val="FFFF66"/>
                </a:solidFill>
                <a:effectLst/>
                <a:uLnTx/>
                <a:uFillTx/>
                <a:latin typeface="+mj-lt"/>
                <a:ea typeface="+mj-ea"/>
                <a:cs typeface="+mj-cs"/>
              </a:rPr>
              <a:t> – Is it Really From Mars?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Tree>
  </p:cSld>
  <p:clrMapOvr>
    <a:masterClrMapping/>
  </p:clrMapOvr>
  <p:transition advClick="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TextBox 16"/>
          <p:cNvSpPr txBox="1"/>
          <p:nvPr/>
        </p:nvSpPr>
        <p:spPr>
          <a:xfrm>
            <a:off x="2743200" y="4400550"/>
            <a:ext cx="3581400" cy="461665"/>
          </a:xfrm>
          <a:prstGeom prst="rect">
            <a:avLst/>
          </a:prstGeom>
          <a:noFill/>
        </p:spPr>
        <p:txBody>
          <a:bodyPr wrap="square" rtlCol="0">
            <a:spAutoFit/>
          </a:bodyPr>
          <a:lstStyle/>
          <a:p>
            <a:pPr algn="ctr"/>
            <a:r>
              <a:rPr lang="en-US" sz="2400" b="1" u="sng" dirty="0" smtClean="0">
                <a:solidFill>
                  <a:srgbClr val="00CCFF"/>
                </a:solidFill>
              </a:rPr>
              <a:t>Click Here to Try Again!</a:t>
            </a:r>
            <a:endParaRPr lang="en-US" sz="2400" b="1" u="sng" dirty="0">
              <a:solidFill>
                <a:srgbClr val="00CCFF"/>
              </a:solidFill>
            </a:endParaRPr>
          </a:p>
        </p:txBody>
      </p:sp>
      <p:sp>
        <p:nvSpPr>
          <p:cNvPr id="18" name="Rectangle 17">
            <a:hlinkClick r:id="rId3" action="ppaction://hlinksldjump"/>
          </p:cNvPr>
          <p:cNvSpPr/>
          <p:nvPr/>
        </p:nvSpPr>
        <p:spPr>
          <a:xfrm>
            <a:off x="3048000" y="4438650"/>
            <a:ext cx="30480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hlinkClick r:id="rId4" action="ppaction://hlinksldjump"/>
          </p:cNvPr>
          <p:cNvSpPr/>
          <p:nvPr/>
        </p:nvSpPr>
        <p:spPr>
          <a:xfrm>
            <a:off x="6248400" y="438150"/>
            <a:ext cx="1371600" cy="4572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0" y="2721173"/>
            <a:ext cx="9144000" cy="307777"/>
          </a:xfrm>
          <a:prstGeom prst="rect">
            <a:avLst/>
          </a:prstGeom>
          <a:noFill/>
        </p:spPr>
        <p:txBody>
          <a:bodyPr wrap="square" rtlCol="0">
            <a:spAutoFit/>
          </a:bodyPr>
          <a:lstStyle/>
          <a:p>
            <a:pPr algn="ctr"/>
            <a:r>
              <a:rPr lang="en-US" sz="1400" dirty="0" smtClean="0">
                <a:solidFill>
                  <a:srgbClr val="CC99FF"/>
                </a:solidFill>
              </a:rPr>
              <a:t>Your Answer: Zagami is from our Moon</a:t>
            </a:r>
            <a:endParaRPr lang="en-US" sz="1400" dirty="0">
              <a:solidFill>
                <a:srgbClr val="CC99FF"/>
              </a:solidFill>
            </a:endParaRPr>
          </a:p>
        </p:txBody>
      </p:sp>
      <p:pic>
        <p:nvPicPr>
          <p:cNvPr id="83970" name="Picture 2" descr="Z:\!LAPO\Exhibits\Meteorites\Meteorite Computer Exhibit\exhibit\Grf-zag_b.jpg"/>
          <p:cNvPicPr>
            <a:picLocks noChangeAspect="1" noChangeArrowheads="1"/>
          </p:cNvPicPr>
          <p:nvPr/>
        </p:nvPicPr>
        <p:blipFill>
          <a:blip r:embed="rId5" cstate="print"/>
          <a:srcRect/>
          <a:stretch>
            <a:fillRect/>
          </a:stretch>
        </p:blipFill>
        <p:spPr bwMode="auto">
          <a:xfrm>
            <a:off x="2987040" y="1352550"/>
            <a:ext cx="1280160" cy="1280160"/>
          </a:xfrm>
          <a:prstGeom prst="rect">
            <a:avLst/>
          </a:prstGeom>
          <a:noFill/>
        </p:spPr>
      </p:pic>
      <p:sp>
        <p:nvSpPr>
          <p:cNvPr id="29" name="TextBox 28"/>
          <p:cNvSpPr txBox="1"/>
          <p:nvPr/>
        </p:nvSpPr>
        <p:spPr>
          <a:xfrm>
            <a:off x="4419600" y="1809750"/>
            <a:ext cx="457200" cy="523220"/>
          </a:xfrm>
          <a:prstGeom prst="rect">
            <a:avLst/>
          </a:prstGeom>
          <a:noFill/>
        </p:spPr>
        <p:txBody>
          <a:bodyPr wrap="square" rtlCol="0">
            <a:spAutoFit/>
          </a:bodyPr>
          <a:lstStyle/>
          <a:p>
            <a:r>
              <a:rPr lang="en-US" sz="2800" b="1" dirty="0" smtClean="0">
                <a:solidFill>
                  <a:srgbClr val="CC99FF"/>
                </a:solidFill>
                <a:latin typeface="Abadi MT Condensed" pitchFamily="34" charset="0"/>
              </a:rPr>
              <a:t>?</a:t>
            </a:r>
            <a:endParaRPr lang="en-US" sz="2800" b="1" dirty="0">
              <a:solidFill>
                <a:srgbClr val="CC99FF"/>
              </a:solidFill>
              <a:latin typeface="Abadi MT Condensed" pitchFamily="34" charset="0"/>
            </a:endParaRPr>
          </a:p>
        </p:txBody>
      </p:sp>
      <p:sp>
        <p:nvSpPr>
          <p:cNvPr id="26" name="TextBox 25"/>
          <p:cNvSpPr txBox="1"/>
          <p:nvPr/>
        </p:nvSpPr>
        <p:spPr>
          <a:xfrm>
            <a:off x="533400" y="2971621"/>
            <a:ext cx="8382000" cy="1384995"/>
          </a:xfrm>
          <a:prstGeom prst="rect">
            <a:avLst/>
          </a:prstGeom>
          <a:noFill/>
        </p:spPr>
        <p:txBody>
          <a:bodyPr wrap="square" rtlCol="0">
            <a:spAutoFit/>
          </a:bodyPr>
          <a:lstStyle/>
          <a:p>
            <a:r>
              <a:rPr lang="en-US" sz="1200" dirty="0" smtClean="0">
                <a:solidFill>
                  <a:srgbClr val="FF0000"/>
                </a:solidFill>
              </a:rPr>
              <a:t>Wrong. </a:t>
            </a:r>
            <a:r>
              <a:rPr lang="en-US" sz="1200" dirty="0" smtClean="0"/>
              <a:t>What scientists look for is a match of composition.  In other words, is Zagami made of the same stuff as Moon rocks are made of, and in the same amounts? According to these two graphs, Zagami and Moon rocks have the same chemicals, but different amounts.  Zagami has much more Chemical A and Chemical C than Moon rocks have.  However, Earth rocks have more Chemical B and Chemical D than Zagami has.  Zagami and our Moon are </a:t>
            </a:r>
            <a:r>
              <a:rPr lang="en-US" sz="1200" i="1" dirty="0" smtClean="0"/>
              <a:t>not</a:t>
            </a:r>
            <a:r>
              <a:rPr lang="en-US" sz="1200" dirty="0" smtClean="0"/>
              <a:t> good matches.</a:t>
            </a:r>
          </a:p>
          <a:p>
            <a:endParaRPr lang="en-US" sz="1200" dirty="0" smtClean="0"/>
          </a:p>
          <a:p>
            <a:r>
              <a:rPr lang="en-US" sz="1200" dirty="0" smtClean="0"/>
              <a:t>Don't worry: scientists make plenty of mistakes before they figure things out... it's just part of doing science!</a:t>
            </a:r>
          </a:p>
          <a:p>
            <a:endParaRPr lang="en-US" sz="1200" dirty="0">
              <a:solidFill>
                <a:srgbClr val="66FFCC"/>
              </a:solidFill>
            </a:endParaRPr>
          </a:p>
        </p:txBody>
      </p:sp>
      <p:pic>
        <p:nvPicPr>
          <p:cNvPr id="16" name="Picture 8" descr="Z:\!LAPO\Exhibits\Meteorites\Meteorite Computer Exhibit\exhibit\Grf-moon_b.jpg"/>
          <p:cNvPicPr>
            <a:picLocks noChangeAspect="1" noChangeArrowheads="1"/>
          </p:cNvPicPr>
          <p:nvPr/>
        </p:nvPicPr>
        <p:blipFill>
          <a:blip r:embed="rId6" cstate="print"/>
          <a:srcRect/>
          <a:stretch>
            <a:fillRect/>
          </a:stretch>
        </p:blipFill>
        <p:spPr bwMode="auto">
          <a:xfrm>
            <a:off x="4892040" y="1352550"/>
            <a:ext cx="1280160" cy="1280160"/>
          </a:xfrm>
          <a:prstGeom prst="rect">
            <a:avLst/>
          </a:prstGeom>
          <a:noFill/>
        </p:spPr>
      </p:pic>
      <p:sp>
        <p:nvSpPr>
          <p:cNvPr id="24"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Zagami</a:t>
            </a:r>
            <a:r>
              <a:rPr kumimoji="0" lang="en-US" sz="3100" b="0" i="0" u="none" strike="noStrike" kern="1200" cap="none" spc="0" normalizeH="0" noProof="0" dirty="0" smtClean="0">
                <a:ln>
                  <a:noFill/>
                </a:ln>
                <a:solidFill>
                  <a:srgbClr val="FFFF66"/>
                </a:solidFill>
                <a:effectLst/>
                <a:uLnTx/>
                <a:uFillTx/>
                <a:latin typeface="+mj-lt"/>
                <a:ea typeface="+mj-ea"/>
                <a:cs typeface="+mj-cs"/>
              </a:rPr>
              <a:t> – Is it Really From Mars?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Tree>
  </p:cSld>
  <p:clrMapOvr>
    <a:masterClrMapping/>
  </p:clrMapOvr>
  <p:transition advClick="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TextBox 16"/>
          <p:cNvSpPr txBox="1"/>
          <p:nvPr/>
        </p:nvSpPr>
        <p:spPr>
          <a:xfrm>
            <a:off x="2743200" y="4400550"/>
            <a:ext cx="3581400" cy="461665"/>
          </a:xfrm>
          <a:prstGeom prst="rect">
            <a:avLst/>
          </a:prstGeom>
          <a:noFill/>
        </p:spPr>
        <p:txBody>
          <a:bodyPr wrap="square" rtlCol="0">
            <a:spAutoFit/>
          </a:bodyPr>
          <a:lstStyle/>
          <a:p>
            <a:pPr algn="ctr"/>
            <a:r>
              <a:rPr lang="en-US" sz="2400" b="1" u="sng" dirty="0" smtClean="0">
                <a:solidFill>
                  <a:srgbClr val="00CCFF"/>
                </a:solidFill>
              </a:rPr>
              <a:t>Click Here to Go Back!</a:t>
            </a:r>
            <a:endParaRPr lang="en-US" sz="2400" b="1" u="sng" dirty="0">
              <a:solidFill>
                <a:srgbClr val="00CCFF"/>
              </a:solidFill>
            </a:endParaRPr>
          </a:p>
        </p:txBody>
      </p:sp>
      <p:sp>
        <p:nvSpPr>
          <p:cNvPr id="18" name="Rectangle 17">
            <a:hlinkClick r:id="rId3" action="ppaction://hlinksldjump"/>
          </p:cNvPr>
          <p:cNvSpPr/>
          <p:nvPr/>
        </p:nvSpPr>
        <p:spPr>
          <a:xfrm>
            <a:off x="3124200" y="4476750"/>
            <a:ext cx="3124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hlinkClick r:id="rId4" action="ppaction://hlinksldjump"/>
          </p:cNvPr>
          <p:cNvSpPr/>
          <p:nvPr/>
        </p:nvSpPr>
        <p:spPr>
          <a:xfrm>
            <a:off x="6248400" y="438150"/>
            <a:ext cx="1371600" cy="4572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0" y="2721173"/>
            <a:ext cx="9144000" cy="307777"/>
          </a:xfrm>
          <a:prstGeom prst="rect">
            <a:avLst/>
          </a:prstGeom>
          <a:noFill/>
        </p:spPr>
        <p:txBody>
          <a:bodyPr wrap="square" rtlCol="0">
            <a:spAutoFit/>
          </a:bodyPr>
          <a:lstStyle/>
          <a:p>
            <a:pPr algn="ctr"/>
            <a:r>
              <a:rPr lang="en-US" sz="1400" dirty="0" smtClean="0">
                <a:solidFill>
                  <a:srgbClr val="CC99FF"/>
                </a:solidFill>
              </a:rPr>
              <a:t>Your Answer: Zagami is from Mars</a:t>
            </a:r>
            <a:endParaRPr lang="en-US" sz="1400" dirty="0">
              <a:solidFill>
                <a:srgbClr val="CC99FF"/>
              </a:solidFill>
            </a:endParaRPr>
          </a:p>
        </p:txBody>
      </p:sp>
      <p:pic>
        <p:nvPicPr>
          <p:cNvPr id="83970" name="Picture 2" descr="Z:\!LAPO\Exhibits\Meteorites\Meteorite Computer Exhibit\exhibit\Grf-zag_b.jpg"/>
          <p:cNvPicPr>
            <a:picLocks noChangeAspect="1" noChangeArrowheads="1"/>
          </p:cNvPicPr>
          <p:nvPr/>
        </p:nvPicPr>
        <p:blipFill>
          <a:blip r:embed="rId5" cstate="print"/>
          <a:srcRect/>
          <a:stretch>
            <a:fillRect/>
          </a:stretch>
        </p:blipFill>
        <p:spPr bwMode="auto">
          <a:xfrm>
            <a:off x="2987040" y="1352550"/>
            <a:ext cx="1280160" cy="1280160"/>
          </a:xfrm>
          <a:prstGeom prst="rect">
            <a:avLst/>
          </a:prstGeom>
          <a:noFill/>
        </p:spPr>
      </p:pic>
      <p:sp>
        <p:nvSpPr>
          <p:cNvPr id="29" name="TextBox 28"/>
          <p:cNvSpPr txBox="1"/>
          <p:nvPr/>
        </p:nvSpPr>
        <p:spPr>
          <a:xfrm>
            <a:off x="4419600" y="1809750"/>
            <a:ext cx="457200" cy="523220"/>
          </a:xfrm>
          <a:prstGeom prst="rect">
            <a:avLst/>
          </a:prstGeom>
          <a:noFill/>
        </p:spPr>
        <p:txBody>
          <a:bodyPr wrap="square" rtlCol="0">
            <a:spAutoFit/>
          </a:bodyPr>
          <a:lstStyle/>
          <a:p>
            <a:r>
              <a:rPr lang="en-US" sz="2800" b="1" dirty="0" smtClean="0">
                <a:solidFill>
                  <a:srgbClr val="CC99FF"/>
                </a:solidFill>
                <a:latin typeface="Abadi MT Condensed" pitchFamily="34" charset="0"/>
              </a:rPr>
              <a:t>?</a:t>
            </a:r>
            <a:endParaRPr lang="en-US" sz="2800" b="1" dirty="0">
              <a:solidFill>
                <a:srgbClr val="CC99FF"/>
              </a:solidFill>
              <a:latin typeface="Abadi MT Condensed" pitchFamily="34" charset="0"/>
            </a:endParaRPr>
          </a:p>
        </p:txBody>
      </p:sp>
      <p:sp>
        <p:nvSpPr>
          <p:cNvPr id="26" name="TextBox 25"/>
          <p:cNvSpPr txBox="1"/>
          <p:nvPr/>
        </p:nvSpPr>
        <p:spPr>
          <a:xfrm>
            <a:off x="533400" y="2971621"/>
            <a:ext cx="8382000" cy="1200329"/>
          </a:xfrm>
          <a:prstGeom prst="rect">
            <a:avLst/>
          </a:prstGeom>
          <a:noFill/>
        </p:spPr>
        <p:txBody>
          <a:bodyPr wrap="square" rtlCol="0">
            <a:spAutoFit/>
          </a:bodyPr>
          <a:lstStyle/>
          <a:p>
            <a:r>
              <a:rPr lang="en-US" sz="1200" dirty="0" smtClean="0">
                <a:solidFill>
                  <a:srgbClr val="66FFCC"/>
                </a:solidFill>
              </a:rPr>
              <a:t>Right! </a:t>
            </a:r>
            <a:r>
              <a:rPr lang="en-US" sz="1200" dirty="0" smtClean="0"/>
              <a:t>What scientists look for is a match of composition.  In other words, is Zagami made of the same stuff as Mars rocks are made of, and in the same amounts? According to these two graphs, Zagami and Mars rocks have the same chemicals, </a:t>
            </a:r>
            <a:r>
              <a:rPr lang="en-US" sz="1200" i="1" dirty="0" smtClean="0"/>
              <a:t>and</a:t>
            </a:r>
            <a:r>
              <a:rPr lang="en-US" sz="1200" dirty="0" smtClean="0"/>
              <a:t> they're in the same amounts.  Zagami and Mars are perfect matches, so Zagami </a:t>
            </a:r>
            <a:r>
              <a:rPr lang="en-US" sz="1200" i="1" dirty="0" smtClean="0"/>
              <a:t>must</a:t>
            </a:r>
            <a:r>
              <a:rPr lang="en-US" sz="1200" dirty="0" smtClean="0"/>
              <a:t> be from the planet Mars.</a:t>
            </a:r>
          </a:p>
          <a:p>
            <a:endParaRPr lang="en-US" sz="1200" dirty="0" smtClean="0"/>
          </a:p>
          <a:p>
            <a:r>
              <a:rPr lang="en-US" sz="1200" dirty="0" smtClean="0"/>
              <a:t>There's just one more interesting thing about Zagami, and how scientists knew it was from Mars... click </a:t>
            </a:r>
            <a:r>
              <a:rPr lang="en-US" sz="1200" u="sng" dirty="0" smtClean="0">
                <a:solidFill>
                  <a:srgbClr val="00CCFF"/>
                </a:solidFill>
              </a:rPr>
              <a:t>here </a:t>
            </a:r>
            <a:r>
              <a:rPr lang="en-US" sz="1200" dirty="0" smtClean="0"/>
              <a:t>to find out more!</a:t>
            </a:r>
          </a:p>
          <a:p>
            <a:endParaRPr lang="en-US" sz="1200" dirty="0">
              <a:solidFill>
                <a:srgbClr val="66FFCC"/>
              </a:solidFill>
            </a:endParaRPr>
          </a:p>
        </p:txBody>
      </p:sp>
      <p:pic>
        <p:nvPicPr>
          <p:cNvPr id="19" name="Picture 12" descr="Z:\!LAPO\Exhibits\Meteorites\Meteorite Computer Exhibit\exhibit\Grf-mars_b.jpg"/>
          <p:cNvPicPr>
            <a:picLocks noChangeAspect="1" noChangeArrowheads="1"/>
          </p:cNvPicPr>
          <p:nvPr/>
        </p:nvPicPr>
        <p:blipFill>
          <a:blip r:embed="rId6" cstate="print"/>
          <a:srcRect/>
          <a:stretch>
            <a:fillRect/>
          </a:stretch>
        </p:blipFill>
        <p:spPr bwMode="auto">
          <a:xfrm>
            <a:off x="4953000" y="1352550"/>
            <a:ext cx="1280160" cy="1280160"/>
          </a:xfrm>
          <a:prstGeom prst="rect">
            <a:avLst/>
          </a:prstGeom>
          <a:noFill/>
        </p:spPr>
      </p:pic>
      <p:sp>
        <p:nvSpPr>
          <p:cNvPr id="24" name="Rectangle 23">
            <a:hlinkClick r:id="rId7" action="ppaction://hlinksldjump"/>
          </p:cNvPr>
          <p:cNvSpPr/>
          <p:nvPr/>
        </p:nvSpPr>
        <p:spPr>
          <a:xfrm>
            <a:off x="7010400" y="3790950"/>
            <a:ext cx="304800" cy="152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Zagami</a:t>
            </a:r>
            <a:r>
              <a:rPr kumimoji="0" lang="en-US" sz="3100" b="0" i="0" u="none" strike="noStrike" kern="1200" cap="none" spc="0" normalizeH="0" noProof="0" dirty="0" smtClean="0">
                <a:ln>
                  <a:noFill/>
                </a:ln>
                <a:solidFill>
                  <a:srgbClr val="FFFF66"/>
                </a:solidFill>
                <a:effectLst/>
                <a:uLnTx/>
                <a:uFillTx/>
                <a:latin typeface="+mj-lt"/>
                <a:ea typeface="+mj-ea"/>
                <a:cs typeface="+mj-cs"/>
              </a:rPr>
              <a:t> – Is it Really From Mars?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8" name="TextBox 27"/>
          <p:cNvSpPr txBox="1"/>
          <p:nvPr/>
        </p:nvSpPr>
        <p:spPr>
          <a:xfrm>
            <a:off x="6400800" y="4400550"/>
            <a:ext cx="2362200" cy="461665"/>
          </a:xfrm>
          <a:prstGeom prst="rect">
            <a:avLst/>
          </a:prstGeom>
          <a:noFill/>
        </p:spPr>
        <p:txBody>
          <a:bodyPr wrap="square" rtlCol="0">
            <a:spAutoFit/>
          </a:bodyPr>
          <a:lstStyle/>
          <a:p>
            <a:pPr algn="ctr"/>
            <a:r>
              <a:rPr lang="en-US" sz="2400" b="1" u="sng" dirty="0" smtClean="0">
                <a:solidFill>
                  <a:srgbClr val="00CCFF"/>
                </a:solidFill>
              </a:rPr>
              <a:t>Return to Menu</a:t>
            </a:r>
            <a:endParaRPr lang="en-US" sz="2400" b="1" u="sng" dirty="0">
              <a:solidFill>
                <a:srgbClr val="00CCFF"/>
              </a:solidFill>
            </a:endParaRPr>
          </a:p>
        </p:txBody>
      </p:sp>
      <p:sp>
        <p:nvSpPr>
          <p:cNvPr id="30" name="Rectangle 29">
            <a:hlinkClick r:id="rId8" action="ppaction://hlinksldjump"/>
          </p:cNvPr>
          <p:cNvSpPr/>
          <p:nvPr/>
        </p:nvSpPr>
        <p:spPr>
          <a:xfrm>
            <a:off x="6553200" y="4476750"/>
            <a:ext cx="2057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TextBox 16"/>
          <p:cNvSpPr txBox="1"/>
          <p:nvPr/>
        </p:nvSpPr>
        <p:spPr>
          <a:xfrm>
            <a:off x="2743200" y="4400550"/>
            <a:ext cx="3581400" cy="461665"/>
          </a:xfrm>
          <a:prstGeom prst="rect">
            <a:avLst/>
          </a:prstGeom>
          <a:noFill/>
        </p:spPr>
        <p:txBody>
          <a:bodyPr wrap="square" rtlCol="0">
            <a:spAutoFit/>
          </a:bodyPr>
          <a:lstStyle/>
          <a:p>
            <a:pPr algn="ctr"/>
            <a:r>
              <a:rPr lang="en-US" sz="2400" b="1" u="sng" dirty="0" smtClean="0">
                <a:solidFill>
                  <a:srgbClr val="00CCFF"/>
                </a:solidFill>
              </a:rPr>
              <a:t>Click Here to Go Back!</a:t>
            </a:r>
            <a:endParaRPr lang="en-US" sz="2400" b="1" u="sng" dirty="0">
              <a:solidFill>
                <a:srgbClr val="00CCFF"/>
              </a:solidFill>
            </a:endParaRPr>
          </a:p>
        </p:txBody>
      </p:sp>
      <p:sp>
        <p:nvSpPr>
          <p:cNvPr id="18" name="Rectangle 17">
            <a:hlinkClick r:id="rId3" action="ppaction://hlinksldjump"/>
          </p:cNvPr>
          <p:cNvSpPr/>
          <p:nvPr/>
        </p:nvSpPr>
        <p:spPr>
          <a:xfrm>
            <a:off x="3124200" y="4438650"/>
            <a:ext cx="2819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970" name="Picture 2" descr="Z:\!LAPO\Exhibits\Meteorites\Meteorite Computer Exhibit\exhibit\Grf-zag_b.jpg"/>
          <p:cNvPicPr>
            <a:picLocks noChangeAspect="1" noChangeArrowheads="1"/>
          </p:cNvPicPr>
          <p:nvPr/>
        </p:nvPicPr>
        <p:blipFill>
          <a:blip r:embed="rId4" cstate="print"/>
          <a:srcRect/>
          <a:stretch>
            <a:fillRect/>
          </a:stretch>
        </p:blipFill>
        <p:spPr bwMode="auto">
          <a:xfrm>
            <a:off x="2987040" y="1200150"/>
            <a:ext cx="1280160" cy="1280160"/>
          </a:xfrm>
          <a:prstGeom prst="rect">
            <a:avLst/>
          </a:prstGeom>
          <a:noFill/>
        </p:spPr>
      </p:pic>
      <p:sp>
        <p:nvSpPr>
          <p:cNvPr id="29" name="TextBox 28"/>
          <p:cNvSpPr txBox="1"/>
          <p:nvPr/>
        </p:nvSpPr>
        <p:spPr>
          <a:xfrm>
            <a:off x="4419600" y="1657350"/>
            <a:ext cx="457200" cy="523220"/>
          </a:xfrm>
          <a:prstGeom prst="rect">
            <a:avLst/>
          </a:prstGeom>
          <a:noFill/>
        </p:spPr>
        <p:txBody>
          <a:bodyPr wrap="square" rtlCol="0">
            <a:spAutoFit/>
          </a:bodyPr>
          <a:lstStyle/>
          <a:p>
            <a:r>
              <a:rPr lang="en-US" sz="2800" b="1" dirty="0" smtClean="0">
                <a:solidFill>
                  <a:srgbClr val="CC99FF"/>
                </a:solidFill>
                <a:latin typeface="Abadi MT Condensed" pitchFamily="34" charset="0"/>
              </a:rPr>
              <a:t>?</a:t>
            </a:r>
            <a:endParaRPr lang="en-US" sz="2800" b="1" dirty="0">
              <a:solidFill>
                <a:srgbClr val="CC99FF"/>
              </a:solidFill>
              <a:latin typeface="Abadi MT Condensed" pitchFamily="34" charset="0"/>
            </a:endParaRPr>
          </a:p>
        </p:txBody>
      </p:sp>
      <p:sp>
        <p:nvSpPr>
          <p:cNvPr id="26" name="TextBox 25"/>
          <p:cNvSpPr txBox="1"/>
          <p:nvPr/>
        </p:nvSpPr>
        <p:spPr>
          <a:xfrm>
            <a:off x="457200" y="2571750"/>
            <a:ext cx="8382000" cy="1600438"/>
          </a:xfrm>
          <a:prstGeom prst="rect">
            <a:avLst/>
          </a:prstGeom>
          <a:noFill/>
        </p:spPr>
        <p:txBody>
          <a:bodyPr wrap="square" rtlCol="0">
            <a:spAutoFit/>
          </a:bodyPr>
          <a:lstStyle/>
          <a:p>
            <a:r>
              <a:rPr lang="en-US" sz="1400" dirty="0" smtClean="0">
                <a:solidFill>
                  <a:srgbClr val="CC99FF"/>
                </a:solidFill>
              </a:rPr>
              <a:t>When scientists were testing Zagami to see what it was made of, they discovered something interesting: Zagami actually had little tiny bubbles of air in the rock!  So scientists tested the air bubbles to see what the air was made of. When the Viking mission landers were on Mars during the late 1970s, they tested not only the rocks, but also the Mars air to see what it was made of.  Mars air turns out to be mostly carbon dioxide, with some nitrogen and argon as well.  Earth's air, for comparison, is mostly nitrogen, with some oxygen as well.  (Our Moon has no air – it has no atmosphere.)  </a:t>
            </a:r>
          </a:p>
          <a:p>
            <a:r>
              <a:rPr lang="en-US" sz="1400" dirty="0" smtClean="0">
                <a:solidFill>
                  <a:srgbClr val="CC99FF"/>
                </a:solidFill>
              </a:rPr>
              <a:t>Sure enough, the air bubbles in Zagami matches the air found on Mars, meaning Zagami is from the planet Mars.</a:t>
            </a:r>
            <a:endParaRPr lang="en-US" sz="1400" dirty="0">
              <a:solidFill>
                <a:srgbClr val="CC99FF"/>
              </a:solidFill>
            </a:endParaRPr>
          </a:p>
        </p:txBody>
      </p:sp>
      <p:pic>
        <p:nvPicPr>
          <p:cNvPr id="19" name="Picture 12" descr="Z:\!LAPO\Exhibits\Meteorites\Meteorite Computer Exhibit\exhibit\Grf-mars_b.jpg"/>
          <p:cNvPicPr>
            <a:picLocks noChangeAspect="1" noChangeArrowheads="1"/>
          </p:cNvPicPr>
          <p:nvPr/>
        </p:nvPicPr>
        <p:blipFill>
          <a:blip r:embed="rId5" cstate="print"/>
          <a:srcRect/>
          <a:stretch>
            <a:fillRect/>
          </a:stretch>
        </p:blipFill>
        <p:spPr bwMode="auto">
          <a:xfrm>
            <a:off x="4953000" y="1200150"/>
            <a:ext cx="1280160" cy="1280160"/>
          </a:xfrm>
          <a:prstGeom prst="rect">
            <a:avLst/>
          </a:prstGeom>
          <a:noFill/>
        </p:spPr>
      </p:pic>
      <p:sp>
        <p:nvSpPr>
          <p:cNvPr id="24" name="Rectangle 23"/>
          <p:cNvSpPr/>
          <p:nvPr/>
        </p:nvSpPr>
        <p:spPr>
          <a:xfrm>
            <a:off x="7010400" y="3562350"/>
            <a:ext cx="304800" cy="152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Zagami</a:t>
            </a:r>
            <a:r>
              <a:rPr kumimoji="0" lang="en-US" sz="3100" b="0" i="0" u="none" strike="noStrike" kern="1200" cap="none" spc="0" normalizeH="0" noProof="0" dirty="0" smtClean="0">
                <a:ln>
                  <a:noFill/>
                </a:ln>
                <a:solidFill>
                  <a:srgbClr val="FFFF66"/>
                </a:solidFill>
                <a:effectLst/>
                <a:uLnTx/>
                <a:uFillTx/>
                <a:latin typeface="+mj-lt"/>
                <a:ea typeface="+mj-ea"/>
                <a:cs typeface="+mj-cs"/>
              </a:rPr>
              <a:t> – Is it Really From Mars?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7" name="TextBox 26"/>
          <p:cNvSpPr txBox="1"/>
          <p:nvPr/>
        </p:nvSpPr>
        <p:spPr>
          <a:xfrm>
            <a:off x="6400800" y="4400550"/>
            <a:ext cx="2362200" cy="461665"/>
          </a:xfrm>
          <a:prstGeom prst="rect">
            <a:avLst/>
          </a:prstGeom>
          <a:noFill/>
        </p:spPr>
        <p:txBody>
          <a:bodyPr wrap="square" rtlCol="0">
            <a:spAutoFit/>
          </a:bodyPr>
          <a:lstStyle/>
          <a:p>
            <a:pPr algn="ctr"/>
            <a:r>
              <a:rPr lang="en-US" sz="2400" b="1" u="sng" dirty="0" smtClean="0">
                <a:solidFill>
                  <a:srgbClr val="00CCFF"/>
                </a:solidFill>
              </a:rPr>
              <a:t>Return to Menu</a:t>
            </a:r>
            <a:endParaRPr lang="en-US" sz="2400" b="1" u="sng" dirty="0">
              <a:solidFill>
                <a:srgbClr val="00CCFF"/>
              </a:solidFill>
            </a:endParaRPr>
          </a:p>
        </p:txBody>
      </p:sp>
      <p:sp>
        <p:nvSpPr>
          <p:cNvPr id="28" name="Rectangle 27">
            <a:hlinkClick r:id="rId6" action="ppaction://hlinksldjump"/>
          </p:cNvPr>
          <p:cNvSpPr/>
          <p:nvPr/>
        </p:nvSpPr>
        <p:spPr>
          <a:xfrm>
            <a:off x="6553200" y="4438650"/>
            <a:ext cx="2057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20" name="Picture 4" descr="http://i.space.com/images/i/000/029/533/original/full-moon-juarez-mexico.jpg?1370018129"/>
          <p:cNvPicPr>
            <a:picLocks noChangeAspect="1" noChangeArrowheads="1"/>
          </p:cNvPicPr>
          <p:nvPr/>
        </p:nvPicPr>
        <p:blipFill>
          <a:blip r:embed="rId3" cstate="print"/>
          <a:srcRect/>
          <a:stretch>
            <a:fillRect/>
          </a:stretch>
        </p:blipFill>
        <p:spPr bwMode="auto">
          <a:xfrm>
            <a:off x="7620000" y="590550"/>
            <a:ext cx="1524000" cy="1195388"/>
          </a:xfrm>
          <a:prstGeom prst="rect">
            <a:avLst/>
          </a:prstGeom>
          <a:noFill/>
        </p:spPr>
      </p:pic>
      <p:sp>
        <p:nvSpPr>
          <p:cNvPr id="7" name="TextBox 6"/>
          <p:cNvSpPr txBox="1"/>
          <p:nvPr/>
        </p:nvSpPr>
        <p:spPr>
          <a:xfrm>
            <a:off x="1384429" y="1123950"/>
            <a:ext cx="6375143" cy="523220"/>
          </a:xfrm>
          <a:prstGeom prst="rect">
            <a:avLst/>
          </a:prstGeom>
          <a:noFill/>
        </p:spPr>
        <p:txBody>
          <a:bodyPr wrap="none" rtlCol="0">
            <a:spAutoFit/>
          </a:bodyPr>
          <a:lstStyle/>
          <a:p>
            <a:r>
              <a:rPr lang="en-US" sz="2800" dirty="0" smtClean="0">
                <a:solidFill>
                  <a:srgbClr val="CC99FF"/>
                </a:solidFill>
              </a:rPr>
              <a:t>Dar al </a:t>
            </a:r>
            <a:r>
              <a:rPr lang="en-US" sz="2800" dirty="0" err="1" smtClean="0">
                <a:solidFill>
                  <a:srgbClr val="CC99FF"/>
                </a:solidFill>
              </a:rPr>
              <a:t>Gani</a:t>
            </a:r>
            <a:r>
              <a:rPr lang="en-US" sz="2800" dirty="0" smtClean="0">
                <a:solidFill>
                  <a:srgbClr val="CC99FF"/>
                </a:solidFill>
              </a:rPr>
              <a:t> 262 is a rock… from our Moon!</a:t>
            </a:r>
            <a:endParaRPr lang="en-US" sz="2800" dirty="0">
              <a:solidFill>
                <a:srgbClr val="CC99FF"/>
              </a:solidFill>
            </a:endParaRPr>
          </a:p>
        </p:txBody>
      </p:sp>
      <p:sp>
        <p:nvSpPr>
          <p:cNvPr id="8" name="TextBox 7"/>
          <p:cNvSpPr txBox="1"/>
          <p:nvPr/>
        </p:nvSpPr>
        <p:spPr>
          <a:xfrm>
            <a:off x="152400" y="1809750"/>
            <a:ext cx="8839200" cy="738664"/>
          </a:xfrm>
          <a:prstGeom prst="rect">
            <a:avLst/>
          </a:prstGeom>
          <a:noFill/>
        </p:spPr>
        <p:txBody>
          <a:bodyPr wrap="square" rtlCol="0">
            <a:spAutoFit/>
          </a:bodyPr>
          <a:lstStyle/>
          <a:p>
            <a:r>
              <a:rPr lang="en-US" sz="1400" dirty="0" smtClean="0">
                <a:solidFill>
                  <a:schemeClr val="tx1">
                    <a:lumMod val="75000"/>
                  </a:schemeClr>
                </a:solidFill>
              </a:rPr>
              <a:t>On March 23, 1997, a meteorite was found in the African country of Libya, near the town of Dar al </a:t>
            </a:r>
            <a:r>
              <a:rPr lang="en-US" sz="1400" dirty="0" err="1" smtClean="0">
                <a:solidFill>
                  <a:schemeClr val="tx1">
                    <a:lumMod val="75000"/>
                  </a:schemeClr>
                </a:solidFill>
              </a:rPr>
              <a:t>Gani</a:t>
            </a:r>
            <a:r>
              <a:rPr lang="en-US" sz="1400" dirty="0" smtClean="0">
                <a:solidFill>
                  <a:schemeClr val="tx1">
                    <a:lumMod val="75000"/>
                  </a:schemeClr>
                </a:solidFill>
              </a:rPr>
              <a:t>.  It happened to be the 262nd meteorite found near the town, giving the meteorite the name </a:t>
            </a:r>
            <a:r>
              <a:rPr lang="en-US" sz="1400" i="1" dirty="0" smtClean="0">
                <a:solidFill>
                  <a:schemeClr val="tx1">
                    <a:lumMod val="75000"/>
                  </a:schemeClr>
                </a:solidFill>
              </a:rPr>
              <a:t>Dar al </a:t>
            </a:r>
            <a:r>
              <a:rPr lang="en-US" sz="1400" i="1" dirty="0" err="1" smtClean="0">
                <a:solidFill>
                  <a:schemeClr val="tx1">
                    <a:lumMod val="75000"/>
                  </a:schemeClr>
                </a:solidFill>
              </a:rPr>
              <a:t>Gani</a:t>
            </a:r>
            <a:r>
              <a:rPr lang="en-US" sz="1400" i="1" dirty="0" smtClean="0">
                <a:solidFill>
                  <a:schemeClr val="tx1">
                    <a:lumMod val="75000"/>
                  </a:schemeClr>
                </a:solidFill>
              </a:rPr>
              <a:t> 262</a:t>
            </a:r>
            <a:r>
              <a:rPr lang="en-US" sz="1400" dirty="0" smtClean="0">
                <a:solidFill>
                  <a:schemeClr val="tx1">
                    <a:lumMod val="75000"/>
                  </a:schemeClr>
                </a:solidFill>
              </a:rPr>
              <a:t>.  The meteorite, later identified as coming from our Moon, also happens to be the first moon meteorite found in the Sahara Desert.  </a:t>
            </a:r>
            <a:endParaRPr lang="en-US" sz="1100" dirty="0">
              <a:solidFill>
                <a:schemeClr val="tx1">
                  <a:lumMod val="75000"/>
                </a:schemeClr>
              </a:solidFill>
            </a:endParaRPr>
          </a:p>
        </p:txBody>
      </p:sp>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 name="TextBox 19"/>
          <p:cNvSpPr txBox="1"/>
          <p:nvPr/>
        </p:nvSpPr>
        <p:spPr>
          <a:xfrm>
            <a:off x="1524000" y="2571750"/>
            <a:ext cx="5943600" cy="338554"/>
          </a:xfrm>
          <a:prstGeom prst="rect">
            <a:avLst/>
          </a:prstGeom>
          <a:noFill/>
        </p:spPr>
        <p:txBody>
          <a:bodyPr wrap="square" rtlCol="0">
            <a:spAutoFit/>
          </a:bodyPr>
          <a:lstStyle/>
          <a:p>
            <a:r>
              <a:rPr lang="en-US" sz="1600" dirty="0" smtClean="0">
                <a:solidFill>
                  <a:srgbClr val="FFB265"/>
                </a:solidFill>
              </a:rPr>
              <a:t>To find out more about our Moon meteorite, click on the links below.</a:t>
            </a:r>
            <a:endParaRPr lang="en-US" sz="1600" dirty="0">
              <a:solidFill>
                <a:srgbClr val="FFB265"/>
              </a:solidFill>
            </a:endParaRPr>
          </a:p>
        </p:txBody>
      </p:sp>
      <p:graphicFrame>
        <p:nvGraphicFramePr>
          <p:cNvPr id="23" name="Table 22"/>
          <p:cNvGraphicFramePr>
            <a:graphicFrameLocks noGrp="1"/>
          </p:cNvGraphicFramePr>
          <p:nvPr/>
        </p:nvGraphicFramePr>
        <p:xfrm>
          <a:off x="1524000" y="3028950"/>
          <a:ext cx="6194933" cy="1158240"/>
        </p:xfrm>
        <a:graphic>
          <a:graphicData uri="http://schemas.openxmlformats.org/drawingml/2006/table">
            <a:tbl>
              <a:tblPr firstRow="1" bandRow="1">
                <a:tableStyleId>{5C22544A-7EE6-4342-B048-85BDC9FD1C3A}</a:tableStyleId>
              </a:tblPr>
              <a:tblGrid>
                <a:gridCol w="3146933"/>
                <a:gridCol w="3048000"/>
              </a:tblGrid>
              <a:tr h="370840">
                <a:tc>
                  <a:txBody>
                    <a:bodyPr/>
                    <a:lstStyle/>
                    <a:p>
                      <a:pPr algn="ctr"/>
                      <a:r>
                        <a:rPr lang="en-US" b="1" u="sng" dirty="0" smtClean="0">
                          <a:solidFill>
                            <a:srgbClr val="00CCFF"/>
                          </a:solidFill>
                        </a:rPr>
                        <a:t>How Did</a:t>
                      </a:r>
                      <a:r>
                        <a:rPr lang="en-US" b="1" u="sng" baseline="0" dirty="0" smtClean="0">
                          <a:solidFill>
                            <a:srgbClr val="00CCFF"/>
                          </a:solidFill>
                        </a:rPr>
                        <a:t> Dar al </a:t>
                      </a:r>
                      <a:r>
                        <a:rPr lang="en-US" b="1" u="sng" baseline="0" dirty="0" err="1" smtClean="0">
                          <a:solidFill>
                            <a:srgbClr val="00CCFF"/>
                          </a:solidFill>
                        </a:rPr>
                        <a:t>Gani</a:t>
                      </a:r>
                      <a:r>
                        <a:rPr lang="en-US" b="1" u="sng" baseline="0" dirty="0" smtClean="0">
                          <a:solidFill>
                            <a:srgbClr val="00CCFF"/>
                          </a:solidFill>
                        </a:rPr>
                        <a:t> Get Here?</a:t>
                      </a:r>
                      <a:endParaRPr lang="en-US" b="1" u="sng" dirty="0">
                        <a:solidFill>
                          <a:srgbClr val="00CC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t>Find out how a piece of rock gets from the Moon to Earth</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b="1" u="sng" dirty="0" smtClean="0">
                          <a:solidFill>
                            <a:srgbClr val="00CCFF"/>
                          </a:solidFill>
                        </a:rPr>
                        <a:t>Is</a:t>
                      </a:r>
                      <a:r>
                        <a:rPr lang="en-US" b="1" u="sng" baseline="0" dirty="0" smtClean="0">
                          <a:solidFill>
                            <a:srgbClr val="00CCFF"/>
                          </a:solidFill>
                        </a:rPr>
                        <a:t> it Really From the Moon?</a:t>
                      </a:r>
                      <a:endParaRPr lang="en-US" b="1" u="sng" dirty="0">
                        <a:solidFill>
                          <a:srgbClr val="00CC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smtClean="0">
                          <a:solidFill>
                            <a:schemeClr val="tx1"/>
                          </a:solidFill>
                        </a:rPr>
                        <a:t>What</a:t>
                      </a:r>
                      <a:r>
                        <a:rPr lang="en-US" sz="1600" b="0" baseline="0" dirty="0" smtClean="0">
                          <a:solidFill>
                            <a:schemeClr val="tx1"/>
                          </a:solidFill>
                        </a:rPr>
                        <a:t> scientist do to know if a meteorite is from our moon</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7"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Dar al </a:t>
            </a:r>
            <a:r>
              <a:rPr kumimoji="0" lang="en-US" sz="3100" b="0" i="0" u="none" strike="noStrike" kern="1200" cap="none" spc="0" normalizeH="0" baseline="0" noProof="0" dirty="0" err="1" smtClean="0">
                <a:ln>
                  <a:noFill/>
                </a:ln>
                <a:solidFill>
                  <a:srgbClr val="FFFF66"/>
                </a:solidFill>
                <a:effectLst/>
                <a:uLnTx/>
                <a:uFillTx/>
                <a:latin typeface="+mj-lt"/>
                <a:ea typeface="+mj-ea"/>
                <a:cs typeface="+mj-cs"/>
              </a:rPr>
              <a:t>Gani</a:t>
            </a:r>
            <a:r>
              <a:rPr kumimoji="0" lang="en-US" sz="3100" b="0" i="0" u="none" strike="noStrike" kern="1200" cap="none" spc="0" normalizeH="0" baseline="0" noProof="0" dirty="0" smtClean="0">
                <a:ln>
                  <a:noFill/>
                </a:ln>
                <a:solidFill>
                  <a:srgbClr val="FFFF66"/>
                </a:solidFill>
                <a:effectLst/>
                <a:uLnTx/>
                <a:uFillTx/>
                <a:latin typeface="+mj-lt"/>
                <a:ea typeface="+mj-ea"/>
                <a:cs typeface="+mj-cs"/>
              </a:rPr>
              <a:t> 262</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9" name="TextBox 28"/>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Menu</a:t>
            </a:r>
            <a:endParaRPr lang="en-US" sz="2400" b="1" u="sng" dirty="0">
              <a:solidFill>
                <a:srgbClr val="00CCFF"/>
              </a:solidFill>
            </a:endParaRPr>
          </a:p>
        </p:txBody>
      </p:sp>
      <p:sp>
        <p:nvSpPr>
          <p:cNvPr id="32" name="Rectangle 31">
            <a:hlinkClick r:id="rId4" action="ppaction://hlinksldjump"/>
          </p:cNvPr>
          <p:cNvSpPr/>
          <p:nvPr/>
        </p:nvSpPr>
        <p:spPr>
          <a:xfrm>
            <a:off x="3581400" y="4629150"/>
            <a:ext cx="1981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hlinkClick r:id="rId5" action="ppaction://hlinksldjump"/>
          </p:cNvPr>
          <p:cNvSpPr/>
          <p:nvPr/>
        </p:nvSpPr>
        <p:spPr>
          <a:xfrm>
            <a:off x="1600200" y="3181350"/>
            <a:ext cx="2971800" cy="3048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hlinkClick r:id="rId6" action="ppaction://hlinksldjump"/>
          </p:cNvPr>
          <p:cNvSpPr/>
          <p:nvPr/>
        </p:nvSpPr>
        <p:spPr>
          <a:xfrm>
            <a:off x="1752600" y="3714750"/>
            <a:ext cx="2667000" cy="3048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2400" y="1286530"/>
            <a:ext cx="8839200" cy="523220"/>
          </a:xfrm>
          <a:prstGeom prst="rect">
            <a:avLst/>
          </a:prstGeom>
          <a:noFill/>
        </p:spPr>
        <p:txBody>
          <a:bodyPr wrap="square" rtlCol="0">
            <a:spAutoFit/>
          </a:bodyPr>
          <a:lstStyle/>
          <a:p>
            <a:r>
              <a:rPr lang="en-US" sz="1400" dirty="0" smtClean="0">
                <a:solidFill>
                  <a:srgbClr val="CC99FF"/>
                </a:solidFill>
              </a:rPr>
              <a:t>The life of a typical Moon meteorite is quite a process.  Take, for example, the Moon meteorite on display here at the Observatory, Dar al </a:t>
            </a:r>
            <a:r>
              <a:rPr lang="en-US" sz="1400" dirty="0" err="1" smtClean="0">
                <a:solidFill>
                  <a:srgbClr val="CC99FF"/>
                </a:solidFill>
              </a:rPr>
              <a:t>Gani</a:t>
            </a:r>
            <a:r>
              <a:rPr lang="en-US" sz="1400" dirty="0" smtClean="0">
                <a:solidFill>
                  <a:srgbClr val="CC99FF"/>
                </a:solidFill>
              </a:rPr>
              <a:t> 262.</a:t>
            </a:r>
            <a:endParaRPr lang="en-US" sz="1100" dirty="0">
              <a:solidFill>
                <a:srgbClr val="CC99FF"/>
              </a:solidFill>
            </a:endParaRPr>
          </a:p>
        </p:txBody>
      </p:sp>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 name="TextBox 19"/>
          <p:cNvSpPr txBox="1"/>
          <p:nvPr/>
        </p:nvSpPr>
        <p:spPr>
          <a:xfrm>
            <a:off x="2019300" y="1885950"/>
            <a:ext cx="5105400" cy="338554"/>
          </a:xfrm>
          <a:prstGeom prst="rect">
            <a:avLst/>
          </a:prstGeom>
          <a:noFill/>
        </p:spPr>
        <p:txBody>
          <a:bodyPr wrap="square" rtlCol="0">
            <a:spAutoFit/>
          </a:bodyPr>
          <a:lstStyle/>
          <a:p>
            <a:r>
              <a:rPr lang="en-US" sz="1600" dirty="0" smtClean="0">
                <a:solidFill>
                  <a:srgbClr val="FFB265"/>
                </a:solidFill>
              </a:rPr>
              <a:t>First, a large meteor crashed onto the surface of the Moon</a:t>
            </a:r>
            <a:endParaRPr lang="en-US" sz="1600" dirty="0">
              <a:solidFill>
                <a:srgbClr val="FFB265"/>
              </a:solidFill>
            </a:endParaRPr>
          </a:p>
        </p:txBody>
      </p:sp>
      <p:pic>
        <p:nvPicPr>
          <p:cNvPr id="23" name="Picture 6" descr="http://images.forwallpaper.com/files/images/e/ebbb/ebbbb7a5/96094/meteor-crash.jpg"/>
          <p:cNvPicPr>
            <a:picLocks noChangeAspect="1" noChangeArrowheads="1"/>
          </p:cNvPicPr>
          <p:nvPr/>
        </p:nvPicPr>
        <p:blipFill>
          <a:blip r:embed="rId3" cstate="print"/>
          <a:srcRect/>
          <a:stretch>
            <a:fillRect/>
          </a:stretch>
        </p:blipFill>
        <p:spPr bwMode="auto">
          <a:xfrm>
            <a:off x="3429000" y="2305050"/>
            <a:ext cx="2286000" cy="1714500"/>
          </a:xfrm>
          <a:prstGeom prst="rect">
            <a:avLst/>
          </a:prstGeom>
          <a:noFill/>
        </p:spPr>
      </p:pic>
      <p:sp>
        <p:nvSpPr>
          <p:cNvPr id="24" name="TextBox 23"/>
          <p:cNvSpPr txBox="1"/>
          <p:nvPr/>
        </p:nvSpPr>
        <p:spPr>
          <a:xfrm>
            <a:off x="5715000" y="2876550"/>
            <a:ext cx="1676400" cy="769441"/>
          </a:xfrm>
          <a:prstGeom prst="rect">
            <a:avLst/>
          </a:prstGeom>
          <a:noFill/>
        </p:spPr>
        <p:txBody>
          <a:bodyPr wrap="square" rtlCol="0">
            <a:spAutoFit/>
          </a:bodyPr>
          <a:lstStyle/>
          <a:p>
            <a:r>
              <a:rPr lang="en-US" sz="1100" dirty="0" smtClean="0">
                <a:solidFill>
                  <a:schemeClr val="tx1">
                    <a:lumMod val="75000"/>
                  </a:schemeClr>
                </a:solidFill>
              </a:rPr>
              <a:t>A drawing of a </a:t>
            </a:r>
            <a:r>
              <a:rPr lang="en-US" sz="1100" i="1" dirty="0" smtClean="0">
                <a:solidFill>
                  <a:schemeClr val="tx1">
                    <a:lumMod val="75000"/>
                  </a:schemeClr>
                </a:solidFill>
              </a:rPr>
              <a:t>very</a:t>
            </a:r>
            <a:r>
              <a:rPr lang="en-US" sz="1100" dirty="0" smtClean="0">
                <a:solidFill>
                  <a:schemeClr val="tx1">
                    <a:lumMod val="75000"/>
                  </a:schemeClr>
                </a:solidFill>
              </a:rPr>
              <a:t> large meteor colliding with a planet: pretend it's  our Moon.</a:t>
            </a:r>
            <a:endParaRPr lang="en-US" sz="1100" dirty="0">
              <a:solidFill>
                <a:schemeClr val="tx1">
                  <a:lumMod val="75000"/>
                </a:schemeClr>
              </a:solidFill>
            </a:endParaRPr>
          </a:p>
        </p:txBody>
      </p:sp>
      <p:sp>
        <p:nvSpPr>
          <p:cNvPr id="25" name="TextBox 24"/>
          <p:cNvSpPr txBox="1"/>
          <p:nvPr/>
        </p:nvSpPr>
        <p:spPr>
          <a:xfrm>
            <a:off x="4572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6" name="Right Arrow 25"/>
          <p:cNvSpPr/>
          <p:nvPr/>
        </p:nvSpPr>
        <p:spPr>
          <a:xfrm rot="10800000">
            <a:off x="533401"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hlinkClick r:id="rId4" action="ppaction://hlinksldjump"/>
          </p:cNvPr>
          <p:cNvSpPr/>
          <p:nvPr/>
        </p:nvSpPr>
        <p:spPr>
          <a:xfrm>
            <a:off x="4572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476500" y="4548485"/>
            <a:ext cx="4191000" cy="461665"/>
          </a:xfrm>
          <a:prstGeom prst="rect">
            <a:avLst/>
          </a:prstGeom>
          <a:noFill/>
        </p:spPr>
        <p:txBody>
          <a:bodyPr wrap="square" rtlCol="0">
            <a:spAutoFit/>
          </a:bodyPr>
          <a:lstStyle/>
          <a:p>
            <a:pPr algn="ctr"/>
            <a:r>
              <a:rPr lang="en-US" sz="2400" b="1" u="sng" dirty="0" smtClean="0">
                <a:solidFill>
                  <a:srgbClr val="00CCFF"/>
                </a:solidFill>
              </a:rPr>
              <a:t>Return to Dar al </a:t>
            </a:r>
            <a:r>
              <a:rPr lang="en-US" sz="2400" b="1" u="sng" dirty="0" err="1" smtClean="0">
                <a:solidFill>
                  <a:srgbClr val="00CCFF"/>
                </a:solidFill>
              </a:rPr>
              <a:t>Gani</a:t>
            </a:r>
            <a:r>
              <a:rPr lang="en-US" sz="2400" b="1" u="sng" dirty="0" smtClean="0">
                <a:solidFill>
                  <a:srgbClr val="00CCFF"/>
                </a:solidFill>
              </a:rPr>
              <a:t> 262 Page</a:t>
            </a:r>
            <a:endParaRPr lang="en-US" sz="2400" b="1" u="sng" dirty="0">
              <a:solidFill>
                <a:srgbClr val="00CCFF"/>
              </a:solidFill>
            </a:endParaRPr>
          </a:p>
        </p:txBody>
      </p:sp>
      <p:sp>
        <p:nvSpPr>
          <p:cNvPr id="35" name="Rectangle 34">
            <a:hlinkClick r:id="rId4" action="ppaction://hlinksldjump"/>
          </p:cNvPr>
          <p:cNvSpPr/>
          <p:nvPr/>
        </p:nvSpPr>
        <p:spPr>
          <a:xfrm>
            <a:off x="2590800" y="4591050"/>
            <a:ext cx="3886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68580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Right Arrow 36"/>
          <p:cNvSpPr/>
          <p:nvPr/>
        </p:nvSpPr>
        <p:spPr>
          <a:xfrm>
            <a:off x="76962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hlinkClick r:id="rId5" action="ppaction://hlinksldjump"/>
          </p:cNvPr>
          <p:cNvSpPr/>
          <p:nvPr/>
        </p:nvSpPr>
        <p:spPr>
          <a:xfrm>
            <a:off x="68580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Dar al </a:t>
            </a:r>
            <a:r>
              <a:rPr kumimoji="0" lang="en-US" sz="3100" b="0" i="0" u="none" strike="noStrike" kern="1200" cap="none" spc="0" normalizeH="0" baseline="0" noProof="0" dirty="0" err="1" smtClean="0">
                <a:ln>
                  <a:noFill/>
                </a:ln>
                <a:solidFill>
                  <a:srgbClr val="FFFF66"/>
                </a:solidFill>
                <a:effectLst/>
                <a:uLnTx/>
                <a:uFillTx/>
                <a:latin typeface="+mj-lt"/>
                <a:ea typeface="+mj-ea"/>
                <a:cs typeface="+mj-cs"/>
              </a:rPr>
              <a:t>Gani</a:t>
            </a:r>
            <a:r>
              <a:rPr kumimoji="0" lang="en-US" sz="3100" b="0" i="0" u="none" strike="noStrike" kern="1200" cap="none" spc="0" normalizeH="0" baseline="0" noProof="0" dirty="0" smtClean="0">
                <a:ln>
                  <a:noFill/>
                </a:ln>
                <a:solidFill>
                  <a:srgbClr val="FFFF66"/>
                </a:solidFill>
                <a:effectLst/>
                <a:uLnTx/>
                <a:uFillTx/>
                <a:latin typeface="+mj-lt"/>
                <a:ea typeface="+mj-ea"/>
                <a:cs typeface="+mj-cs"/>
              </a:rPr>
              <a:t> 262</a:t>
            </a:r>
            <a:r>
              <a:rPr kumimoji="0" lang="en-US" sz="3100" b="0" i="0" u="none" strike="noStrike" kern="1200" cap="none" spc="0" normalizeH="0" noProof="0" dirty="0" smtClean="0">
                <a:ln>
                  <a:noFill/>
                </a:ln>
                <a:solidFill>
                  <a:srgbClr val="FFFF66"/>
                </a:solidFill>
                <a:effectLst/>
                <a:uLnTx/>
                <a:uFillTx/>
                <a:latin typeface="+mj-lt"/>
                <a:ea typeface="+mj-ea"/>
                <a:cs typeface="+mj-cs"/>
              </a:rPr>
              <a:t> – How Did it Get Here?</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Tree>
  </p:cSld>
  <p:clrMapOvr>
    <a:masterClrMapping/>
  </p:clrMapOvr>
  <p:transition advClick="0"/>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 name="TextBox 19"/>
          <p:cNvSpPr txBox="1"/>
          <p:nvPr/>
        </p:nvSpPr>
        <p:spPr>
          <a:xfrm>
            <a:off x="990600" y="1424047"/>
            <a:ext cx="7162800" cy="2062103"/>
          </a:xfrm>
          <a:prstGeom prst="rect">
            <a:avLst/>
          </a:prstGeom>
          <a:noFill/>
        </p:spPr>
        <p:txBody>
          <a:bodyPr wrap="square" rtlCol="0">
            <a:spAutoFit/>
          </a:bodyPr>
          <a:lstStyle/>
          <a:p>
            <a:r>
              <a:rPr lang="en-US" sz="1600" dirty="0" smtClean="0">
                <a:solidFill>
                  <a:srgbClr val="FFB265"/>
                </a:solidFill>
              </a:rPr>
              <a:t>Pieces of the Moon’s surface were launched into space where they began to orbit either Earth or the Sun. </a:t>
            </a:r>
          </a:p>
          <a:p>
            <a:endParaRPr lang="en-US" sz="1600" dirty="0" smtClean="0">
              <a:solidFill>
                <a:srgbClr val="FFB265"/>
              </a:solidFill>
            </a:endParaRPr>
          </a:p>
          <a:p>
            <a:r>
              <a:rPr lang="en-US" sz="1600" dirty="0" smtClean="0">
                <a:solidFill>
                  <a:srgbClr val="FFB265"/>
                </a:solidFill>
              </a:rPr>
              <a:t>If they began to orbit Earth they can orbit for a few years or tens of thousands of years before falling to the Earth.</a:t>
            </a:r>
          </a:p>
          <a:p>
            <a:endParaRPr lang="en-US" sz="1600" dirty="0" smtClean="0">
              <a:solidFill>
                <a:srgbClr val="FFB265"/>
              </a:solidFill>
            </a:endParaRPr>
          </a:p>
          <a:p>
            <a:r>
              <a:rPr lang="en-US" sz="1600" dirty="0" smtClean="0">
                <a:solidFill>
                  <a:srgbClr val="FFB265"/>
                </a:solidFill>
              </a:rPr>
              <a:t>Those orbiting the Sun may eventually strike the Earth tens of millions of years after they were ejected from the moon.</a:t>
            </a:r>
            <a:endParaRPr lang="en-US" sz="1600" dirty="0">
              <a:solidFill>
                <a:srgbClr val="FFB265"/>
              </a:solidFill>
            </a:endParaRPr>
          </a:p>
        </p:txBody>
      </p:sp>
      <p:sp>
        <p:nvSpPr>
          <p:cNvPr id="24"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Dar al </a:t>
            </a:r>
            <a:r>
              <a:rPr kumimoji="0" lang="en-US" sz="3100" b="0" i="0" u="none" strike="noStrike" kern="1200" cap="none" spc="0" normalizeH="0" baseline="0" noProof="0" dirty="0" err="1" smtClean="0">
                <a:ln>
                  <a:noFill/>
                </a:ln>
                <a:solidFill>
                  <a:srgbClr val="FFFF66"/>
                </a:solidFill>
                <a:effectLst/>
                <a:uLnTx/>
                <a:uFillTx/>
                <a:latin typeface="+mj-lt"/>
                <a:ea typeface="+mj-ea"/>
                <a:cs typeface="+mj-cs"/>
              </a:rPr>
              <a:t>Gani</a:t>
            </a:r>
            <a:r>
              <a:rPr kumimoji="0" lang="en-US" sz="3100" b="0" i="0" u="none" strike="noStrike" kern="1200" cap="none" spc="0" normalizeH="0" baseline="0" noProof="0" dirty="0" smtClean="0">
                <a:ln>
                  <a:noFill/>
                </a:ln>
                <a:solidFill>
                  <a:srgbClr val="FFFF66"/>
                </a:solidFill>
                <a:effectLst/>
                <a:uLnTx/>
                <a:uFillTx/>
                <a:latin typeface="+mj-lt"/>
                <a:ea typeface="+mj-ea"/>
                <a:cs typeface="+mj-cs"/>
              </a:rPr>
              <a:t> 262</a:t>
            </a:r>
            <a:r>
              <a:rPr kumimoji="0" lang="en-US" sz="3100" b="0" i="0" u="none" strike="noStrike" kern="1200" cap="none" spc="0" normalizeH="0" noProof="0" dirty="0" smtClean="0">
                <a:ln>
                  <a:noFill/>
                </a:ln>
                <a:solidFill>
                  <a:srgbClr val="FFFF66"/>
                </a:solidFill>
                <a:effectLst/>
                <a:uLnTx/>
                <a:uFillTx/>
                <a:latin typeface="+mj-lt"/>
                <a:ea typeface="+mj-ea"/>
                <a:cs typeface="+mj-cs"/>
              </a:rPr>
              <a:t> – How Did it Get Here?</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8" name="TextBox 27"/>
          <p:cNvSpPr txBox="1"/>
          <p:nvPr/>
        </p:nvSpPr>
        <p:spPr>
          <a:xfrm>
            <a:off x="4572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9" name="Right Arrow 28"/>
          <p:cNvSpPr/>
          <p:nvPr/>
        </p:nvSpPr>
        <p:spPr>
          <a:xfrm rot="10800000">
            <a:off x="533401"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3" action="ppaction://hlinksldjump"/>
          </p:cNvPr>
          <p:cNvSpPr/>
          <p:nvPr/>
        </p:nvSpPr>
        <p:spPr>
          <a:xfrm>
            <a:off x="4572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476500" y="4548485"/>
            <a:ext cx="4191000" cy="461665"/>
          </a:xfrm>
          <a:prstGeom prst="rect">
            <a:avLst/>
          </a:prstGeom>
          <a:noFill/>
        </p:spPr>
        <p:txBody>
          <a:bodyPr wrap="square" rtlCol="0">
            <a:spAutoFit/>
          </a:bodyPr>
          <a:lstStyle/>
          <a:p>
            <a:pPr algn="ctr"/>
            <a:r>
              <a:rPr lang="en-US" sz="2400" b="1" u="sng" dirty="0" smtClean="0">
                <a:solidFill>
                  <a:srgbClr val="00CCFF"/>
                </a:solidFill>
              </a:rPr>
              <a:t>Return to Dar al </a:t>
            </a:r>
            <a:r>
              <a:rPr lang="en-US" sz="2400" b="1" u="sng" dirty="0" err="1" smtClean="0">
                <a:solidFill>
                  <a:srgbClr val="00CCFF"/>
                </a:solidFill>
              </a:rPr>
              <a:t>Gani</a:t>
            </a:r>
            <a:r>
              <a:rPr lang="en-US" sz="2400" b="1" u="sng" dirty="0" smtClean="0">
                <a:solidFill>
                  <a:srgbClr val="00CCFF"/>
                </a:solidFill>
              </a:rPr>
              <a:t> 262 Page</a:t>
            </a:r>
            <a:endParaRPr lang="en-US" sz="2400" b="1" u="sng" dirty="0">
              <a:solidFill>
                <a:srgbClr val="00CCFF"/>
              </a:solidFill>
            </a:endParaRPr>
          </a:p>
        </p:txBody>
      </p:sp>
      <p:sp>
        <p:nvSpPr>
          <p:cNvPr id="32" name="Rectangle 31">
            <a:hlinkClick r:id="rId4" action="ppaction://hlinksldjump"/>
          </p:cNvPr>
          <p:cNvSpPr/>
          <p:nvPr/>
        </p:nvSpPr>
        <p:spPr>
          <a:xfrm>
            <a:off x="2590800" y="4591050"/>
            <a:ext cx="3886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68580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4" name="Right Arrow 33"/>
          <p:cNvSpPr/>
          <p:nvPr/>
        </p:nvSpPr>
        <p:spPr>
          <a:xfrm>
            <a:off x="76962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hlinkClick r:id="rId5" action="ppaction://hlinksldjump"/>
          </p:cNvPr>
          <p:cNvSpPr/>
          <p:nvPr/>
        </p:nvSpPr>
        <p:spPr>
          <a:xfrm>
            <a:off x="68580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 name="TextBox 19"/>
          <p:cNvSpPr txBox="1"/>
          <p:nvPr/>
        </p:nvSpPr>
        <p:spPr>
          <a:xfrm>
            <a:off x="1143000" y="1352550"/>
            <a:ext cx="7162800" cy="338554"/>
          </a:xfrm>
          <a:prstGeom prst="rect">
            <a:avLst/>
          </a:prstGeom>
          <a:noFill/>
        </p:spPr>
        <p:txBody>
          <a:bodyPr wrap="square" rtlCol="0">
            <a:spAutoFit/>
          </a:bodyPr>
          <a:lstStyle/>
          <a:p>
            <a:r>
              <a:rPr lang="en-US" sz="1600" dirty="0" smtClean="0">
                <a:solidFill>
                  <a:srgbClr val="FFB265"/>
                </a:solidFill>
              </a:rPr>
              <a:t>Eventually, at least one meteoroid found itself on a collision course with Earth. </a:t>
            </a:r>
            <a:endParaRPr lang="en-US" sz="1600" dirty="0">
              <a:solidFill>
                <a:srgbClr val="FFB265"/>
              </a:solidFill>
            </a:endParaRPr>
          </a:p>
        </p:txBody>
      </p:sp>
      <p:pic>
        <p:nvPicPr>
          <p:cNvPr id="23" name="Picture 2" descr="http://www.wired.com/images_blogs/wiredscience/2013/02/terrest_jpg.jpg"/>
          <p:cNvPicPr>
            <a:picLocks noChangeAspect="1" noChangeArrowheads="1"/>
          </p:cNvPicPr>
          <p:nvPr/>
        </p:nvPicPr>
        <p:blipFill>
          <a:blip r:embed="rId3" cstate="print"/>
          <a:srcRect/>
          <a:stretch>
            <a:fillRect/>
          </a:stretch>
        </p:blipFill>
        <p:spPr bwMode="auto">
          <a:xfrm>
            <a:off x="3352800" y="1885950"/>
            <a:ext cx="2470315" cy="1867709"/>
          </a:xfrm>
          <a:prstGeom prst="rect">
            <a:avLst/>
          </a:prstGeom>
          <a:noFill/>
        </p:spPr>
      </p:pic>
      <p:sp>
        <p:nvSpPr>
          <p:cNvPr id="24" name="TextBox 23"/>
          <p:cNvSpPr txBox="1"/>
          <p:nvPr/>
        </p:nvSpPr>
        <p:spPr>
          <a:xfrm>
            <a:off x="5943600" y="2876550"/>
            <a:ext cx="1676400" cy="769441"/>
          </a:xfrm>
          <a:prstGeom prst="rect">
            <a:avLst/>
          </a:prstGeom>
          <a:noFill/>
        </p:spPr>
        <p:txBody>
          <a:bodyPr wrap="square" rtlCol="0">
            <a:spAutoFit/>
          </a:bodyPr>
          <a:lstStyle/>
          <a:p>
            <a:r>
              <a:rPr lang="en-US" sz="1100" dirty="0" smtClean="0">
                <a:solidFill>
                  <a:schemeClr val="tx1">
                    <a:lumMod val="75000"/>
                  </a:schemeClr>
                </a:solidFill>
                <a:ea typeface="Arial Unicode MS" pitchFamily="34" charset="-128"/>
                <a:cs typeface="Arial Unicode MS" pitchFamily="34" charset="-128"/>
              </a:rPr>
              <a:t>A drawing of a very large meteoroid crashing into Earth, now called a meteorite.</a:t>
            </a:r>
            <a:endParaRPr lang="en-US" sz="1100" dirty="0">
              <a:solidFill>
                <a:schemeClr val="tx1">
                  <a:lumMod val="75000"/>
                </a:schemeClr>
              </a:solidFill>
              <a:ea typeface="Arial Unicode MS" pitchFamily="34" charset="-128"/>
              <a:cs typeface="Arial Unicode MS" pitchFamily="34" charset="-128"/>
            </a:endParaRPr>
          </a:p>
        </p:txBody>
      </p:sp>
      <p:sp>
        <p:nvSpPr>
          <p:cNvPr id="28" name="TextBox 27"/>
          <p:cNvSpPr txBox="1"/>
          <p:nvPr/>
        </p:nvSpPr>
        <p:spPr>
          <a:xfrm>
            <a:off x="1371600" y="3790950"/>
            <a:ext cx="6629400" cy="523220"/>
          </a:xfrm>
          <a:prstGeom prst="rect">
            <a:avLst/>
          </a:prstGeom>
          <a:noFill/>
        </p:spPr>
        <p:txBody>
          <a:bodyPr wrap="square" rtlCol="0">
            <a:spAutoFit/>
          </a:bodyPr>
          <a:lstStyle/>
          <a:p>
            <a:r>
              <a:rPr lang="en-US" sz="1400" i="1" dirty="0" smtClean="0">
                <a:solidFill>
                  <a:schemeClr val="tx1">
                    <a:lumMod val="75000"/>
                  </a:schemeClr>
                </a:solidFill>
              </a:rPr>
              <a:t>Dar al </a:t>
            </a:r>
            <a:r>
              <a:rPr lang="en-US" sz="1400" i="1" dirty="0" err="1" smtClean="0">
                <a:solidFill>
                  <a:schemeClr val="tx1">
                    <a:lumMod val="75000"/>
                  </a:schemeClr>
                </a:solidFill>
              </a:rPr>
              <a:t>Gani</a:t>
            </a:r>
            <a:r>
              <a:rPr lang="en-US" sz="1400" i="1" dirty="0" smtClean="0">
                <a:solidFill>
                  <a:schemeClr val="tx1">
                    <a:lumMod val="75000"/>
                  </a:schemeClr>
                </a:solidFill>
              </a:rPr>
              <a:t> 262wasn’t nearly as gigantic as the meteorite drawing above; the meteorite weighted less than a pound when it was discovered.</a:t>
            </a:r>
            <a:endParaRPr lang="en-US" sz="1400" i="1" dirty="0">
              <a:solidFill>
                <a:schemeClr val="tx1">
                  <a:lumMod val="75000"/>
                </a:schemeClr>
              </a:solidFill>
            </a:endParaRPr>
          </a:p>
        </p:txBody>
      </p:sp>
      <p:sp>
        <p:nvSpPr>
          <p:cNvPr id="29"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Dar al </a:t>
            </a:r>
            <a:r>
              <a:rPr kumimoji="0" lang="en-US" sz="3100" b="0" i="0" u="none" strike="noStrike" kern="1200" cap="none" spc="0" normalizeH="0" baseline="0" noProof="0" dirty="0" err="1" smtClean="0">
                <a:ln>
                  <a:noFill/>
                </a:ln>
                <a:solidFill>
                  <a:srgbClr val="FFFF66"/>
                </a:solidFill>
                <a:effectLst/>
                <a:uLnTx/>
                <a:uFillTx/>
                <a:latin typeface="+mj-lt"/>
                <a:ea typeface="+mj-ea"/>
                <a:cs typeface="+mj-cs"/>
              </a:rPr>
              <a:t>Gani</a:t>
            </a:r>
            <a:r>
              <a:rPr kumimoji="0" lang="en-US" sz="3100" b="0" i="0" u="none" strike="noStrike" kern="1200" cap="none" spc="0" normalizeH="0" baseline="0" noProof="0" dirty="0" smtClean="0">
                <a:ln>
                  <a:noFill/>
                </a:ln>
                <a:solidFill>
                  <a:srgbClr val="FFFF66"/>
                </a:solidFill>
                <a:effectLst/>
                <a:uLnTx/>
                <a:uFillTx/>
                <a:latin typeface="+mj-lt"/>
                <a:ea typeface="+mj-ea"/>
                <a:cs typeface="+mj-cs"/>
              </a:rPr>
              <a:t> 262</a:t>
            </a:r>
            <a:r>
              <a:rPr kumimoji="0" lang="en-US" sz="3100" b="0" i="0" u="none" strike="noStrike" kern="1200" cap="none" spc="0" normalizeH="0" noProof="0" dirty="0" smtClean="0">
                <a:ln>
                  <a:noFill/>
                </a:ln>
                <a:solidFill>
                  <a:srgbClr val="FFFF66"/>
                </a:solidFill>
                <a:effectLst/>
                <a:uLnTx/>
                <a:uFillTx/>
                <a:latin typeface="+mj-lt"/>
                <a:ea typeface="+mj-ea"/>
                <a:cs typeface="+mj-cs"/>
              </a:rPr>
              <a:t> – How Did it Get Here?</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30" name="TextBox 29"/>
          <p:cNvSpPr txBox="1"/>
          <p:nvPr/>
        </p:nvSpPr>
        <p:spPr>
          <a:xfrm>
            <a:off x="4572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1" name="Right Arrow 30"/>
          <p:cNvSpPr/>
          <p:nvPr/>
        </p:nvSpPr>
        <p:spPr>
          <a:xfrm rot="10800000">
            <a:off x="533401"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4" action="ppaction://hlinksldjump"/>
          </p:cNvPr>
          <p:cNvSpPr/>
          <p:nvPr/>
        </p:nvSpPr>
        <p:spPr>
          <a:xfrm>
            <a:off x="4572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476500" y="4548485"/>
            <a:ext cx="4191000" cy="461665"/>
          </a:xfrm>
          <a:prstGeom prst="rect">
            <a:avLst/>
          </a:prstGeom>
          <a:noFill/>
        </p:spPr>
        <p:txBody>
          <a:bodyPr wrap="square" rtlCol="0">
            <a:spAutoFit/>
          </a:bodyPr>
          <a:lstStyle/>
          <a:p>
            <a:pPr algn="ctr"/>
            <a:r>
              <a:rPr lang="en-US" sz="2400" b="1" u="sng" dirty="0" smtClean="0">
                <a:solidFill>
                  <a:srgbClr val="00CCFF"/>
                </a:solidFill>
              </a:rPr>
              <a:t>Return to Dar al </a:t>
            </a:r>
            <a:r>
              <a:rPr lang="en-US" sz="2400" b="1" u="sng" dirty="0" err="1" smtClean="0">
                <a:solidFill>
                  <a:srgbClr val="00CCFF"/>
                </a:solidFill>
              </a:rPr>
              <a:t>Gani</a:t>
            </a:r>
            <a:r>
              <a:rPr lang="en-US" sz="2400" b="1" u="sng" dirty="0" smtClean="0">
                <a:solidFill>
                  <a:srgbClr val="00CCFF"/>
                </a:solidFill>
              </a:rPr>
              <a:t> 262 Page</a:t>
            </a:r>
            <a:endParaRPr lang="en-US" sz="2400" b="1" u="sng" dirty="0">
              <a:solidFill>
                <a:srgbClr val="00CCFF"/>
              </a:solidFill>
            </a:endParaRPr>
          </a:p>
        </p:txBody>
      </p:sp>
      <p:sp>
        <p:nvSpPr>
          <p:cNvPr id="34" name="Rectangle 33">
            <a:hlinkClick r:id="rId5" action="ppaction://hlinksldjump"/>
          </p:cNvPr>
          <p:cNvSpPr/>
          <p:nvPr/>
        </p:nvSpPr>
        <p:spPr>
          <a:xfrm>
            <a:off x="2590800" y="4591050"/>
            <a:ext cx="3886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68580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6" name="Right Arrow 35"/>
          <p:cNvSpPr/>
          <p:nvPr/>
        </p:nvSpPr>
        <p:spPr>
          <a:xfrm>
            <a:off x="76962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hlinkClick r:id="rId6" action="ppaction://hlinksldjump"/>
          </p:cNvPr>
          <p:cNvSpPr/>
          <p:nvPr/>
        </p:nvSpPr>
        <p:spPr>
          <a:xfrm>
            <a:off x="68580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 name="Rectangle 20"/>
          <p:cNvSpPr/>
          <p:nvPr/>
        </p:nvSpPr>
        <p:spPr>
          <a:xfrm>
            <a:off x="1485900" y="1481137"/>
            <a:ext cx="6172200" cy="2462213"/>
          </a:xfrm>
          <a:prstGeom prst="rect">
            <a:avLst/>
          </a:prstGeom>
        </p:spPr>
        <p:txBody>
          <a:bodyPr wrap="square">
            <a:spAutoFit/>
          </a:bodyPr>
          <a:lstStyle/>
          <a:p>
            <a:r>
              <a:rPr lang="en-US" sz="1400" dirty="0" smtClean="0">
                <a:solidFill>
                  <a:srgbClr val="FFB265"/>
                </a:solidFill>
              </a:rPr>
              <a:t>The piece of the Moon is now on Earth (probably in pieces) as a lunar meteorite.  If the crash landing was powerful enough, it could have sent pieces of Earth into space, to land somewhere else as an Earth meteorite.  The cycle continues.</a:t>
            </a:r>
          </a:p>
          <a:p>
            <a:r>
              <a:rPr lang="en-US" sz="1400" dirty="0" smtClean="0">
                <a:solidFill>
                  <a:srgbClr val="FFB265"/>
                </a:solidFill>
              </a:rPr>
              <a:t> </a:t>
            </a:r>
          </a:p>
          <a:p>
            <a:r>
              <a:rPr lang="en-US" sz="1400" dirty="0" smtClean="0">
                <a:solidFill>
                  <a:srgbClr val="FFB265"/>
                </a:solidFill>
              </a:rPr>
              <a:t>Dar al </a:t>
            </a:r>
            <a:r>
              <a:rPr lang="en-US" sz="1400" dirty="0" err="1" smtClean="0">
                <a:solidFill>
                  <a:srgbClr val="FFB265"/>
                </a:solidFill>
              </a:rPr>
              <a:t>Gani</a:t>
            </a:r>
            <a:r>
              <a:rPr lang="en-US" sz="1400" dirty="0" smtClean="0">
                <a:solidFill>
                  <a:srgbClr val="FFB265"/>
                </a:solidFill>
              </a:rPr>
              <a:t> fell to Earth many, many years ago.  Weighing less than a pound, it didn't create a powerful enough crash to send pieces of Earth into space.  However, Dar al </a:t>
            </a:r>
            <a:r>
              <a:rPr lang="en-US" sz="1400" dirty="0" err="1" smtClean="0">
                <a:solidFill>
                  <a:srgbClr val="FFB265"/>
                </a:solidFill>
              </a:rPr>
              <a:t>Gani</a:t>
            </a:r>
            <a:r>
              <a:rPr lang="en-US" sz="1400" dirty="0" smtClean="0">
                <a:solidFill>
                  <a:srgbClr val="FFB265"/>
                </a:solidFill>
              </a:rPr>
              <a:t> 262 is certainly not the biggest meteorite to have crashed to Earth.</a:t>
            </a:r>
          </a:p>
          <a:p>
            <a:r>
              <a:rPr lang="en-US" sz="1400" dirty="0" smtClean="0">
                <a:solidFill>
                  <a:srgbClr val="FFB265"/>
                </a:solidFill>
              </a:rPr>
              <a:t> </a:t>
            </a:r>
          </a:p>
          <a:p>
            <a:r>
              <a:rPr lang="en-US" sz="1400" dirty="0" smtClean="0">
                <a:solidFill>
                  <a:srgbClr val="FFB265"/>
                </a:solidFill>
              </a:rPr>
              <a:t> </a:t>
            </a:r>
          </a:p>
          <a:p>
            <a:r>
              <a:rPr lang="en-US" sz="1400" dirty="0" smtClean="0">
                <a:solidFill>
                  <a:srgbClr val="FFB265"/>
                </a:solidFill>
              </a:rPr>
              <a:t> </a:t>
            </a:r>
            <a:endParaRPr lang="en-US" sz="1400" dirty="0">
              <a:solidFill>
                <a:srgbClr val="FFB265"/>
              </a:solidFill>
            </a:endParaRPr>
          </a:p>
        </p:txBody>
      </p:sp>
      <p:sp>
        <p:nvSpPr>
          <p:cNvPr id="20"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Dar al </a:t>
            </a:r>
            <a:r>
              <a:rPr kumimoji="0" lang="en-US" sz="3100" b="0" i="0" u="none" strike="noStrike" kern="1200" cap="none" spc="0" normalizeH="0" baseline="0" noProof="0" dirty="0" err="1" smtClean="0">
                <a:ln>
                  <a:noFill/>
                </a:ln>
                <a:solidFill>
                  <a:srgbClr val="FFFF66"/>
                </a:solidFill>
                <a:effectLst/>
                <a:uLnTx/>
                <a:uFillTx/>
                <a:latin typeface="+mj-lt"/>
                <a:ea typeface="+mj-ea"/>
                <a:cs typeface="+mj-cs"/>
              </a:rPr>
              <a:t>Gani</a:t>
            </a:r>
            <a:r>
              <a:rPr kumimoji="0" lang="en-US" sz="3100" b="0" i="0" u="none" strike="noStrike" kern="1200" cap="none" spc="0" normalizeH="0" baseline="0" noProof="0" dirty="0" smtClean="0">
                <a:ln>
                  <a:noFill/>
                </a:ln>
                <a:solidFill>
                  <a:srgbClr val="FFFF66"/>
                </a:solidFill>
                <a:effectLst/>
                <a:uLnTx/>
                <a:uFillTx/>
                <a:latin typeface="+mj-lt"/>
                <a:ea typeface="+mj-ea"/>
                <a:cs typeface="+mj-cs"/>
              </a:rPr>
              <a:t> 262</a:t>
            </a:r>
            <a:r>
              <a:rPr kumimoji="0" lang="en-US" sz="3100" b="0" i="0" u="none" strike="noStrike" kern="1200" cap="none" spc="0" normalizeH="0" noProof="0" dirty="0" smtClean="0">
                <a:ln>
                  <a:noFill/>
                </a:ln>
                <a:solidFill>
                  <a:srgbClr val="FFFF66"/>
                </a:solidFill>
                <a:effectLst/>
                <a:uLnTx/>
                <a:uFillTx/>
                <a:latin typeface="+mj-lt"/>
                <a:ea typeface="+mj-ea"/>
                <a:cs typeface="+mj-cs"/>
              </a:rPr>
              <a:t> – How Did it Get Here?</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2" name="TextBox 21"/>
          <p:cNvSpPr txBox="1"/>
          <p:nvPr/>
        </p:nvSpPr>
        <p:spPr>
          <a:xfrm>
            <a:off x="4572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Right Arrow 22"/>
          <p:cNvSpPr/>
          <p:nvPr/>
        </p:nvSpPr>
        <p:spPr>
          <a:xfrm rot="10800000">
            <a:off x="533401"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hlinkClick r:id="rId3" action="ppaction://hlinksldjump"/>
          </p:cNvPr>
          <p:cNvSpPr/>
          <p:nvPr/>
        </p:nvSpPr>
        <p:spPr>
          <a:xfrm>
            <a:off x="4572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476500" y="4548485"/>
            <a:ext cx="4191000" cy="461665"/>
          </a:xfrm>
          <a:prstGeom prst="rect">
            <a:avLst/>
          </a:prstGeom>
          <a:noFill/>
        </p:spPr>
        <p:txBody>
          <a:bodyPr wrap="square" rtlCol="0">
            <a:spAutoFit/>
          </a:bodyPr>
          <a:lstStyle/>
          <a:p>
            <a:pPr algn="ctr"/>
            <a:r>
              <a:rPr lang="en-US" sz="2400" b="1" u="sng" dirty="0" smtClean="0">
                <a:solidFill>
                  <a:srgbClr val="00CCFF"/>
                </a:solidFill>
              </a:rPr>
              <a:t>Return to Dar al </a:t>
            </a:r>
            <a:r>
              <a:rPr lang="en-US" sz="2400" b="1" u="sng" dirty="0" err="1" smtClean="0">
                <a:solidFill>
                  <a:srgbClr val="00CCFF"/>
                </a:solidFill>
              </a:rPr>
              <a:t>Gani</a:t>
            </a:r>
            <a:r>
              <a:rPr lang="en-US" sz="2400" b="1" u="sng" dirty="0" smtClean="0">
                <a:solidFill>
                  <a:srgbClr val="00CCFF"/>
                </a:solidFill>
              </a:rPr>
              <a:t> 262 Page</a:t>
            </a:r>
            <a:endParaRPr lang="en-US" sz="2400" b="1" u="sng" dirty="0">
              <a:solidFill>
                <a:srgbClr val="00CCFF"/>
              </a:solidFill>
            </a:endParaRPr>
          </a:p>
        </p:txBody>
      </p:sp>
      <p:sp>
        <p:nvSpPr>
          <p:cNvPr id="26" name="Rectangle 25">
            <a:hlinkClick r:id="rId4" action="ppaction://hlinksldjump"/>
          </p:cNvPr>
          <p:cNvSpPr/>
          <p:nvPr/>
        </p:nvSpPr>
        <p:spPr>
          <a:xfrm>
            <a:off x="2590800" y="4591050"/>
            <a:ext cx="3886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68580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1" name="Right Arrow 30"/>
          <p:cNvSpPr/>
          <p:nvPr/>
        </p:nvSpPr>
        <p:spPr>
          <a:xfrm>
            <a:off x="76962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5" action="ppaction://hlinksldjump"/>
          </p:cNvPr>
          <p:cNvSpPr/>
          <p:nvPr/>
        </p:nvSpPr>
        <p:spPr>
          <a:xfrm>
            <a:off x="68580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lstStyle/>
          <a:p>
            <a:pPr algn="ctr">
              <a:buNone/>
            </a:pPr>
            <a:endParaRPr lang="en-US" sz="1800" dirty="0" smtClean="0">
              <a:solidFill>
                <a:srgbClr val="FFB265"/>
              </a:solidFill>
            </a:endParaRPr>
          </a:p>
          <a:p>
            <a:pPr algn="ctr">
              <a:buNone/>
            </a:pPr>
            <a:r>
              <a:rPr lang="en-US" sz="1800" dirty="0" smtClean="0">
                <a:solidFill>
                  <a:srgbClr val="FFB265"/>
                </a:solidFill>
              </a:rPr>
              <a:t>Meteorites go by different names depending on where they are located</a:t>
            </a:r>
          </a:p>
          <a:p>
            <a:pPr algn="ctr">
              <a:buNone/>
            </a:pPr>
            <a:endParaRPr lang="en-US" sz="1800" dirty="0">
              <a:solidFill>
                <a:srgbClr val="FFB265"/>
              </a:solidFill>
            </a:endParaRPr>
          </a:p>
        </p:txBody>
      </p:sp>
      <p:sp>
        <p:nvSpPr>
          <p:cNvPr id="6" name="Rectangle 5">
            <a:hlinkClick r:id="rId3" action="ppaction://hlinksldjump"/>
          </p:cNvPr>
          <p:cNvSpPr/>
          <p:nvPr/>
        </p:nvSpPr>
        <p:spPr>
          <a:xfrm>
            <a:off x="6096000" y="476250"/>
            <a:ext cx="1981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Z:\!LAPO\Exhibits\Meteorites\Meteorite Computer Exhibit\exhibit\Meteoroid_1.jpg"/>
          <p:cNvPicPr>
            <a:picLocks noChangeAspect="1" noChangeArrowheads="1"/>
          </p:cNvPicPr>
          <p:nvPr/>
        </p:nvPicPr>
        <p:blipFill>
          <a:blip r:embed="rId4" cstate="print"/>
          <a:srcRect/>
          <a:stretch>
            <a:fillRect/>
          </a:stretch>
        </p:blipFill>
        <p:spPr bwMode="auto">
          <a:xfrm>
            <a:off x="457200" y="2038350"/>
            <a:ext cx="1709738" cy="2133600"/>
          </a:xfrm>
          <a:prstGeom prst="rect">
            <a:avLst/>
          </a:prstGeom>
          <a:noFill/>
        </p:spPr>
      </p:pic>
      <p:pic>
        <p:nvPicPr>
          <p:cNvPr id="1028" name="Picture 4" descr="Z:\!LAPO\Exhibits\Meteorites\Meteorite Computer Exhibit\exhibit\Meteoroid_2.jpg"/>
          <p:cNvPicPr>
            <a:picLocks noChangeAspect="1" noChangeArrowheads="1"/>
          </p:cNvPicPr>
          <p:nvPr/>
        </p:nvPicPr>
        <p:blipFill>
          <a:blip r:embed="rId5" cstate="print"/>
          <a:srcRect/>
          <a:stretch>
            <a:fillRect/>
          </a:stretch>
        </p:blipFill>
        <p:spPr bwMode="auto">
          <a:xfrm>
            <a:off x="6977062" y="2038350"/>
            <a:ext cx="1709738" cy="2209800"/>
          </a:xfrm>
          <a:prstGeom prst="rect">
            <a:avLst/>
          </a:prstGeom>
          <a:noFill/>
        </p:spPr>
      </p:pic>
      <p:sp>
        <p:nvSpPr>
          <p:cNvPr id="9" name="TextBox 8"/>
          <p:cNvSpPr txBox="1"/>
          <p:nvPr/>
        </p:nvSpPr>
        <p:spPr>
          <a:xfrm>
            <a:off x="3124200" y="2114550"/>
            <a:ext cx="2819400" cy="1969770"/>
          </a:xfrm>
          <a:prstGeom prst="rect">
            <a:avLst/>
          </a:prstGeom>
          <a:noFill/>
        </p:spPr>
        <p:txBody>
          <a:bodyPr wrap="square" rtlCol="0">
            <a:spAutoFit/>
          </a:bodyPr>
          <a:lstStyle/>
          <a:p>
            <a:r>
              <a:rPr lang="en-US" b="1" dirty="0" smtClean="0">
                <a:solidFill>
                  <a:srgbClr val="66FFCC"/>
                </a:solidFill>
              </a:rPr>
              <a:t>              Meteoroid</a:t>
            </a:r>
          </a:p>
          <a:p>
            <a:r>
              <a:rPr lang="en-US" sz="1400" b="1" dirty="0" err="1" smtClean="0">
                <a:solidFill>
                  <a:schemeClr val="tx1">
                    <a:lumMod val="85000"/>
                  </a:schemeClr>
                </a:solidFill>
              </a:rPr>
              <a:t>me•te•or•oid</a:t>
            </a:r>
            <a:r>
              <a:rPr lang="en-US" sz="1400" b="1" dirty="0" smtClean="0">
                <a:solidFill>
                  <a:schemeClr val="tx1">
                    <a:lumMod val="85000"/>
                  </a:schemeClr>
                </a:solidFill>
              </a:rPr>
              <a:t>    </a:t>
            </a:r>
            <a:r>
              <a:rPr lang="en-US" sz="1400" i="1" dirty="0" smtClean="0">
                <a:solidFill>
                  <a:schemeClr val="tx1">
                    <a:lumMod val="85000"/>
                  </a:schemeClr>
                </a:solidFill>
              </a:rPr>
              <a:t>(</a:t>
            </a:r>
            <a:r>
              <a:rPr lang="en-US" sz="1400" i="1" dirty="0" err="1" smtClean="0">
                <a:solidFill>
                  <a:schemeClr val="tx1">
                    <a:lumMod val="85000"/>
                  </a:schemeClr>
                </a:solidFill>
              </a:rPr>
              <a:t>mee</a:t>
            </a:r>
            <a:r>
              <a:rPr lang="en-US" sz="1400" i="1" dirty="0" smtClean="0">
                <a:solidFill>
                  <a:schemeClr val="tx1">
                    <a:lumMod val="85000"/>
                  </a:schemeClr>
                </a:solidFill>
              </a:rPr>
              <a:t>-tee-or-</a:t>
            </a:r>
            <a:r>
              <a:rPr lang="en-US" sz="1400" i="1" dirty="0" err="1" smtClean="0">
                <a:solidFill>
                  <a:schemeClr val="tx1">
                    <a:lumMod val="85000"/>
                  </a:schemeClr>
                </a:solidFill>
              </a:rPr>
              <a:t>oyd</a:t>
            </a:r>
            <a:r>
              <a:rPr lang="en-US" sz="1400" i="1" dirty="0" smtClean="0">
                <a:solidFill>
                  <a:schemeClr val="tx1">
                    <a:lumMod val="85000"/>
                  </a:schemeClr>
                </a:solidFill>
              </a:rPr>
              <a:t>) </a:t>
            </a:r>
            <a:r>
              <a:rPr lang="en-US" sz="1400" dirty="0" smtClean="0">
                <a:solidFill>
                  <a:schemeClr val="tx1">
                    <a:lumMod val="85000"/>
                  </a:schemeClr>
                </a:solidFill>
              </a:rPr>
              <a:t>     </a:t>
            </a:r>
          </a:p>
          <a:p>
            <a:r>
              <a:rPr lang="en-US" sz="1400" dirty="0" smtClean="0">
                <a:solidFill>
                  <a:schemeClr val="tx1">
                    <a:lumMod val="85000"/>
                  </a:schemeClr>
                </a:solidFill>
              </a:rPr>
              <a:t>A rock that orbits the sun; some are small, the size of a  dust grain, and some are miles across.</a:t>
            </a:r>
          </a:p>
          <a:p>
            <a:endParaRPr lang="en-US" sz="1400" dirty="0" smtClean="0">
              <a:solidFill>
                <a:schemeClr val="tx1">
                  <a:lumMod val="85000"/>
                </a:schemeClr>
              </a:solidFill>
            </a:endParaRPr>
          </a:p>
          <a:p>
            <a:r>
              <a:rPr lang="en-US" sz="1400" dirty="0" smtClean="0">
                <a:solidFill>
                  <a:schemeClr val="tx1">
                    <a:lumMod val="85000"/>
                  </a:schemeClr>
                </a:solidFill>
              </a:rPr>
              <a:t>Learn more about asteroids </a:t>
            </a:r>
            <a:r>
              <a:rPr lang="en-US" sz="1400" u="sng" dirty="0" smtClean="0">
                <a:solidFill>
                  <a:srgbClr val="00CCFF"/>
                </a:solidFill>
              </a:rPr>
              <a:t>here.</a:t>
            </a:r>
          </a:p>
          <a:p>
            <a:r>
              <a:rPr lang="en-US" sz="2000" dirty="0" smtClean="0">
                <a:solidFill>
                  <a:schemeClr val="tx1">
                    <a:lumMod val="85000"/>
                  </a:schemeClr>
                </a:solidFill>
              </a:rPr>
              <a:t> </a:t>
            </a:r>
            <a:endParaRPr lang="en-US" sz="2000" dirty="0">
              <a:solidFill>
                <a:schemeClr val="tx1">
                  <a:lumMod val="85000"/>
                </a:schemeClr>
              </a:solidFill>
            </a:endParaRPr>
          </a:p>
        </p:txBody>
      </p:sp>
      <p:sp>
        <p:nvSpPr>
          <p:cNvPr id="10" name="TextBox 9"/>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1" name="Right Arrow 10"/>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hlinkClick r:id="rId6"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hlinkClick r:id="rId7" action="ppaction://hlinksldjump"/>
          </p:cNvPr>
          <p:cNvSpPr/>
          <p:nvPr/>
        </p:nvSpPr>
        <p:spPr>
          <a:xfrm>
            <a:off x="7543800" y="2724150"/>
            <a:ext cx="533400" cy="152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hlinkClick r:id="rId8" action="ppaction://hlinksldjump"/>
          </p:cNvPr>
          <p:cNvSpPr/>
          <p:nvPr/>
        </p:nvSpPr>
        <p:spPr>
          <a:xfrm>
            <a:off x="5257800" y="3486150"/>
            <a:ext cx="381000" cy="2286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What are their</a:t>
            </a:r>
            <a:r>
              <a:rPr kumimoji="0" lang="en-US" sz="3100" b="0" i="0" u="none" strike="noStrike" kern="1200" cap="none" spc="0" normalizeH="0" noProof="0" dirty="0" smtClean="0">
                <a:ln>
                  <a:noFill/>
                </a:ln>
                <a:solidFill>
                  <a:srgbClr val="FFFF66"/>
                </a:solidFill>
                <a:effectLst/>
                <a:uLnTx/>
                <a:uFillTx/>
                <a:latin typeface="+mj-lt"/>
                <a:ea typeface="+mj-ea"/>
                <a:cs typeface="+mj-cs"/>
              </a:rPr>
              <a:t> names?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2" name="TextBox 21"/>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Right Arrow 22"/>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hlinkClick r:id="rId9"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27" name="Rectangle 26">
            <a:hlinkClick r:id="rId3"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 name="TextBox 19"/>
          <p:cNvSpPr txBox="1"/>
          <p:nvPr/>
        </p:nvSpPr>
        <p:spPr>
          <a:xfrm>
            <a:off x="762000" y="1200150"/>
            <a:ext cx="7315200" cy="584775"/>
          </a:xfrm>
          <a:prstGeom prst="rect">
            <a:avLst/>
          </a:prstGeom>
          <a:noFill/>
        </p:spPr>
        <p:txBody>
          <a:bodyPr wrap="square" rtlCol="0">
            <a:spAutoFit/>
          </a:bodyPr>
          <a:lstStyle/>
          <a:p>
            <a:r>
              <a:rPr lang="en-US" sz="1600" dirty="0" smtClean="0">
                <a:solidFill>
                  <a:srgbClr val="CC99FF"/>
                </a:solidFill>
              </a:rPr>
              <a:t>The meteorite Zagami could be from one of many possible places… why do scientists say it’s from the Moon? </a:t>
            </a:r>
            <a:endParaRPr lang="en-US" sz="1600" dirty="0">
              <a:solidFill>
                <a:srgbClr val="CC99FF"/>
              </a:solidFill>
            </a:endParaRPr>
          </a:p>
        </p:txBody>
      </p:sp>
      <p:sp>
        <p:nvSpPr>
          <p:cNvPr id="19" name="TextBox 18"/>
          <p:cNvSpPr txBox="1"/>
          <p:nvPr/>
        </p:nvSpPr>
        <p:spPr>
          <a:xfrm>
            <a:off x="533400" y="1916490"/>
            <a:ext cx="2895600" cy="1815882"/>
          </a:xfrm>
          <a:prstGeom prst="rect">
            <a:avLst/>
          </a:prstGeom>
          <a:noFill/>
        </p:spPr>
        <p:txBody>
          <a:bodyPr wrap="square" rtlCol="0">
            <a:spAutoFit/>
          </a:bodyPr>
          <a:lstStyle/>
          <a:p>
            <a:r>
              <a:rPr lang="en-US" sz="1600" dirty="0" err="1" smtClean="0">
                <a:solidFill>
                  <a:srgbClr val="FFB265"/>
                </a:solidFill>
              </a:rPr>
              <a:t>Althoug</a:t>
            </a:r>
            <a:r>
              <a:rPr lang="en-US" sz="1600" dirty="0" smtClean="0">
                <a:solidFill>
                  <a:srgbClr val="FFB265"/>
                </a:solidFill>
              </a:rPr>
              <a:t> Dar al </a:t>
            </a:r>
            <a:r>
              <a:rPr lang="en-US" sz="1600" dirty="0" err="1" smtClean="0">
                <a:solidFill>
                  <a:srgbClr val="FFB265"/>
                </a:solidFill>
              </a:rPr>
              <a:t>Gani</a:t>
            </a:r>
            <a:r>
              <a:rPr lang="en-US" sz="1600" dirty="0" smtClean="0">
                <a:solidFill>
                  <a:srgbClr val="FFB265"/>
                </a:solidFill>
              </a:rPr>
              <a:t> 262 crashed landed on Earth many, many years ago, it was not found until 1977. At some point after it was found, scientists tested the meteorite to see what it was composed of. </a:t>
            </a:r>
            <a:endParaRPr lang="en-US" sz="1600" dirty="0">
              <a:solidFill>
                <a:srgbClr val="FFB265"/>
              </a:solidFill>
            </a:endParaRPr>
          </a:p>
        </p:txBody>
      </p:sp>
      <p:sp>
        <p:nvSpPr>
          <p:cNvPr id="22" name="TextBox 21"/>
          <p:cNvSpPr txBox="1"/>
          <p:nvPr/>
        </p:nvSpPr>
        <p:spPr>
          <a:xfrm>
            <a:off x="5867400" y="1885950"/>
            <a:ext cx="2514600" cy="2308324"/>
          </a:xfrm>
          <a:prstGeom prst="rect">
            <a:avLst/>
          </a:prstGeom>
          <a:noFill/>
        </p:spPr>
        <p:txBody>
          <a:bodyPr wrap="square" rtlCol="0">
            <a:spAutoFit/>
          </a:bodyPr>
          <a:lstStyle/>
          <a:p>
            <a:r>
              <a:rPr lang="en-US" sz="1600" dirty="0" smtClean="0">
                <a:solidFill>
                  <a:srgbClr val="FFB265"/>
                </a:solidFill>
              </a:rPr>
              <a:t>Scientists display the results of the testing in many ways. Here is a (made-up) diagram to give you an idea of how scientists might show the amount of different chemicals in a meteorite like Dar al </a:t>
            </a:r>
            <a:r>
              <a:rPr lang="en-US" sz="1600" dirty="0" err="1" smtClean="0">
                <a:solidFill>
                  <a:srgbClr val="FFB265"/>
                </a:solidFill>
              </a:rPr>
              <a:t>Gana</a:t>
            </a:r>
            <a:r>
              <a:rPr lang="en-US" sz="1600" dirty="0" smtClean="0">
                <a:solidFill>
                  <a:srgbClr val="FFB265"/>
                </a:solidFill>
              </a:rPr>
              <a:t> 262.</a:t>
            </a:r>
            <a:endParaRPr lang="en-US" sz="1600" dirty="0">
              <a:solidFill>
                <a:srgbClr val="FFB265"/>
              </a:solidFill>
            </a:endParaRPr>
          </a:p>
        </p:txBody>
      </p:sp>
      <p:pic>
        <p:nvPicPr>
          <p:cNvPr id="2" name="Picture 2" descr="Z:\!LAPO\Exhibits\Meteorites\Meteorite Computer Exhibit\exhibit\Grf-dag.jpg"/>
          <p:cNvPicPr>
            <a:picLocks noChangeAspect="1" noChangeArrowheads="1"/>
          </p:cNvPicPr>
          <p:nvPr/>
        </p:nvPicPr>
        <p:blipFill>
          <a:blip r:embed="rId3" cstate="print"/>
          <a:srcRect/>
          <a:stretch>
            <a:fillRect/>
          </a:stretch>
        </p:blipFill>
        <p:spPr bwMode="auto">
          <a:xfrm>
            <a:off x="3419475" y="1885950"/>
            <a:ext cx="2305050" cy="2305050"/>
          </a:xfrm>
          <a:prstGeom prst="rect">
            <a:avLst/>
          </a:prstGeom>
          <a:noFill/>
        </p:spPr>
      </p:pic>
      <p:sp>
        <p:nvSpPr>
          <p:cNvPr id="21"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Dar al </a:t>
            </a:r>
            <a:r>
              <a:rPr kumimoji="0" lang="en-US" sz="3100" b="0" i="0" u="none" strike="noStrike" kern="1200" cap="none" spc="0" normalizeH="0" baseline="0" noProof="0" dirty="0" err="1" smtClean="0">
                <a:ln>
                  <a:noFill/>
                </a:ln>
                <a:solidFill>
                  <a:srgbClr val="FFFF66"/>
                </a:solidFill>
                <a:effectLst/>
                <a:uLnTx/>
                <a:uFillTx/>
                <a:latin typeface="+mj-lt"/>
                <a:ea typeface="+mj-ea"/>
                <a:cs typeface="+mj-cs"/>
              </a:rPr>
              <a:t>Gani</a:t>
            </a:r>
            <a:r>
              <a:rPr kumimoji="0" lang="en-US" sz="3100" b="0" i="0" u="none" strike="noStrike" kern="1200" cap="none" spc="0" normalizeH="0" baseline="0" noProof="0" dirty="0" smtClean="0">
                <a:ln>
                  <a:noFill/>
                </a:ln>
                <a:solidFill>
                  <a:srgbClr val="FFFF66"/>
                </a:solidFill>
                <a:effectLst/>
                <a:uLnTx/>
                <a:uFillTx/>
                <a:latin typeface="+mj-lt"/>
                <a:ea typeface="+mj-ea"/>
                <a:cs typeface="+mj-cs"/>
              </a:rPr>
              <a:t> 262</a:t>
            </a:r>
            <a:r>
              <a:rPr kumimoji="0" lang="en-US" sz="3100" b="0" i="0" u="none" strike="noStrike" kern="1200" cap="none" spc="0" normalizeH="0" noProof="0" dirty="0" smtClean="0">
                <a:ln>
                  <a:noFill/>
                </a:ln>
                <a:solidFill>
                  <a:srgbClr val="FFFF66"/>
                </a:solidFill>
                <a:effectLst/>
                <a:uLnTx/>
                <a:uFillTx/>
                <a:latin typeface="+mj-lt"/>
                <a:ea typeface="+mj-ea"/>
                <a:cs typeface="+mj-cs"/>
              </a:rPr>
              <a:t> – Is it Really From Our Moon?</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8" name="TextBox 27"/>
          <p:cNvSpPr txBox="1"/>
          <p:nvPr/>
        </p:nvSpPr>
        <p:spPr>
          <a:xfrm>
            <a:off x="4572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9" name="Right Arrow 28"/>
          <p:cNvSpPr/>
          <p:nvPr/>
        </p:nvSpPr>
        <p:spPr>
          <a:xfrm rot="10800000">
            <a:off x="533401"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4" action="ppaction://hlinksldjump"/>
          </p:cNvPr>
          <p:cNvSpPr/>
          <p:nvPr/>
        </p:nvSpPr>
        <p:spPr>
          <a:xfrm>
            <a:off x="4572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476500" y="4548485"/>
            <a:ext cx="4191000" cy="461665"/>
          </a:xfrm>
          <a:prstGeom prst="rect">
            <a:avLst/>
          </a:prstGeom>
          <a:noFill/>
        </p:spPr>
        <p:txBody>
          <a:bodyPr wrap="square" rtlCol="0">
            <a:spAutoFit/>
          </a:bodyPr>
          <a:lstStyle/>
          <a:p>
            <a:pPr algn="ctr"/>
            <a:r>
              <a:rPr lang="en-US" sz="2400" b="1" u="sng" dirty="0" smtClean="0">
                <a:solidFill>
                  <a:srgbClr val="00CCFF"/>
                </a:solidFill>
              </a:rPr>
              <a:t>Return to Dar al </a:t>
            </a:r>
            <a:r>
              <a:rPr lang="en-US" sz="2400" b="1" u="sng" dirty="0" err="1" smtClean="0">
                <a:solidFill>
                  <a:srgbClr val="00CCFF"/>
                </a:solidFill>
              </a:rPr>
              <a:t>Gani</a:t>
            </a:r>
            <a:r>
              <a:rPr lang="en-US" sz="2400" b="1" u="sng" dirty="0" smtClean="0">
                <a:solidFill>
                  <a:srgbClr val="00CCFF"/>
                </a:solidFill>
              </a:rPr>
              <a:t> 262 Page</a:t>
            </a:r>
            <a:endParaRPr lang="en-US" sz="2400" b="1" u="sng" dirty="0">
              <a:solidFill>
                <a:srgbClr val="00CCFF"/>
              </a:solidFill>
            </a:endParaRPr>
          </a:p>
        </p:txBody>
      </p:sp>
      <p:sp>
        <p:nvSpPr>
          <p:cNvPr id="32" name="Rectangle 31">
            <a:hlinkClick r:id="rId5" action="ppaction://hlinksldjump"/>
          </p:cNvPr>
          <p:cNvSpPr/>
          <p:nvPr/>
        </p:nvSpPr>
        <p:spPr>
          <a:xfrm>
            <a:off x="2590800" y="4591050"/>
            <a:ext cx="3886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68580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4" name="Right Arrow 33"/>
          <p:cNvSpPr/>
          <p:nvPr/>
        </p:nvSpPr>
        <p:spPr>
          <a:xfrm>
            <a:off x="76962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hlinkClick r:id="rId6" action="ppaction://hlinksldjump"/>
          </p:cNvPr>
          <p:cNvSpPr/>
          <p:nvPr/>
        </p:nvSpPr>
        <p:spPr>
          <a:xfrm>
            <a:off x="68580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 name="TextBox 19"/>
          <p:cNvSpPr txBox="1"/>
          <p:nvPr/>
        </p:nvSpPr>
        <p:spPr>
          <a:xfrm>
            <a:off x="3162300" y="1276350"/>
            <a:ext cx="2819400" cy="1015663"/>
          </a:xfrm>
          <a:prstGeom prst="rect">
            <a:avLst/>
          </a:prstGeom>
          <a:noFill/>
        </p:spPr>
        <p:txBody>
          <a:bodyPr wrap="square" rtlCol="0">
            <a:spAutoFit/>
          </a:bodyPr>
          <a:lstStyle/>
          <a:p>
            <a:r>
              <a:rPr lang="en-US" sz="1200" dirty="0" smtClean="0">
                <a:solidFill>
                  <a:srgbClr val="FFB265"/>
                </a:solidFill>
              </a:rPr>
              <a:t>In the mid to late 1970s, the Viking mission to Mars took readings of what chemicals were in the soil, and what chemicals were in the Martian atmosphere.</a:t>
            </a:r>
            <a:endParaRPr lang="en-US" sz="1200" dirty="0">
              <a:solidFill>
                <a:srgbClr val="FFB265"/>
              </a:solidFill>
            </a:endParaRPr>
          </a:p>
        </p:txBody>
      </p:sp>
      <p:sp>
        <p:nvSpPr>
          <p:cNvPr id="19" name="TextBox 18"/>
          <p:cNvSpPr txBox="1"/>
          <p:nvPr/>
        </p:nvSpPr>
        <p:spPr>
          <a:xfrm>
            <a:off x="381000" y="1352550"/>
            <a:ext cx="2743200" cy="830997"/>
          </a:xfrm>
          <a:prstGeom prst="rect">
            <a:avLst/>
          </a:prstGeom>
          <a:noFill/>
        </p:spPr>
        <p:txBody>
          <a:bodyPr wrap="square" rtlCol="0">
            <a:spAutoFit/>
          </a:bodyPr>
          <a:lstStyle/>
          <a:p>
            <a:r>
              <a:rPr lang="en-US" sz="1200" dirty="0" smtClean="0">
                <a:solidFill>
                  <a:srgbClr val="FFB265"/>
                </a:solidFill>
              </a:rPr>
              <a:t>Scientists had already tested and determined what chemicals were in Earth rocks, and the amount of those chemicals.</a:t>
            </a:r>
            <a:endParaRPr lang="en-US" sz="1200" dirty="0">
              <a:solidFill>
                <a:srgbClr val="FFB265"/>
              </a:solidFill>
            </a:endParaRPr>
          </a:p>
        </p:txBody>
      </p:sp>
      <p:sp>
        <p:nvSpPr>
          <p:cNvPr id="22" name="TextBox 21"/>
          <p:cNvSpPr txBox="1"/>
          <p:nvPr/>
        </p:nvSpPr>
        <p:spPr>
          <a:xfrm>
            <a:off x="6248400" y="1200150"/>
            <a:ext cx="2743200" cy="1015663"/>
          </a:xfrm>
          <a:prstGeom prst="rect">
            <a:avLst/>
          </a:prstGeom>
          <a:noFill/>
        </p:spPr>
        <p:txBody>
          <a:bodyPr wrap="square" rtlCol="0">
            <a:spAutoFit/>
          </a:bodyPr>
          <a:lstStyle/>
          <a:p>
            <a:r>
              <a:rPr lang="en-US" sz="1200" dirty="0" smtClean="0">
                <a:solidFill>
                  <a:srgbClr val="FFB265"/>
                </a:solidFill>
              </a:rPr>
              <a:t>During the early 1970s, the Apollo astronauts brought back many rocks from the Moon. This allowed scientists to find out what chemicals were in Moon rocks.</a:t>
            </a:r>
            <a:endParaRPr lang="en-US" sz="1200" dirty="0">
              <a:solidFill>
                <a:srgbClr val="FFB265"/>
              </a:solidFill>
            </a:endParaRPr>
          </a:p>
        </p:txBody>
      </p:sp>
      <p:pic>
        <p:nvPicPr>
          <p:cNvPr id="79874" name="Picture 2" descr="Z:\!LAPO\Exhibits\Meteorites\Meteorite Computer Exhibit\exhibit\Grf-eart.jpg"/>
          <p:cNvPicPr>
            <a:picLocks noChangeAspect="1" noChangeArrowheads="1"/>
          </p:cNvPicPr>
          <p:nvPr/>
        </p:nvPicPr>
        <p:blipFill>
          <a:blip r:embed="rId3" cstate="print"/>
          <a:srcRect/>
          <a:stretch>
            <a:fillRect/>
          </a:stretch>
        </p:blipFill>
        <p:spPr bwMode="auto">
          <a:xfrm>
            <a:off x="609600" y="2419350"/>
            <a:ext cx="1600200" cy="1600200"/>
          </a:xfrm>
          <a:prstGeom prst="rect">
            <a:avLst/>
          </a:prstGeom>
          <a:noFill/>
        </p:spPr>
      </p:pic>
      <p:pic>
        <p:nvPicPr>
          <p:cNvPr id="79876" name="Picture 4" descr="Z:\!LAPO\Exhibits\Meteorites\Meteorite Computer Exhibit\exhibit\Grf-mars.jpg"/>
          <p:cNvPicPr>
            <a:picLocks noChangeAspect="1" noChangeArrowheads="1"/>
          </p:cNvPicPr>
          <p:nvPr/>
        </p:nvPicPr>
        <p:blipFill>
          <a:blip r:embed="rId4" cstate="print"/>
          <a:srcRect/>
          <a:stretch>
            <a:fillRect/>
          </a:stretch>
        </p:blipFill>
        <p:spPr bwMode="auto">
          <a:xfrm>
            <a:off x="3657600" y="2343150"/>
            <a:ext cx="1600200" cy="1600200"/>
          </a:xfrm>
          <a:prstGeom prst="rect">
            <a:avLst/>
          </a:prstGeom>
          <a:noFill/>
        </p:spPr>
      </p:pic>
      <p:pic>
        <p:nvPicPr>
          <p:cNvPr id="79878" name="Picture 6" descr="Z:\!LAPO\Exhibits\Meteorites\Meteorite Computer Exhibit\exhibit\Grf-moon.jpg"/>
          <p:cNvPicPr>
            <a:picLocks noChangeAspect="1" noChangeArrowheads="1"/>
          </p:cNvPicPr>
          <p:nvPr/>
        </p:nvPicPr>
        <p:blipFill>
          <a:blip r:embed="rId5" cstate="print"/>
          <a:srcRect/>
          <a:stretch>
            <a:fillRect/>
          </a:stretch>
        </p:blipFill>
        <p:spPr bwMode="auto">
          <a:xfrm>
            <a:off x="6781800" y="2343150"/>
            <a:ext cx="1600200" cy="1600200"/>
          </a:xfrm>
          <a:prstGeom prst="rect">
            <a:avLst/>
          </a:prstGeom>
          <a:noFill/>
        </p:spPr>
      </p:pic>
      <p:sp>
        <p:nvSpPr>
          <p:cNvPr id="26" name="TextBox 25"/>
          <p:cNvSpPr txBox="1"/>
          <p:nvPr/>
        </p:nvSpPr>
        <p:spPr>
          <a:xfrm>
            <a:off x="914400" y="4095750"/>
            <a:ext cx="7543800" cy="253916"/>
          </a:xfrm>
          <a:prstGeom prst="rect">
            <a:avLst/>
          </a:prstGeom>
          <a:noFill/>
        </p:spPr>
        <p:txBody>
          <a:bodyPr wrap="square" rtlCol="0">
            <a:spAutoFit/>
          </a:bodyPr>
          <a:lstStyle/>
          <a:p>
            <a:pPr algn="ctr"/>
            <a:r>
              <a:rPr lang="en-US" sz="1050" dirty="0" smtClean="0">
                <a:solidFill>
                  <a:schemeClr val="tx1">
                    <a:lumMod val="75000"/>
                  </a:schemeClr>
                </a:solidFill>
              </a:rPr>
              <a:t>The graphs above are made-up diagrams to give you an idea of how scientists might show the amount of different chemicals</a:t>
            </a:r>
            <a:endParaRPr lang="en-US" sz="1050" dirty="0">
              <a:solidFill>
                <a:schemeClr val="tx1">
                  <a:lumMod val="75000"/>
                </a:schemeClr>
              </a:solidFill>
            </a:endParaRPr>
          </a:p>
        </p:txBody>
      </p:sp>
      <p:sp>
        <p:nvSpPr>
          <p:cNvPr id="30"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Dar al </a:t>
            </a:r>
            <a:r>
              <a:rPr kumimoji="0" lang="en-US" sz="3100" b="0" i="0" u="none" strike="noStrike" kern="1200" cap="none" spc="0" normalizeH="0" baseline="0" noProof="0" dirty="0" err="1" smtClean="0">
                <a:ln>
                  <a:noFill/>
                </a:ln>
                <a:solidFill>
                  <a:srgbClr val="FFFF66"/>
                </a:solidFill>
                <a:effectLst/>
                <a:uLnTx/>
                <a:uFillTx/>
                <a:latin typeface="+mj-lt"/>
                <a:ea typeface="+mj-ea"/>
                <a:cs typeface="+mj-cs"/>
              </a:rPr>
              <a:t>Gani</a:t>
            </a:r>
            <a:r>
              <a:rPr kumimoji="0" lang="en-US" sz="3100" b="0" i="0" u="none" strike="noStrike" kern="1200" cap="none" spc="0" normalizeH="0" baseline="0" noProof="0" dirty="0" smtClean="0">
                <a:ln>
                  <a:noFill/>
                </a:ln>
                <a:solidFill>
                  <a:srgbClr val="FFFF66"/>
                </a:solidFill>
                <a:effectLst/>
                <a:uLnTx/>
                <a:uFillTx/>
                <a:latin typeface="+mj-lt"/>
                <a:ea typeface="+mj-ea"/>
                <a:cs typeface="+mj-cs"/>
              </a:rPr>
              <a:t> 262</a:t>
            </a:r>
            <a:r>
              <a:rPr kumimoji="0" lang="en-US" sz="3100" b="0" i="0" u="none" strike="noStrike" kern="1200" cap="none" spc="0" normalizeH="0" noProof="0" dirty="0" smtClean="0">
                <a:ln>
                  <a:noFill/>
                </a:ln>
                <a:solidFill>
                  <a:srgbClr val="FFFF66"/>
                </a:solidFill>
                <a:effectLst/>
                <a:uLnTx/>
                <a:uFillTx/>
                <a:latin typeface="+mj-lt"/>
                <a:ea typeface="+mj-ea"/>
                <a:cs typeface="+mj-cs"/>
              </a:rPr>
              <a:t> – Is it Really From Our Moon?</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31" name="TextBox 30"/>
          <p:cNvSpPr txBox="1"/>
          <p:nvPr/>
        </p:nvSpPr>
        <p:spPr>
          <a:xfrm>
            <a:off x="4572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2" name="Right Arrow 31"/>
          <p:cNvSpPr/>
          <p:nvPr/>
        </p:nvSpPr>
        <p:spPr>
          <a:xfrm rot="10800000">
            <a:off x="533401"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hlinkClick r:id="rId6" action="ppaction://hlinksldjump"/>
          </p:cNvPr>
          <p:cNvSpPr/>
          <p:nvPr/>
        </p:nvSpPr>
        <p:spPr>
          <a:xfrm>
            <a:off x="4572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476500" y="4548485"/>
            <a:ext cx="4191000" cy="461665"/>
          </a:xfrm>
          <a:prstGeom prst="rect">
            <a:avLst/>
          </a:prstGeom>
          <a:noFill/>
        </p:spPr>
        <p:txBody>
          <a:bodyPr wrap="square" rtlCol="0">
            <a:spAutoFit/>
          </a:bodyPr>
          <a:lstStyle/>
          <a:p>
            <a:pPr algn="ctr"/>
            <a:r>
              <a:rPr lang="en-US" sz="2400" b="1" u="sng" dirty="0" smtClean="0">
                <a:solidFill>
                  <a:srgbClr val="00CCFF"/>
                </a:solidFill>
              </a:rPr>
              <a:t>Return to Dar al </a:t>
            </a:r>
            <a:r>
              <a:rPr lang="en-US" sz="2400" b="1" u="sng" dirty="0" err="1" smtClean="0">
                <a:solidFill>
                  <a:srgbClr val="00CCFF"/>
                </a:solidFill>
              </a:rPr>
              <a:t>Gani</a:t>
            </a:r>
            <a:r>
              <a:rPr lang="en-US" sz="2400" b="1" u="sng" dirty="0" smtClean="0">
                <a:solidFill>
                  <a:srgbClr val="00CCFF"/>
                </a:solidFill>
              </a:rPr>
              <a:t> 262 Page</a:t>
            </a:r>
            <a:endParaRPr lang="en-US" sz="2400" b="1" u="sng" dirty="0">
              <a:solidFill>
                <a:srgbClr val="00CCFF"/>
              </a:solidFill>
            </a:endParaRPr>
          </a:p>
        </p:txBody>
      </p:sp>
      <p:sp>
        <p:nvSpPr>
          <p:cNvPr id="35" name="Rectangle 34">
            <a:hlinkClick r:id="rId7" action="ppaction://hlinksldjump"/>
          </p:cNvPr>
          <p:cNvSpPr/>
          <p:nvPr/>
        </p:nvSpPr>
        <p:spPr>
          <a:xfrm>
            <a:off x="2590800" y="4591050"/>
            <a:ext cx="3886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p:nvPr/>
        </p:nvSpPr>
        <p:spPr>
          <a:xfrm>
            <a:off x="68580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Right Arrow 36"/>
          <p:cNvSpPr/>
          <p:nvPr/>
        </p:nvSpPr>
        <p:spPr>
          <a:xfrm>
            <a:off x="76962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hlinkClick r:id="rId8" action="ppaction://hlinksldjump"/>
          </p:cNvPr>
          <p:cNvSpPr/>
          <p:nvPr/>
        </p:nvSpPr>
        <p:spPr>
          <a:xfrm>
            <a:off x="68580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 name="TextBox 18"/>
          <p:cNvSpPr txBox="1"/>
          <p:nvPr/>
        </p:nvSpPr>
        <p:spPr>
          <a:xfrm>
            <a:off x="2895600" y="1428750"/>
            <a:ext cx="3352800" cy="738664"/>
          </a:xfrm>
          <a:prstGeom prst="rect">
            <a:avLst/>
          </a:prstGeom>
          <a:noFill/>
        </p:spPr>
        <p:txBody>
          <a:bodyPr wrap="square" rtlCol="0">
            <a:spAutoFit/>
          </a:bodyPr>
          <a:lstStyle/>
          <a:p>
            <a:r>
              <a:rPr lang="en-US" sz="1400" dirty="0" smtClean="0">
                <a:solidFill>
                  <a:srgbClr val="FFB265"/>
                </a:solidFill>
              </a:rPr>
              <a:t>Scientists later compared Dar al </a:t>
            </a:r>
            <a:r>
              <a:rPr lang="en-US" sz="1400" dirty="0" err="1" smtClean="0">
                <a:solidFill>
                  <a:srgbClr val="FFB265"/>
                </a:solidFill>
              </a:rPr>
              <a:t>Gani</a:t>
            </a:r>
            <a:r>
              <a:rPr lang="en-US" sz="1400" dirty="0" smtClean="0">
                <a:solidFill>
                  <a:srgbClr val="FFB265"/>
                </a:solidFill>
              </a:rPr>
              <a:t> 262’s test results with the results from other places</a:t>
            </a:r>
            <a:endParaRPr lang="en-US" sz="1400" dirty="0">
              <a:solidFill>
                <a:srgbClr val="FFB265"/>
              </a:solidFill>
            </a:endParaRPr>
          </a:p>
        </p:txBody>
      </p:sp>
      <p:pic>
        <p:nvPicPr>
          <p:cNvPr id="79874" name="Picture 2" descr="Z:\!LAPO\Exhibits\Meteorites\Meteorite Computer Exhibit\exhibit\Grf-eart.jpg"/>
          <p:cNvPicPr>
            <a:picLocks noChangeAspect="1" noChangeArrowheads="1"/>
          </p:cNvPicPr>
          <p:nvPr/>
        </p:nvPicPr>
        <p:blipFill>
          <a:blip r:embed="rId3" cstate="print"/>
          <a:srcRect/>
          <a:stretch>
            <a:fillRect/>
          </a:stretch>
        </p:blipFill>
        <p:spPr bwMode="auto">
          <a:xfrm>
            <a:off x="1905000" y="2419350"/>
            <a:ext cx="1600200" cy="1600200"/>
          </a:xfrm>
          <a:prstGeom prst="rect">
            <a:avLst/>
          </a:prstGeom>
          <a:noFill/>
        </p:spPr>
      </p:pic>
      <p:pic>
        <p:nvPicPr>
          <p:cNvPr id="79876" name="Picture 4" descr="Z:\!LAPO\Exhibits\Meteorites\Meteorite Computer Exhibit\exhibit\Grf-mars.jpg"/>
          <p:cNvPicPr>
            <a:picLocks noChangeAspect="1" noChangeArrowheads="1"/>
          </p:cNvPicPr>
          <p:nvPr/>
        </p:nvPicPr>
        <p:blipFill>
          <a:blip r:embed="rId4" cstate="print"/>
          <a:srcRect/>
          <a:stretch>
            <a:fillRect/>
          </a:stretch>
        </p:blipFill>
        <p:spPr bwMode="auto">
          <a:xfrm>
            <a:off x="3771900" y="2419350"/>
            <a:ext cx="1600200" cy="1600200"/>
          </a:xfrm>
          <a:prstGeom prst="rect">
            <a:avLst/>
          </a:prstGeom>
          <a:noFill/>
        </p:spPr>
      </p:pic>
      <p:pic>
        <p:nvPicPr>
          <p:cNvPr id="79878" name="Picture 6" descr="Z:\!LAPO\Exhibits\Meteorites\Meteorite Computer Exhibit\exhibit\Grf-moon.jpg"/>
          <p:cNvPicPr>
            <a:picLocks noChangeAspect="1" noChangeArrowheads="1"/>
          </p:cNvPicPr>
          <p:nvPr/>
        </p:nvPicPr>
        <p:blipFill>
          <a:blip r:embed="rId5" cstate="print"/>
          <a:srcRect/>
          <a:stretch>
            <a:fillRect/>
          </a:stretch>
        </p:blipFill>
        <p:spPr bwMode="auto">
          <a:xfrm>
            <a:off x="5638800" y="2419350"/>
            <a:ext cx="1600200" cy="1600200"/>
          </a:xfrm>
          <a:prstGeom prst="rect">
            <a:avLst/>
          </a:prstGeom>
          <a:noFill/>
        </p:spPr>
      </p:pic>
      <p:sp>
        <p:nvSpPr>
          <p:cNvPr id="21"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Dar al </a:t>
            </a:r>
            <a:r>
              <a:rPr kumimoji="0" lang="en-US" sz="3100" b="0" i="0" u="none" strike="noStrike" kern="1200" cap="none" spc="0" normalizeH="0" baseline="0" noProof="0" dirty="0" err="1" smtClean="0">
                <a:ln>
                  <a:noFill/>
                </a:ln>
                <a:solidFill>
                  <a:srgbClr val="FFFF66"/>
                </a:solidFill>
                <a:effectLst/>
                <a:uLnTx/>
                <a:uFillTx/>
                <a:latin typeface="+mj-lt"/>
                <a:ea typeface="+mj-ea"/>
                <a:cs typeface="+mj-cs"/>
              </a:rPr>
              <a:t>Gani</a:t>
            </a:r>
            <a:r>
              <a:rPr kumimoji="0" lang="en-US" sz="3100" b="0" i="0" u="none" strike="noStrike" kern="1200" cap="none" spc="0" normalizeH="0" baseline="0" noProof="0" dirty="0" smtClean="0">
                <a:ln>
                  <a:noFill/>
                </a:ln>
                <a:solidFill>
                  <a:srgbClr val="FFFF66"/>
                </a:solidFill>
                <a:effectLst/>
                <a:uLnTx/>
                <a:uFillTx/>
                <a:latin typeface="+mj-lt"/>
                <a:ea typeface="+mj-ea"/>
                <a:cs typeface="+mj-cs"/>
              </a:rPr>
              <a:t> 262</a:t>
            </a:r>
            <a:r>
              <a:rPr kumimoji="0" lang="en-US" sz="3100" b="0" i="0" u="none" strike="noStrike" kern="1200" cap="none" spc="0" normalizeH="0" noProof="0" dirty="0" smtClean="0">
                <a:ln>
                  <a:noFill/>
                </a:ln>
                <a:solidFill>
                  <a:srgbClr val="FFFF66"/>
                </a:solidFill>
                <a:effectLst/>
                <a:uLnTx/>
                <a:uFillTx/>
                <a:latin typeface="+mj-lt"/>
                <a:ea typeface="+mj-ea"/>
                <a:cs typeface="+mj-cs"/>
              </a:rPr>
              <a:t> – Is it Really From Our Moon?</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7" name="TextBox 26"/>
          <p:cNvSpPr txBox="1"/>
          <p:nvPr/>
        </p:nvSpPr>
        <p:spPr>
          <a:xfrm>
            <a:off x="4572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8" name="Right Arrow 27"/>
          <p:cNvSpPr/>
          <p:nvPr/>
        </p:nvSpPr>
        <p:spPr>
          <a:xfrm rot="10800000">
            <a:off x="533401"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hlinkClick r:id="rId6" action="ppaction://hlinksldjump"/>
          </p:cNvPr>
          <p:cNvSpPr/>
          <p:nvPr/>
        </p:nvSpPr>
        <p:spPr>
          <a:xfrm>
            <a:off x="4572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476500" y="4548485"/>
            <a:ext cx="4191000" cy="461665"/>
          </a:xfrm>
          <a:prstGeom prst="rect">
            <a:avLst/>
          </a:prstGeom>
          <a:noFill/>
        </p:spPr>
        <p:txBody>
          <a:bodyPr wrap="square" rtlCol="0">
            <a:spAutoFit/>
          </a:bodyPr>
          <a:lstStyle/>
          <a:p>
            <a:pPr algn="ctr"/>
            <a:r>
              <a:rPr lang="en-US" sz="2400" b="1" u="sng" dirty="0" smtClean="0">
                <a:solidFill>
                  <a:srgbClr val="00CCFF"/>
                </a:solidFill>
              </a:rPr>
              <a:t>Return to Dar al </a:t>
            </a:r>
            <a:r>
              <a:rPr lang="en-US" sz="2400" b="1" u="sng" dirty="0" err="1" smtClean="0">
                <a:solidFill>
                  <a:srgbClr val="00CCFF"/>
                </a:solidFill>
              </a:rPr>
              <a:t>Gani</a:t>
            </a:r>
            <a:r>
              <a:rPr lang="en-US" sz="2400" b="1" u="sng" dirty="0" smtClean="0">
                <a:solidFill>
                  <a:srgbClr val="00CCFF"/>
                </a:solidFill>
              </a:rPr>
              <a:t> 262 Page</a:t>
            </a:r>
            <a:endParaRPr lang="en-US" sz="2400" b="1" u="sng" dirty="0">
              <a:solidFill>
                <a:srgbClr val="00CCFF"/>
              </a:solidFill>
            </a:endParaRPr>
          </a:p>
        </p:txBody>
      </p:sp>
      <p:sp>
        <p:nvSpPr>
          <p:cNvPr id="31" name="Rectangle 30">
            <a:hlinkClick r:id="rId7" action="ppaction://hlinksldjump"/>
          </p:cNvPr>
          <p:cNvSpPr/>
          <p:nvPr/>
        </p:nvSpPr>
        <p:spPr>
          <a:xfrm>
            <a:off x="2590800" y="4591050"/>
            <a:ext cx="3886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68580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3" name="Right Arrow 32"/>
          <p:cNvSpPr/>
          <p:nvPr/>
        </p:nvSpPr>
        <p:spPr>
          <a:xfrm>
            <a:off x="76962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hlinkClick r:id="rId8" action="ppaction://hlinksldjump"/>
          </p:cNvPr>
          <p:cNvSpPr/>
          <p:nvPr/>
        </p:nvSpPr>
        <p:spPr>
          <a:xfrm>
            <a:off x="68580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advClick="0"/>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TextBox 13"/>
          <p:cNvSpPr txBox="1"/>
          <p:nvPr/>
        </p:nvSpPr>
        <p:spPr>
          <a:xfrm>
            <a:off x="533400" y="447675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ight Arrow 14"/>
          <p:cNvSpPr/>
          <p:nvPr/>
        </p:nvSpPr>
        <p:spPr>
          <a:xfrm rot="10800000">
            <a:off x="609600" y="45529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3" action="ppaction://hlinksldjump"/>
          </p:cNvPr>
          <p:cNvSpPr/>
          <p:nvPr/>
        </p:nvSpPr>
        <p:spPr>
          <a:xfrm>
            <a:off x="533400" y="44767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590800" y="4400550"/>
            <a:ext cx="3581400" cy="461665"/>
          </a:xfrm>
          <a:prstGeom prst="rect">
            <a:avLst/>
          </a:prstGeom>
          <a:noFill/>
        </p:spPr>
        <p:txBody>
          <a:bodyPr wrap="square" rtlCol="0">
            <a:spAutoFit/>
          </a:bodyPr>
          <a:lstStyle/>
          <a:p>
            <a:pPr algn="ctr"/>
            <a:r>
              <a:rPr lang="en-US" sz="2400" b="1" u="sng" dirty="0" smtClean="0">
                <a:solidFill>
                  <a:srgbClr val="00CCFF"/>
                </a:solidFill>
              </a:rPr>
              <a:t>Return to Welcome Page</a:t>
            </a:r>
            <a:endParaRPr lang="en-US" sz="2400" b="1" u="sng" dirty="0">
              <a:solidFill>
                <a:srgbClr val="00CCFF"/>
              </a:solidFill>
            </a:endParaRPr>
          </a:p>
        </p:txBody>
      </p:sp>
      <p:sp>
        <p:nvSpPr>
          <p:cNvPr id="18" name="Rectangle 17">
            <a:hlinkClick r:id="rId4" action="ppaction://hlinksldjump"/>
          </p:cNvPr>
          <p:cNvSpPr/>
          <p:nvPr/>
        </p:nvSpPr>
        <p:spPr>
          <a:xfrm>
            <a:off x="2819400" y="4438650"/>
            <a:ext cx="3124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90500" y="1123950"/>
            <a:ext cx="8763000" cy="523220"/>
          </a:xfrm>
          <a:prstGeom prst="rect">
            <a:avLst/>
          </a:prstGeom>
          <a:noFill/>
        </p:spPr>
        <p:txBody>
          <a:bodyPr wrap="square" rtlCol="0">
            <a:spAutoFit/>
          </a:bodyPr>
          <a:lstStyle/>
          <a:p>
            <a:r>
              <a:rPr lang="en-US" sz="1400" dirty="0" smtClean="0">
                <a:solidFill>
                  <a:srgbClr val="FFB265"/>
                </a:solidFill>
              </a:rPr>
              <a:t>Which place do you think Dar al </a:t>
            </a:r>
            <a:r>
              <a:rPr lang="en-US" sz="1400" dirty="0" err="1" smtClean="0">
                <a:solidFill>
                  <a:srgbClr val="FFB265"/>
                </a:solidFill>
              </a:rPr>
              <a:t>Gani</a:t>
            </a:r>
            <a:r>
              <a:rPr lang="en-US" sz="1400" dirty="0" smtClean="0">
                <a:solidFill>
                  <a:srgbClr val="FFB265"/>
                </a:solidFill>
              </a:rPr>
              <a:t> 262 came from? The Earth, Mars, or our Moon? If you think you have a match for Dar al </a:t>
            </a:r>
            <a:r>
              <a:rPr lang="en-US" sz="1400" dirty="0" err="1" smtClean="0">
                <a:solidFill>
                  <a:srgbClr val="FFB265"/>
                </a:solidFill>
              </a:rPr>
              <a:t>Gani</a:t>
            </a:r>
            <a:r>
              <a:rPr lang="en-US" sz="1400" dirty="0" smtClean="0">
                <a:solidFill>
                  <a:srgbClr val="FFB265"/>
                </a:solidFill>
              </a:rPr>
              <a:t> 262, click on its matching graph.</a:t>
            </a:r>
            <a:endParaRPr lang="en-US" sz="1400" dirty="0">
              <a:solidFill>
                <a:srgbClr val="FFB265"/>
              </a:solidFill>
            </a:endParaRPr>
          </a:p>
        </p:txBody>
      </p:sp>
      <p:pic>
        <p:nvPicPr>
          <p:cNvPr id="83972" name="Picture 4" descr="Z:\!LAPO\Exhibits\Meteorites\Meteorite Computer Exhibit\exhibit\Grf-eart_b.jpg"/>
          <p:cNvPicPr>
            <a:picLocks noChangeAspect="1" noChangeArrowheads="1"/>
          </p:cNvPicPr>
          <p:nvPr/>
        </p:nvPicPr>
        <p:blipFill>
          <a:blip r:embed="rId5" cstate="print"/>
          <a:srcRect/>
          <a:stretch>
            <a:fillRect/>
          </a:stretch>
        </p:blipFill>
        <p:spPr bwMode="auto">
          <a:xfrm>
            <a:off x="2819400" y="1748790"/>
            <a:ext cx="1280160" cy="1280160"/>
          </a:xfrm>
          <a:prstGeom prst="rect">
            <a:avLst/>
          </a:prstGeom>
          <a:noFill/>
        </p:spPr>
      </p:pic>
      <p:pic>
        <p:nvPicPr>
          <p:cNvPr id="83976" name="Picture 8" descr="Z:\!LAPO\Exhibits\Meteorites\Meteorite Computer Exhibit\exhibit\Grf-moon_b.jpg"/>
          <p:cNvPicPr>
            <a:picLocks noChangeAspect="1" noChangeArrowheads="1"/>
          </p:cNvPicPr>
          <p:nvPr/>
        </p:nvPicPr>
        <p:blipFill>
          <a:blip r:embed="rId6" cstate="print"/>
          <a:srcRect/>
          <a:stretch>
            <a:fillRect/>
          </a:stretch>
        </p:blipFill>
        <p:spPr bwMode="auto">
          <a:xfrm>
            <a:off x="7162800" y="1733550"/>
            <a:ext cx="1280160" cy="1280160"/>
          </a:xfrm>
          <a:prstGeom prst="rect">
            <a:avLst/>
          </a:prstGeom>
          <a:noFill/>
        </p:spPr>
      </p:pic>
      <p:pic>
        <p:nvPicPr>
          <p:cNvPr id="83980" name="Picture 12" descr="Z:\!LAPO\Exhibits\Meteorites\Meteorite Computer Exhibit\exhibit\Grf-mars_b.jpg"/>
          <p:cNvPicPr>
            <a:picLocks noChangeAspect="1" noChangeArrowheads="1"/>
          </p:cNvPicPr>
          <p:nvPr/>
        </p:nvPicPr>
        <p:blipFill>
          <a:blip r:embed="rId7" cstate="print"/>
          <a:srcRect/>
          <a:stretch>
            <a:fillRect/>
          </a:stretch>
        </p:blipFill>
        <p:spPr bwMode="auto">
          <a:xfrm>
            <a:off x="4876800" y="3120390"/>
            <a:ext cx="1280160" cy="1280160"/>
          </a:xfrm>
          <a:prstGeom prst="rect">
            <a:avLst/>
          </a:prstGeom>
          <a:noFill/>
        </p:spPr>
      </p:pic>
      <p:sp>
        <p:nvSpPr>
          <p:cNvPr id="29" name="TextBox 28"/>
          <p:cNvSpPr txBox="1"/>
          <p:nvPr/>
        </p:nvSpPr>
        <p:spPr>
          <a:xfrm>
            <a:off x="2362200" y="2114550"/>
            <a:ext cx="457200" cy="523220"/>
          </a:xfrm>
          <a:prstGeom prst="rect">
            <a:avLst/>
          </a:prstGeom>
          <a:noFill/>
        </p:spPr>
        <p:txBody>
          <a:bodyPr wrap="square" rtlCol="0">
            <a:spAutoFit/>
          </a:bodyPr>
          <a:lstStyle/>
          <a:p>
            <a:r>
              <a:rPr lang="en-US" sz="2800" b="1" dirty="0" smtClean="0">
                <a:solidFill>
                  <a:srgbClr val="CC99FF"/>
                </a:solidFill>
                <a:latin typeface="Abadi MT Condensed" pitchFamily="34" charset="0"/>
              </a:rPr>
              <a:t>?</a:t>
            </a:r>
            <a:endParaRPr lang="en-US" sz="2800" b="1" dirty="0">
              <a:solidFill>
                <a:srgbClr val="CC99FF"/>
              </a:solidFill>
              <a:latin typeface="Abadi MT Condensed" pitchFamily="34" charset="0"/>
            </a:endParaRPr>
          </a:p>
        </p:txBody>
      </p:sp>
      <p:sp>
        <p:nvSpPr>
          <p:cNvPr id="30" name="TextBox 29"/>
          <p:cNvSpPr txBox="1"/>
          <p:nvPr/>
        </p:nvSpPr>
        <p:spPr>
          <a:xfrm>
            <a:off x="6781800" y="2200930"/>
            <a:ext cx="457200" cy="523220"/>
          </a:xfrm>
          <a:prstGeom prst="rect">
            <a:avLst/>
          </a:prstGeom>
          <a:noFill/>
        </p:spPr>
        <p:txBody>
          <a:bodyPr wrap="square" rtlCol="0">
            <a:spAutoFit/>
          </a:bodyPr>
          <a:lstStyle/>
          <a:p>
            <a:r>
              <a:rPr lang="en-US" sz="2800" b="1" dirty="0" smtClean="0">
                <a:solidFill>
                  <a:srgbClr val="CC99FF"/>
                </a:solidFill>
                <a:latin typeface="Abadi MT Condensed" pitchFamily="34" charset="0"/>
              </a:rPr>
              <a:t>?</a:t>
            </a:r>
            <a:endParaRPr lang="en-US" sz="2800" b="1" dirty="0">
              <a:solidFill>
                <a:srgbClr val="CC99FF"/>
              </a:solidFill>
              <a:latin typeface="Abadi MT Condensed" pitchFamily="34" charset="0"/>
            </a:endParaRPr>
          </a:p>
        </p:txBody>
      </p:sp>
      <p:sp>
        <p:nvSpPr>
          <p:cNvPr id="31" name="TextBox 30"/>
          <p:cNvSpPr txBox="1"/>
          <p:nvPr/>
        </p:nvSpPr>
        <p:spPr>
          <a:xfrm>
            <a:off x="4495800" y="3572530"/>
            <a:ext cx="457200" cy="523220"/>
          </a:xfrm>
          <a:prstGeom prst="rect">
            <a:avLst/>
          </a:prstGeom>
          <a:noFill/>
        </p:spPr>
        <p:txBody>
          <a:bodyPr wrap="square" rtlCol="0">
            <a:spAutoFit/>
          </a:bodyPr>
          <a:lstStyle/>
          <a:p>
            <a:r>
              <a:rPr lang="en-US" sz="2800" b="1" dirty="0" smtClean="0">
                <a:solidFill>
                  <a:srgbClr val="CC99FF"/>
                </a:solidFill>
                <a:latin typeface="Abadi MT Condensed" pitchFamily="34" charset="0"/>
              </a:rPr>
              <a:t>?</a:t>
            </a:r>
            <a:endParaRPr lang="en-US" sz="2800" b="1" dirty="0">
              <a:solidFill>
                <a:srgbClr val="CC99FF"/>
              </a:solidFill>
              <a:latin typeface="Abadi MT Condensed" pitchFamily="34" charset="0"/>
            </a:endParaRPr>
          </a:p>
        </p:txBody>
      </p:sp>
      <p:sp>
        <p:nvSpPr>
          <p:cNvPr id="32" name="TextBox 31"/>
          <p:cNvSpPr txBox="1"/>
          <p:nvPr/>
        </p:nvSpPr>
        <p:spPr>
          <a:xfrm>
            <a:off x="6248400" y="4457640"/>
            <a:ext cx="2895600" cy="400110"/>
          </a:xfrm>
          <a:prstGeom prst="rect">
            <a:avLst/>
          </a:prstGeom>
          <a:noFill/>
        </p:spPr>
        <p:txBody>
          <a:bodyPr wrap="square" rtlCol="0">
            <a:spAutoFit/>
          </a:bodyPr>
          <a:lstStyle/>
          <a:p>
            <a:r>
              <a:rPr lang="en-US" sz="2000" b="1" u="sng" dirty="0" smtClean="0">
                <a:solidFill>
                  <a:srgbClr val="00CCFF"/>
                </a:solidFill>
              </a:rPr>
              <a:t>Return to Dar al </a:t>
            </a:r>
            <a:r>
              <a:rPr lang="en-US" sz="2000" b="1" u="sng" dirty="0" err="1" smtClean="0">
                <a:solidFill>
                  <a:srgbClr val="00CCFF"/>
                </a:solidFill>
              </a:rPr>
              <a:t>Gani</a:t>
            </a:r>
            <a:r>
              <a:rPr lang="en-US" sz="2000" b="1" u="sng" dirty="0" smtClean="0">
                <a:solidFill>
                  <a:srgbClr val="00CCFF"/>
                </a:solidFill>
              </a:rPr>
              <a:t> 262</a:t>
            </a:r>
            <a:endParaRPr lang="en-US" sz="2000" b="1" u="sng" dirty="0">
              <a:solidFill>
                <a:srgbClr val="00CCFF"/>
              </a:solidFill>
            </a:endParaRPr>
          </a:p>
        </p:txBody>
      </p:sp>
      <p:sp>
        <p:nvSpPr>
          <p:cNvPr id="34" name="Rectangle 33">
            <a:hlinkClick r:id="rId8" action="ppaction://hlinksldjump"/>
          </p:cNvPr>
          <p:cNvSpPr/>
          <p:nvPr/>
        </p:nvSpPr>
        <p:spPr>
          <a:xfrm>
            <a:off x="2819400" y="1733550"/>
            <a:ext cx="1295400" cy="1295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hlinkClick r:id="rId9" action="ppaction://hlinksldjump"/>
          </p:cNvPr>
          <p:cNvSpPr/>
          <p:nvPr/>
        </p:nvSpPr>
        <p:spPr>
          <a:xfrm>
            <a:off x="7162800" y="1733550"/>
            <a:ext cx="1295400" cy="1295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10" action="ppaction://hlinksldjump"/>
          </p:cNvPr>
          <p:cNvSpPr/>
          <p:nvPr/>
        </p:nvSpPr>
        <p:spPr>
          <a:xfrm>
            <a:off x="4876800" y="3105150"/>
            <a:ext cx="1295400" cy="1295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500" name="Picture 4" descr="Z:\!LAPO\Exhibits\Meteorites\Meteorite Computer Exhibit\exhibit\Grf-dag_a.jpg"/>
          <p:cNvPicPr>
            <a:picLocks noChangeAspect="1" noChangeArrowheads="1"/>
          </p:cNvPicPr>
          <p:nvPr/>
        </p:nvPicPr>
        <p:blipFill>
          <a:blip r:embed="rId11" cstate="print"/>
          <a:srcRect/>
          <a:stretch>
            <a:fillRect/>
          </a:stretch>
        </p:blipFill>
        <p:spPr bwMode="auto">
          <a:xfrm>
            <a:off x="3121153" y="3105150"/>
            <a:ext cx="1298447" cy="1298448"/>
          </a:xfrm>
          <a:prstGeom prst="rect">
            <a:avLst/>
          </a:prstGeom>
          <a:noFill/>
        </p:spPr>
      </p:pic>
      <p:pic>
        <p:nvPicPr>
          <p:cNvPr id="106502" name="Picture 6" descr="Z:\!LAPO\Exhibits\Meteorites\Meteorite Computer Exhibit\exhibit\Grf-dag_a.jpg"/>
          <p:cNvPicPr>
            <a:picLocks noChangeAspect="1" noChangeArrowheads="1"/>
          </p:cNvPicPr>
          <p:nvPr/>
        </p:nvPicPr>
        <p:blipFill>
          <a:blip r:embed="rId11" cstate="print"/>
          <a:srcRect/>
          <a:stretch>
            <a:fillRect/>
          </a:stretch>
        </p:blipFill>
        <p:spPr bwMode="auto">
          <a:xfrm>
            <a:off x="5334000" y="1733550"/>
            <a:ext cx="1298447" cy="1298448"/>
          </a:xfrm>
          <a:prstGeom prst="rect">
            <a:avLst/>
          </a:prstGeom>
          <a:noFill/>
        </p:spPr>
      </p:pic>
      <p:pic>
        <p:nvPicPr>
          <p:cNvPr id="106504" name="Picture 8" descr="Z:\!LAPO\Exhibits\Meteorites\Meteorite Computer Exhibit\exhibit\Grf-dag_a.jpg"/>
          <p:cNvPicPr>
            <a:picLocks noChangeAspect="1" noChangeArrowheads="1"/>
          </p:cNvPicPr>
          <p:nvPr/>
        </p:nvPicPr>
        <p:blipFill>
          <a:blip r:embed="rId11" cstate="print"/>
          <a:srcRect/>
          <a:stretch>
            <a:fillRect/>
          </a:stretch>
        </p:blipFill>
        <p:spPr bwMode="auto">
          <a:xfrm>
            <a:off x="987553" y="1733550"/>
            <a:ext cx="1298447" cy="1298448"/>
          </a:xfrm>
          <a:prstGeom prst="rect">
            <a:avLst/>
          </a:prstGeom>
          <a:noFill/>
        </p:spPr>
      </p:pic>
      <p:sp>
        <p:nvSpPr>
          <p:cNvPr id="40" name="Rectangle 39">
            <a:hlinkClick r:id="rId12" action="ppaction://hlinksldjump"/>
          </p:cNvPr>
          <p:cNvSpPr/>
          <p:nvPr/>
        </p:nvSpPr>
        <p:spPr>
          <a:xfrm>
            <a:off x="6324600" y="4476750"/>
            <a:ext cx="26670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Dar al </a:t>
            </a:r>
            <a:r>
              <a:rPr kumimoji="0" lang="en-US" sz="3100" b="0" i="0" u="none" strike="noStrike" kern="1200" cap="none" spc="0" normalizeH="0" baseline="0" noProof="0" dirty="0" err="1" smtClean="0">
                <a:ln>
                  <a:noFill/>
                </a:ln>
                <a:solidFill>
                  <a:srgbClr val="FFFF66"/>
                </a:solidFill>
                <a:effectLst/>
                <a:uLnTx/>
                <a:uFillTx/>
                <a:latin typeface="+mj-lt"/>
                <a:ea typeface="+mj-ea"/>
                <a:cs typeface="+mj-cs"/>
              </a:rPr>
              <a:t>Gani</a:t>
            </a:r>
            <a:r>
              <a:rPr kumimoji="0" lang="en-US" sz="3100" b="0" i="0" u="none" strike="noStrike" kern="1200" cap="none" spc="0" normalizeH="0" baseline="0" noProof="0" dirty="0" smtClean="0">
                <a:ln>
                  <a:noFill/>
                </a:ln>
                <a:solidFill>
                  <a:srgbClr val="FFFF66"/>
                </a:solidFill>
                <a:effectLst/>
                <a:uLnTx/>
                <a:uFillTx/>
                <a:latin typeface="+mj-lt"/>
                <a:ea typeface="+mj-ea"/>
                <a:cs typeface="+mj-cs"/>
              </a:rPr>
              <a:t> 262</a:t>
            </a:r>
            <a:r>
              <a:rPr kumimoji="0" lang="en-US" sz="3100" b="0" i="0" u="none" strike="noStrike" kern="1200" cap="none" spc="0" normalizeH="0" noProof="0" dirty="0" smtClean="0">
                <a:ln>
                  <a:noFill/>
                </a:ln>
                <a:solidFill>
                  <a:srgbClr val="FFFF66"/>
                </a:solidFill>
                <a:effectLst/>
                <a:uLnTx/>
                <a:uFillTx/>
                <a:latin typeface="+mj-lt"/>
                <a:ea typeface="+mj-ea"/>
                <a:cs typeface="+mj-cs"/>
              </a:rPr>
              <a:t> – Is it Really From Our Moon?</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Tree>
  </p:cSld>
  <p:clrMapOvr>
    <a:masterClrMapping/>
  </p:clrMapOvr>
  <p:transition advClick="0"/>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TextBox 16"/>
          <p:cNvSpPr txBox="1"/>
          <p:nvPr/>
        </p:nvSpPr>
        <p:spPr>
          <a:xfrm>
            <a:off x="2743200" y="4400550"/>
            <a:ext cx="3581400" cy="461665"/>
          </a:xfrm>
          <a:prstGeom prst="rect">
            <a:avLst/>
          </a:prstGeom>
          <a:noFill/>
        </p:spPr>
        <p:txBody>
          <a:bodyPr wrap="square" rtlCol="0">
            <a:spAutoFit/>
          </a:bodyPr>
          <a:lstStyle/>
          <a:p>
            <a:pPr algn="ctr"/>
            <a:r>
              <a:rPr lang="en-US" sz="2400" b="1" u="sng" dirty="0" smtClean="0">
                <a:solidFill>
                  <a:srgbClr val="00CCFF"/>
                </a:solidFill>
              </a:rPr>
              <a:t>Click Here to Try Again!</a:t>
            </a:r>
            <a:endParaRPr lang="en-US" sz="2400" b="1" u="sng" dirty="0">
              <a:solidFill>
                <a:srgbClr val="00CCFF"/>
              </a:solidFill>
            </a:endParaRPr>
          </a:p>
        </p:txBody>
      </p:sp>
      <p:sp>
        <p:nvSpPr>
          <p:cNvPr id="18" name="Rectangle 17">
            <a:hlinkClick r:id="rId3" action="ppaction://hlinksldjump"/>
          </p:cNvPr>
          <p:cNvSpPr/>
          <p:nvPr/>
        </p:nvSpPr>
        <p:spPr>
          <a:xfrm>
            <a:off x="3048000" y="4438650"/>
            <a:ext cx="3124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209800" y="2571750"/>
            <a:ext cx="4724400" cy="307777"/>
          </a:xfrm>
          <a:prstGeom prst="rect">
            <a:avLst/>
          </a:prstGeom>
          <a:noFill/>
        </p:spPr>
        <p:txBody>
          <a:bodyPr wrap="square" rtlCol="0">
            <a:spAutoFit/>
          </a:bodyPr>
          <a:lstStyle/>
          <a:p>
            <a:pPr algn="ctr"/>
            <a:r>
              <a:rPr lang="en-US" sz="1400" dirty="0" smtClean="0">
                <a:solidFill>
                  <a:srgbClr val="CC99FF"/>
                </a:solidFill>
              </a:rPr>
              <a:t>Your Answer: Dar al </a:t>
            </a:r>
            <a:r>
              <a:rPr lang="en-US" sz="1400" dirty="0" err="1" smtClean="0">
                <a:solidFill>
                  <a:srgbClr val="CC99FF"/>
                </a:solidFill>
              </a:rPr>
              <a:t>Gani</a:t>
            </a:r>
            <a:r>
              <a:rPr lang="en-US" sz="1400" dirty="0" smtClean="0">
                <a:solidFill>
                  <a:srgbClr val="CC99FF"/>
                </a:solidFill>
              </a:rPr>
              <a:t> 262 is  from Earth</a:t>
            </a:r>
            <a:endParaRPr lang="en-US" sz="1400" dirty="0">
              <a:solidFill>
                <a:srgbClr val="CC99FF"/>
              </a:solidFill>
            </a:endParaRPr>
          </a:p>
        </p:txBody>
      </p:sp>
      <p:pic>
        <p:nvPicPr>
          <p:cNvPr id="83972" name="Picture 4" descr="Z:\!LAPO\Exhibits\Meteorites\Meteorite Computer Exhibit\exhibit\Grf-eart_b.jpg"/>
          <p:cNvPicPr>
            <a:picLocks noChangeAspect="1" noChangeArrowheads="1"/>
          </p:cNvPicPr>
          <p:nvPr/>
        </p:nvPicPr>
        <p:blipFill>
          <a:blip r:embed="rId4" cstate="print"/>
          <a:srcRect/>
          <a:stretch>
            <a:fillRect/>
          </a:stretch>
        </p:blipFill>
        <p:spPr bwMode="auto">
          <a:xfrm>
            <a:off x="4800600" y="1200150"/>
            <a:ext cx="1280160" cy="1280160"/>
          </a:xfrm>
          <a:prstGeom prst="rect">
            <a:avLst/>
          </a:prstGeom>
          <a:noFill/>
        </p:spPr>
      </p:pic>
      <p:sp>
        <p:nvSpPr>
          <p:cNvPr id="29" name="TextBox 28"/>
          <p:cNvSpPr txBox="1"/>
          <p:nvPr/>
        </p:nvSpPr>
        <p:spPr>
          <a:xfrm>
            <a:off x="4343400" y="1657350"/>
            <a:ext cx="457200" cy="523220"/>
          </a:xfrm>
          <a:prstGeom prst="rect">
            <a:avLst/>
          </a:prstGeom>
          <a:noFill/>
        </p:spPr>
        <p:txBody>
          <a:bodyPr wrap="square" rtlCol="0">
            <a:spAutoFit/>
          </a:bodyPr>
          <a:lstStyle/>
          <a:p>
            <a:r>
              <a:rPr lang="en-US" sz="2800" b="1" dirty="0" smtClean="0">
                <a:solidFill>
                  <a:srgbClr val="CC99FF"/>
                </a:solidFill>
                <a:latin typeface="Abadi MT Condensed" pitchFamily="34" charset="0"/>
              </a:rPr>
              <a:t>?</a:t>
            </a:r>
            <a:endParaRPr lang="en-US" sz="2800" b="1" dirty="0">
              <a:solidFill>
                <a:srgbClr val="CC99FF"/>
              </a:solidFill>
              <a:latin typeface="Abadi MT Condensed" pitchFamily="34" charset="0"/>
            </a:endParaRPr>
          </a:p>
        </p:txBody>
      </p:sp>
      <p:sp>
        <p:nvSpPr>
          <p:cNvPr id="26" name="TextBox 25"/>
          <p:cNvSpPr txBox="1"/>
          <p:nvPr/>
        </p:nvSpPr>
        <p:spPr>
          <a:xfrm>
            <a:off x="533400" y="2876550"/>
            <a:ext cx="8382000" cy="1569660"/>
          </a:xfrm>
          <a:prstGeom prst="rect">
            <a:avLst/>
          </a:prstGeom>
          <a:noFill/>
        </p:spPr>
        <p:txBody>
          <a:bodyPr wrap="square" rtlCol="0">
            <a:spAutoFit/>
          </a:bodyPr>
          <a:lstStyle/>
          <a:p>
            <a:r>
              <a:rPr lang="en-US" sz="1200" dirty="0" smtClean="0">
                <a:solidFill>
                  <a:srgbClr val="FF0000"/>
                </a:solidFill>
              </a:rPr>
              <a:t>Wrong. </a:t>
            </a:r>
            <a:r>
              <a:rPr lang="en-US" sz="1200" dirty="0" smtClean="0"/>
              <a:t>What scientists look for is a match of composition.  In other words, is Dar al </a:t>
            </a:r>
            <a:r>
              <a:rPr lang="en-US" sz="1200" dirty="0" err="1" smtClean="0"/>
              <a:t>Gani</a:t>
            </a:r>
            <a:r>
              <a:rPr lang="en-US" sz="1200" dirty="0" smtClean="0"/>
              <a:t> 262 made of the same stuff as Earth rocks are made of, and in the same amounts? According to these two graphs, Dar al </a:t>
            </a:r>
            <a:r>
              <a:rPr lang="en-US" sz="1200" dirty="0" err="1" smtClean="0"/>
              <a:t>Gani</a:t>
            </a:r>
            <a:r>
              <a:rPr lang="en-US" sz="1200" dirty="0" smtClean="0"/>
              <a:t> 262 and Earth rocks have the same chemicals, but different amounts.  Dar al </a:t>
            </a:r>
            <a:r>
              <a:rPr lang="en-US" sz="1200" dirty="0" err="1" smtClean="0"/>
              <a:t>Gani</a:t>
            </a:r>
            <a:r>
              <a:rPr lang="en-US" sz="1200" dirty="0" smtClean="0"/>
              <a:t> 262 has more Chemical D than Earth rocks have.  Dar al </a:t>
            </a:r>
            <a:r>
              <a:rPr lang="en-US" sz="1200" dirty="0" err="1" smtClean="0"/>
              <a:t>Gani</a:t>
            </a:r>
            <a:r>
              <a:rPr lang="en-US" sz="1200" dirty="0" smtClean="0"/>
              <a:t> 262 and Earth rocks have roughly the same amount of Chemical A.  However, Earth rocks have much more Chemical B and Chemical C than Dar al </a:t>
            </a:r>
            <a:r>
              <a:rPr lang="en-US" sz="1200" dirty="0" err="1" smtClean="0"/>
              <a:t>Gani</a:t>
            </a:r>
            <a:r>
              <a:rPr lang="en-US" sz="1200" dirty="0" smtClean="0"/>
              <a:t> 262 has.  Dar al </a:t>
            </a:r>
            <a:r>
              <a:rPr lang="en-US" sz="1200" dirty="0" err="1" smtClean="0"/>
              <a:t>Gani</a:t>
            </a:r>
            <a:r>
              <a:rPr lang="en-US" sz="1200" dirty="0" smtClean="0"/>
              <a:t> 262 and Earth are </a:t>
            </a:r>
            <a:r>
              <a:rPr lang="en-US" sz="1200" i="1" dirty="0" smtClean="0"/>
              <a:t>not</a:t>
            </a:r>
            <a:r>
              <a:rPr lang="en-US" sz="1200" dirty="0" smtClean="0"/>
              <a:t> good matches.</a:t>
            </a:r>
          </a:p>
          <a:p>
            <a:endParaRPr lang="en-US" sz="1200" dirty="0" smtClean="0"/>
          </a:p>
          <a:p>
            <a:r>
              <a:rPr lang="en-US" sz="1200" dirty="0" smtClean="0"/>
              <a:t>Don't worry: scientists make plenty of mistakes before they figure things out... it's just part of doing science!</a:t>
            </a:r>
          </a:p>
          <a:p>
            <a:endParaRPr lang="en-US" sz="1200" dirty="0">
              <a:solidFill>
                <a:srgbClr val="66FFCC"/>
              </a:solidFill>
            </a:endParaRPr>
          </a:p>
        </p:txBody>
      </p:sp>
      <p:pic>
        <p:nvPicPr>
          <p:cNvPr id="24" name="Picture 8" descr="Z:\!LAPO\Exhibits\Meteorites\Meteorite Computer Exhibit\exhibit\Grf-dag_a.jpg"/>
          <p:cNvPicPr>
            <a:picLocks noChangeAspect="1" noChangeArrowheads="1"/>
          </p:cNvPicPr>
          <p:nvPr/>
        </p:nvPicPr>
        <p:blipFill>
          <a:blip r:embed="rId5" cstate="print"/>
          <a:srcRect/>
          <a:stretch>
            <a:fillRect/>
          </a:stretch>
        </p:blipFill>
        <p:spPr bwMode="auto">
          <a:xfrm>
            <a:off x="2971800" y="1200150"/>
            <a:ext cx="1298447" cy="1298448"/>
          </a:xfrm>
          <a:prstGeom prst="rect">
            <a:avLst/>
          </a:prstGeom>
          <a:noFill/>
        </p:spPr>
      </p:pic>
      <p:sp>
        <p:nvSpPr>
          <p:cNvPr id="21"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Dar al </a:t>
            </a:r>
            <a:r>
              <a:rPr kumimoji="0" lang="en-US" sz="3100" b="0" i="0" u="none" strike="noStrike" kern="1200" cap="none" spc="0" normalizeH="0" baseline="0" noProof="0" dirty="0" err="1" smtClean="0">
                <a:ln>
                  <a:noFill/>
                </a:ln>
                <a:solidFill>
                  <a:srgbClr val="FFFF66"/>
                </a:solidFill>
                <a:effectLst/>
                <a:uLnTx/>
                <a:uFillTx/>
                <a:latin typeface="+mj-lt"/>
                <a:ea typeface="+mj-ea"/>
                <a:cs typeface="+mj-cs"/>
              </a:rPr>
              <a:t>Gani</a:t>
            </a:r>
            <a:r>
              <a:rPr kumimoji="0" lang="en-US" sz="3100" b="0" i="0" u="none" strike="noStrike" kern="1200" cap="none" spc="0" normalizeH="0" baseline="0" noProof="0" dirty="0" smtClean="0">
                <a:ln>
                  <a:noFill/>
                </a:ln>
                <a:solidFill>
                  <a:srgbClr val="FFFF66"/>
                </a:solidFill>
                <a:effectLst/>
                <a:uLnTx/>
                <a:uFillTx/>
                <a:latin typeface="+mj-lt"/>
                <a:ea typeface="+mj-ea"/>
                <a:cs typeface="+mj-cs"/>
              </a:rPr>
              <a:t> 262</a:t>
            </a:r>
            <a:r>
              <a:rPr kumimoji="0" lang="en-US" sz="3100" b="0" i="0" u="none" strike="noStrike" kern="1200" cap="none" spc="0" normalizeH="0" noProof="0" dirty="0" smtClean="0">
                <a:ln>
                  <a:noFill/>
                </a:ln>
                <a:solidFill>
                  <a:srgbClr val="FFFF66"/>
                </a:solidFill>
                <a:effectLst/>
                <a:uLnTx/>
                <a:uFillTx/>
                <a:latin typeface="+mj-lt"/>
                <a:ea typeface="+mj-ea"/>
                <a:cs typeface="+mj-cs"/>
              </a:rPr>
              <a:t> – Is it Really From Our Moon?</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Tree>
  </p:cSld>
  <p:clrMapOvr>
    <a:masterClrMapping/>
  </p:clrMapOvr>
  <p:transition advClick="0"/>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TextBox 16"/>
          <p:cNvSpPr txBox="1"/>
          <p:nvPr/>
        </p:nvSpPr>
        <p:spPr>
          <a:xfrm>
            <a:off x="2743200" y="4400550"/>
            <a:ext cx="3581400" cy="461665"/>
          </a:xfrm>
          <a:prstGeom prst="rect">
            <a:avLst/>
          </a:prstGeom>
          <a:noFill/>
        </p:spPr>
        <p:txBody>
          <a:bodyPr wrap="square" rtlCol="0">
            <a:spAutoFit/>
          </a:bodyPr>
          <a:lstStyle/>
          <a:p>
            <a:pPr algn="ctr"/>
            <a:r>
              <a:rPr lang="en-US" sz="2400" b="1" u="sng" dirty="0" smtClean="0">
                <a:solidFill>
                  <a:srgbClr val="00CCFF"/>
                </a:solidFill>
              </a:rPr>
              <a:t>Click Here to Go Back</a:t>
            </a:r>
            <a:endParaRPr lang="en-US" sz="2400" b="1" u="sng" dirty="0">
              <a:solidFill>
                <a:srgbClr val="00CCFF"/>
              </a:solidFill>
            </a:endParaRPr>
          </a:p>
        </p:txBody>
      </p:sp>
      <p:sp>
        <p:nvSpPr>
          <p:cNvPr id="18" name="Rectangle 17">
            <a:hlinkClick r:id="rId3" action="ppaction://hlinksldjump"/>
          </p:cNvPr>
          <p:cNvSpPr/>
          <p:nvPr/>
        </p:nvSpPr>
        <p:spPr>
          <a:xfrm>
            <a:off x="3124200" y="4514850"/>
            <a:ext cx="2743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590800" y="2721173"/>
            <a:ext cx="4343400" cy="307777"/>
          </a:xfrm>
          <a:prstGeom prst="rect">
            <a:avLst/>
          </a:prstGeom>
          <a:noFill/>
        </p:spPr>
        <p:txBody>
          <a:bodyPr wrap="square" rtlCol="0">
            <a:spAutoFit/>
          </a:bodyPr>
          <a:lstStyle/>
          <a:p>
            <a:pPr algn="ctr"/>
            <a:r>
              <a:rPr lang="en-US" sz="1400" dirty="0" smtClean="0">
                <a:solidFill>
                  <a:srgbClr val="CC99FF"/>
                </a:solidFill>
              </a:rPr>
              <a:t>Your Answer: Dar al </a:t>
            </a:r>
            <a:r>
              <a:rPr lang="en-US" sz="1400" dirty="0" err="1" smtClean="0">
                <a:solidFill>
                  <a:srgbClr val="CC99FF"/>
                </a:solidFill>
              </a:rPr>
              <a:t>Gani</a:t>
            </a:r>
            <a:r>
              <a:rPr lang="en-US" sz="1400" dirty="0" smtClean="0">
                <a:solidFill>
                  <a:srgbClr val="CC99FF"/>
                </a:solidFill>
              </a:rPr>
              <a:t> 262 is from our Moon</a:t>
            </a:r>
            <a:endParaRPr lang="en-US" sz="1400" dirty="0">
              <a:solidFill>
                <a:srgbClr val="CC99FF"/>
              </a:solidFill>
            </a:endParaRPr>
          </a:p>
        </p:txBody>
      </p:sp>
      <p:sp>
        <p:nvSpPr>
          <p:cNvPr id="29" name="TextBox 28"/>
          <p:cNvSpPr txBox="1"/>
          <p:nvPr/>
        </p:nvSpPr>
        <p:spPr>
          <a:xfrm>
            <a:off x="4343400" y="1657350"/>
            <a:ext cx="457200" cy="523220"/>
          </a:xfrm>
          <a:prstGeom prst="rect">
            <a:avLst/>
          </a:prstGeom>
          <a:noFill/>
        </p:spPr>
        <p:txBody>
          <a:bodyPr wrap="square" rtlCol="0">
            <a:spAutoFit/>
          </a:bodyPr>
          <a:lstStyle/>
          <a:p>
            <a:r>
              <a:rPr lang="en-US" sz="2800" b="1" dirty="0" smtClean="0">
                <a:solidFill>
                  <a:srgbClr val="CC99FF"/>
                </a:solidFill>
                <a:latin typeface="Abadi MT Condensed" pitchFamily="34" charset="0"/>
              </a:rPr>
              <a:t>?</a:t>
            </a:r>
            <a:endParaRPr lang="en-US" sz="2800" b="1" dirty="0">
              <a:solidFill>
                <a:srgbClr val="CC99FF"/>
              </a:solidFill>
              <a:latin typeface="Abadi MT Condensed" pitchFamily="34" charset="0"/>
            </a:endParaRPr>
          </a:p>
        </p:txBody>
      </p:sp>
      <p:sp>
        <p:nvSpPr>
          <p:cNvPr id="26" name="TextBox 25"/>
          <p:cNvSpPr txBox="1"/>
          <p:nvPr/>
        </p:nvSpPr>
        <p:spPr>
          <a:xfrm>
            <a:off x="533400" y="2971621"/>
            <a:ext cx="8382000" cy="830997"/>
          </a:xfrm>
          <a:prstGeom prst="rect">
            <a:avLst/>
          </a:prstGeom>
          <a:noFill/>
        </p:spPr>
        <p:txBody>
          <a:bodyPr wrap="square" rtlCol="0">
            <a:spAutoFit/>
          </a:bodyPr>
          <a:lstStyle/>
          <a:p>
            <a:r>
              <a:rPr lang="en-US" sz="1200" dirty="0" smtClean="0">
                <a:solidFill>
                  <a:srgbClr val="66FFCC"/>
                </a:solidFill>
              </a:rPr>
              <a:t>Right! </a:t>
            </a:r>
            <a:r>
              <a:rPr lang="en-US" sz="1200" dirty="0" smtClean="0"/>
              <a:t>What scientists look for is a match of composition.  In other words, is Dar al </a:t>
            </a:r>
            <a:r>
              <a:rPr lang="en-US" sz="1200" dirty="0" err="1" smtClean="0"/>
              <a:t>Gani</a:t>
            </a:r>
            <a:r>
              <a:rPr lang="en-US" sz="1200" dirty="0" smtClean="0"/>
              <a:t> 262 </a:t>
            </a:r>
            <a:r>
              <a:rPr lang="en-US" sz="1200" dirty="0" err="1" smtClean="0"/>
              <a:t>i</a:t>
            </a:r>
            <a:r>
              <a:rPr lang="en-US" sz="1200" dirty="0" smtClean="0"/>
              <a:t> made of the same stuff as Moon rocks are made of, and in the same amounts? According to these two graphs, Dar al </a:t>
            </a:r>
            <a:r>
              <a:rPr lang="en-US" sz="1200" dirty="0" err="1" smtClean="0"/>
              <a:t>Gani</a:t>
            </a:r>
            <a:r>
              <a:rPr lang="en-US" sz="1200" dirty="0" smtClean="0"/>
              <a:t> 262 and Moon rocks have the same chemicals, </a:t>
            </a:r>
            <a:r>
              <a:rPr lang="en-US" sz="1200" i="1" dirty="0" smtClean="0"/>
              <a:t>and</a:t>
            </a:r>
            <a:r>
              <a:rPr lang="en-US" sz="1200" dirty="0" smtClean="0"/>
              <a:t> they're in the same amounts.  Dar al </a:t>
            </a:r>
            <a:r>
              <a:rPr lang="en-US" sz="1200" dirty="0" err="1" smtClean="0"/>
              <a:t>Gani</a:t>
            </a:r>
            <a:r>
              <a:rPr lang="en-US" sz="1200" dirty="0" smtClean="0"/>
              <a:t> 262 and our Moon are perfect matches, so Dar al </a:t>
            </a:r>
            <a:r>
              <a:rPr lang="en-US" sz="1200" dirty="0" err="1" smtClean="0"/>
              <a:t>Gani</a:t>
            </a:r>
            <a:r>
              <a:rPr lang="en-US" sz="1200" dirty="0" smtClean="0"/>
              <a:t> 262 </a:t>
            </a:r>
            <a:r>
              <a:rPr lang="en-US" sz="1200" i="1" dirty="0" smtClean="0"/>
              <a:t>must</a:t>
            </a:r>
            <a:r>
              <a:rPr lang="en-US" sz="1200" dirty="0" smtClean="0"/>
              <a:t> be from our Moon. </a:t>
            </a:r>
          </a:p>
          <a:p>
            <a:endParaRPr lang="en-US" sz="1200" dirty="0">
              <a:solidFill>
                <a:srgbClr val="66FFCC"/>
              </a:solidFill>
            </a:endParaRPr>
          </a:p>
        </p:txBody>
      </p:sp>
      <p:pic>
        <p:nvPicPr>
          <p:cNvPr id="16" name="Picture 8" descr="Z:\!LAPO\Exhibits\Meteorites\Meteorite Computer Exhibit\exhibit\Grf-moon_b.jpg"/>
          <p:cNvPicPr>
            <a:picLocks noChangeAspect="1" noChangeArrowheads="1"/>
          </p:cNvPicPr>
          <p:nvPr/>
        </p:nvPicPr>
        <p:blipFill>
          <a:blip r:embed="rId4" cstate="print"/>
          <a:srcRect/>
          <a:stretch>
            <a:fillRect/>
          </a:stretch>
        </p:blipFill>
        <p:spPr bwMode="auto">
          <a:xfrm>
            <a:off x="4800600" y="1200150"/>
            <a:ext cx="1280160" cy="1280160"/>
          </a:xfrm>
          <a:prstGeom prst="rect">
            <a:avLst/>
          </a:prstGeom>
          <a:noFill/>
        </p:spPr>
      </p:pic>
      <p:pic>
        <p:nvPicPr>
          <p:cNvPr id="25" name="Picture 8" descr="Z:\!LAPO\Exhibits\Meteorites\Meteorite Computer Exhibit\exhibit\Grf-dag_a.jpg"/>
          <p:cNvPicPr>
            <a:picLocks noChangeAspect="1" noChangeArrowheads="1"/>
          </p:cNvPicPr>
          <p:nvPr/>
        </p:nvPicPr>
        <p:blipFill>
          <a:blip r:embed="rId5" cstate="print"/>
          <a:srcRect/>
          <a:stretch>
            <a:fillRect/>
          </a:stretch>
        </p:blipFill>
        <p:spPr bwMode="auto">
          <a:xfrm>
            <a:off x="2968753" y="1200150"/>
            <a:ext cx="1298447" cy="1298448"/>
          </a:xfrm>
          <a:prstGeom prst="rect">
            <a:avLst/>
          </a:prstGeom>
          <a:noFill/>
        </p:spPr>
      </p:pic>
      <p:sp>
        <p:nvSpPr>
          <p:cNvPr id="27"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Dar al </a:t>
            </a:r>
            <a:r>
              <a:rPr kumimoji="0" lang="en-US" sz="3100" b="0" i="0" u="none" strike="noStrike" kern="1200" cap="none" spc="0" normalizeH="0" baseline="0" noProof="0" dirty="0" err="1" smtClean="0">
                <a:ln>
                  <a:noFill/>
                </a:ln>
                <a:solidFill>
                  <a:srgbClr val="FFFF66"/>
                </a:solidFill>
                <a:effectLst/>
                <a:uLnTx/>
                <a:uFillTx/>
                <a:latin typeface="+mj-lt"/>
                <a:ea typeface="+mj-ea"/>
                <a:cs typeface="+mj-cs"/>
              </a:rPr>
              <a:t>Gani</a:t>
            </a:r>
            <a:r>
              <a:rPr kumimoji="0" lang="en-US" sz="3100" b="0" i="0" u="none" strike="noStrike" kern="1200" cap="none" spc="0" normalizeH="0" baseline="0" noProof="0" dirty="0" smtClean="0">
                <a:ln>
                  <a:noFill/>
                </a:ln>
                <a:solidFill>
                  <a:srgbClr val="FFFF66"/>
                </a:solidFill>
                <a:effectLst/>
                <a:uLnTx/>
                <a:uFillTx/>
                <a:latin typeface="+mj-lt"/>
                <a:ea typeface="+mj-ea"/>
                <a:cs typeface="+mj-cs"/>
              </a:rPr>
              <a:t> 262</a:t>
            </a:r>
            <a:r>
              <a:rPr kumimoji="0" lang="en-US" sz="3100" b="0" i="0" u="none" strike="noStrike" kern="1200" cap="none" spc="0" normalizeH="0" noProof="0" dirty="0" smtClean="0">
                <a:ln>
                  <a:noFill/>
                </a:ln>
                <a:solidFill>
                  <a:srgbClr val="FFFF66"/>
                </a:solidFill>
                <a:effectLst/>
                <a:uLnTx/>
                <a:uFillTx/>
                <a:latin typeface="+mj-lt"/>
                <a:ea typeface="+mj-ea"/>
                <a:cs typeface="+mj-cs"/>
              </a:rPr>
              <a:t> – Is it Really From Our Moon?</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30" name="TextBox 29"/>
          <p:cNvSpPr txBox="1"/>
          <p:nvPr/>
        </p:nvSpPr>
        <p:spPr>
          <a:xfrm>
            <a:off x="5791200" y="4400550"/>
            <a:ext cx="3581400" cy="461665"/>
          </a:xfrm>
          <a:prstGeom prst="rect">
            <a:avLst/>
          </a:prstGeom>
          <a:noFill/>
        </p:spPr>
        <p:txBody>
          <a:bodyPr wrap="square" rtlCol="0">
            <a:spAutoFit/>
          </a:bodyPr>
          <a:lstStyle/>
          <a:p>
            <a:pPr algn="ctr"/>
            <a:r>
              <a:rPr lang="en-US" sz="2400" b="1" u="sng" dirty="0" smtClean="0">
                <a:solidFill>
                  <a:srgbClr val="00CCFF"/>
                </a:solidFill>
              </a:rPr>
              <a:t>Return to Menu</a:t>
            </a:r>
            <a:endParaRPr lang="en-US" sz="2400" b="1" u="sng" dirty="0">
              <a:solidFill>
                <a:srgbClr val="00CCFF"/>
              </a:solidFill>
            </a:endParaRPr>
          </a:p>
        </p:txBody>
      </p:sp>
      <p:sp>
        <p:nvSpPr>
          <p:cNvPr id="31" name="Rectangle 30">
            <a:hlinkClick r:id="rId6" action="ppaction://hlinksldjump"/>
          </p:cNvPr>
          <p:cNvSpPr/>
          <p:nvPr/>
        </p:nvSpPr>
        <p:spPr>
          <a:xfrm>
            <a:off x="6553200" y="4438650"/>
            <a:ext cx="2057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5300" name="AutoShape 4" descr="data:image/jpeg;base64,/9j/4AAQSkZJRgABAQAAAQABAAD/2wCEAAkGBxQTEhUUEhQVFRQXGBQYFBgVFBUXFRcXFRQXFxcUFBUYHCggGBolHBQUITEhJSkrLi4uFx8zODMsNygtLisBCgoKDg0OGxAQGiwkHCQsLCwsLCwsLCwsLCwsLCwsLCwsLCwsLCwsLCwsLCwsLCwsLCwsLCwsLCwsLCwsLCwsLP/AABEIAMIBAwMBIgACEQEDEQH/xAAcAAABBQEBAQAAAAAAAAAAAAADAAECBAUGBwj/xAA/EAABAwIDBQUHAwIFAwUAAAABAAIRAyEEBTEGEkFRcSJhgZHwBxMyobHB4UJS0XLxFCNikrKTotIVFhczgv/EABkBAAMBAQEAAAAAAAAAAAAAAAECAwAEBf/EACkRAAICAgIBAwMEAwAAAAAAAAABAhEDEiExBBMiQTJRkWFxgbEUQqH/2gAMAwEAAhEDEQA/APJXJ2KdRqESuXs9VBzUUN5Da7n8j3WSWoNkiUMogCRaiAgAmcpKJWASpU1oMp2Fhblx6oGECvu0SyY0StVdNlBrEUBSLUEBsE0KXulYoYeSrzcASbSRwkQs3QEzG9wpCkuhp5M48FYbs886NPkh6kTUzmBRS90us/8Abb/2nyKDVyJ44IerH7m1ZzBpKJpLaxGTGxINjIiR580F+DOsJ1JCuzI92mhaL8IYmLH1ooPwjomD5I2hbM14QCFpVMKRGh0PHyKpOpmdEyaMyq9PSw5doFrZZkz6rhaB0XZZbsxEF3wjW3qVDN5cMfzyVw+NPI+DjMPlExZbeDyxrBvOj5fRbGZYZtISwF26DJP1hchm2OcZ7RHOPVlzQnPyOnwdk8cPG+pcj4/Od55DRYWB/CpMxWoPH6LMIJNki6Oq9CPjRiqPOl5k27NOviQAd3Q8VlvemlRKuko8ROec5ZHcmSCSTU6wpp1SqxKsVVWKionXsJTCHKJTPTkhQ1hGBOU7Qk5bU2wBOGp3hSYgCw1CytSgU2LTwWDLoskbGTK9KiStfL8le8iAV22yWwL6wD39in+4jX+kcV6llGR0MMP8tgn9xu7z4eCVNy5XC+5OeSMe+WeaZF7OarwC8CmP9Wv+3Vdpl+wmHp/HLz/tHyv810zsQAhnGDvhC8K7dkHlyPrgBh8mw7PhpM8WyfMq4ym0aNA6AKDqo9EKL6hCb1Ix6S/BL3Pth7ckOpQY74mNPVoKrHEX493JAxmYhgN78/wpy8pLseOKTdI53aaphKLy2pg3bo93D29lpDjBLSLWMWN9bRBIWbNYGo0Pa4UySGtFVwEl5EBpm5JAjjwWRtNtiHNfRqgFjgRpeLiW9Fh7C5wx4fRqu33U5dTdbea3dIBBOhjev3wuWXkdy19v4/o74+O9Kv3fn+zsMXsS0D4G95BFuRPrisV+yQc8sbYiN4cpEiYVnL9rd7Db5Paa5tN9/wBw7LjvC43TOi0cvxFSq2v7prnuLxQcWFjXUxulr6vbIB3RBAvwUZZLdQv+TaThFyl8GM/2eiO04AnQGJJ5DmVDD+z2lPaI3mgFwkSAZgkd5DvIrvcRUFJtNpmxABIqPNmmN5/6T2fidr3khYWeYl4qWb2ns7RE2YySCTpq421v3Ljy58y4TY2GcpyqkjMdhKGGYZLQGgku4jvE2lcpn21DXhooFpH7uFupuVg7VZxVfJaXe746x3TysuQ/xRmQIHAD8rs8bwHNbTds6svkrA67Z0uIzNrWONU77zJjkdbhchXr7xJPFExby4y4qufovZwYFjX6nl+R5Esz/RCnl4KKmG2nw4fRQI9WXQc4kydKFjDtSTtCdajGi8IDwrEoNQJS6YFEYoFEoNBNyBrczwFhbnohQ1h2BReVNihUCDRrIAT09fyjMpqNFi1suwZe4KMnQyC5TlzqjgAF7TsVsI2m0VMQ2Tq1h+r/AOET2fbHtosbWqt7Zuxp4f6iOa7WpV+Si2ktp/wieTL/AKx/IQuAHIKpi8U0A3/hZ2Y521gMnTlqVy+ZbQt1aTHcbgcyufL5O/CDh8ST5ZvVMe3ib9bDqVmY7PgyQHR04rkcdnQhzmuNrjm6OInQriszzjeMzqec8lzwxSkz0o4oLs9YG2EiAeo+uiqV9pd8xMAC0zB6RZeQjMS2SJ/iPuotzuoCYOoMzBEHmPKPBW/xW+zP049I95y7Ov8ALJPIASNe8QVzGe7QGHHeHKL8dePcuWwedu/w29y1voT8wuaxmcbwJknx+SmvHbdfYWKirYbH524zBkcQbzPOVV2WzT3eK17JniOPBYdSrqgE8V6C8eLg4/c555mpKSOnp5gaYxNKRu1AN0yZBpukf9riF6F7KNpxRo16mKeYLgW72rnOJ05uPZC8Y95Jl3itWlm4FMU9G70uF4MaW/HJJk8d17e+ArJHImpvg9ipe1Sk+mXClUME7wcI3ALDeJ+Mu1ssjM/aC+qIDGgOmwl5AOheWgNZbm6V5jVzskENAa0+fmRqovzYubBnd4U29lpP7n8/zaFzvwE5bNf9KLJhx/R2XcXmrqsgdoAXLgGyQNYHE8/posfci/P5dFYDiTvdkT+loMAdSnrNk93Ar0cSUFSRxZ5PJLaTspvCGUd7UFyuiAMpk6dMAZSa1MAj0mJkjDtpJ1ZaE6ejWRlRemBTOUqKWDckwpOTBCg7Flr06FTCsMahQNg2FpbxAXsHsv2UDz76q3sM0B/U7l0C4PZHJnVqrGNElxAH8r6Eo0mYekykywaAP5J71x5pJO30htmlS7ZYxmJgE8lg4/NA1pJ8hqs3P86jsif5XEZxtACI1J1voNInxK82UpZZWdOLx9VyaG0GaBw+IgaHx8VyOOxe6SWuOnEwSOVreCq5jme9eRqTHPh9uKw8VmERYRyvE991bHis6ttUWMyzcusLWi8XHL+6yfe6GY6/VAr1iTvf2Vdz5J8eN13wxpI5p5qLgcAb3Bm8ie6QdB9kz6nDXhbrJ6qrvaWPU8fFJ75FteUfdU1I+obGT4je3qcuh3C8W5KvicJumL+KqYesQRFo9fZdNjqIdSa+IcQJuNecKE/ZL9y+OWy5OYrcY/KpbytVhBPWyC9k9eS6I9HJmbk+CDXqW+hQknogptBpUmlCbKI2yVlouzu/ZrllCviWsrHsFsd+8bSJ0iyubabKnCVHU4sLtPBzToQuUyDMzRe144L27HvbmWXh4H+dSbvd5bHaH38CuJzlHJydGSC1Ul18ng1enCqPC3M2w264rGeF3Rdo4pcMAnATwpNarJAE1is02pmU7T4cPp4IwdN/x9E6MO0JKbQY0SRMUgU8qCm0paDZGEg1TCkGoNBsemFfoUwXQ2YtrqqTVsZLSl4U5OkZcs9f9lGUimx+Id+kbrepHaPlA8VuZtmVi7wCctGGwFKno4tBd1df10XDbQZmQInT6cl43kNyep2YYX7jM2hzjeJAm/L6LjsXiePHrpz6/lNm2Pl0gaG2vo/hZj68y53gB9FfHipHQ5kquJBfrHfw7psqmIPS+n91B1TeNx81Cr0XTGNEJSshvBDBhMmc5Wo5HL5Ce9HLw8OagXT/AB+VAO8koRoTZlqi4Dr06X71dwmYObabXsdO5ZtKOKI42U5RT7OqEuLNfE4P3jd9pkxceun0WQ7DuHBSpYpzTY8hrwstmli2P3QbE24W5f3Se6H7GWs+zAfSuoFi6StloIlpBB9WWecEQ6IRjlTNLAjPYyExC034WeCizBSYgo7oPpcUhspoFzwO9ex7J5iMO5rbRoR4XBC84wlEUGbxEk8iLdVayzNxMi3jJXPNbu0Pde00/aDlgpV3hvwO7bP6XXHlp4LgawXqG09UV8JTqWJZ2DHJ12/MO815nimwV04OjjyKmV2hH3dPnfvQmBHAXZFErGUwmhOEQlmljKjRDXvA5BxA8pTquCksEpb0mSZ6qYQWooWBYRqK0ITEZqxiQaus2HwfvMRTb+57R5kLlmBegey+mP8AF0jy3nf7Wk/Zc+f6R4Pk7rbvMYfujQQI6LyraLMZ4+pXTbX5hvVHnvK80zfFbzjdebjx7StnepKEKM+vVkpOmBOl47+arFyL74mAdBYaW4ru1IRyWyahVB6Ji77pVa5cJPAAD8fNZIE5roCSmlErDQ6z3IJTnPJihEa0R+bjv6KAU2QswRQalTUavJOX29R4IZclS5LtpKhpU2qAThyNCplijiXNMhxEfNWamZEm1ryVmAqe8lcEFTZrnN9BAsp1s7duw0NabXhYwFpUDUQ9KIzyuuSyKpcTKtYGpBVCk6D4evmrOGcD80+omx2+VVi6jUZw3T5tuD5Bclj23K39m68dnn/Bt81jZiLlbHGmLkdlOkBBmZtGka3lSTNapQutER0ychRWoKZIFJRCS1BspwptUy1MGrMWL4JtRmBV2orCsYs013Xs/r7lXePBlT/gQuFpFdRs1Whx/pf/AMSo5lcWPB8kc8xZc5/KSVw+Nfey6bManxeu77rmMS2TbxXLjjR05JcFWEVRB9BTeI18lVko8A3m6i4cjZJxTIoRu2IPTgcUwCmwSiBCDbJgpl0W9WQS5Cgt0TJUQ5SeBNtO/wC6GUaFciYcmcUySNG2JNTtKjNlElajbUFrGCgykTOqZYRuyYVzACXD1rKohGaYTJBTOvymQRPMBZuYHtFGyCoSR1A9d6q443TQjyaUrBMUio01OFdIQZMVIqLkaNYOUlGUlqFseFIBNCcBBoKYnNTeiiKJahQ1hGFbuR1YePLzssBqv4CrBCWUbQboLnL4e7jJM+Jlc9iLWC6PaJsw4cb+a5uubzxXMo0VlKwRF9I9cEMlSBmyjUEJqF2Ikp95RcmQEsmDwU+7j1sUIC2t05esFSE55PgoymTrAsclIJOdNykCiAlGvgopEpNRMOCop+CZBmEkkksYk0IrYI8UJqu4ajKpFAbNzJWw0nkCf4WfjXXWzSZuUOUwPISVg4h0lXjETYlSKNNkCijgJ1E2wlF6LuoNRNqByBJJBJAWwkKTQknC1AsaEgnKYpWh0yQCNRsUAIrSskZs1qo36XT6H8/Vc1iacFb+CqjQ6GxVDNsNBM+u9QlCmOpcGI5kFRqulWXcLXE/XQqtUbdLQbApEpyE0KbQRJJJLGEkklCxhJSkkiYdKEymx10UYgkpnjz4KK1GGTgJ2hWKdGU0YWK3RGlRlbeVYST9EDC4Mn1z/sunyvC+6puqPGnw9eHruXRGFEZTsoZ4+OwP0iPE6rn3C6uZhW3ibqoFVRBZYwzEbdSw7bIoano1kH2VeoEaoUwCZIWwLaVklda2ySGouxntcpAoIRQoooyYCm0Cb2ULqYCNAsgFNqSdrZnu1WoNhKb4K0d0VWR+oDzH4WU5EwuKLXShKNmTKWJpEE2uFSfTBI5cZtC7DFYQVme8p2cPiH3HcubxeFI4X+/cp6jKRmPpnkmDVcdRJubTN+9ALYSuA6kBc1RRXN4qBCm4jpkUk6lTiRPO/RLqYikFZr0mi7Xb1/UIb2x8im0BYFOiboThiKgawUKQCM2mrFPDnROsYrnQClRWpg8NccQiYPAnkuryfJd6LSfnrH8qyjRGUrKmSZUajgAOPr7pbUY9s+7Yewyw7zxct7aDFswlM0WEe8IioR+n/R15rzrF194p0BIE4ypNGiipUrlOE0KDLKbxAU6Qsg138Ewl8gSiU2obVYYEUBkwmTgJLCmK0ogcmDU8LnRZhWuRAVWRWOTgDBqQEaJmlFaFkhWwbxZVXGFecFWqtR1CpFnK8yNNwIP57iukqYBmJaXUo39XM+45hcQ4Qr+WZo6m4EEgjQhTqh3yExOVkEgiDKoYjBkevUL0LA5jQxQArRTqcHgdk/1Dh10TZxs24CQ0Qbgtu094WpC8o8y3Of0UhhZaSOHPnyXTYjKd3VviCqAwBGlun0KTQb1DGFERBBn1whQ9zylbH/p7hr49/XvUq2F0DQfhh06erBbQPqGO1g0OnMfYGPJMaXl61WuMC4CCIB7vujUcqlbQ3qGNSoozcOVv0MpcOHHThKv4XKiToOl0yiK5mHhMvJEc9bWstKhlGkX8V1OB2d3tAZ9aLqMFswykzfruFNg4uMT3Aako8IXlnNZHs46oRDT46nj66rQzvNqWCYadEg1v1PBkM7m83d/D6C2j2za1ppYUbjNC79bv/Edy8zzPHF5N02oUiGY48vcTKpsEoasUkYoZ8EYVnAUZKCQtrK8Od3rr68E6jyJKVIK2nZZ+J1Wu9ZlUSU9EYu2Co01ZDVJtNEgAG17QZ85HksFsAmQX1rlMhY1FOFLcTwnCiUIFqgEcoTwiYNSKs02qnSdCvYapKdISRMUydBPRV6tNXHtQnBPQiZl1mqs8LRrU1Te1TaKxY1DEuabLq8g2xqUbB0t4tddp8Dp4LkYTQpuJQ9gwme4LE/8A2t9y7mO0z+R81cZsjTqdrDvp1O5rgT4tN14vTruboVo4XO3t4nzWoVpHp1fY94PwnpHzFlVGy1+00+DYOh0OguubwPtCxVOwrPjkXbw8jK2KPtVxI1cw9abPsEOQaous2aeLbsxzBsrWE2cn4mH/APKof/K1flS/6bVXq+1HFHR7W/0sYPsjyakdpgtlC4EBpAm1jBHerBy3CYcf51amD+1p3neQ+68uxe2eIrfHVe4ci4x5LOdj3HiioN/IG0j07H7a0aXZwtIT++pBPg0W81we0e0tWq6XvLj3n5AcFjmqdSs7GPlVUEhbbFicQTdUajlOo9CQkyiQ7ArFMILVYpiy0UCTGa2XALqMJShiwssobz5XTPs0BUgvk58r+ClV4rPYyStCsg4ZiZgTpCDUHFPgK24QszGPulYY8sp7hN0lYYyyZTotsBCSSSQJFJyZJYJEI+GN0kk8QM0uHgoNTJKhABVVGqnSSspErlMkkpsqhOQ0kkGFDFMCkklGCSpAp0kwpcwiuMTpKseiMiVX15FZmI1TpIyNAqvUEklNlgisN+FJJMhGbWRix9c1qP4pJKq6OWf1FLEaFTw+iSSIX0FzMQ50WuVg1viSSSfA8AoSSSQG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 name="TextBox 16"/>
          <p:cNvSpPr txBox="1"/>
          <p:nvPr/>
        </p:nvSpPr>
        <p:spPr>
          <a:xfrm>
            <a:off x="2743200" y="4400550"/>
            <a:ext cx="3581400" cy="461665"/>
          </a:xfrm>
          <a:prstGeom prst="rect">
            <a:avLst/>
          </a:prstGeom>
          <a:noFill/>
        </p:spPr>
        <p:txBody>
          <a:bodyPr wrap="square" rtlCol="0">
            <a:spAutoFit/>
          </a:bodyPr>
          <a:lstStyle/>
          <a:p>
            <a:pPr algn="ctr"/>
            <a:r>
              <a:rPr lang="en-US" sz="2400" b="1" u="sng" dirty="0" smtClean="0">
                <a:solidFill>
                  <a:srgbClr val="00CCFF"/>
                </a:solidFill>
              </a:rPr>
              <a:t>Click Here to Go Back!</a:t>
            </a:r>
            <a:endParaRPr lang="en-US" sz="2400" b="1" u="sng" dirty="0">
              <a:solidFill>
                <a:srgbClr val="00CCFF"/>
              </a:solidFill>
            </a:endParaRPr>
          </a:p>
        </p:txBody>
      </p:sp>
      <p:sp>
        <p:nvSpPr>
          <p:cNvPr id="18" name="Rectangle 17">
            <a:hlinkClick r:id="rId3" action="ppaction://hlinksldjump"/>
          </p:cNvPr>
          <p:cNvSpPr/>
          <p:nvPr/>
        </p:nvSpPr>
        <p:spPr>
          <a:xfrm>
            <a:off x="3124200" y="4476750"/>
            <a:ext cx="2819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590800" y="2571750"/>
            <a:ext cx="3962400" cy="307777"/>
          </a:xfrm>
          <a:prstGeom prst="rect">
            <a:avLst/>
          </a:prstGeom>
          <a:noFill/>
        </p:spPr>
        <p:txBody>
          <a:bodyPr wrap="square" rtlCol="0">
            <a:spAutoFit/>
          </a:bodyPr>
          <a:lstStyle/>
          <a:p>
            <a:pPr algn="ctr"/>
            <a:r>
              <a:rPr lang="en-US" sz="1400" dirty="0" smtClean="0">
                <a:solidFill>
                  <a:srgbClr val="CC99FF"/>
                </a:solidFill>
              </a:rPr>
              <a:t>Your Answer: Dar al </a:t>
            </a:r>
            <a:r>
              <a:rPr lang="en-US" sz="1400" dirty="0" err="1" smtClean="0">
                <a:solidFill>
                  <a:srgbClr val="CC99FF"/>
                </a:solidFill>
              </a:rPr>
              <a:t>Gani</a:t>
            </a:r>
            <a:r>
              <a:rPr lang="en-US" sz="1400" dirty="0" smtClean="0">
                <a:solidFill>
                  <a:srgbClr val="CC99FF"/>
                </a:solidFill>
              </a:rPr>
              <a:t> 262 is from Mars.</a:t>
            </a:r>
            <a:endParaRPr lang="en-US" sz="1400" dirty="0">
              <a:solidFill>
                <a:srgbClr val="CC99FF"/>
              </a:solidFill>
            </a:endParaRPr>
          </a:p>
        </p:txBody>
      </p:sp>
      <p:sp>
        <p:nvSpPr>
          <p:cNvPr id="29" name="TextBox 28"/>
          <p:cNvSpPr txBox="1"/>
          <p:nvPr/>
        </p:nvSpPr>
        <p:spPr>
          <a:xfrm>
            <a:off x="4343400" y="1657350"/>
            <a:ext cx="457200" cy="523220"/>
          </a:xfrm>
          <a:prstGeom prst="rect">
            <a:avLst/>
          </a:prstGeom>
          <a:noFill/>
        </p:spPr>
        <p:txBody>
          <a:bodyPr wrap="square" rtlCol="0">
            <a:spAutoFit/>
          </a:bodyPr>
          <a:lstStyle/>
          <a:p>
            <a:r>
              <a:rPr lang="en-US" sz="2800" b="1" dirty="0" smtClean="0">
                <a:solidFill>
                  <a:srgbClr val="CC99FF"/>
                </a:solidFill>
                <a:latin typeface="Abadi MT Condensed" pitchFamily="34" charset="0"/>
              </a:rPr>
              <a:t>?</a:t>
            </a:r>
            <a:endParaRPr lang="en-US" sz="2800" b="1" dirty="0">
              <a:solidFill>
                <a:srgbClr val="CC99FF"/>
              </a:solidFill>
              <a:latin typeface="Abadi MT Condensed" pitchFamily="34" charset="0"/>
            </a:endParaRPr>
          </a:p>
        </p:txBody>
      </p:sp>
      <p:sp>
        <p:nvSpPr>
          <p:cNvPr id="26" name="TextBox 25"/>
          <p:cNvSpPr txBox="1"/>
          <p:nvPr/>
        </p:nvSpPr>
        <p:spPr>
          <a:xfrm>
            <a:off x="533400" y="2876550"/>
            <a:ext cx="8382000" cy="1200329"/>
          </a:xfrm>
          <a:prstGeom prst="rect">
            <a:avLst/>
          </a:prstGeom>
          <a:noFill/>
        </p:spPr>
        <p:txBody>
          <a:bodyPr wrap="square" rtlCol="0">
            <a:spAutoFit/>
          </a:bodyPr>
          <a:lstStyle/>
          <a:p>
            <a:r>
              <a:rPr lang="en-US" sz="1200" dirty="0" smtClean="0">
                <a:solidFill>
                  <a:srgbClr val="FF0000"/>
                </a:solidFill>
              </a:rPr>
              <a:t>Wrong </a:t>
            </a:r>
            <a:r>
              <a:rPr lang="en-US" sz="1200" dirty="0" smtClean="0"/>
              <a:t>. What scientists look for is a match of composition.  In other words, is Dar al </a:t>
            </a:r>
            <a:r>
              <a:rPr lang="en-US" sz="1200" dirty="0" err="1" smtClean="0"/>
              <a:t>Gani</a:t>
            </a:r>
            <a:r>
              <a:rPr lang="en-US" sz="1200" dirty="0" smtClean="0"/>
              <a:t> 262 made of the same stuff as Mars rocks are made of, and in the same amounts? According to these two graphs, Dar al </a:t>
            </a:r>
            <a:r>
              <a:rPr lang="en-US" sz="1200" dirty="0" err="1" smtClean="0"/>
              <a:t>Gani</a:t>
            </a:r>
            <a:r>
              <a:rPr lang="en-US" sz="1200" dirty="0" smtClean="0"/>
              <a:t> 262 and Mars rocks have the same chemicals, but different amounts.  Dar al </a:t>
            </a:r>
            <a:r>
              <a:rPr lang="en-US" sz="1200" dirty="0" err="1" smtClean="0"/>
              <a:t>Gani</a:t>
            </a:r>
            <a:r>
              <a:rPr lang="en-US" sz="1200" dirty="0" smtClean="0"/>
              <a:t> 262 has much more Chemical B and Chemical D than Mars rocks have.  However, Earth rocks have more Chemical A and Chemical C than Dar al </a:t>
            </a:r>
            <a:r>
              <a:rPr lang="en-US" sz="1200" dirty="0" err="1" smtClean="0"/>
              <a:t>Gani</a:t>
            </a:r>
            <a:r>
              <a:rPr lang="en-US" sz="1200" dirty="0" smtClean="0"/>
              <a:t> 262 has.  Dar al </a:t>
            </a:r>
            <a:r>
              <a:rPr lang="en-US" sz="1200" dirty="0" err="1" smtClean="0"/>
              <a:t>Gani</a:t>
            </a:r>
            <a:r>
              <a:rPr lang="en-US" sz="1200" dirty="0" smtClean="0"/>
              <a:t> 262 and the planet Mars are </a:t>
            </a:r>
            <a:r>
              <a:rPr lang="en-US" sz="1200" i="1" dirty="0" smtClean="0"/>
              <a:t>not</a:t>
            </a:r>
            <a:r>
              <a:rPr lang="en-US" sz="1200" dirty="0" smtClean="0"/>
              <a:t> good matches.</a:t>
            </a:r>
          </a:p>
          <a:p>
            <a:endParaRPr lang="en-US" sz="1200" dirty="0" smtClean="0"/>
          </a:p>
          <a:p>
            <a:r>
              <a:rPr lang="en-US" sz="1200" dirty="0" smtClean="0"/>
              <a:t>Don't worry: scientists make plenty of mistakes before they figure things out... it's just part of doing science!</a:t>
            </a:r>
            <a:endParaRPr lang="en-US" sz="1200" dirty="0"/>
          </a:p>
        </p:txBody>
      </p:sp>
      <p:pic>
        <p:nvPicPr>
          <p:cNvPr id="19" name="Picture 12" descr="Z:\!LAPO\Exhibits\Meteorites\Meteorite Computer Exhibit\exhibit\Grf-mars_b.jpg"/>
          <p:cNvPicPr>
            <a:picLocks noChangeAspect="1" noChangeArrowheads="1"/>
          </p:cNvPicPr>
          <p:nvPr/>
        </p:nvPicPr>
        <p:blipFill>
          <a:blip r:embed="rId4" cstate="print"/>
          <a:srcRect/>
          <a:stretch>
            <a:fillRect/>
          </a:stretch>
        </p:blipFill>
        <p:spPr bwMode="auto">
          <a:xfrm>
            <a:off x="4953000" y="1200150"/>
            <a:ext cx="1280160" cy="1280160"/>
          </a:xfrm>
          <a:prstGeom prst="rect">
            <a:avLst/>
          </a:prstGeom>
          <a:noFill/>
        </p:spPr>
      </p:pic>
      <p:sp>
        <p:nvSpPr>
          <p:cNvPr id="24" name="Rectangle 23">
            <a:hlinkClick r:id="rId5" action="ppaction://hlinksldjump"/>
          </p:cNvPr>
          <p:cNvSpPr/>
          <p:nvPr/>
        </p:nvSpPr>
        <p:spPr>
          <a:xfrm>
            <a:off x="7010400" y="3562350"/>
            <a:ext cx="304800" cy="152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8" descr="Z:\!LAPO\Exhibits\Meteorites\Meteorite Computer Exhibit\exhibit\Grf-dag_a.jpg"/>
          <p:cNvPicPr>
            <a:picLocks noChangeAspect="1" noChangeArrowheads="1"/>
          </p:cNvPicPr>
          <p:nvPr/>
        </p:nvPicPr>
        <p:blipFill>
          <a:blip r:embed="rId6" cstate="print"/>
          <a:srcRect/>
          <a:stretch>
            <a:fillRect/>
          </a:stretch>
        </p:blipFill>
        <p:spPr bwMode="auto">
          <a:xfrm>
            <a:off x="2968753" y="1200150"/>
            <a:ext cx="1298447" cy="1298448"/>
          </a:xfrm>
          <a:prstGeom prst="rect">
            <a:avLst/>
          </a:prstGeom>
          <a:noFill/>
        </p:spPr>
      </p:pic>
      <p:sp>
        <p:nvSpPr>
          <p:cNvPr id="31"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Dar al </a:t>
            </a:r>
            <a:r>
              <a:rPr kumimoji="0" lang="en-US" sz="3100" b="0" i="0" u="none" strike="noStrike" kern="1200" cap="none" spc="0" normalizeH="0" baseline="0" noProof="0" dirty="0" err="1" smtClean="0">
                <a:ln>
                  <a:noFill/>
                </a:ln>
                <a:solidFill>
                  <a:srgbClr val="FFFF66"/>
                </a:solidFill>
                <a:effectLst/>
                <a:uLnTx/>
                <a:uFillTx/>
                <a:latin typeface="+mj-lt"/>
                <a:ea typeface="+mj-ea"/>
                <a:cs typeface="+mj-cs"/>
              </a:rPr>
              <a:t>Gani</a:t>
            </a:r>
            <a:r>
              <a:rPr kumimoji="0" lang="en-US" sz="3100" b="0" i="0" u="none" strike="noStrike" kern="1200" cap="none" spc="0" normalizeH="0" baseline="0" noProof="0" dirty="0" smtClean="0">
                <a:ln>
                  <a:noFill/>
                </a:ln>
                <a:solidFill>
                  <a:srgbClr val="FFFF66"/>
                </a:solidFill>
                <a:effectLst/>
                <a:uLnTx/>
                <a:uFillTx/>
                <a:latin typeface="+mj-lt"/>
                <a:ea typeface="+mj-ea"/>
                <a:cs typeface="+mj-cs"/>
              </a:rPr>
              <a:t> 262</a:t>
            </a:r>
            <a:r>
              <a:rPr kumimoji="0" lang="en-US" sz="3100" b="0" i="0" u="none" strike="noStrike" kern="1200" cap="none" spc="0" normalizeH="0" noProof="0" dirty="0" smtClean="0">
                <a:ln>
                  <a:noFill/>
                </a:ln>
                <a:solidFill>
                  <a:srgbClr val="FFFF66"/>
                </a:solidFill>
                <a:effectLst/>
                <a:uLnTx/>
                <a:uFillTx/>
                <a:latin typeface="+mj-lt"/>
                <a:ea typeface="+mj-ea"/>
                <a:cs typeface="+mj-cs"/>
              </a:rPr>
              <a:t> – Is it Really From Our Moon?</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Z:\!LAPO\Exhibits\Meteorites\Meteorite Computer Exhibit\exhibit\Meteoroid_3.jpg"/>
          <p:cNvPicPr>
            <a:picLocks noChangeAspect="1" noChangeArrowheads="1"/>
          </p:cNvPicPr>
          <p:nvPr/>
        </p:nvPicPr>
        <p:blipFill>
          <a:blip r:embed="rId3" cstate="print"/>
          <a:srcRect/>
          <a:stretch>
            <a:fillRect/>
          </a:stretch>
        </p:blipFill>
        <p:spPr bwMode="auto">
          <a:xfrm>
            <a:off x="380717" y="1047750"/>
            <a:ext cx="1524283" cy="1905000"/>
          </a:xfrm>
          <a:prstGeom prst="rect">
            <a:avLst/>
          </a:prstGeom>
          <a:noFill/>
        </p:spPr>
      </p:pic>
      <p:pic>
        <p:nvPicPr>
          <p:cNvPr id="27654" name="Picture 6" descr="Z:\!LAPO\Exhibits\Meteorites\Meteorite Computer Exhibit\exhibit\Meteoroid_4.jpg"/>
          <p:cNvPicPr>
            <a:picLocks noChangeAspect="1" noChangeArrowheads="1"/>
          </p:cNvPicPr>
          <p:nvPr/>
        </p:nvPicPr>
        <p:blipFill>
          <a:blip r:embed="rId4" cstate="print"/>
          <a:srcRect/>
          <a:stretch>
            <a:fillRect/>
          </a:stretch>
        </p:blipFill>
        <p:spPr bwMode="auto">
          <a:xfrm>
            <a:off x="2057117" y="1047750"/>
            <a:ext cx="1524283" cy="1905000"/>
          </a:xfrm>
          <a:prstGeom prst="rect">
            <a:avLst/>
          </a:prstGeom>
          <a:noFill/>
        </p:spPr>
      </p:pic>
      <p:pic>
        <p:nvPicPr>
          <p:cNvPr id="27656" name="Picture 8" descr="Z:\!LAPO\Exhibits\Meteorites\Meteorite Computer Exhibit\exhibit\Meteoroid_5.jpg"/>
          <p:cNvPicPr>
            <a:picLocks noChangeAspect="1" noChangeArrowheads="1"/>
          </p:cNvPicPr>
          <p:nvPr/>
        </p:nvPicPr>
        <p:blipFill>
          <a:blip r:embed="rId5" cstate="print"/>
          <a:srcRect/>
          <a:stretch>
            <a:fillRect/>
          </a:stretch>
        </p:blipFill>
        <p:spPr bwMode="auto">
          <a:xfrm>
            <a:off x="3735956" y="1047750"/>
            <a:ext cx="1521844" cy="1901952"/>
          </a:xfrm>
          <a:prstGeom prst="rect">
            <a:avLst/>
          </a:prstGeom>
          <a:noFill/>
        </p:spPr>
      </p:pic>
      <p:pic>
        <p:nvPicPr>
          <p:cNvPr id="27658" name="Picture 10" descr="Z:\!LAPO\Exhibits\Meteorites\Meteorite Computer Exhibit\exhibit\Meteoroid_7.jpg"/>
          <p:cNvPicPr>
            <a:picLocks noChangeAspect="1" noChangeArrowheads="1"/>
          </p:cNvPicPr>
          <p:nvPr/>
        </p:nvPicPr>
        <p:blipFill>
          <a:blip r:embed="rId6" cstate="print"/>
          <a:srcRect/>
          <a:stretch>
            <a:fillRect/>
          </a:stretch>
        </p:blipFill>
        <p:spPr bwMode="auto">
          <a:xfrm>
            <a:off x="7088756" y="1047750"/>
            <a:ext cx="1521844" cy="1901952"/>
          </a:xfrm>
          <a:prstGeom prst="rect">
            <a:avLst/>
          </a:prstGeom>
          <a:noFill/>
        </p:spPr>
      </p:pic>
      <p:pic>
        <p:nvPicPr>
          <p:cNvPr id="27660" name="Picture 12" descr="Z:\!LAPO\Exhibits\Meteorites\Meteorite Computer Exhibit\exhibit\Meteoroid_8.jpg"/>
          <p:cNvPicPr>
            <a:picLocks noChangeAspect="1" noChangeArrowheads="1"/>
          </p:cNvPicPr>
          <p:nvPr/>
        </p:nvPicPr>
        <p:blipFill>
          <a:blip r:embed="rId7" cstate="print"/>
          <a:srcRect/>
          <a:stretch>
            <a:fillRect/>
          </a:stretch>
        </p:blipFill>
        <p:spPr bwMode="auto">
          <a:xfrm>
            <a:off x="3200400" y="3031998"/>
            <a:ext cx="2645210" cy="1901952"/>
          </a:xfrm>
          <a:prstGeom prst="rect">
            <a:avLst/>
          </a:prstGeom>
          <a:noFill/>
        </p:spPr>
      </p:pic>
      <p:sp>
        <p:nvSpPr>
          <p:cNvPr id="12" name="Rectangle 11">
            <a:hlinkClick r:id="rId8" action="ppaction://hlinksldjump"/>
          </p:cNvPr>
          <p:cNvSpPr/>
          <p:nvPr/>
        </p:nvSpPr>
        <p:spPr>
          <a:xfrm>
            <a:off x="6096000" y="438150"/>
            <a:ext cx="1981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791200" y="4503063"/>
            <a:ext cx="3505200" cy="430887"/>
          </a:xfrm>
          <a:prstGeom prst="rect">
            <a:avLst/>
          </a:prstGeom>
          <a:noFill/>
        </p:spPr>
        <p:txBody>
          <a:bodyPr wrap="square" rtlCol="0">
            <a:spAutoFit/>
          </a:bodyPr>
          <a:lstStyle/>
          <a:p>
            <a:pPr algn="ctr"/>
            <a:r>
              <a:rPr lang="en-US" sz="2200" b="1" u="sng" dirty="0" smtClean="0">
                <a:solidFill>
                  <a:srgbClr val="00CCFF"/>
                </a:solidFill>
              </a:rPr>
              <a:t>Return to The Basics Page</a:t>
            </a:r>
            <a:endParaRPr lang="en-US" sz="2200" b="1" u="sng" dirty="0">
              <a:solidFill>
                <a:srgbClr val="00CCFF"/>
              </a:solidFill>
            </a:endParaRPr>
          </a:p>
        </p:txBody>
      </p:sp>
      <p:sp>
        <p:nvSpPr>
          <p:cNvPr id="18" name="Rectangle 17">
            <a:hlinkClick r:id="rId8" action="ppaction://hlinksldjump"/>
          </p:cNvPr>
          <p:cNvSpPr/>
          <p:nvPr/>
        </p:nvSpPr>
        <p:spPr>
          <a:xfrm>
            <a:off x="6019800" y="4591050"/>
            <a:ext cx="30480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662" name="Picture 14" descr="Z:\!LAPO\Exhibits\Meteorites\Meteorite Computer Exhibit\exhibit\Meteoroid_6.jpg"/>
          <p:cNvPicPr>
            <a:picLocks noChangeAspect="1" noChangeArrowheads="1"/>
          </p:cNvPicPr>
          <p:nvPr/>
        </p:nvPicPr>
        <p:blipFill>
          <a:blip r:embed="rId9" cstate="print"/>
          <a:srcRect/>
          <a:stretch>
            <a:fillRect/>
          </a:stretch>
        </p:blipFill>
        <p:spPr bwMode="auto">
          <a:xfrm>
            <a:off x="5412356" y="1047750"/>
            <a:ext cx="1521844" cy="1901952"/>
          </a:xfrm>
          <a:prstGeom prst="rect">
            <a:avLst/>
          </a:prstGeom>
          <a:noFill/>
        </p:spPr>
      </p:pic>
      <p:sp>
        <p:nvSpPr>
          <p:cNvPr id="20"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What are their</a:t>
            </a:r>
            <a:r>
              <a:rPr kumimoji="0" lang="en-US" sz="3100" b="0" i="0" u="none" strike="noStrike" kern="1200" cap="none" spc="0" normalizeH="0" noProof="0" dirty="0" smtClean="0">
                <a:ln>
                  <a:noFill/>
                </a:ln>
                <a:solidFill>
                  <a:srgbClr val="FFFF66"/>
                </a:solidFill>
                <a:effectLst/>
                <a:uLnTx/>
                <a:uFillTx/>
                <a:latin typeface="+mj-lt"/>
                <a:ea typeface="+mj-ea"/>
                <a:cs typeface="+mj-cs"/>
              </a:rPr>
              <a:t> names?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19" name="TextBox 18"/>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 name="Right Arrow 20"/>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hlinkClick r:id="rId10"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descr="Z:\!LAPO\Exhibits\Meteorites\Meteorite Computer Exhibit\exhibit\ast-belt.jpg"/>
          <p:cNvPicPr>
            <a:picLocks noChangeAspect="1" noChangeArrowheads="1"/>
          </p:cNvPicPr>
          <p:nvPr/>
        </p:nvPicPr>
        <p:blipFill>
          <a:blip r:embed="rId3" cstate="print"/>
          <a:srcRect/>
          <a:stretch>
            <a:fillRect/>
          </a:stretch>
        </p:blipFill>
        <p:spPr bwMode="auto">
          <a:xfrm>
            <a:off x="6477000" y="2266950"/>
            <a:ext cx="2647223" cy="2343150"/>
          </a:xfrm>
          <a:prstGeom prst="rect">
            <a:avLst/>
          </a:prstGeom>
          <a:noFill/>
        </p:spPr>
      </p:pic>
      <p:sp>
        <p:nvSpPr>
          <p:cNvPr id="3" name="Content Placeholder 2"/>
          <p:cNvSpPr>
            <a:spLocks noGrp="1"/>
          </p:cNvSpPr>
          <p:nvPr>
            <p:ph idx="1"/>
          </p:nvPr>
        </p:nvSpPr>
        <p:spPr>
          <a:xfrm>
            <a:off x="457200" y="1200150"/>
            <a:ext cx="8229600" cy="3394472"/>
          </a:xfrm>
        </p:spPr>
        <p:txBody>
          <a:bodyPr>
            <a:normAutofit/>
          </a:bodyPr>
          <a:lstStyle/>
          <a:p>
            <a:pPr marL="0" indent="0">
              <a:buNone/>
            </a:pPr>
            <a:r>
              <a:rPr lang="en-US" sz="1400" dirty="0" smtClean="0">
                <a:solidFill>
                  <a:schemeClr val="tx1">
                    <a:lumMod val="75000"/>
                  </a:schemeClr>
                </a:solidFill>
              </a:rPr>
              <a:t>Asteroids can be anywhere from about 300 feet across (the size of a football field), up to about 600 miles across (the state of Kansas is only 411 miles across from East to West)!  Most of the asteroids in our solar system are found in a belt between the planets Mars and Jupiter.  This asteroid belt though, is nothing like the asteroid belt in the Star Wars movie, </a:t>
            </a:r>
            <a:r>
              <a:rPr lang="en-US" sz="1400" i="1" dirty="0" smtClean="0">
                <a:solidFill>
                  <a:schemeClr val="tx1">
                    <a:lumMod val="75000"/>
                  </a:schemeClr>
                </a:solidFill>
              </a:rPr>
              <a:t>The Empire Strikes Back</a:t>
            </a:r>
            <a:r>
              <a:rPr lang="en-US" sz="1400" dirty="0" smtClean="0">
                <a:solidFill>
                  <a:schemeClr val="tx1">
                    <a:lumMod val="75000"/>
                  </a:schemeClr>
                </a:solidFill>
              </a:rPr>
              <a:t>.  In </a:t>
            </a:r>
            <a:r>
              <a:rPr lang="en-US" sz="1400" i="1" dirty="0" smtClean="0">
                <a:solidFill>
                  <a:schemeClr val="tx1">
                    <a:lumMod val="75000"/>
                  </a:schemeClr>
                </a:solidFill>
              </a:rPr>
              <a:t>Empire</a:t>
            </a:r>
            <a:r>
              <a:rPr lang="en-US" sz="1400" dirty="0" smtClean="0">
                <a:solidFill>
                  <a:schemeClr val="tx1">
                    <a:lumMod val="75000"/>
                  </a:schemeClr>
                </a:solidFill>
              </a:rPr>
              <a:t>, Han Solo must do some fancy flying to dodge the asteroids.  But the asteroids in our solar system are hundreds of miles away from each other.</a:t>
            </a:r>
            <a:endParaRPr lang="en-US" sz="1400" dirty="0">
              <a:solidFill>
                <a:schemeClr val="tx1">
                  <a:lumMod val="75000"/>
                </a:schemeClr>
              </a:solidFill>
            </a:endParaRPr>
          </a:p>
        </p:txBody>
      </p:sp>
      <p:sp>
        <p:nvSpPr>
          <p:cNvPr id="7" name="TextBox 6"/>
          <p:cNvSpPr txBox="1"/>
          <p:nvPr/>
        </p:nvSpPr>
        <p:spPr>
          <a:xfrm>
            <a:off x="3733800" y="895350"/>
            <a:ext cx="1600200" cy="369332"/>
          </a:xfrm>
          <a:prstGeom prst="rect">
            <a:avLst/>
          </a:prstGeom>
          <a:noFill/>
        </p:spPr>
        <p:txBody>
          <a:bodyPr wrap="square" rtlCol="0">
            <a:spAutoFit/>
          </a:bodyPr>
          <a:lstStyle/>
          <a:p>
            <a:pPr algn="ctr"/>
            <a:r>
              <a:rPr lang="en-US" dirty="0" smtClean="0">
                <a:solidFill>
                  <a:srgbClr val="FFB265"/>
                </a:solidFill>
              </a:rPr>
              <a:t>Asteroids</a:t>
            </a:r>
            <a:endParaRPr lang="en-US" dirty="0">
              <a:solidFill>
                <a:srgbClr val="FFB265"/>
              </a:solidFill>
            </a:endParaRPr>
          </a:p>
        </p:txBody>
      </p:sp>
      <p:pic>
        <p:nvPicPr>
          <p:cNvPr id="28674" name="Picture 2" descr="Z:\!LAPO\Exhibits\Meteorites\Meteorite Computer Exhibit\exhibit\Mf-asteroids.jpg"/>
          <p:cNvPicPr>
            <a:picLocks noChangeAspect="1" noChangeArrowheads="1"/>
          </p:cNvPicPr>
          <p:nvPr/>
        </p:nvPicPr>
        <p:blipFill>
          <a:blip r:embed="rId4" cstate="print"/>
          <a:srcRect/>
          <a:stretch>
            <a:fillRect/>
          </a:stretch>
        </p:blipFill>
        <p:spPr bwMode="auto">
          <a:xfrm>
            <a:off x="290602" y="2343150"/>
            <a:ext cx="2558961" cy="1828800"/>
          </a:xfrm>
          <a:prstGeom prst="rect">
            <a:avLst/>
          </a:prstGeom>
          <a:noFill/>
        </p:spPr>
      </p:pic>
      <p:sp>
        <p:nvSpPr>
          <p:cNvPr id="28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rPr>
              <a:t/>
            </a:r>
            <a:br>
              <a:rPr kumimoji="0" lang="en-US" sz="1800" b="0" i="0" u="none" strike="noStrike" cap="none" normalizeH="0" baseline="0" smtClean="0">
                <a:ln>
                  <a:noFill/>
                </a:ln>
                <a:solidFill>
                  <a:schemeClr val="tx1"/>
                </a:solidFill>
                <a:effectLst/>
                <a:latin typeface="Arial" charset="0"/>
              </a:rPr>
            </a:br>
            <a:endParaRPr kumimoji="0" lang="en-US" sz="18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3048000" y="2495550"/>
            <a:ext cx="2971800" cy="954107"/>
          </a:xfrm>
          <a:prstGeom prst="rect">
            <a:avLst/>
          </a:prstGeom>
          <a:noFill/>
        </p:spPr>
        <p:txBody>
          <a:bodyPr wrap="square" rtlCol="0">
            <a:spAutoFit/>
          </a:bodyPr>
          <a:lstStyle/>
          <a:p>
            <a:r>
              <a:rPr lang="en-US" sz="1400" dirty="0" smtClean="0">
                <a:solidFill>
                  <a:schemeClr val="tx1">
                    <a:lumMod val="75000"/>
                  </a:schemeClr>
                </a:solidFill>
              </a:rPr>
              <a:t>Several spacecrafts have traveled from Earth to the far reaches of our solar system (through the asteroid belt) without any problems.</a:t>
            </a:r>
            <a:endParaRPr lang="en-US" sz="1400" dirty="0"/>
          </a:p>
        </p:txBody>
      </p:sp>
      <p:sp>
        <p:nvSpPr>
          <p:cNvPr id="14" name="TextBox 13"/>
          <p:cNvSpPr txBox="1"/>
          <p:nvPr/>
        </p:nvSpPr>
        <p:spPr>
          <a:xfrm>
            <a:off x="533400" y="455295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ight Arrow 14"/>
          <p:cNvSpPr/>
          <p:nvPr/>
        </p:nvSpPr>
        <p:spPr>
          <a:xfrm rot="10800000">
            <a:off x="5334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5"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18" name="Rectangle 17">
            <a:hlinkClick r:id="rId6" action="ppaction://hlinksldjump"/>
          </p:cNvPr>
          <p:cNvSpPr/>
          <p:nvPr/>
        </p:nvSpPr>
        <p:spPr>
          <a:xfrm>
            <a:off x="2971800" y="4591050"/>
            <a:ext cx="32004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What are their</a:t>
            </a:r>
            <a:r>
              <a:rPr kumimoji="0" lang="en-US" sz="3100" b="0" i="0" u="none" strike="noStrike" kern="1200" cap="none" spc="0" normalizeH="0" noProof="0" dirty="0" smtClean="0">
                <a:ln>
                  <a:noFill/>
                </a:ln>
                <a:solidFill>
                  <a:srgbClr val="FFFF66"/>
                </a:solidFill>
                <a:effectLst/>
                <a:uLnTx/>
                <a:uFillTx/>
                <a:latin typeface="+mj-lt"/>
                <a:ea typeface="+mj-ea"/>
                <a:cs typeface="+mj-cs"/>
              </a:rPr>
              <a:t> names?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22" name="TextBox 21"/>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3" name="Right Arrow 22"/>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hlinkClick r:id="rId7"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34678"/>
            <a:ext cx="8229600" cy="3394472"/>
          </a:xfrm>
        </p:spPr>
        <p:txBody>
          <a:bodyPr>
            <a:normAutofit/>
          </a:bodyPr>
          <a:lstStyle/>
          <a:p>
            <a:pPr marL="0" indent="0">
              <a:spcBef>
                <a:spcPts val="0"/>
              </a:spcBef>
              <a:spcAft>
                <a:spcPts val="400"/>
              </a:spcAft>
              <a:buNone/>
            </a:pPr>
            <a:r>
              <a:rPr lang="en-US" sz="1500" dirty="0" smtClean="0">
                <a:solidFill>
                  <a:schemeClr val="tx1">
                    <a:lumMod val="75000"/>
                  </a:schemeClr>
                </a:solidFill>
              </a:rPr>
              <a:t>As Bob Mitchell, a Project Manager at NASA, puts it, “There's a lot of material in the belt, but there's also an awful lot of space.”</a:t>
            </a:r>
          </a:p>
          <a:p>
            <a:pPr marL="0" indent="0">
              <a:spcAft>
                <a:spcPts val="400"/>
              </a:spcAft>
              <a:buNone/>
            </a:pPr>
            <a:r>
              <a:rPr lang="en-US" sz="1500" dirty="0" smtClean="0">
                <a:solidFill>
                  <a:schemeClr val="tx1">
                    <a:lumMod val="75000"/>
                  </a:schemeClr>
                </a:solidFill>
              </a:rPr>
              <a:t>While the majority of asteroids are found in the asteroid belt, some asteroids and comets have orbits that bring them close to Earth.     </a:t>
            </a:r>
          </a:p>
          <a:p>
            <a:pPr marL="0" indent="0">
              <a:spcAft>
                <a:spcPts val="400"/>
              </a:spcAft>
              <a:buNone/>
            </a:pPr>
            <a:r>
              <a:rPr lang="en-US" sz="1500" dirty="0" smtClean="0">
                <a:solidFill>
                  <a:schemeClr val="tx1">
                    <a:lumMod val="75000"/>
                  </a:schemeClr>
                </a:solidFill>
              </a:rPr>
              <a:t>What are the chances of the Earth colliding with an asteroid or comet?  What would happen if it did?</a:t>
            </a:r>
          </a:p>
          <a:p>
            <a:pPr marL="0" indent="0">
              <a:spcAft>
                <a:spcPts val="400"/>
              </a:spcAft>
              <a:buNone/>
            </a:pPr>
            <a:r>
              <a:rPr lang="en-US" sz="1500" dirty="0" smtClean="0">
                <a:solidFill>
                  <a:schemeClr val="tx1">
                    <a:lumMod val="75000"/>
                  </a:schemeClr>
                </a:solidFill>
              </a:rPr>
              <a:t>First, the chances of an asteroid or comet colliding with Earth are pretty low.  There are no objects that have been seen which follow a path that will send them to Earth.</a:t>
            </a:r>
          </a:p>
          <a:p>
            <a:pPr marL="0" indent="0">
              <a:spcAft>
                <a:spcPts val="400"/>
              </a:spcAft>
              <a:buNone/>
            </a:pPr>
            <a:r>
              <a:rPr lang="en-US" sz="1500" dirty="0" smtClean="0">
                <a:solidFill>
                  <a:schemeClr val="tx1">
                    <a:lumMod val="75000"/>
                  </a:schemeClr>
                </a:solidFill>
              </a:rPr>
              <a:t>However, if even a medium-sized asteroid were to hit the Earth, there would be mass destruction, and human civilization could be destroyed.</a:t>
            </a:r>
          </a:p>
          <a:p>
            <a:pPr marL="0" indent="0">
              <a:spcAft>
                <a:spcPts val="400"/>
              </a:spcAft>
              <a:buNone/>
            </a:pPr>
            <a:r>
              <a:rPr lang="en-US" sz="1500" dirty="0" smtClean="0">
                <a:solidFill>
                  <a:schemeClr val="tx1">
                    <a:lumMod val="75000"/>
                  </a:schemeClr>
                </a:solidFill>
              </a:rPr>
              <a:t>So is there a way to measure the chances of a collision?   Is there a way to measure the possible damage?  Yes! It's called the </a:t>
            </a:r>
            <a:r>
              <a:rPr lang="en-US" sz="1500" u="sng" dirty="0" smtClean="0">
                <a:solidFill>
                  <a:srgbClr val="00CCFF"/>
                </a:solidFill>
              </a:rPr>
              <a:t>Torino scale.</a:t>
            </a:r>
            <a:endParaRPr lang="en-US" sz="1500" u="sng" dirty="0">
              <a:solidFill>
                <a:schemeClr val="tx1">
                  <a:lumMod val="75000"/>
                </a:schemeClr>
              </a:solidFill>
            </a:endParaRPr>
          </a:p>
        </p:txBody>
      </p:sp>
      <p:sp>
        <p:nvSpPr>
          <p:cNvPr id="7" name="TextBox 6"/>
          <p:cNvSpPr txBox="1"/>
          <p:nvPr/>
        </p:nvSpPr>
        <p:spPr>
          <a:xfrm>
            <a:off x="3581400" y="895350"/>
            <a:ext cx="1669881" cy="369332"/>
          </a:xfrm>
          <a:prstGeom prst="rect">
            <a:avLst/>
          </a:prstGeom>
          <a:noFill/>
        </p:spPr>
        <p:txBody>
          <a:bodyPr wrap="none" rtlCol="0">
            <a:spAutoFit/>
          </a:bodyPr>
          <a:lstStyle/>
          <a:p>
            <a:r>
              <a:rPr lang="en-US" dirty="0" smtClean="0">
                <a:solidFill>
                  <a:srgbClr val="FFB265"/>
                </a:solidFill>
              </a:rPr>
              <a:t>Asteroids part 2</a:t>
            </a:r>
            <a:endParaRPr lang="en-US" dirty="0">
              <a:solidFill>
                <a:srgbClr val="FFB265"/>
              </a:solidFill>
            </a:endParaRPr>
          </a:p>
        </p:txBody>
      </p:sp>
      <p:sp>
        <p:nvSpPr>
          <p:cNvPr id="11" name="TextBox 10"/>
          <p:cNvSpPr txBox="1"/>
          <p:nvPr/>
        </p:nvSpPr>
        <p:spPr>
          <a:xfrm>
            <a:off x="2781300" y="4548485"/>
            <a:ext cx="3581400" cy="461665"/>
          </a:xfrm>
          <a:prstGeom prst="rect">
            <a:avLst/>
          </a:prstGeom>
          <a:noFill/>
        </p:spPr>
        <p:txBody>
          <a:bodyPr wrap="square" rtlCol="0">
            <a:spAutoFit/>
          </a:bodyPr>
          <a:lstStyle/>
          <a:p>
            <a:pPr algn="ctr"/>
            <a:r>
              <a:rPr lang="en-US" sz="2400" b="1" u="sng" dirty="0" smtClean="0">
                <a:solidFill>
                  <a:srgbClr val="00CCFF"/>
                </a:solidFill>
              </a:rPr>
              <a:t>Return to The Basics Page</a:t>
            </a:r>
            <a:endParaRPr lang="en-US" sz="2400" b="1" u="sng" dirty="0">
              <a:solidFill>
                <a:srgbClr val="00CCFF"/>
              </a:solidFill>
            </a:endParaRPr>
          </a:p>
        </p:txBody>
      </p:sp>
      <p:sp>
        <p:nvSpPr>
          <p:cNvPr id="12" name="Rectangle 11">
            <a:hlinkClick r:id="rId3" action="ppaction://hlinksldjump"/>
          </p:cNvPr>
          <p:cNvSpPr/>
          <p:nvPr/>
        </p:nvSpPr>
        <p:spPr>
          <a:xfrm>
            <a:off x="2971800" y="4591050"/>
            <a:ext cx="3124200" cy="3429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hlinkClick r:id="rId4" action="ppaction://hlinksldjump"/>
          </p:cNvPr>
          <p:cNvSpPr/>
          <p:nvPr/>
        </p:nvSpPr>
        <p:spPr>
          <a:xfrm>
            <a:off x="2743200" y="4095750"/>
            <a:ext cx="1066800" cy="1524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0" y="76200"/>
            <a:ext cx="9144000" cy="97155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1"/>
                </a:solidFill>
                <a:effectLst/>
                <a:uLnTx/>
                <a:uFillTx/>
                <a:latin typeface="+mj-lt"/>
                <a:ea typeface="+mj-ea"/>
                <a:cs typeface="+mj-cs"/>
              </a:rPr>
              <a:t>Meteorites</a:t>
            </a:r>
            <a:br>
              <a:rPr kumimoji="0" lang="en-US" sz="4000" b="0" i="0" u="none" strike="noStrike" kern="1200" cap="none" spc="0" normalizeH="0" baseline="0" noProof="0" dirty="0" smtClean="0">
                <a:ln>
                  <a:noFill/>
                </a:ln>
                <a:solidFill>
                  <a:schemeClr val="tx1"/>
                </a:solidFill>
                <a:effectLst/>
                <a:uLnTx/>
                <a:uFillTx/>
                <a:latin typeface="+mj-lt"/>
                <a:ea typeface="+mj-ea"/>
                <a:cs typeface="+mj-cs"/>
              </a:rPr>
            </a:br>
            <a:r>
              <a:rPr kumimoji="0" lang="en-US" sz="3100" b="0" i="0" u="none" strike="noStrike" kern="1200" cap="none" spc="0" normalizeH="0" baseline="0" noProof="0" dirty="0" smtClean="0">
                <a:ln>
                  <a:noFill/>
                </a:ln>
                <a:solidFill>
                  <a:srgbClr val="FFFF66"/>
                </a:solidFill>
                <a:effectLst/>
                <a:uLnTx/>
                <a:uFillTx/>
                <a:latin typeface="+mj-lt"/>
                <a:ea typeface="+mj-ea"/>
                <a:cs typeface="+mj-cs"/>
              </a:rPr>
              <a:t>The Basics – What are their</a:t>
            </a:r>
            <a:r>
              <a:rPr kumimoji="0" lang="en-US" sz="3100" b="0" i="0" u="none" strike="noStrike" kern="1200" cap="none" spc="0" normalizeH="0" noProof="0" dirty="0" smtClean="0">
                <a:ln>
                  <a:noFill/>
                </a:ln>
                <a:solidFill>
                  <a:srgbClr val="FFFF66"/>
                </a:solidFill>
                <a:effectLst/>
                <a:uLnTx/>
                <a:uFillTx/>
                <a:latin typeface="+mj-lt"/>
                <a:ea typeface="+mj-ea"/>
                <a:cs typeface="+mj-cs"/>
              </a:rPr>
              <a:t> names?</a:t>
            </a:r>
            <a:endParaRPr kumimoji="0" lang="en-US" sz="3100" b="0" i="0" u="none" strike="noStrike" kern="1200" cap="none" spc="0" normalizeH="0" baseline="0" noProof="0" dirty="0">
              <a:ln>
                <a:noFill/>
              </a:ln>
              <a:solidFill>
                <a:srgbClr val="FFFF66"/>
              </a:solidFill>
              <a:effectLst/>
              <a:uLnTx/>
              <a:uFillTx/>
              <a:latin typeface="+mj-lt"/>
              <a:ea typeface="+mj-ea"/>
              <a:cs typeface="+mj-cs"/>
            </a:endParaRPr>
          </a:p>
        </p:txBody>
      </p:sp>
      <p:sp>
        <p:nvSpPr>
          <p:cNvPr id="16" name="TextBox 15"/>
          <p:cNvSpPr txBox="1"/>
          <p:nvPr/>
        </p:nvSpPr>
        <p:spPr>
          <a:xfrm>
            <a:off x="6781800" y="4572000"/>
            <a:ext cx="17526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Next</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7" name="Right Arrow 16"/>
          <p:cNvSpPr/>
          <p:nvPr/>
        </p:nvSpPr>
        <p:spPr>
          <a:xfrm>
            <a:off x="7620000" y="4629150"/>
            <a:ext cx="762000" cy="24917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hlinkClick r:id="rId4" action="ppaction://hlinksldjump"/>
          </p:cNvPr>
          <p:cNvSpPr/>
          <p:nvPr/>
        </p:nvSpPr>
        <p:spPr>
          <a:xfrm>
            <a:off x="6781800" y="4572000"/>
            <a:ext cx="1752600" cy="36195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33400" y="4572000"/>
            <a:ext cx="1828800" cy="400110"/>
          </a:xfrm>
          <a:prstGeom prst="rect">
            <a:avLst/>
          </a:prstGeom>
          <a:solidFill>
            <a:srgbClr val="00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Previous</a:t>
            </a:r>
            <a:endParaRPr 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0" name="Right Arrow 19"/>
          <p:cNvSpPr/>
          <p:nvPr/>
        </p:nvSpPr>
        <p:spPr>
          <a:xfrm rot="10800000">
            <a:off x="609600" y="4629150"/>
            <a:ext cx="6858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hlinkClick r:id="rId5" action="ppaction://hlinksldjump"/>
          </p:cNvPr>
          <p:cNvSpPr/>
          <p:nvPr/>
        </p:nvSpPr>
        <p:spPr>
          <a:xfrm>
            <a:off x="533400" y="4552950"/>
            <a:ext cx="1828800" cy="38100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1884</TotalTime>
  <Words>4169</Words>
  <Application>Microsoft Office PowerPoint</Application>
  <PresentationFormat>On-screen Show (16:9)</PresentationFormat>
  <Paragraphs>587</Paragraphs>
  <Slides>66</Slides>
  <Notes>66</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Meteorites</vt:lpstr>
      <vt:lpstr>Meteorites The Basics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Meteorites Zagami</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vector>
  </TitlesOfParts>
  <Company>Lake Afton Public Observatory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Meteorites</dc:title>
  <dc:creator>Student</dc:creator>
  <cp:lastModifiedBy>Student</cp:lastModifiedBy>
  <cp:revision>206</cp:revision>
  <dcterms:created xsi:type="dcterms:W3CDTF">2014-05-07T17:15:25Z</dcterms:created>
  <dcterms:modified xsi:type="dcterms:W3CDTF">2014-08-12T15:45:23Z</dcterms:modified>
</cp:coreProperties>
</file>