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58" r:id="rId6"/>
    <p:sldId id="265" r:id="rId7"/>
    <p:sldId id="266" r:id="rId8"/>
    <p:sldId id="267" r:id="rId9"/>
    <p:sldId id="263" r:id="rId10"/>
    <p:sldId id="259" r:id="rId11"/>
    <p:sldId id="268" r:id="rId12"/>
    <p:sldId id="269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Gantt</a:t>
            </a:r>
            <a:r>
              <a:rPr lang="en-US" baseline="0"/>
              <a:t> Chart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'Gant Chart'!$B$1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'Gant Chart'!$A$2:$A$8</c:f>
              <c:strCache>
                <c:ptCount val="7"/>
                <c:pt idx="0">
                  <c:v>Testing and Verification of Prototype</c:v>
                </c:pt>
                <c:pt idx="1">
                  <c:v>Fabrication and Integration of Prototype</c:v>
                </c:pt>
                <c:pt idx="2">
                  <c:v>Detailed Design</c:v>
                </c:pt>
                <c:pt idx="3">
                  <c:v>Order Prototype Components</c:v>
                </c:pt>
                <c:pt idx="4">
                  <c:v>Design Research</c:v>
                </c:pt>
                <c:pt idx="5">
                  <c:v>Project Proposal</c:v>
                </c:pt>
                <c:pt idx="6">
                  <c:v>Discuss Roles</c:v>
                </c:pt>
              </c:strCache>
            </c:strRef>
          </c:cat>
          <c:val>
            <c:numRef>
              <c:f>'Gant Chart'!$B$2:$B$8</c:f>
              <c:numCache>
                <c:formatCode>m/d/yyyy</c:formatCode>
                <c:ptCount val="7"/>
                <c:pt idx="0">
                  <c:v>40511</c:v>
                </c:pt>
                <c:pt idx="1">
                  <c:v>40497</c:v>
                </c:pt>
                <c:pt idx="2">
                  <c:v>40476</c:v>
                </c:pt>
                <c:pt idx="3">
                  <c:v>40462</c:v>
                </c:pt>
                <c:pt idx="4">
                  <c:v>40427</c:v>
                </c:pt>
                <c:pt idx="5">
                  <c:v>40413</c:v>
                </c:pt>
                <c:pt idx="6">
                  <c:v>40413</c:v>
                </c:pt>
              </c:numCache>
            </c:numRef>
          </c:val>
        </c:ser>
        <c:ser>
          <c:idx val="1"/>
          <c:order val="1"/>
          <c:tx>
            <c:strRef>
              <c:f>'Gant Chart'!$C$1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'Gant Chart'!$A$2:$A$8</c:f>
              <c:strCache>
                <c:ptCount val="7"/>
                <c:pt idx="0">
                  <c:v>Testing and Verification of Prototype</c:v>
                </c:pt>
                <c:pt idx="1">
                  <c:v>Fabrication and Integration of Prototype</c:v>
                </c:pt>
                <c:pt idx="2">
                  <c:v>Detailed Design</c:v>
                </c:pt>
                <c:pt idx="3">
                  <c:v>Order Prototype Components</c:v>
                </c:pt>
                <c:pt idx="4">
                  <c:v>Design Research</c:v>
                </c:pt>
                <c:pt idx="5">
                  <c:v>Project Proposal</c:v>
                </c:pt>
                <c:pt idx="6">
                  <c:v>Discuss Roles</c:v>
                </c:pt>
              </c:strCache>
            </c:strRef>
          </c:cat>
          <c:val>
            <c:numRef>
              <c:f>'Gant Chart'!$C$2:$C$8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34</c:v>
                </c:pt>
                <c:pt idx="5">
                  <c:v>20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'Gant Chart'!$D$1</c:f>
              <c:strCache>
                <c:ptCount val="1"/>
                <c:pt idx="0">
                  <c:v>Remaining</c:v>
                </c:pt>
              </c:strCache>
            </c:strRef>
          </c:tx>
          <c:spPr>
            <a:solidFill>
              <a:srgbClr val="EB641B">
                <a:lumMod val="60000"/>
                <a:lumOff val="40000"/>
              </a:srgbClr>
            </a:solidFill>
          </c:spPr>
          <c:invertIfNegative val="0"/>
          <c:cat>
            <c:strRef>
              <c:f>'Gant Chart'!$A$2:$A$8</c:f>
              <c:strCache>
                <c:ptCount val="7"/>
                <c:pt idx="0">
                  <c:v>Testing and Verification of Prototype</c:v>
                </c:pt>
                <c:pt idx="1">
                  <c:v>Fabrication and Integration of Prototype</c:v>
                </c:pt>
                <c:pt idx="2">
                  <c:v>Detailed Design</c:v>
                </c:pt>
                <c:pt idx="3">
                  <c:v>Order Prototype Components</c:v>
                </c:pt>
                <c:pt idx="4">
                  <c:v>Design Research</c:v>
                </c:pt>
                <c:pt idx="5">
                  <c:v>Project Proposal</c:v>
                </c:pt>
                <c:pt idx="6">
                  <c:v>Discuss Roles</c:v>
                </c:pt>
              </c:strCache>
            </c:strRef>
          </c:cat>
          <c:val>
            <c:numRef>
              <c:f>'Gant Chart'!$D$2:$D$8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22</c:v>
                </c:pt>
                <c:pt idx="3">
                  <c:v>20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1280384"/>
        <c:axId val="81286272"/>
      </c:barChart>
      <c:catAx>
        <c:axId val="81280384"/>
        <c:scaling>
          <c:orientation val="minMax"/>
        </c:scaling>
        <c:delete val="0"/>
        <c:axPos val="l"/>
        <c:majorTickMark val="none"/>
        <c:minorTickMark val="none"/>
        <c:tickLblPos val="nextTo"/>
        <c:crossAx val="81286272"/>
        <c:crosses val="autoZero"/>
        <c:auto val="1"/>
        <c:lblAlgn val="ctr"/>
        <c:lblOffset val="100"/>
        <c:noMultiLvlLbl val="0"/>
      </c:catAx>
      <c:valAx>
        <c:axId val="81286272"/>
        <c:scaling>
          <c:orientation val="minMax"/>
          <c:min val="40400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spPr>
          <a:ln w="9525">
            <a:noFill/>
          </a:ln>
        </c:spPr>
        <c:crossAx val="81280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E23A9-7DF8-4081-936D-24DF2CCEE1D2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EA45-2970-4E8B-B0DC-0FE93E4B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caps 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0EA45-2970-4E8B-B0DC-0FE93E4B9CB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from prototype to production cost for PCB – Green benefits?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0EA45-2970-4E8B-B0DC-0FE93E4B9CB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per hour based on</a:t>
            </a:r>
            <a:r>
              <a:rPr lang="en-US" baseline="0" dirty="0" smtClean="0"/>
              <a:t> salary</a:t>
            </a:r>
          </a:p>
          <a:p>
            <a:r>
              <a:rPr lang="en-US" baseline="0" dirty="0" smtClean="0"/>
              <a:t>Use generic 802.15 </a:t>
            </a:r>
            <a:r>
              <a:rPr lang="en-US" baseline="0" dirty="0" err="1" smtClean="0"/>
              <a:t>protocal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0EA45-2970-4E8B-B0DC-0FE93E4B9CB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readsheets.google.com/viewform?formkey=dFE5Qk1aaGVuNXJfNjgwUW4zbTZ2ZFE6M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9761"/>
          </a:xfrm>
        </p:spPr>
        <p:txBody>
          <a:bodyPr/>
          <a:lstStyle/>
          <a:p>
            <a:r>
              <a:rPr lang="en-US" dirty="0" smtClean="0"/>
              <a:t>Senior Design: Steam Heat Controller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772400" cy="1676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Team Members: Curtis Mayberry, Ben Cao, </a:t>
            </a:r>
          </a:p>
          <a:p>
            <a:pPr algn="l"/>
            <a:r>
              <a:rPr lang="en-US" dirty="0" smtClean="0"/>
              <a:t>		        Thinh Luong, Ben Jusufovic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Advisors: 		Lee Harker, Jason Boyd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Temperature Preferences 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to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rooms with multiple control panels</a:t>
            </a:r>
          </a:p>
          <a:p>
            <a:r>
              <a:rPr lang="en-US" dirty="0" smtClean="0"/>
              <a:t>Limited mechanical experience</a:t>
            </a:r>
          </a:p>
          <a:p>
            <a:r>
              <a:rPr lang="en-US" dirty="0" smtClean="0"/>
              <a:t>Part’s lead time</a:t>
            </a:r>
          </a:p>
          <a:p>
            <a:r>
              <a:rPr lang="en-US" dirty="0" smtClean="0"/>
              <a:t>Need an adaptable system</a:t>
            </a:r>
          </a:p>
          <a:p>
            <a:pPr lvl="1"/>
            <a:r>
              <a:rPr lang="en-US" dirty="0" smtClean="0"/>
              <a:t>Variety of environments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Box Budget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7291"/>
            <a:ext cx="837859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Panel Budget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261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Estimate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2209800"/>
            <a:ext cx="8686801" cy="275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6899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1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spreadsheets.google.com/viewform?formkey=dFE5Qk1aaGVuNXJfNjgwUW4zbTZ2ZFE6MQ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Our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0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\\seniord.ece.iastate.edu\may1119\Pictures\WholeTe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6840"/>
            <a:ext cx="62995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High-level Design</a:t>
            </a:r>
          </a:p>
          <a:p>
            <a:r>
              <a:rPr lang="en-US" dirty="0" smtClean="0"/>
              <a:t>Expected deliverables</a:t>
            </a:r>
          </a:p>
          <a:p>
            <a:r>
              <a:rPr lang="en-US" dirty="0" smtClean="0"/>
              <a:t>Possible Issues 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/>
              <a:t>Currently, the old section of </a:t>
            </a:r>
            <a:r>
              <a:rPr lang="en-US" dirty="0" err="1" smtClean="0"/>
              <a:t>Coover</a:t>
            </a:r>
            <a:r>
              <a:rPr lang="en-US" dirty="0" smtClean="0"/>
              <a:t> utilizes steam valves in order to heat adjacent rooms.  In extreme cases, one steam valve controls the temperature in </a:t>
            </a:r>
            <a:r>
              <a:rPr lang="en-US" dirty="0" smtClean="0"/>
              <a:t>five</a:t>
            </a:r>
            <a:r>
              <a:rPr lang="en-US" dirty="0" smtClean="0"/>
              <a:t> </a:t>
            </a:r>
            <a:r>
              <a:rPr lang="en-US" dirty="0" smtClean="0"/>
              <a:t>different rooms through </a:t>
            </a:r>
            <a:r>
              <a:rPr lang="en-US" dirty="0" smtClean="0"/>
              <a:t>five</a:t>
            </a:r>
            <a:r>
              <a:rPr lang="en-US" dirty="0" smtClean="0"/>
              <a:t> </a:t>
            </a:r>
            <a:r>
              <a:rPr lang="en-US" dirty="0" smtClean="0"/>
              <a:t>radiators.  This leads to temperature offset in the rooms and continuous adjustment of the valve in order to accommodate the individuals within each room.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Sensors controlled by wireless</a:t>
            </a:r>
          </a:p>
          <a:p>
            <a:r>
              <a:rPr lang="en-US" dirty="0" smtClean="0"/>
              <a:t>Mechanical implementation</a:t>
            </a:r>
          </a:p>
          <a:p>
            <a:r>
              <a:rPr lang="en-US" dirty="0" smtClean="0"/>
              <a:t>Temperature differentiation between rooms</a:t>
            </a:r>
          </a:p>
          <a:p>
            <a:r>
              <a:rPr lang="en-US" dirty="0" smtClean="0"/>
              <a:t>Financial budget: $1000 (not finalized)</a:t>
            </a:r>
          </a:p>
          <a:p>
            <a:r>
              <a:rPr lang="en-US" dirty="0" smtClean="0"/>
              <a:t>Plant restrictions (heat output)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Mechanical system</a:t>
            </a:r>
          </a:p>
          <a:p>
            <a:r>
              <a:rPr lang="en-US" dirty="0" smtClean="0"/>
              <a:t>Wireless interface between temperature sensor and controller</a:t>
            </a:r>
          </a:p>
          <a:p>
            <a:r>
              <a:rPr lang="en-US" dirty="0" smtClean="0"/>
              <a:t>PID Temperature Controller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Room temperature profiling </a:t>
            </a:r>
          </a:p>
          <a:p>
            <a:r>
              <a:rPr lang="en-US" dirty="0" smtClean="0"/>
              <a:t>Temperature sensor located in control </a:t>
            </a:r>
            <a:r>
              <a:rPr lang="en-US" dirty="0" smtClean="0"/>
              <a:t>panel</a:t>
            </a:r>
          </a:p>
          <a:p>
            <a:r>
              <a:rPr lang="en-US" dirty="0"/>
              <a:t>LCD user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building profiling</a:t>
            </a:r>
          </a:p>
          <a:p>
            <a:r>
              <a:rPr lang="en-US" dirty="0" smtClean="0"/>
              <a:t>Interface with Johnston Control equipment?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86473" cy="455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95323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 Box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198" y="1481138"/>
            <a:ext cx="5799722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controller per valve</a:t>
            </a:r>
          </a:p>
          <a:p>
            <a:pPr lvl="1"/>
            <a:r>
              <a:rPr lang="en-US" dirty="0" smtClean="0"/>
              <a:t>Ability to communicate through ISU network</a:t>
            </a:r>
          </a:p>
          <a:p>
            <a:r>
              <a:rPr lang="en-US" dirty="0" smtClean="0"/>
              <a:t>Functional control panel</a:t>
            </a:r>
          </a:p>
          <a:p>
            <a:pPr lvl="1"/>
            <a:r>
              <a:rPr lang="en-US" dirty="0" smtClean="0"/>
              <a:t>LCD interface</a:t>
            </a:r>
          </a:p>
          <a:p>
            <a:pPr lvl="1"/>
            <a:r>
              <a:rPr lang="en-US" dirty="0" smtClean="0"/>
              <a:t>Communicate with controller</a:t>
            </a:r>
          </a:p>
          <a:p>
            <a:pPr lvl="1"/>
            <a:r>
              <a:rPr lang="en-US" dirty="0" smtClean="0"/>
              <a:t>One temperature sensor per room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272</TotalTime>
  <Words>258</Words>
  <Application>Microsoft Office PowerPoint</Application>
  <PresentationFormat>On-screen Show (4:3)</PresentationFormat>
  <Paragraphs>63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Senior Design: Steam Heat Controller </vt:lpstr>
      <vt:lpstr>Overview</vt:lpstr>
      <vt:lpstr>Problem Statement</vt:lpstr>
      <vt:lpstr>Constraints</vt:lpstr>
      <vt:lpstr>High-level Design</vt:lpstr>
      <vt:lpstr>Overall Design</vt:lpstr>
      <vt:lpstr>User Interface</vt:lpstr>
      <vt:lpstr>Controller Box</vt:lpstr>
      <vt:lpstr>Expected Deliverables</vt:lpstr>
      <vt:lpstr>Possible Issues</vt:lpstr>
      <vt:lpstr>Controller Box Budget</vt:lpstr>
      <vt:lpstr>Control Panel Budget</vt:lpstr>
      <vt:lpstr>Total Cost Estimate</vt:lpstr>
      <vt:lpstr>Gantt Chart</vt:lpstr>
      <vt:lpstr>Tracking Our Progress</vt:lpstr>
      <vt:lpstr>Questions?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Design: Steam Heat Controller</dc:title>
  <dc:creator>becao</dc:creator>
  <cp:lastModifiedBy>Curtis</cp:lastModifiedBy>
  <cp:revision>57</cp:revision>
  <dcterms:created xsi:type="dcterms:W3CDTF">2010-09-07T16:10:03Z</dcterms:created>
  <dcterms:modified xsi:type="dcterms:W3CDTF">2010-10-05T17:18:59Z</dcterms:modified>
</cp:coreProperties>
</file>