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7" r:id="rId3"/>
    <p:sldId id="290" r:id="rId4"/>
    <p:sldId id="287" r:id="rId5"/>
    <p:sldId id="291" r:id="rId6"/>
    <p:sldId id="292" r:id="rId7"/>
    <p:sldId id="319" r:id="rId8"/>
    <p:sldId id="295" r:id="rId9"/>
    <p:sldId id="293" r:id="rId10"/>
    <p:sldId id="276" r:id="rId11"/>
    <p:sldId id="277" r:id="rId12"/>
    <p:sldId id="278" r:id="rId13"/>
    <p:sldId id="320" r:id="rId14"/>
    <p:sldId id="331" r:id="rId15"/>
    <p:sldId id="314" r:id="rId16"/>
    <p:sldId id="307" r:id="rId17"/>
    <p:sldId id="309" r:id="rId18"/>
    <p:sldId id="310" r:id="rId19"/>
    <p:sldId id="311" r:id="rId20"/>
    <p:sldId id="321" r:id="rId21"/>
    <p:sldId id="332" r:id="rId22"/>
    <p:sldId id="333" r:id="rId23"/>
    <p:sldId id="301" r:id="rId24"/>
    <p:sldId id="303" r:id="rId25"/>
    <p:sldId id="302" r:id="rId26"/>
    <p:sldId id="274" r:id="rId27"/>
    <p:sldId id="298" r:id="rId28"/>
    <p:sldId id="299" r:id="rId29"/>
    <p:sldId id="300" r:id="rId30"/>
    <p:sldId id="315" r:id="rId31"/>
    <p:sldId id="316" r:id="rId32"/>
    <p:sldId id="317" r:id="rId33"/>
    <p:sldId id="318" r:id="rId34"/>
    <p:sldId id="322" r:id="rId35"/>
    <p:sldId id="323" r:id="rId36"/>
    <p:sldId id="324" r:id="rId37"/>
    <p:sldId id="325" r:id="rId38"/>
    <p:sldId id="326" r:id="rId39"/>
    <p:sldId id="327" r:id="rId40"/>
    <p:sldId id="328" r:id="rId41"/>
    <p:sldId id="329" r:id="rId42"/>
    <p:sldId id="330" r:id="rId43"/>
    <p:sldId id="334" r:id="rId44"/>
    <p:sldId id="335" r:id="rId45"/>
    <p:sldId id="336" r:id="rId46"/>
    <p:sldId id="337" r:id="rId47"/>
    <p:sldId id="338" r:id="rId48"/>
    <p:sldId id="339" r:id="rId49"/>
    <p:sldId id="340" r:id="rId50"/>
    <p:sldId id="341" r:id="rId51"/>
    <p:sldId id="342" r:id="rId52"/>
    <p:sldId id="343" r:id="rId53"/>
    <p:sldId id="34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67" autoAdjust="0"/>
  </p:normalViewPr>
  <p:slideViewPr>
    <p:cSldViewPr>
      <p:cViewPr>
        <p:scale>
          <a:sx n="95" d="100"/>
          <a:sy n="95" d="100"/>
        </p:scale>
        <p:origin x="-1458"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AE23A9-7DF8-4081-936D-24DF2CCEE1D2}" type="datetimeFigureOut">
              <a:rPr lang="en-US" smtClean="0"/>
              <a:pPr/>
              <a:t>12/7/2010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0EA45-2970-4E8B-B0DC-0FE93E4B9CB2}" type="slidenum">
              <a:rPr lang="en-US" smtClean="0"/>
              <a:pPr/>
              <a:t>‹#›</a:t>
            </a:fld>
            <a:endParaRPr lang="en-US" dirty="0"/>
          </a:p>
        </p:txBody>
      </p:sp>
    </p:spTree>
    <p:extLst>
      <p:ext uri="{BB962C8B-B14F-4D97-AF65-F5344CB8AC3E}">
        <p14:creationId xmlns:p14="http://schemas.microsoft.com/office/powerpoint/2010/main" val="270225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p>
        </p:txBody>
      </p:sp>
      <p:sp>
        <p:nvSpPr>
          <p:cNvPr id="4" name="Slide Number Placeholder 3"/>
          <p:cNvSpPr>
            <a:spLocks noGrp="1"/>
          </p:cNvSpPr>
          <p:nvPr>
            <p:ph type="sldNum" sz="quarter" idx="10"/>
          </p:nvPr>
        </p:nvSpPr>
        <p:spPr/>
        <p:txBody>
          <a:bodyPr/>
          <a:lstStyle/>
          <a:p>
            <a:fld id="{2520EA45-2970-4E8B-B0DC-0FE93E4B9CB2}" type="slidenum">
              <a:rPr lang="en-US" smtClean="0"/>
              <a:pPr/>
              <a:t>1</a:t>
            </a:fld>
            <a:endParaRPr lang="en-US" dirty="0"/>
          </a:p>
        </p:txBody>
      </p:sp>
    </p:spTree>
    <p:extLst>
      <p:ext uri="{BB962C8B-B14F-4D97-AF65-F5344CB8AC3E}">
        <p14:creationId xmlns:p14="http://schemas.microsoft.com/office/powerpoint/2010/main" val="4185928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a:t>
            </a:r>
          </a:p>
        </p:txBody>
      </p:sp>
      <p:sp>
        <p:nvSpPr>
          <p:cNvPr id="4" name="Slide Number Placeholder 3"/>
          <p:cNvSpPr>
            <a:spLocks noGrp="1"/>
          </p:cNvSpPr>
          <p:nvPr>
            <p:ph type="sldNum" sz="quarter" idx="10"/>
          </p:nvPr>
        </p:nvSpPr>
        <p:spPr/>
        <p:txBody>
          <a:bodyPr/>
          <a:lstStyle/>
          <a:p>
            <a:fld id="{2520EA45-2970-4E8B-B0DC-0FE93E4B9CB2}" type="slidenum">
              <a:rPr lang="en-US" smtClean="0"/>
              <a:pPr/>
              <a:t>10</a:t>
            </a:fld>
            <a:endParaRPr lang="en-US" dirty="0"/>
          </a:p>
        </p:txBody>
      </p:sp>
    </p:spTree>
    <p:extLst>
      <p:ext uri="{BB962C8B-B14F-4D97-AF65-F5344CB8AC3E}">
        <p14:creationId xmlns:p14="http://schemas.microsoft.com/office/powerpoint/2010/main" val="27259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11</a:t>
            </a:fld>
            <a:endParaRPr lang="en-US" dirty="0"/>
          </a:p>
        </p:txBody>
      </p:sp>
    </p:spTree>
    <p:extLst>
      <p:ext uri="{BB962C8B-B14F-4D97-AF65-F5344CB8AC3E}">
        <p14:creationId xmlns:p14="http://schemas.microsoft.com/office/powerpoint/2010/main" val="414787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12</a:t>
            </a:fld>
            <a:endParaRPr lang="en-US" dirty="0"/>
          </a:p>
        </p:txBody>
      </p:sp>
    </p:spTree>
    <p:extLst>
      <p:ext uri="{BB962C8B-B14F-4D97-AF65-F5344CB8AC3E}">
        <p14:creationId xmlns:p14="http://schemas.microsoft.com/office/powerpoint/2010/main" val="769370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Thinh</a:t>
            </a:r>
          </a:p>
          <a:p>
            <a:r>
              <a:rPr lang="en-US" dirty="0" smtClean="0"/>
              <a:t>Photo</a:t>
            </a:r>
            <a:r>
              <a:rPr lang="en-US" baseline="0" dirty="0" smtClean="0"/>
              <a:t> references:</a:t>
            </a:r>
          </a:p>
          <a:p>
            <a:r>
              <a:rPr lang="en-US" dirty="0" smtClean="0"/>
              <a:t>http://cpc.farnell.com/1/1/19192-dual-full-bridge-driver-4a-op-l298n-stmicroelectronics.html</a:t>
            </a:r>
          </a:p>
          <a:p>
            <a:r>
              <a:rPr lang="en-US" dirty="0" smtClean="0"/>
              <a:t>http://detail.en.china.cn/provide/detail,1065484460.html</a:t>
            </a:r>
          </a:p>
          <a:p>
            <a:r>
              <a:rPr lang="en-US" dirty="0" smtClean="0"/>
              <a:t>http://www.superdroidrobots.com/shop/item.aspx?itemid=937</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520EA45-2970-4E8B-B0DC-0FE93E4B9CB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14</a:t>
            </a:fld>
            <a:endParaRPr lang="en-US" dirty="0"/>
          </a:p>
        </p:txBody>
      </p:sp>
    </p:spTree>
    <p:extLst>
      <p:ext uri="{BB962C8B-B14F-4D97-AF65-F5344CB8AC3E}">
        <p14:creationId xmlns:p14="http://schemas.microsoft.com/office/powerpoint/2010/main" val="99400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Jusufovic</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15</a:t>
            </a:fld>
            <a:endParaRPr lang="en-US" dirty="0"/>
          </a:p>
        </p:txBody>
      </p:sp>
    </p:spTree>
    <p:extLst>
      <p:ext uri="{BB962C8B-B14F-4D97-AF65-F5344CB8AC3E}">
        <p14:creationId xmlns:p14="http://schemas.microsoft.com/office/powerpoint/2010/main" val="2668753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16</a:t>
            </a:fld>
            <a:endParaRPr lang="en-US" dirty="0"/>
          </a:p>
        </p:txBody>
      </p:sp>
    </p:spTree>
    <p:extLst>
      <p:ext uri="{BB962C8B-B14F-4D97-AF65-F5344CB8AC3E}">
        <p14:creationId xmlns:p14="http://schemas.microsoft.com/office/powerpoint/2010/main" val="396345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Mayberry</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17</a:t>
            </a:fld>
            <a:endParaRPr lang="en-US" dirty="0"/>
          </a:p>
        </p:txBody>
      </p:sp>
    </p:spTree>
    <p:extLst>
      <p:ext uri="{BB962C8B-B14F-4D97-AF65-F5344CB8AC3E}">
        <p14:creationId xmlns:p14="http://schemas.microsoft.com/office/powerpoint/2010/main" val="2187390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18</a:t>
            </a:fld>
            <a:endParaRPr lang="en-US" dirty="0"/>
          </a:p>
        </p:txBody>
      </p:sp>
    </p:spTree>
    <p:extLst>
      <p:ext uri="{BB962C8B-B14F-4D97-AF65-F5344CB8AC3E}">
        <p14:creationId xmlns:p14="http://schemas.microsoft.com/office/powerpoint/2010/main" val="230206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Jusufovic</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19</a:t>
            </a:fld>
            <a:endParaRPr lang="en-US" dirty="0"/>
          </a:p>
        </p:txBody>
      </p:sp>
    </p:spTree>
    <p:extLst>
      <p:ext uri="{BB962C8B-B14F-4D97-AF65-F5344CB8AC3E}">
        <p14:creationId xmlns:p14="http://schemas.microsoft.com/office/powerpoint/2010/main" val="108492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a:t>
            </a:fld>
            <a:endParaRPr lang="en-US" dirty="0"/>
          </a:p>
        </p:txBody>
      </p:sp>
    </p:spTree>
    <p:extLst>
      <p:ext uri="{BB962C8B-B14F-4D97-AF65-F5344CB8AC3E}">
        <p14:creationId xmlns:p14="http://schemas.microsoft.com/office/powerpoint/2010/main" val="354676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Thinh Luong</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20</a:t>
            </a:fld>
            <a:endParaRPr lang="en-US" dirty="0"/>
          </a:p>
        </p:txBody>
      </p:sp>
    </p:spTree>
    <p:extLst>
      <p:ext uri="{BB962C8B-B14F-4D97-AF65-F5344CB8AC3E}">
        <p14:creationId xmlns:p14="http://schemas.microsoft.com/office/powerpoint/2010/main" val="28083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22</a:t>
            </a:fld>
            <a:endParaRPr lang="en-US" dirty="0"/>
          </a:p>
        </p:txBody>
      </p:sp>
    </p:spTree>
    <p:extLst>
      <p:ext uri="{BB962C8B-B14F-4D97-AF65-F5344CB8AC3E}">
        <p14:creationId xmlns:p14="http://schemas.microsoft.com/office/powerpoint/2010/main" val="1676008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Thinh Luong</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23</a:t>
            </a:fld>
            <a:endParaRPr lang="en-US" dirty="0"/>
          </a:p>
        </p:txBody>
      </p:sp>
    </p:spTree>
    <p:extLst>
      <p:ext uri="{BB962C8B-B14F-4D97-AF65-F5344CB8AC3E}">
        <p14:creationId xmlns:p14="http://schemas.microsoft.com/office/powerpoint/2010/main" val="256061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Jusufovic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24</a:t>
            </a:fld>
            <a:endParaRPr lang="en-US" dirty="0"/>
          </a:p>
        </p:txBody>
      </p:sp>
    </p:spTree>
    <p:extLst>
      <p:ext uri="{BB962C8B-B14F-4D97-AF65-F5344CB8AC3E}">
        <p14:creationId xmlns:p14="http://schemas.microsoft.com/office/powerpoint/2010/main" val="2779317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Jusufovic</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25</a:t>
            </a:fld>
            <a:endParaRPr lang="en-US" dirty="0"/>
          </a:p>
        </p:txBody>
      </p:sp>
    </p:spTree>
    <p:extLst>
      <p:ext uri="{BB962C8B-B14F-4D97-AF65-F5344CB8AC3E}">
        <p14:creationId xmlns:p14="http://schemas.microsoft.com/office/powerpoint/2010/main" val="108573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Thinh Luong</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26</a:t>
            </a:fld>
            <a:endParaRPr lang="en-US" dirty="0"/>
          </a:p>
        </p:txBody>
      </p:sp>
    </p:spTree>
    <p:extLst>
      <p:ext uri="{BB962C8B-B14F-4D97-AF65-F5344CB8AC3E}">
        <p14:creationId xmlns:p14="http://schemas.microsoft.com/office/powerpoint/2010/main" val="4128472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48</a:t>
            </a:fld>
            <a:endParaRPr lang="en-US" dirty="0"/>
          </a:p>
        </p:txBody>
      </p:sp>
    </p:spTree>
    <p:extLst>
      <p:ext uri="{BB962C8B-B14F-4D97-AF65-F5344CB8AC3E}">
        <p14:creationId xmlns:p14="http://schemas.microsoft.com/office/powerpoint/2010/main" val="80673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Jusufovic</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3</a:t>
            </a:fld>
            <a:endParaRPr lang="en-US" dirty="0"/>
          </a:p>
        </p:txBody>
      </p:sp>
    </p:spTree>
    <p:extLst>
      <p:ext uri="{BB962C8B-B14F-4D97-AF65-F5344CB8AC3E}">
        <p14:creationId xmlns:p14="http://schemas.microsoft.com/office/powerpoint/2010/main" val="156386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Jusufovic</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4</a:t>
            </a:fld>
            <a:endParaRPr lang="en-US" dirty="0"/>
          </a:p>
        </p:txBody>
      </p:sp>
    </p:spTree>
    <p:extLst>
      <p:ext uri="{BB962C8B-B14F-4D97-AF65-F5344CB8AC3E}">
        <p14:creationId xmlns:p14="http://schemas.microsoft.com/office/powerpoint/2010/main" val="398190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5</a:t>
            </a:fld>
            <a:endParaRPr lang="en-US" dirty="0"/>
          </a:p>
        </p:txBody>
      </p:sp>
    </p:spTree>
    <p:extLst>
      <p:ext uri="{BB962C8B-B14F-4D97-AF65-F5344CB8AC3E}">
        <p14:creationId xmlns:p14="http://schemas.microsoft.com/office/powerpoint/2010/main" val="3142131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Cao</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6</a:t>
            </a:fld>
            <a:endParaRPr lang="en-US" dirty="0"/>
          </a:p>
        </p:txBody>
      </p:sp>
    </p:spTree>
    <p:extLst>
      <p:ext uri="{BB962C8B-B14F-4D97-AF65-F5344CB8AC3E}">
        <p14:creationId xmlns:p14="http://schemas.microsoft.com/office/powerpoint/2010/main" val="688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Thinh Luong</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7</a:t>
            </a:fld>
            <a:endParaRPr lang="en-US" dirty="0"/>
          </a:p>
        </p:txBody>
      </p:sp>
    </p:spTree>
    <p:extLst>
      <p:ext uri="{BB962C8B-B14F-4D97-AF65-F5344CB8AC3E}">
        <p14:creationId xmlns:p14="http://schemas.microsoft.com/office/powerpoint/2010/main" val="2908513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Thinh Luong</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8</a:t>
            </a:fld>
            <a:endParaRPr lang="en-US" dirty="0"/>
          </a:p>
        </p:txBody>
      </p:sp>
    </p:spTree>
    <p:extLst>
      <p:ext uri="{BB962C8B-B14F-4D97-AF65-F5344CB8AC3E}">
        <p14:creationId xmlns:p14="http://schemas.microsoft.com/office/powerpoint/2010/main" val="219681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a:t>
            </a:r>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9</a:t>
            </a:fld>
            <a:endParaRPr lang="en-US" dirty="0"/>
          </a:p>
        </p:txBody>
      </p:sp>
    </p:spTree>
    <p:extLst>
      <p:ext uri="{BB962C8B-B14F-4D97-AF65-F5344CB8AC3E}">
        <p14:creationId xmlns:p14="http://schemas.microsoft.com/office/powerpoint/2010/main" val="2228403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92648D-52D8-4EFE-BAD6-68A15F01E4E0}" type="datetimeFigureOut">
              <a:rPr lang="en-US" smtClean="0"/>
              <a:pPr/>
              <a:t>12/7/2010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D5EFC4-67F6-4645-ABB5-FC80BB588A5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DD5EFC4-67F6-4645-ABB5-FC80BB588A5E}"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DD5EFC4-67F6-4645-ABB5-FC80BB588A5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DD5EFC4-67F6-4645-ABB5-FC80BB588A5E}"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92648D-52D8-4EFE-BAD6-68A15F01E4E0}" type="datetimeFigureOut">
              <a:rPr lang="en-US" smtClean="0"/>
              <a:pPr/>
              <a:t>12/7/2010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DD5EFC4-67F6-4645-ABB5-FC80BB588A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92648D-52D8-4EFE-BAD6-68A15F01E4E0}" type="datetimeFigureOut">
              <a:rPr lang="en-US" smtClean="0"/>
              <a:pPr/>
              <a:t>12/7/2010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DD5EFC4-67F6-4645-ABB5-FC80BB588A5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92648D-52D8-4EFE-BAD6-68A15F01E4E0}" type="datetimeFigureOut">
              <a:rPr lang="en-US" smtClean="0"/>
              <a:pPr/>
              <a:t>12/7/2010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D5EFC4-67F6-4645-ABB5-FC80BB588A5E}"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92648D-52D8-4EFE-BAD6-68A15F01E4E0}" type="datetimeFigureOut">
              <a:rPr lang="en-US" smtClean="0"/>
              <a:pPr/>
              <a:t>12/7/2010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D5EFC4-67F6-4645-ABB5-FC80BB588A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3.emf"/><Relationship Id="rId4" Type="http://schemas.openxmlformats.org/officeDocument/2006/relationships/package" Target="../embeddings/Microsoft_Excel_Worksheet2.xlsx"/></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4.emf"/><Relationship Id="rId4" Type="http://schemas.openxmlformats.org/officeDocument/2006/relationships/package" Target="../embeddings/Microsoft_Excel_Worksheet3.xlsx"/></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emf"/><Relationship Id="rId4" Type="http://schemas.openxmlformats.org/officeDocument/2006/relationships/package" Target="../embeddings/Microsoft_Excel_Worksheet4.xlsx"/></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7.emf"/><Relationship Id="rId4" Type="http://schemas.openxmlformats.org/officeDocument/2006/relationships/package" Target="../embeddings/Microsoft_Excel_Worksheet5.xlsx"/></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8.emf"/><Relationship Id="rId4" Type="http://schemas.openxmlformats.org/officeDocument/2006/relationships/package" Target="../embeddings/Microsoft_Excel_Worksheet6.xlsx"/></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7.bin"/><Relationship Id="rId7"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39.emf"/><Relationship Id="rId4" Type="http://schemas.openxmlformats.org/officeDocument/2006/relationships/package" Target="../embeddings/Microsoft_Excel_Worksheet7.xlsx"/></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829761"/>
          </a:xfrm>
        </p:spPr>
        <p:txBody>
          <a:bodyPr/>
          <a:lstStyle/>
          <a:p>
            <a:r>
              <a:rPr lang="en-US" dirty="0" smtClean="0"/>
              <a:t>Senior Design: Steam Heat Controller </a:t>
            </a:r>
            <a:endParaRPr lang="en-US" dirty="0"/>
          </a:p>
        </p:txBody>
      </p:sp>
      <p:sp>
        <p:nvSpPr>
          <p:cNvPr id="3" name="Subtitle 2"/>
          <p:cNvSpPr>
            <a:spLocks noGrp="1"/>
          </p:cNvSpPr>
          <p:nvPr>
            <p:ph type="subTitle" idx="1"/>
          </p:nvPr>
        </p:nvSpPr>
        <p:spPr>
          <a:xfrm>
            <a:off x="685800" y="3276600"/>
            <a:ext cx="7772400" cy="1676400"/>
          </a:xfrm>
        </p:spPr>
        <p:txBody>
          <a:bodyPr>
            <a:normAutofit fontScale="92500" lnSpcReduction="10000"/>
          </a:bodyPr>
          <a:lstStyle/>
          <a:p>
            <a:pPr algn="l"/>
            <a:r>
              <a:rPr lang="en-US" dirty="0" smtClean="0"/>
              <a:t>Team Members: Curtis Mayberry, Ben Cao, </a:t>
            </a:r>
          </a:p>
          <a:p>
            <a:pPr algn="l"/>
            <a:r>
              <a:rPr lang="en-US" dirty="0" smtClean="0"/>
              <a:t>		        Thinh Luong, Ben Jusufovic</a:t>
            </a:r>
          </a:p>
          <a:p>
            <a:pPr algn="l"/>
            <a:endParaRPr lang="en-US" dirty="0" smtClean="0"/>
          </a:p>
          <a:p>
            <a:pPr algn="l"/>
            <a:r>
              <a:rPr lang="en-US" dirty="0" smtClean="0"/>
              <a:t>Advisors: 		Lee Harker, Jason Boyd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Decomposition</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3400" y="1371600"/>
            <a:ext cx="8086473" cy="4559662"/>
          </a:xfrm>
          <a:prstGeom prst="rect">
            <a:avLst/>
          </a:prstGeom>
          <a:noFill/>
          <a:ln w="9525">
            <a:noFill/>
            <a:miter lim="800000"/>
            <a:headEnd/>
            <a:tailEnd/>
          </a:ln>
        </p:spPr>
      </p:pic>
    </p:spTree>
    <p:extLst>
      <p:ext uri="{BB962C8B-B14F-4D97-AF65-F5344CB8AC3E}">
        <p14:creationId xmlns:p14="http://schemas.microsoft.com/office/powerpoint/2010/main" val="3241686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User Interface</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600200" y="1600200"/>
            <a:ext cx="5953236" cy="4525962"/>
          </a:xfrm>
          <a:prstGeom prst="rect">
            <a:avLst/>
          </a:prstGeom>
          <a:noFill/>
          <a:ln w="9525">
            <a:noFill/>
            <a:miter lim="800000"/>
            <a:headEnd/>
            <a:tailEnd/>
          </a:ln>
        </p:spPr>
      </p:pic>
    </p:spTree>
    <p:extLst>
      <p:ext uri="{BB962C8B-B14F-4D97-AF65-F5344CB8AC3E}">
        <p14:creationId xmlns:p14="http://schemas.microsoft.com/office/powerpoint/2010/main" val="2901894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Controller Box</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774198" y="1481138"/>
            <a:ext cx="5799722" cy="4691062"/>
          </a:xfrm>
          <a:prstGeom prst="rect">
            <a:avLst/>
          </a:prstGeom>
          <a:noFill/>
          <a:ln w="9525">
            <a:noFill/>
            <a:miter lim="800000"/>
            <a:headEnd/>
            <a:tailEnd/>
          </a:ln>
        </p:spPr>
      </p:pic>
    </p:spTree>
    <p:extLst>
      <p:ext uri="{BB962C8B-B14F-4D97-AF65-F5344CB8AC3E}">
        <p14:creationId xmlns:p14="http://schemas.microsoft.com/office/powerpoint/2010/main" val="510369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67400" y="1143000"/>
            <a:ext cx="3581400" cy="6172200"/>
          </a:xfrm>
        </p:spPr>
        <p:txBody>
          <a:bodyPr>
            <a:normAutofit/>
          </a:bodyPr>
          <a:lstStyle/>
          <a:p>
            <a:endParaRPr lang="en-US" dirty="0" smtClean="0"/>
          </a:p>
          <a:p>
            <a:r>
              <a:rPr lang="en-US" dirty="0" smtClean="0"/>
              <a:t>Extruded Aluminum</a:t>
            </a:r>
          </a:p>
          <a:p>
            <a:endParaRPr lang="en-US" dirty="0" smtClean="0"/>
          </a:p>
          <a:p>
            <a:endParaRPr lang="en-US" dirty="0" smtClean="0"/>
          </a:p>
          <a:p>
            <a:r>
              <a:rPr lang="en-US" dirty="0" smtClean="0"/>
              <a:t>IG52 Gear motor</a:t>
            </a:r>
          </a:p>
          <a:p>
            <a:endParaRPr lang="en-US" dirty="0" smtClean="0"/>
          </a:p>
          <a:p>
            <a:endParaRPr lang="en-US" dirty="0" smtClean="0"/>
          </a:p>
          <a:p>
            <a:endParaRPr lang="en-US" dirty="0" smtClean="0"/>
          </a:p>
          <a:p>
            <a:r>
              <a:rPr lang="en-US" dirty="0" smtClean="0"/>
              <a:t>L298N Motor Driver</a:t>
            </a:r>
          </a:p>
        </p:txBody>
      </p:sp>
      <p:sp>
        <p:nvSpPr>
          <p:cNvPr id="3" name="Title 2"/>
          <p:cNvSpPr>
            <a:spLocks noGrp="1"/>
          </p:cNvSpPr>
          <p:nvPr>
            <p:ph type="title"/>
          </p:nvPr>
        </p:nvSpPr>
        <p:spPr/>
        <p:txBody>
          <a:bodyPr/>
          <a:lstStyle/>
          <a:p>
            <a:r>
              <a:rPr lang="en-US" dirty="0" smtClean="0"/>
              <a:t>Mechanical Interface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581400" y="2895600"/>
            <a:ext cx="2362200" cy="1676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581400" y="1219200"/>
            <a:ext cx="2362200" cy="1524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886200" y="4800600"/>
            <a:ext cx="1776222" cy="1371600"/>
          </a:xfrm>
          <a:prstGeom prst="rect">
            <a:avLst/>
          </a:prstGeom>
          <a:noFill/>
          <a:ln w="9525">
            <a:noFill/>
            <a:miter lim="800000"/>
            <a:headEnd/>
            <a:tailEnd/>
          </a:ln>
        </p:spPr>
      </p:pic>
      <p:pic>
        <p:nvPicPr>
          <p:cNvPr id="7" name="Picture 6" descr="d.jpg"/>
          <p:cNvPicPr>
            <a:picLocks noChangeAspect="1"/>
          </p:cNvPicPr>
          <p:nvPr/>
        </p:nvPicPr>
        <p:blipFill>
          <a:blip r:embed="rId6" cstate="print"/>
          <a:stretch>
            <a:fillRect/>
          </a:stretch>
        </p:blipFill>
        <p:spPr>
          <a:xfrm>
            <a:off x="457200" y="1219200"/>
            <a:ext cx="2971800" cy="2438400"/>
          </a:xfrm>
          <a:prstGeom prst="rect">
            <a:avLst/>
          </a:prstGeom>
        </p:spPr>
      </p:pic>
      <p:pic>
        <p:nvPicPr>
          <p:cNvPr id="9"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714" t="19047" r="16572" b="13429"/>
          <a:stretch/>
        </p:blipFill>
        <p:spPr bwMode="auto">
          <a:xfrm rot="5400000">
            <a:off x="534118" y="3658321"/>
            <a:ext cx="2819401" cy="29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740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Ethernet and Web Interface</a:t>
            </a:r>
            <a:endParaRPr lang="en-US" dirty="0"/>
          </a:p>
        </p:txBody>
      </p:sp>
      <p:pic>
        <p:nvPicPr>
          <p:cNvPr id="4" name="Picture 3"/>
          <p:cNvPicPr/>
          <p:nvPr/>
        </p:nvPicPr>
        <p:blipFill>
          <a:blip r:embed="rId3" cstate="print"/>
          <a:srcRect/>
          <a:stretch>
            <a:fillRect/>
          </a:stretch>
        </p:blipFill>
        <p:spPr bwMode="auto">
          <a:xfrm>
            <a:off x="152400" y="3962400"/>
            <a:ext cx="4038600" cy="1752600"/>
          </a:xfrm>
          <a:prstGeom prst="rect">
            <a:avLst/>
          </a:prstGeom>
          <a:ln>
            <a:noFill/>
          </a:ln>
          <a:effectLst>
            <a:outerShdw blurRad="292100" dist="139700" dir="2700000" algn="tl" rotWithShape="0">
              <a:srgbClr val="333333">
                <a:alpha val="65000"/>
              </a:srgbClr>
            </a:outerShdw>
          </a:effectLst>
        </p:spPr>
      </p:pic>
      <p:pic>
        <p:nvPicPr>
          <p:cNvPr id="5" name="Picture 4" descr="Z:\becao\My Documents\School\4th Year\Fall Sem\Senior Design\Overall Design.jpg"/>
          <p:cNvPicPr/>
          <p:nvPr/>
        </p:nvPicPr>
        <p:blipFill>
          <a:blip r:embed="rId4" cstate="print"/>
          <a:srcRect/>
          <a:stretch>
            <a:fillRect/>
          </a:stretch>
        </p:blipFill>
        <p:spPr bwMode="auto">
          <a:xfrm>
            <a:off x="4673276" y="3810000"/>
            <a:ext cx="4298632" cy="2595880"/>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00988"/>
            <a:ext cx="4490486" cy="19896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2886" y="1119642"/>
            <a:ext cx="4329022" cy="19709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flipH="1" flipV="1">
            <a:off x="3886200" y="4838700"/>
            <a:ext cx="1309687" cy="1905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848225" y="3505200"/>
            <a:ext cx="1447800" cy="1143000"/>
          </a:xfrm>
          <a:prstGeom prst="ellipse">
            <a:avLst/>
          </a:prstGeom>
          <a:solidFill>
            <a:srgbClr val="00B050">
              <a:alpha val="14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4981575" y="4800600"/>
            <a:ext cx="428625" cy="457200"/>
          </a:xfrm>
          <a:prstGeom prst="ellipse">
            <a:avLst/>
          </a:prstGeom>
          <a:solidFill>
            <a:schemeClr val="accent2">
              <a:alpha val="14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p:cNvCxnSpPr/>
          <p:nvPr/>
        </p:nvCxnSpPr>
        <p:spPr>
          <a:xfrm flipH="1" flipV="1">
            <a:off x="3505200" y="3200400"/>
            <a:ext cx="1669256" cy="9715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310187" y="3219450"/>
            <a:ext cx="1271588" cy="92893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848600" y="4619625"/>
            <a:ext cx="533400" cy="533400"/>
          </a:xfrm>
          <a:prstGeom prst="ellipse">
            <a:avLst/>
          </a:prstGeom>
          <a:solidFill>
            <a:srgbClr val="0070C0">
              <a:alpha val="14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8382000" y="4619624"/>
            <a:ext cx="647058" cy="638175"/>
          </a:xfrm>
          <a:prstGeom prst="ellipse">
            <a:avLst/>
          </a:prstGeom>
          <a:solidFill>
            <a:srgbClr val="0070C0">
              <a:alpha val="14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p:cNvCxnSpPr/>
          <p:nvPr/>
        </p:nvCxnSpPr>
        <p:spPr>
          <a:xfrm flipH="1" flipV="1">
            <a:off x="4191000" y="3200400"/>
            <a:ext cx="3924300" cy="16383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705600" y="3200400"/>
            <a:ext cx="2057400" cy="165735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70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282" y="914400"/>
            <a:ext cx="7024687" cy="509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Schematic Design</a:t>
            </a:r>
            <a:endParaRPr lang="en-US" dirty="0"/>
          </a:p>
        </p:txBody>
      </p:sp>
    </p:spTree>
    <p:extLst>
      <p:ext uri="{BB962C8B-B14F-4D97-AF65-F5344CB8AC3E}">
        <p14:creationId xmlns:p14="http://schemas.microsoft.com/office/powerpoint/2010/main" val="4272319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Xbee 802.15.4</a:t>
            </a:r>
          </a:p>
          <a:p>
            <a:r>
              <a:rPr lang="en-US" dirty="0" smtClean="0"/>
              <a:t>Extended range (high power)</a:t>
            </a:r>
          </a:p>
          <a:p>
            <a:r>
              <a:rPr lang="en-US" dirty="0" smtClean="0"/>
              <a:t>PID controller algorithm</a:t>
            </a:r>
          </a:p>
          <a:p>
            <a:r>
              <a:rPr lang="en-US" dirty="0" smtClean="0"/>
              <a:t>32 bit Atmel Microcontroller</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Wireless Transceiver</a:t>
            </a:r>
            <a:br>
              <a:rPr lang="en-US" dirty="0" smtClean="0"/>
            </a:br>
            <a:r>
              <a:rPr lang="en-US" dirty="0" smtClean="0"/>
              <a:t>Controller Algorithm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76600"/>
            <a:ext cx="3162300" cy="3162300"/>
          </a:xfrm>
          <a:prstGeom prst="rect">
            <a:avLst/>
          </a:prstGeom>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3415109"/>
            <a:ext cx="3276600" cy="302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8662" y="301625"/>
            <a:ext cx="29749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502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Valve calibration</a:t>
            </a:r>
          </a:p>
          <a:p>
            <a:r>
              <a:rPr lang="en-US" dirty="0" smtClean="0"/>
              <a:t>Range Test</a:t>
            </a:r>
          </a:p>
          <a:p>
            <a:r>
              <a:rPr lang="en-US" dirty="0" smtClean="0"/>
              <a:t>Response Test</a:t>
            </a:r>
          </a:p>
          <a:p>
            <a:r>
              <a:rPr lang="en-US" dirty="0" smtClean="0"/>
              <a:t>Equalization and weighting Test</a:t>
            </a:r>
            <a:endParaRPr lang="en-US" dirty="0"/>
          </a:p>
          <a:p>
            <a:r>
              <a:rPr lang="en-US" dirty="0" smtClean="0"/>
              <a:t>Environmental and extreme Tests</a:t>
            </a:r>
          </a:p>
          <a:p>
            <a:r>
              <a:rPr lang="en-US" dirty="0" smtClean="0"/>
              <a:t>Monitored extended use testing</a:t>
            </a:r>
          </a:p>
          <a:p>
            <a:endParaRPr lang="en-US" dirty="0" smtClean="0"/>
          </a:p>
        </p:txBody>
      </p:sp>
      <p:sp>
        <p:nvSpPr>
          <p:cNvPr id="3" name="Title 2"/>
          <p:cNvSpPr>
            <a:spLocks noGrp="1"/>
          </p:cNvSpPr>
          <p:nvPr>
            <p:ph type="title"/>
          </p:nvPr>
        </p:nvSpPr>
        <p:spPr/>
        <p:txBody>
          <a:bodyPr/>
          <a:lstStyle/>
          <a:p>
            <a:r>
              <a:rPr lang="en-US" dirty="0" smtClean="0"/>
              <a:t>Functional Test Plan</a:t>
            </a:r>
            <a:endParaRPr lang="en-US" dirty="0"/>
          </a:p>
        </p:txBody>
      </p:sp>
    </p:spTree>
    <p:extLst>
      <p:ext uri="{BB962C8B-B14F-4D97-AF65-F5344CB8AC3E}">
        <p14:creationId xmlns:p14="http://schemas.microsoft.com/office/powerpoint/2010/main" val="2964127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Component Testing</a:t>
            </a:r>
          </a:p>
          <a:p>
            <a:pPr lvl="1"/>
            <a:r>
              <a:rPr lang="en-US" dirty="0" smtClean="0"/>
              <a:t>Microcontroller, Temperature Sensor, and LCD</a:t>
            </a:r>
          </a:p>
          <a:p>
            <a:pPr lvl="1"/>
            <a:r>
              <a:rPr lang="en-US" dirty="0" smtClean="0"/>
              <a:t>Ethernet Components</a:t>
            </a:r>
          </a:p>
          <a:p>
            <a:pPr lvl="1"/>
            <a:r>
              <a:rPr lang="en-US" dirty="0" smtClean="0"/>
              <a:t>Wireless transceiver</a:t>
            </a:r>
          </a:p>
          <a:p>
            <a:pPr lvl="1"/>
            <a:r>
              <a:rPr lang="en-US" dirty="0" smtClean="0"/>
              <a:t>Website Interface</a:t>
            </a:r>
          </a:p>
          <a:p>
            <a:r>
              <a:rPr lang="en-US" dirty="0" smtClean="0"/>
              <a:t>Comprehensive systems </a:t>
            </a:r>
          </a:p>
        </p:txBody>
      </p:sp>
      <p:sp>
        <p:nvSpPr>
          <p:cNvPr id="3" name="Title 2"/>
          <p:cNvSpPr>
            <a:spLocks noGrp="1"/>
          </p:cNvSpPr>
          <p:nvPr>
            <p:ph type="title"/>
          </p:nvPr>
        </p:nvSpPr>
        <p:spPr/>
        <p:txBody>
          <a:bodyPr/>
          <a:lstStyle/>
          <a:p>
            <a:r>
              <a:rPr lang="en-US" dirty="0" smtClean="0"/>
              <a:t>Software Test Plan</a:t>
            </a:r>
            <a:endParaRPr lang="en-US" dirty="0"/>
          </a:p>
        </p:txBody>
      </p:sp>
    </p:spTree>
    <p:extLst>
      <p:ext uri="{BB962C8B-B14F-4D97-AF65-F5344CB8AC3E}">
        <p14:creationId xmlns:p14="http://schemas.microsoft.com/office/powerpoint/2010/main" val="2784269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Power</a:t>
            </a:r>
          </a:p>
          <a:p>
            <a:r>
              <a:rPr lang="en-US" dirty="0" smtClean="0"/>
              <a:t>DC Motor</a:t>
            </a:r>
          </a:p>
          <a:p>
            <a:r>
              <a:rPr lang="en-US" dirty="0" smtClean="0"/>
              <a:t>Microprocessor</a:t>
            </a:r>
          </a:p>
          <a:p>
            <a:r>
              <a:rPr lang="en-US" dirty="0" smtClean="0"/>
              <a:t>LCD</a:t>
            </a:r>
          </a:p>
          <a:p>
            <a:r>
              <a:rPr lang="en-US" dirty="0" smtClean="0"/>
              <a:t>Unit casings</a:t>
            </a:r>
          </a:p>
          <a:p>
            <a:r>
              <a:rPr lang="en-US" dirty="0" smtClean="0"/>
              <a:t>Temperature sensor</a:t>
            </a:r>
          </a:p>
          <a:p>
            <a:r>
              <a:rPr lang="en-US" dirty="0" smtClean="0"/>
              <a:t>Push Buttons</a:t>
            </a:r>
            <a:endParaRPr lang="en-US" dirty="0"/>
          </a:p>
        </p:txBody>
      </p:sp>
      <p:sp>
        <p:nvSpPr>
          <p:cNvPr id="3" name="Title 2"/>
          <p:cNvSpPr>
            <a:spLocks noGrp="1"/>
          </p:cNvSpPr>
          <p:nvPr>
            <p:ph type="title"/>
          </p:nvPr>
        </p:nvSpPr>
        <p:spPr/>
        <p:txBody>
          <a:bodyPr/>
          <a:lstStyle/>
          <a:p>
            <a:r>
              <a:rPr lang="en-US" dirty="0" smtClean="0"/>
              <a:t>Hardware Test Plan</a:t>
            </a:r>
            <a:endParaRPr lang="en-US" dirty="0"/>
          </a:p>
        </p:txBody>
      </p:sp>
    </p:spTree>
    <p:extLst>
      <p:ext uri="{BB962C8B-B14F-4D97-AF65-F5344CB8AC3E}">
        <p14:creationId xmlns:p14="http://schemas.microsoft.com/office/powerpoint/2010/main" val="4262507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Project Goals &amp; Concept Diagram</a:t>
            </a:r>
          </a:p>
          <a:p>
            <a:r>
              <a:rPr lang="en-US" dirty="0" smtClean="0"/>
              <a:t>System Decomposition</a:t>
            </a:r>
          </a:p>
          <a:p>
            <a:r>
              <a:rPr lang="en-US" dirty="0" smtClean="0"/>
              <a:t>System Design</a:t>
            </a:r>
          </a:p>
          <a:p>
            <a:r>
              <a:rPr lang="en-US" dirty="0" smtClean="0"/>
              <a:t>Test Plan</a:t>
            </a:r>
          </a:p>
          <a:p>
            <a:r>
              <a:rPr lang="en-US" dirty="0" smtClean="0"/>
              <a:t>Resources and budget</a:t>
            </a:r>
          </a:p>
          <a:p>
            <a:r>
              <a:rPr lang="en-US" dirty="0" smtClean="0"/>
              <a:t>Current Status</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Overview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Resource/Cost Estimate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35427260"/>
              </p:ext>
            </p:extLst>
          </p:nvPr>
        </p:nvGraphicFramePr>
        <p:xfrm>
          <a:off x="152400" y="1981200"/>
          <a:ext cx="8749076" cy="2743200"/>
        </p:xfrm>
        <a:graphic>
          <a:graphicData uri="http://schemas.openxmlformats.org/presentationml/2006/ole">
            <mc:AlternateContent xmlns:mc="http://schemas.openxmlformats.org/markup-compatibility/2006">
              <mc:Choice xmlns:v="urn:schemas-microsoft-com:vml" Requires="v">
                <p:oleObj spid="_x0000_s4111" name="Worksheet" r:id="rId5" imgW="12334763" imgH="3867240" progId="Excel.Sheet.12">
                  <p:embed/>
                </p:oleObj>
              </mc:Choice>
              <mc:Fallback>
                <p:oleObj name="Worksheet" r:id="rId5" imgW="12334763" imgH="3867240" progId="Excel.Sheet.12">
                  <p:embed/>
                  <p:pic>
                    <p:nvPicPr>
                      <p:cNvPr id="0" name=""/>
                      <p:cNvPicPr/>
                      <p:nvPr/>
                    </p:nvPicPr>
                    <p:blipFill>
                      <a:blip r:embed="rId6"/>
                      <a:stretch>
                        <a:fillRect/>
                      </a:stretch>
                    </p:blipFill>
                    <p:spPr>
                      <a:xfrm>
                        <a:off x="152400" y="1981200"/>
                        <a:ext cx="8749076" cy="2743200"/>
                      </a:xfrm>
                      <a:prstGeom prst="rect">
                        <a:avLst/>
                      </a:prstGeom>
                    </p:spPr>
                  </p:pic>
                </p:oleObj>
              </mc:Fallback>
            </mc:AlternateContent>
          </a:graphicData>
        </a:graphic>
      </p:graphicFrame>
    </p:spTree>
    <p:extLst>
      <p:ext uri="{BB962C8B-B14F-4D97-AF65-F5344CB8AC3E}">
        <p14:creationId xmlns:p14="http://schemas.microsoft.com/office/powerpoint/2010/main" val="1731401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274638"/>
            <a:ext cx="9067800" cy="1143000"/>
          </a:xfrm>
        </p:spPr>
        <p:txBody>
          <a:bodyPr>
            <a:normAutofit fontScale="90000"/>
          </a:bodyPr>
          <a:lstStyle/>
          <a:p>
            <a:r>
              <a:rPr lang="en-US" dirty="0" smtClean="0"/>
              <a:t>Project Milestones and Current Status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6553200" cy="430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486400"/>
            <a:ext cx="668515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393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357701"/>
            <a:ext cx="2971800" cy="1143000"/>
          </a:xfrm>
        </p:spPr>
        <p:txBody>
          <a:bodyPr>
            <a:noAutofit/>
          </a:bodyPr>
          <a:lstStyle/>
          <a:p>
            <a:r>
              <a:rPr lang="en-US" sz="3600" dirty="0" smtClean="0"/>
              <a:t>Future Project </a:t>
            </a:r>
            <a:r>
              <a:rPr lang="en-US" sz="3600" dirty="0"/>
              <a:t>Milestones and </a:t>
            </a:r>
            <a:r>
              <a:rPr lang="en-US" sz="3600" dirty="0" smtClean="0"/>
              <a:t>Status</a:t>
            </a:r>
            <a:endParaRPr lang="en-US" sz="3600" dirty="0"/>
          </a:p>
        </p:txBody>
      </p:sp>
      <p:grpSp>
        <p:nvGrpSpPr>
          <p:cNvPr id="4" name="Group 3"/>
          <p:cNvGrpSpPr/>
          <p:nvPr/>
        </p:nvGrpSpPr>
        <p:grpSpPr>
          <a:xfrm>
            <a:off x="3048000" y="304800"/>
            <a:ext cx="5895974" cy="6255870"/>
            <a:chOff x="3352801" y="1018399"/>
            <a:chExt cx="5029200" cy="534147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1295401"/>
              <a:ext cx="5029200" cy="5064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018399"/>
              <a:ext cx="1628775" cy="2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78651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Curtis Mayberry – Webmaster, wireless transceiver, control algorithms design</a:t>
            </a:r>
          </a:p>
          <a:p>
            <a:r>
              <a:rPr lang="en-US" dirty="0" smtClean="0"/>
              <a:t>Ben Cao –Team leader, web interface, Ethernet interface</a:t>
            </a:r>
          </a:p>
          <a:p>
            <a:r>
              <a:rPr lang="en-US" dirty="0" smtClean="0"/>
              <a:t>Ben Jusufovic – Communications liaison, LCD, power system design, schematic design</a:t>
            </a:r>
          </a:p>
          <a:p>
            <a:r>
              <a:rPr lang="en-US" dirty="0" smtClean="0"/>
              <a:t>Thinh Luong – Systems engineer, mechanical interface, motor implementation</a:t>
            </a:r>
          </a:p>
          <a:p>
            <a:r>
              <a:rPr lang="en-US" dirty="0" smtClean="0"/>
              <a:t>Even responsibilities and contributions</a:t>
            </a:r>
          </a:p>
          <a:p>
            <a:r>
              <a:rPr lang="en-US" dirty="0" smtClean="0"/>
              <a:t>Collaborative effort</a:t>
            </a:r>
          </a:p>
        </p:txBody>
      </p:sp>
      <p:sp>
        <p:nvSpPr>
          <p:cNvPr id="3" name="Title 2"/>
          <p:cNvSpPr>
            <a:spLocks noGrp="1"/>
          </p:cNvSpPr>
          <p:nvPr>
            <p:ph type="title"/>
          </p:nvPr>
        </p:nvSpPr>
        <p:spPr>
          <a:xfrm>
            <a:off x="304800" y="274638"/>
            <a:ext cx="8534400" cy="1143000"/>
          </a:xfrm>
        </p:spPr>
        <p:txBody>
          <a:bodyPr>
            <a:normAutofit/>
          </a:bodyPr>
          <a:lstStyle/>
          <a:p>
            <a:r>
              <a:rPr lang="en-US" dirty="0" smtClean="0"/>
              <a:t>Responsibilities &amp; Contributions</a:t>
            </a:r>
            <a:endParaRPr lang="en-US" dirty="0"/>
          </a:p>
        </p:txBody>
      </p:sp>
    </p:spTree>
    <p:extLst>
      <p:ext uri="{BB962C8B-B14F-4D97-AF65-F5344CB8AC3E}">
        <p14:creationId xmlns:p14="http://schemas.microsoft.com/office/powerpoint/2010/main" val="1364506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t>
            </a:r>
            <a:r>
              <a:rPr lang="en-US" dirty="0" smtClean="0"/>
              <a:t>omplete PCB design</a:t>
            </a:r>
          </a:p>
          <a:p>
            <a:r>
              <a:rPr lang="en-US" dirty="0" smtClean="0"/>
              <a:t>Populate PCB</a:t>
            </a:r>
          </a:p>
          <a:p>
            <a:r>
              <a:rPr lang="en-US" dirty="0" smtClean="0"/>
              <a:t>Implement Microcontroller Peripheral Software</a:t>
            </a:r>
          </a:p>
          <a:p>
            <a:r>
              <a:rPr lang="en-US" dirty="0" smtClean="0"/>
              <a:t>Attach mechanical platform and implement controller</a:t>
            </a:r>
          </a:p>
          <a:p>
            <a:endParaRPr lang="en-US" dirty="0" smtClean="0"/>
          </a:p>
        </p:txBody>
      </p:sp>
      <p:sp>
        <p:nvSpPr>
          <p:cNvPr id="3" name="Title 2"/>
          <p:cNvSpPr>
            <a:spLocks noGrp="1"/>
          </p:cNvSpPr>
          <p:nvPr>
            <p:ph type="title"/>
          </p:nvPr>
        </p:nvSpPr>
        <p:spPr/>
        <p:txBody>
          <a:bodyPr/>
          <a:lstStyle/>
          <a:p>
            <a:r>
              <a:rPr lang="en-US" dirty="0" smtClean="0"/>
              <a:t>Plan for Winter Break</a:t>
            </a:r>
            <a:endParaRPr lang="en-US" dirty="0"/>
          </a:p>
        </p:txBody>
      </p:sp>
    </p:spTree>
    <p:extLst>
      <p:ext uri="{BB962C8B-B14F-4D97-AF65-F5344CB8AC3E}">
        <p14:creationId xmlns:p14="http://schemas.microsoft.com/office/powerpoint/2010/main" val="3076578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Complete hardware prototype</a:t>
            </a:r>
          </a:p>
          <a:p>
            <a:r>
              <a:rPr lang="en-US" dirty="0" smtClean="0"/>
              <a:t>Complete network interface</a:t>
            </a:r>
          </a:p>
          <a:p>
            <a:r>
              <a:rPr lang="en-US" dirty="0" smtClean="0"/>
              <a:t>Tune controller algorithm</a:t>
            </a:r>
          </a:p>
          <a:p>
            <a:r>
              <a:rPr lang="en-US" dirty="0" smtClean="0"/>
              <a:t>Hardware and software testing</a:t>
            </a:r>
          </a:p>
          <a:p>
            <a:r>
              <a:rPr lang="en-US" dirty="0" smtClean="0"/>
              <a:t>Functional testing</a:t>
            </a:r>
          </a:p>
          <a:p>
            <a:r>
              <a:rPr lang="en-US" dirty="0" smtClean="0"/>
              <a:t>End user documentation</a:t>
            </a:r>
          </a:p>
          <a:p>
            <a:endParaRPr lang="en-US" dirty="0" smtClean="0"/>
          </a:p>
        </p:txBody>
      </p:sp>
      <p:sp>
        <p:nvSpPr>
          <p:cNvPr id="3" name="Title 2"/>
          <p:cNvSpPr>
            <a:spLocks noGrp="1"/>
          </p:cNvSpPr>
          <p:nvPr>
            <p:ph type="title"/>
          </p:nvPr>
        </p:nvSpPr>
        <p:spPr/>
        <p:txBody>
          <a:bodyPr/>
          <a:lstStyle/>
          <a:p>
            <a:r>
              <a:rPr lang="en-US" dirty="0" smtClean="0"/>
              <a:t>Plan for Next Semester</a:t>
            </a:r>
            <a:endParaRPr lang="en-US" dirty="0"/>
          </a:p>
        </p:txBody>
      </p:sp>
    </p:spTree>
    <p:extLst>
      <p:ext uri="{BB962C8B-B14F-4D97-AF65-F5344CB8AC3E}">
        <p14:creationId xmlns:p14="http://schemas.microsoft.com/office/powerpoint/2010/main" val="3607874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pic>
        <p:nvPicPr>
          <p:cNvPr id="4098" name="Picture 2" descr="\\seniord.ece.iastate.edu\may1119\Pictures\WholeTe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386840"/>
            <a:ext cx="629958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601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Encore!</a:t>
            </a:r>
            <a:endParaRPr lang="en-US" dirty="0"/>
          </a:p>
        </p:txBody>
      </p:sp>
      <p:sp>
        <p:nvSpPr>
          <p:cNvPr id="3" name="Title 2"/>
          <p:cNvSpPr>
            <a:spLocks noGrp="1"/>
          </p:cNvSpPr>
          <p:nvPr>
            <p:ph type="title"/>
          </p:nvPr>
        </p:nvSpPr>
        <p:spPr/>
        <p:txBody>
          <a:bodyPr/>
          <a:lstStyle/>
          <a:p>
            <a:r>
              <a:rPr lang="en-US" dirty="0" smtClean="0"/>
              <a:t>Appendices</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6324600"/>
            <a:ext cx="22542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811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Controller Box Budget </a:t>
            </a:r>
            <a:endParaRPr lang="en-US" dirty="0"/>
          </a:p>
        </p:txBody>
      </p:sp>
      <p:pic>
        <p:nvPicPr>
          <p:cNvPr id="2049"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84679"/>
            <a:ext cx="8229600" cy="271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146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Panel (UI)</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72651"/>
            <a:ext cx="8229600" cy="234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388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a:buNone/>
            </a:pPr>
            <a:r>
              <a:rPr lang="en-US" dirty="0" smtClean="0"/>
              <a:t>Currently, the old section of Coover utilizes steam valves in order to heat adjacent rooms.  In extreme cases, one steam valve controls the temperature in five different rooms through five radiators.  This leads to temperature offset in the rooms and continuous adjustment of the valve in order to accommodate the individuals within each room. </a:t>
            </a:r>
            <a:endParaRPr lang="en-US" dirty="0"/>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62802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7" y="1219200"/>
            <a:ext cx="9059637" cy="454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USB Charging Circuitry</a:t>
            </a:r>
            <a:endParaRPr lang="en-US" dirty="0"/>
          </a:p>
        </p:txBody>
      </p:sp>
    </p:spTree>
    <p:extLst>
      <p:ext uri="{BB962C8B-B14F-4D97-AF65-F5344CB8AC3E}">
        <p14:creationId xmlns:p14="http://schemas.microsoft.com/office/powerpoint/2010/main" val="499193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 Implementation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948487" cy="455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940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Ethernet Design &amp; RJ45 with Integrated Magnetics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4582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461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Implementation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4629150" cy="4782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959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Controller Box Budget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88449313"/>
              </p:ext>
            </p:extLst>
          </p:nvPr>
        </p:nvGraphicFramePr>
        <p:xfrm>
          <a:off x="152400" y="2133600"/>
          <a:ext cx="8792894" cy="3124200"/>
        </p:xfrm>
        <a:graphic>
          <a:graphicData uri="http://schemas.openxmlformats.org/presentationml/2006/ole">
            <mc:AlternateContent xmlns:mc="http://schemas.openxmlformats.org/markup-compatibility/2006">
              <mc:Choice xmlns:v="urn:schemas-microsoft-com:vml" Requires="v">
                <p:oleObj spid="_x0000_s5134" name="Worksheet" r:id="rId4" imgW="12334763" imgH="3848049" progId="Excel.Sheet.12">
                  <p:embed/>
                </p:oleObj>
              </mc:Choice>
              <mc:Fallback>
                <p:oleObj name="Worksheet" r:id="rId4" imgW="12334763" imgH="3848049" progId="Excel.Sheet.12">
                  <p:embed/>
                  <p:pic>
                    <p:nvPicPr>
                      <p:cNvPr id="0" name=""/>
                      <p:cNvPicPr/>
                      <p:nvPr/>
                    </p:nvPicPr>
                    <p:blipFill>
                      <a:blip r:embed="rId5"/>
                      <a:stretch>
                        <a:fillRect/>
                      </a:stretch>
                    </p:blipFill>
                    <p:spPr>
                      <a:xfrm>
                        <a:off x="152400" y="2133600"/>
                        <a:ext cx="8792894" cy="3124200"/>
                      </a:xfrm>
                      <a:prstGeom prst="rect">
                        <a:avLst/>
                      </a:prstGeom>
                    </p:spPr>
                  </p:pic>
                </p:oleObj>
              </mc:Fallback>
            </mc:AlternateContent>
          </a:graphicData>
        </a:graphic>
      </p:graphicFrame>
    </p:spTree>
    <p:extLst>
      <p:ext uri="{BB962C8B-B14F-4D97-AF65-F5344CB8AC3E}">
        <p14:creationId xmlns:p14="http://schemas.microsoft.com/office/powerpoint/2010/main" val="4228481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Panel (UI)</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883678736"/>
              </p:ext>
            </p:extLst>
          </p:nvPr>
        </p:nvGraphicFramePr>
        <p:xfrm>
          <a:off x="152400" y="2133600"/>
          <a:ext cx="8789581" cy="2743200"/>
        </p:xfrm>
        <a:graphic>
          <a:graphicData uri="http://schemas.openxmlformats.org/presentationml/2006/ole">
            <mc:AlternateContent xmlns:mc="http://schemas.openxmlformats.org/markup-compatibility/2006">
              <mc:Choice xmlns:v="urn:schemas-microsoft-com:vml" Requires="v">
                <p:oleObj spid="_x0000_s6158" name="Worksheet" r:id="rId4" imgW="12334763" imgH="3314739" progId="Excel.Sheet.12">
                  <p:embed/>
                </p:oleObj>
              </mc:Choice>
              <mc:Fallback>
                <p:oleObj name="Worksheet" r:id="rId4" imgW="12334763" imgH="3314739" progId="Excel.Sheet.12">
                  <p:embed/>
                  <p:pic>
                    <p:nvPicPr>
                      <p:cNvPr id="0" name=""/>
                      <p:cNvPicPr/>
                      <p:nvPr/>
                    </p:nvPicPr>
                    <p:blipFill>
                      <a:blip r:embed="rId5"/>
                      <a:stretch>
                        <a:fillRect/>
                      </a:stretch>
                    </p:blipFill>
                    <p:spPr>
                      <a:xfrm>
                        <a:off x="152400" y="2133600"/>
                        <a:ext cx="8789581" cy="2743200"/>
                      </a:xfrm>
                      <a:prstGeom prst="rect">
                        <a:avLst/>
                      </a:prstGeom>
                    </p:spPr>
                  </p:pic>
                </p:oleObj>
              </mc:Fallback>
            </mc:AlternateContent>
          </a:graphicData>
        </a:graphic>
      </p:graphicFrame>
    </p:spTree>
    <p:extLst>
      <p:ext uri="{BB962C8B-B14F-4D97-AF65-F5344CB8AC3E}">
        <p14:creationId xmlns:p14="http://schemas.microsoft.com/office/powerpoint/2010/main" val="2701760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Diagram</a:t>
            </a:r>
            <a:endParaRPr lang="en-US" dirty="0"/>
          </a:p>
        </p:txBody>
      </p:sp>
      <p:pic>
        <p:nvPicPr>
          <p:cNvPr id="4" name="Picture 3"/>
          <p:cNvPicPr/>
          <p:nvPr/>
        </p:nvPicPr>
        <p:blipFill>
          <a:blip r:embed="rId2" cstate="print"/>
          <a:srcRect l="23750" t="28125" r="8750" b="25781"/>
          <a:stretch>
            <a:fillRect/>
          </a:stretch>
        </p:blipFill>
        <p:spPr bwMode="auto">
          <a:xfrm>
            <a:off x="381000" y="1295400"/>
            <a:ext cx="8305800" cy="4495800"/>
          </a:xfrm>
          <a:prstGeom prst="rect">
            <a:avLst/>
          </a:prstGeom>
          <a:noFill/>
          <a:ln w="9525">
            <a:noFill/>
            <a:miter lim="800000"/>
            <a:headEnd/>
            <a:tailEnd/>
          </a:ln>
        </p:spPr>
      </p:pic>
    </p:spTree>
    <p:extLst>
      <p:ext uri="{BB962C8B-B14F-4D97-AF65-F5344CB8AC3E}">
        <p14:creationId xmlns:p14="http://schemas.microsoft.com/office/powerpoint/2010/main" val="246837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Logical Diagram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59987394"/>
              </p:ext>
            </p:extLst>
          </p:nvPr>
        </p:nvGraphicFramePr>
        <p:xfrm>
          <a:off x="0" y="0"/>
          <a:ext cx="9067800" cy="6942871"/>
        </p:xfrm>
        <a:graphic>
          <a:graphicData uri="http://schemas.openxmlformats.org/presentationml/2006/ole">
            <mc:AlternateContent xmlns:mc="http://schemas.openxmlformats.org/markup-compatibility/2006">
              <mc:Choice xmlns:v="urn:schemas-microsoft-com:vml" Requires="v">
                <p:oleObj spid="_x0000_s7182" name="Worksheet" r:id="rId4" imgW="15186700" imgH="9723120" progId="Excel.Sheet.12">
                  <p:embed/>
                </p:oleObj>
              </mc:Choice>
              <mc:Fallback>
                <p:oleObj name="Worksheet" r:id="rId4" imgW="15186700" imgH="9723120"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067800" cy="6942871"/>
                      </a:xfrm>
                      <a:prstGeom prst="rect">
                        <a:avLst/>
                      </a:prstGeom>
                      <a:noFill/>
                    </p:spPr>
                  </p:pic>
                </p:oleObj>
              </mc:Fallback>
            </mc:AlternateContent>
          </a:graphicData>
        </a:graphic>
      </p:graphicFrame>
    </p:spTree>
    <p:extLst>
      <p:ext uri="{BB962C8B-B14F-4D97-AF65-F5344CB8AC3E}">
        <p14:creationId xmlns:p14="http://schemas.microsoft.com/office/powerpoint/2010/main" val="2621975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419600" cy="4525963"/>
          </a:xfrm>
        </p:spPr>
        <p:txBody>
          <a:bodyPr/>
          <a:lstStyle/>
          <a:p>
            <a:r>
              <a:rPr lang="en-US" dirty="0" smtClean="0"/>
              <a:t>Range: 60˚ - 80˚</a:t>
            </a:r>
          </a:p>
          <a:p>
            <a:endParaRPr lang="en-US" dirty="0" smtClean="0"/>
          </a:p>
          <a:p>
            <a:r>
              <a:rPr lang="en-US" dirty="0" smtClean="0"/>
              <a:t>Table for each temperature</a:t>
            </a:r>
          </a:p>
          <a:p>
            <a:endParaRPr lang="en-US" dirty="0" smtClean="0"/>
          </a:p>
          <a:p>
            <a:r>
              <a:rPr lang="en-US" dirty="0" smtClean="0"/>
              <a:t>Temperature &lt; 60</a:t>
            </a:r>
          </a:p>
          <a:p>
            <a:pPr lvl="1"/>
            <a:r>
              <a:rPr lang="en-US" dirty="0" smtClean="0"/>
              <a:t>Fully open</a:t>
            </a:r>
          </a:p>
          <a:p>
            <a:pPr lvl="1"/>
            <a:endParaRPr lang="en-US" dirty="0"/>
          </a:p>
          <a:p>
            <a:r>
              <a:rPr lang="en-US" dirty="0" smtClean="0"/>
              <a:t>Temperature &gt; 80</a:t>
            </a:r>
          </a:p>
          <a:p>
            <a:pPr lvl="1"/>
            <a:r>
              <a:rPr lang="en-US" dirty="0" smtClean="0"/>
              <a:t>Fully close</a:t>
            </a:r>
            <a:endParaRPr lang="en-US" dirty="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Temp Error to Rotation</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53781110"/>
              </p:ext>
            </p:extLst>
          </p:nvPr>
        </p:nvGraphicFramePr>
        <p:xfrm>
          <a:off x="4876800" y="1524000"/>
          <a:ext cx="3810000" cy="4495800"/>
        </p:xfrm>
        <a:graphic>
          <a:graphicData uri="http://schemas.openxmlformats.org/presentationml/2006/ole">
            <mc:AlternateContent xmlns:mc="http://schemas.openxmlformats.org/markup-compatibility/2006">
              <mc:Choice xmlns:v="urn:schemas-microsoft-com:vml" Requires="v">
                <p:oleObj spid="_x0000_s8206" name="Worksheet" r:id="rId4" imgW="2544999" imgH="2590800" progId="Excel.Sheet.12">
                  <p:embed/>
                </p:oleObj>
              </mc:Choice>
              <mc:Fallback>
                <p:oleObj name="Worksheet" r:id="rId4" imgW="2544999" imgH="2590800"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524000"/>
                        <a:ext cx="3810000" cy="4495800"/>
                      </a:xfrm>
                      <a:prstGeom prst="rect">
                        <a:avLst/>
                      </a:prstGeom>
                      <a:noFill/>
                    </p:spPr>
                  </p:pic>
                </p:oleObj>
              </mc:Fallback>
            </mc:AlternateContent>
          </a:graphicData>
        </a:graphic>
      </p:graphicFrame>
    </p:spTree>
    <p:extLst>
      <p:ext uri="{BB962C8B-B14F-4D97-AF65-F5344CB8AC3E}">
        <p14:creationId xmlns:p14="http://schemas.microsoft.com/office/powerpoint/2010/main" val="32119291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Mechanical t</a:t>
            </a:r>
            <a:r>
              <a:rPr lang="en-US" dirty="0" smtClean="0">
                <a:effectLst/>
              </a:rPr>
              <a:t>est </a:t>
            </a:r>
            <a:r>
              <a:rPr lang="en-US" dirty="0">
                <a:effectLst/>
              </a:rPr>
              <a:t>criteria</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84922989"/>
              </p:ext>
            </p:extLst>
          </p:nvPr>
        </p:nvGraphicFramePr>
        <p:xfrm>
          <a:off x="428747" y="1905000"/>
          <a:ext cx="8286505" cy="3124200"/>
        </p:xfrm>
        <a:graphic>
          <a:graphicData uri="http://schemas.openxmlformats.org/presentationml/2006/ole">
            <mc:AlternateContent xmlns:mc="http://schemas.openxmlformats.org/markup-compatibility/2006">
              <mc:Choice xmlns:v="urn:schemas-microsoft-com:vml" Requires="v">
                <p:oleObj spid="_x0000_s9230" name="Worksheet" r:id="rId4" imgW="5353139" imgH="2314435" progId="Excel.Sheet.12">
                  <p:embed/>
                </p:oleObj>
              </mc:Choice>
              <mc:Fallback>
                <p:oleObj name="Worksheet" r:id="rId4" imgW="5353139" imgH="2314435"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747" y="1905000"/>
                        <a:ext cx="8286505" cy="3124200"/>
                      </a:xfrm>
                      <a:prstGeom prst="rect">
                        <a:avLst/>
                      </a:prstGeom>
                      <a:noFill/>
                    </p:spPr>
                  </p:pic>
                </p:oleObj>
              </mc:Fallback>
            </mc:AlternateContent>
          </a:graphicData>
        </a:graphic>
      </p:graphicFrame>
    </p:spTree>
    <p:extLst>
      <p:ext uri="{BB962C8B-B14F-4D97-AF65-F5344CB8AC3E}">
        <p14:creationId xmlns:p14="http://schemas.microsoft.com/office/powerpoint/2010/main" val="397801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90472"/>
          </a:xfrm>
        </p:spPr>
        <p:txBody>
          <a:bodyPr>
            <a:normAutofit fontScale="62500" lnSpcReduction="20000"/>
          </a:bodyPr>
          <a:lstStyle/>
          <a:p>
            <a:r>
              <a:rPr lang="en-US" dirty="0" smtClean="0"/>
              <a:t>The goal of our project is to provide a user interface that will allow individuals to set a desired temperature within multiple rooms without ambiguity and a heat valve controller unit that will accommodate the desired temperature.  Our project will also provide remote system access to Facilities Planning and Management in order to save on energy costs and system management.  </a:t>
            </a:r>
          </a:p>
          <a:p>
            <a:endParaRPr lang="en-US" dirty="0"/>
          </a:p>
        </p:txBody>
      </p:sp>
      <p:sp>
        <p:nvSpPr>
          <p:cNvPr id="3" name="Title 2"/>
          <p:cNvSpPr>
            <a:spLocks noGrp="1"/>
          </p:cNvSpPr>
          <p:nvPr>
            <p:ph type="title"/>
          </p:nvPr>
        </p:nvSpPr>
        <p:spPr/>
        <p:txBody>
          <a:bodyPr/>
          <a:lstStyle/>
          <a:p>
            <a:r>
              <a:rPr lang="en-US" dirty="0" smtClean="0"/>
              <a:t>Project Goal</a:t>
            </a:r>
            <a:endParaRPr lang="en-US" dirty="0"/>
          </a:p>
        </p:txBody>
      </p:sp>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2971800"/>
            <a:ext cx="6705600" cy="3016919"/>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IG42 Gear motor</a:t>
            </a:r>
          </a:p>
          <a:p>
            <a:endParaRPr lang="en-US" dirty="0"/>
          </a:p>
          <a:p>
            <a:endParaRPr lang="en-US" dirty="0" smtClean="0"/>
          </a:p>
          <a:p>
            <a:endParaRPr lang="en-US" dirty="0"/>
          </a:p>
          <a:p>
            <a:endParaRPr lang="en-US" dirty="0" smtClean="0"/>
          </a:p>
          <a:p>
            <a:r>
              <a:rPr lang="en-US" dirty="0" smtClean="0"/>
              <a:t>Shaft encoder</a:t>
            </a:r>
            <a:endParaRPr lang="en-US" dirty="0"/>
          </a:p>
        </p:txBody>
      </p:sp>
      <p:sp>
        <p:nvSpPr>
          <p:cNvPr id="3" name="Title 2"/>
          <p:cNvSpPr>
            <a:spLocks noGrp="1"/>
          </p:cNvSpPr>
          <p:nvPr>
            <p:ph type="title"/>
          </p:nvPr>
        </p:nvSpPr>
        <p:spPr/>
        <p:txBody>
          <a:bodyPr/>
          <a:lstStyle/>
          <a:p>
            <a:r>
              <a:rPr lang="en-US" dirty="0" smtClean="0"/>
              <a:t>Mechanical Components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117529011"/>
              </p:ext>
            </p:extLst>
          </p:nvPr>
        </p:nvGraphicFramePr>
        <p:xfrm>
          <a:off x="1371600" y="2133600"/>
          <a:ext cx="6225251" cy="1066800"/>
        </p:xfrm>
        <a:graphic>
          <a:graphicData uri="http://schemas.openxmlformats.org/presentationml/2006/ole">
            <mc:AlternateContent xmlns:mc="http://schemas.openxmlformats.org/markup-compatibility/2006">
              <mc:Choice xmlns:v="urn:schemas-microsoft-com:vml" Requires="v">
                <p:oleObj spid="_x0000_s10266" name="Worksheet" r:id="rId4" imgW="4282521" imgH="746868" progId="Excel.Sheet.12">
                  <p:embed/>
                </p:oleObj>
              </mc:Choice>
              <mc:Fallback>
                <p:oleObj name="Worksheet" r:id="rId4" imgW="4282521" imgH="746868"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133600"/>
                        <a:ext cx="6225251" cy="10668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820563510"/>
              </p:ext>
            </p:extLst>
          </p:nvPr>
        </p:nvGraphicFramePr>
        <p:xfrm>
          <a:off x="1371600" y="4419600"/>
          <a:ext cx="5486400" cy="1120565"/>
        </p:xfrm>
        <a:graphic>
          <a:graphicData uri="http://schemas.openxmlformats.org/presentationml/2006/ole">
            <mc:AlternateContent xmlns:mc="http://schemas.openxmlformats.org/markup-compatibility/2006">
              <mc:Choice xmlns:v="urn:schemas-microsoft-com:vml" Requires="v">
                <p:oleObj spid="_x0000_s10267" name="Worksheet" r:id="rId7" imgW="3505254" imgH="739086" progId="Excel.Sheet.12">
                  <p:embed/>
                </p:oleObj>
              </mc:Choice>
              <mc:Fallback>
                <p:oleObj name="Worksheet" r:id="rId7" imgW="3505254" imgH="739086" progId="Excel.Sheet.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419600"/>
                        <a:ext cx="5486400" cy="1120565"/>
                      </a:xfrm>
                      <a:prstGeom prst="rect">
                        <a:avLst/>
                      </a:prstGeom>
                      <a:noFill/>
                    </p:spPr>
                  </p:pic>
                </p:oleObj>
              </mc:Fallback>
            </mc:AlternateContent>
          </a:graphicData>
        </a:graphic>
      </p:graphicFrame>
    </p:spTree>
    <p:extLst>
      <p:ext uri="{BB962C8B-B14F-4D97-AF65-F5344CB8AC3E}">
        <p14:creationId xmlns:p14="http://schemas.microsoft.com/office/powerpoint/2010/main" val="260842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Motor control test circuit</a:t>
            </a:r>
            <a:endParaRPr lang="en-US" dirty="0"/>
          </a:p>
        </p:txBody>
      </p:sp>
      <p:pic>
        <p:nvPicPr>
          <p:cNvPr id="4" name="Picture 3"/>
          <p:cNvPicPr/>
          <p:nvPr/>
        </p:nvPicPr>
        <p:blipFill>
          <a:blip r:embed="rId2" cstate="print"/>
          <a:srcRect l="5000" t="21875" r="30000" b="29688"/>
          <a:stretch>
            <a:fillRect/>
          </a:stretch>
        </p:blipFill>
        <p:spPr bwMode="auto">
          <a:xfrm>
            <a:off x="457200" y="1524000"/>
            <a:ext cx="8229600" cy="4343400"/>
          </a:xfrm>
          <a:prstGeom prst="rect">
            <a:avLst/>
          </a:prstGeom>
          <a:noFill/>
          <a:ln w="9525">
            <a:noFill/>
            <a:miter lim="800000"/>
            <a:headEnd/>
            <a:tailEnd/>
          </a:ln>
        </p:spPr>
      </p:pic>
    </p:spTree>
    <p:extLst>
      <p:ext uri="{BB962C8B-B14F-4D97-AF65-F5344CB8AC3E}">
        <p14:creationId xmlns:p14="http://schemas.microsoft.com/office/powerpoint/2010/main" val="888523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Shaft encoder output circuit</a:t>
            </a:r>
            <a:endParaRPr lang="en-US" dirty="0"/>
          </a:p>
        </p:txBody>
      </p:sp>
      <p:pic>
        <p:nvPicPr>
          <p:cNvPr id="4" name="Picture 3"/>
          <p:cNvPicPr/>
          <p:nvPr/>
        </p:nvPicPr>
        <p:blipFill>
          <a:blip r:embed="rId2" cstate="print"/>
          <a:srcRect l="2500" t="25000" r="31250" b="35938"/>
          <a:stretch>
            <a:fillRect/>
          </a:stretch>
        </p:blipFill>
        <p:spPr bwMode="auto">
          <a:xfrm>
            <a:off x="457200" y="1524000"/>
            <a:ext cx="7924800" cy="3429000"/>
          </a:xfrm>
          <a:prstGeom prst="rect">
            <a:avLst/>
          </a:prstGeom>
          <a:noFill/>
          <a:ln w="9525">
            <a:noFill/>
            <a:miter lim="800000"/>
            <a:headEnd/>
            <a:tailEn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612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effectLst/>
              </a:rPr>
              <a:t>LAN8700 System Block Diagram</a:t>
            </a:r>
            <a:endParaRPr lang="en-US" dirty="0"/>
          </a:p>
        </p:txBody>
      </p:sp>
      <p:pic>
        <p:nvPicPr>
          <p:cNvPr id="4" name="Picture 3"/>
          <p:cNvPicPr/>
          <p:nvPr/>
        </p:nvPicPr>
        <p:blipFill>
          <a:blip r:embed="rId2" cstate="print"/>
          <a:srcRect/>
          <a:stretch>
            <a:fillRect/>
          </a:stretch>
        </p:blipFill>
        <p:spPr bwMode="auto">
          <a:xfrm>
            <a:off x="421038" y="1600200"/>
            <a:ext cx="8534400" cy="3756660"/>
          </a:xfrm>
          <a:prstGeom prst="rect">
            <a:avLst/>
          </a:prstGeom>
          <a:noFill/>
          <a:ln w="9525">
            <a:noFill/>
            <a:miter lim="800000"/>
            <a:headEnd/>
            <a:tailEnd/>
          </a:ln>
        </p:spPr>
      </p:pic>
    </p:spTree>
    <p:extLst>
      <p:ext uri="{BB962C8B-B14F-4D97-AF65-F5344CB8AC3E}">
        <p14:creationId xmlns:p14="http://schemas.microsoft.com/office/powerpoint/2010/main" val="1643750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effectLst/>
              </a:rPr>
              <a:t>MII Ethernet standard pin mapping </a:t>
            </a:r>
            <a:endParaRPr lang="en-US" dirty="0"/>
          </a:p>
        </p:txBody>
      </p:sp>
      <p:pic>
        <p:nvPicPr>
          <p:cNvPr id="4" name="Picture 3"/>
          <p:cNvPicPr/>
          <p:nvPr/>
        </p:nvPicPr>
        <p:blipFill>
          <a:blip r:embed="rId2" cstate="print"/>
          <a:srcRect/>
          <a:stretch>
            <a:fillRect/>
          </a:stretch>
        </p:blipFill>
        <p:spPr bwMode="auto">
          <a:xfrm>
            <a:off x="228600" y="1336674"/>
            <a:ext cx="8763000" cy="3997326"/>
          </a:xfrm>
          <a:prstGeom prst="rect">
            <a:avLst/>
          </a:prstGeom>
          <a:noFill/>
          <a:ln w="9525">
            <a:noFill/>
            <a:miter lim="800000"/>
            <a:headEnd/>
            <a:tailEnd/>
          </a:ln>
        </p:spPr>
      </p:pic>
      <p:sp>
        <p:nvSpPr>
          <p:cNvPr id="5" name="Text Box 10"/>
          <p:cNvSpPr txBox="1">
            <a:spLocks noChangeArrowheads="1"/>
          </p:cNvSpPr>
          <p:nvPr/>
        </p:nvSpPr>
        <p:spPr bwMode="auto">
          <a:xfrm>
            <a:off x="1752600" y="1336674"/>
            <a:ext cx="3733800" cy="3997326"/>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rPr>
              <a:t> </a:t>
            </a:r>
          </a:p>
        </p:txBody>
      </p:sp>
    </p:spTree>
    <p:extLst>
      <p:ext uri="{BB962C8B-B14F-4D97-AF65-F5344CB8AC3E}">
        <p14:creationId xmlns:p14="http://schemas.microsoft.com/office/powerpoint/2010/main" val="1510460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2400" dirty="0"/>
              <a:t>Receive buffer manager write</a:t>
            </a:r>
          </a:p>
          <a:p>
            <a:pPr lvl="1"/>
            <a:r>
              <a:rPr lang="en-US" sz="2400" dirty="0"/>
              <a:t>Receive buffer manager read</a:t>
            </a:r>
          </a:p>
          <a:p>
            <a:pPr lvl="1"/>
            <a:r>
              <a:rPr lang="en-US" sz="2400" dirty="0"/>
              <a:t>Transmit data DMA read</a:t>
            </a:r>
          </a:p>
          <a:p>
            <a:pPr lvl="1"/>
            <a:r>
              <a:rPr lang="en-US" sz="2400" dirty="0"/>
              <a:t>Receive data DMA write</a:t>
            </a:r>
          </a:p>
          <a:p>
            <a:pPr lvl="1"/>
            <a:r>
              <a:rPr lang="en-US" sz="2400" dirty="0"/>
              <a:t>Transmit buffer manager read</a:t>
            </a:r>
          </a:p>
          <a:p>
            <a:pPr lvl="1"/>
            <a:r>
              <a:rPr lang="en-US" sz="2400" dirty="0"/>
              <a:t>Transmit buffer manager </a:t>
            </a:r>
            <a:r>
              <a:rPr lang="en-US" sz="2400" dirty="0" smtClean="0"/>
              <a:t>write</a:t>
            </a:r>
            <a:endParaRPr lang="en-US" sz="2400" dirty="0"/>
          </a:p>
        </p:txBody>
      </p:sp>
      <p:sp>
        <p:nvSpPr>
          <p:cNvPr id="3" name="Title 2"/>
          <p:cNvSpPr>
            <a:spLocks noGrp="1"/>
          </p:cNvSpPr>
          <p:nvPr>
            <p:ph type="title"/>
          </p:nvPr>
        </p:nvSpPr>
        <p:spPr/>
        <p:txBody>
          <a:bodyPr>
            <a:normAutofit/>
          </a:bodyPr>
          <a:lstStyle/>
          <a:p>
            <a:r>
              <a:rPr lang="en-US" sz="3600" dirty="0">
                <a:effectLst/>
              </a:rPr>
              <a:t>DMA </a:t>
            </a:r>
            <a:r>
              <a:rPr lang="en-US" sz="3600" dirty="0" smtClean="0">
                <a:effectLst/>
              </a:rPr>
              <a:t>controller’s types </a:t>
            </a:r>
            <a:r>
              <a:rPr lang="en-US" sz="3600" dirty="0">
                <a:effectLst/>
              </a:rPr>
              <a:t>of operation </a:t>
            </a:r>
            <a:endParaRPr lang="en-US" sz="3600" dirty="0"/>
          </a:p>
        </p:txBody>
      </p:sp>
    </p:spTree>
    <p:extLst>
      <p:ext uri="{BB962C8B-B14F-4D97-AF65-F5344CB8AC3E}">
        <p14:creationId xmlns:p14="http://schemas.microsoft.com/office/powerpoint/2010/main" val="3853922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PID Algorithm</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367819" cy="338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907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PID Controller Difference Equation</a:t>
            </a:r>
            <a:endParaRPr lang="en-US" dirty="0"/>
          </a:p>
        </p:txBody>
      </p:sp>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76400"/>
            <a:ext cx="8304989" cy="428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42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Xbee connections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91000"/>
            <a:ext cx="2590800" cy="2415332"/>
          </a:xfrm>
          <a:prstGeom prst="rect">
            <a:avLst/>
          </a:prstGeom>
          <a:noFill/>
          <a:ln>
            <a:noFill/>
          </a:ln>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1676400"/>
            <a:ext cx="2859087"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4876800" cy="2743200"/>
          </a:xfrm>
          <a:prstGeom prst="rect">
            <a:avLst/>
          </a:prstGeom>
          <a:noFill/>
          <a:ln>
            <a:noFill/>
          </a:ln>
        </p:spPr>
      </p:pic>
    </p:spTree>
    <p:extLst>
      <p:ext uri="{BB962C8B-B14F-4D97-AF65-F5344CB8AC3E}">
        <p14:creationId xmlns:p14="http://schemas.microsoft.com/office/powerpoint/2010/main" val="1115213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Test Plan</a:t>
            </a:r>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7722" y="1481138"/>
            <a:ext cx="4428556" cy="4525962"/>
          </a:xfrm>
          <a:prstGeom prst="rect">
            <a:avLst/>
          </a:prstGeom>
          <a:noFill/>
          <a:ln>
            <a:noFill/>
          </a:ln>
        </p:spPr>
      </p:pic>
    </p:spTree>
    <p:extLst>
      <p:ext uri="{BB962C8B-B14F-4D97-AF65-F5344CB8AC3E}">
        <p14:creationId xmlns:p14="http://schemas.microsoft.com/office/powerpoint/2010/main" val="104144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Intended use as a thermostat helps define:</a:t>
            </a:r>
            <a:endParaRPr lang="en-US" dirty="0"/>
          </a:p>
          <a:p>
            <a:pPr lvl="0"/>
            <a:r>
              <a:rPr lang="en-US" dirty="0"/>
              <a:t>Effectively control the temperature in the </a:t>
            </a:r>
            <a:r>
              <a:rPr lang="en-US" dirty="0" smtClean="0"/>
              <a:t>room</a:t>
            </a:r>
          </a:p>
          <a:p>
            <a:pPr lvl="0"/>
            <a:r>
              <a:rPr lang="en-US" dirty="0" smtClean="0"/>
              <a:t>Take </a:t>
            </a:r>
            <a:r>
              <a:rPr lang="en-US" dirty="0"/>
              <a:t>occupant’s </a:t>
            </a:r>
            <a:r>
              <a:rPr lang="en-US" dirty="0" smtClean="0"/>
              <a:t>preferences</a:t>
            </a:r>
          </a:p>
          <a:p>
            <a:pPr lvl="0"/>
            <a:r>
              <a:rPr lang="en-US" dirty="0" smtClean="0"/>
              <a:t>Multiple </a:t>
            </a:r>
            <a:r>
              <a:rPr lang="en-US" dirty="0"/>
              <a:t>room </a:t>
            </a:r>
            <a:r>
              <a:rPr lang="en-US" dirty="0" smtClean="0"/>
              <a:t>control</a:t>
            </a:r>
          </a:p>
          <a:p>
            <a:pPr lvl="0"/>
            <a:r>
              <a:rPr lang="en-US" dirty="0" smtClean="0"/>
              <a:t>External control</a:t>
            </a:r>
            <a:endParaRPr lang="en-US" dirty="0"/>
          </a:p>
          <a:p>
            <a:pPr lvl="0"/>
            <a:r>
              <a:rPr lang="en-US" dirty="0" smtClean="0"/>
              <a:t>Removable </a:t>
            </a:r>
            <a:r>
              <a:rPr lang="en-US" dirty="0"/>
              <a:t>mechanical </a:t>
            </a:r>
            <a:r>
              <a:rPr lang="en-US" dirty="0" smtClean="0"/>
              <a:t>interface</a:t>
            </a:r>
          </a:p>
          <a:p>
            <a:pPr lvl="0"/>
            <a:r>
              <a:rPr lang="en-US" dirty="0" smtClean="0"/>
              <a:t>Network interface</a:t>
            </a:r>
            <a:endParaRPr lang="en-US" dirty="0"/>
          </a:p>
        </p:txBody>
      </p:sp>
      <p:sp>
        <p:nvSpPr>
          <p:cNvPr id="3" name="Title 2"/>
          <p:cNvSpPr>
            <a:spLocks noGrp="1"/>
          </p:cNvSpPr>
          <p:nvPr>
            <p:ph type="title"/>
          </p:nvPr>
        </p:nvSpPr>
        <p:spPr/>
        <p:txBody>
          <a:bodyPr/>
          <a:lstStyle/>
          <a:p>
            <a:r>
              <a:rPr lang="en-US" dirty="0" smtClean="0"/>
              <a:t>Functional Requirements</a:t>
            </a:r>
            <a:endParaRPr lang="en-US" dirty="0"/>
          </a:p>
        </p:txBody>
      </p:sp>
    </p:spTree>
    <p:extLst>
      <p:ext uri="{BB962C8B-B14F-4D97-AF65-F5344CB8AC3E}">
        <p14:creationId xmlns:p14="http://schemas.microsoft.com/office/powerpoint/2010/main" val="2255786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Functional Test Plan</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3807" y="1481138"/>
            <a:ext cx="4056385" cy="4525962"/>
          </a:xfrm>
          <a:prstGeom prst="rect">
            <a:avLst/>
          </a:prstGeom>
          <a:noFill/>
          <a:ln>
            <a:noFill/>
          </a:ln>
        </p:spPr>
      </p:pic>
    </p:spTree>
    <p:extLst>
      <p:ext uri="{BB962C8B-B14F-4D97-AF65-F5344CB8AC3E}">
        <p14:creationId xmlns:p14="http://schemas.microsoft.com/office/powerpoint/2010/main" val="2196322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Set Point Algorithm</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47923" y="1481138"/>
            <a:ext cx="2448154" cy="4525962"/>
          </a:xfrm>
          <a:prstGeom prst="rect">
            <a:avLst/>
          </a:prstGeom>
          <a:noFill/>
          <a:ln>
            <a:noFill/>
          </a:ln>
        </p:spPr>
      </p:pic>
    </p:spTree>
    <p:extLst>
      <p:ext uri="{BB962C8B-B14F-4D97-AF65-F5344CB8AC3E}">
        <p14:creationId xmlns:p14="http://schemas.microsoft.com/office/powerpoint/2010/main" val="3753077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a:xfrm>
            <a:off x="1371600" y="1066800"/>
            <a:ext cx="2692820" cy="4525962"/>
          </a:xfrm>
          <a:prstGeom prst="rect">
            <a:avLst/>
          </a:prstGeom>
        </p:spPr>
      </p:pic>
      <p:pic>
        <p:nvPicPr>
          <p:cNvPr id="5" name="Picture 4"/>
          <p:cNvPicPr/>
          <p:nvPr/>
        </p:nvPicPr>
        <p:blipFill>
          <a:blip r:embed="rId3" cstate="print"/>
          <a:stretch>
            <a:fillRect/>
          </a:stretch>
        </p:blipFill>
        <p:spPr>
          <a:xfrm>
            <a:off x="4886430" y="2362200"/>
            <a:ext cx="4229100" cy="2733675"/>
          </a:xfrm>
          <a:prstGeom prst="rect">
            <a:avLst/>
          </a:prstGeom>
        </p:spPr>
      </p:pic>
    </p:spTree>
    <p:extLst>
      <p:ext uri="{BB962C8B-B14F-4D97-AF65-F5344CB8AC3E}">
        <p14:creationId xmlns:p14="http://schemas.microsoft.com/office/powerpoint/2010/main" val="1083333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 Supply</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71600"/>
            <a:ext cx="8229600" cy="2675495"/>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038600"/>
            <a:ext cx="5734685" cy="2021205"/>
          </a:xfrm>
          <a:prstGeom prst="rect">
            <a:avLst/>
          </a:prstGeom>
          <a:noFill/>
        </p:spPr>
      </p:pic>
    </p:spTree>
    <p:extLst>
      <p:ext uri="{BB962C8B-B14F-4D97-AF65-F5344CB8AC3E}">
        <p14:creationId xmlns:p14="http://schemas.microsoft.com/office/powerpoint/2010/main" val="228801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Considering the </a:t>
            </a:r>
            <a:r>
              <a:rPr lang="en-US" dirty="0"/>
              <a:t>user interface </a:t>
            </a:r>
            <a:r>
              <a:rPr lang="en-US" dirty="0" smtClean="0"/>
              <a:t>unit:  </a:t>
            </a:r>
            <a:endParaRPr lang="en-US" dirty="0"/>
          </a:p>
          <a:p>
            <a:pPr lvl="0"/>
            <a:r>
              <a:rPr lang="en-US" dirty="0"/>
              <a:t>Large </a:t>
            </a:r>
            <a:r>
              <a:rPr lang="en-US" dirty="0" smtClean="0"/>
              <a:t>LCD - visibility</a:t>
            </a:r>
            <a:endParaRPr lang="en-US" dirty="0"/>
          </a:p>
          <a:p>
            <a:pPr lvl="0"/>
            <a:r>
              <a:rPr lang="en-US" dirty="0"/>
              <a:t>Graphical based </a:t>
            </a:r>
            <a:r>
              <a:rPr lang="en-US" dirty="0" smtClean="0"/>
              <a:t>LCD - usability  </a:t>
            </a:r>
            <a:endParaRPr lang="en-US" dirty="0"/>
          </a:p>
          <a:p>
            <a:pPr lvl="0"/>
            <a:r>
              <a:rPr lang="en-US" dirty="0"/>
              <a:t>Gray, green, yellow, or blue tint of LCD </a:t>
            </a:r>
            <a:r>
              <a:rPr lang="en-US" dirty="0" smtClean="0"/>
              <a:t>-aesthetic </a:t>
            </a:r>
            <a:r>
              <a:rPr lang="en-US" dirty="0"/>
              <a:t>appeal.  </a:t>
            </a:r>
          </a:p>
          <a:p>
            <a:pPr lvl="0"/>
            <a:r>
              <a:rPr lang="en-US" dirty="0"/>
              <a:t>Large rubber base push buttons -</a:t>
            </a:r>
            <a:r>
              <a:rPr lang="en-US" dirty="0" smtClean="0"/>
              <a:t> </a:t>
            </a:r>
            <a:r>
              <a:rPr lang="en-US" dirty="0"/>
              <a:t>usability.  </a:t>
            </a:r>
          </a:p>
          <a:p>
            <a:pPr lvl="0"/>
            <a:r>
              <a:rPr lang="en-US" dirty="0"/>
              <a:t>Translucent push buttons </a:t>
            </a:r>
            <a:r>
              <a:rPr lang="en-US" dirty="0" smtClean="0"/>
              <a:t>- aesthetic </a:t>
            </a:r>
            <a:r>
              <a:rPr lang="en-US" dirty="0"/>
              <a:t>appeal</a:t>
            </a:r>
            <a:r>
              <a:rPr lang="en-US" dirty="0" smtClean="0"/>
              <a:t>.</a:t>
            </a:r>
            <a:endParaRPr lang="en-US" dirty="0"/>
          </a:p>
        </p:txBody>
      </p:sp>
      <p:sp>
        <p:nvSpPr>
          <p:cNvPr id="3" name="Title 2"/>
          <p:cNvSpPr>
            <a:spLocks noGrp="1"/>
          </p:cNvSpPr>
          <p:nvPr>
            <p:ph type="title"/>
          </p:nvPr>
        </p:nvSpPr>
        <p:spPr/>
        <p:txBody>
          <a:bodyPr/>
          <a:lstStyle/>
          <a:p>
            <a:r>
              <a:rPr lang="en-US" dirty="0" smtClean="0"/>
              <a:t>Non-Functional Requirements</a:t>
            </a:r>
            <a:endParaRPr lang="en-US" dirty="0"/>
          </a:p>
        </p:txBody>
      </p:sp>
    </p:spTree>
    <p:extLst>
      <p:ext uri="{BB962C8B-B14F-4D97-AF65-F5344CB8AC3E}">
        <p14:creationId xmlns:p14="http://schemas.microsoft.com/office/powerpoint/2010/main" val="3049670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sp>
        <p:nvSpPr>
          <p:cNvPr id="3" name="Content Placeholder 2"/>
          <p:cNvSpPr>
            <a:spLocks noGrp="1"/>
          </p:cNvSpPr>
          <p:nvPr>
            <p:ph idx="1"/>
          </p:nvPr>
        </p:nvSpPr>
        <p:spPr/>
        <p:txBody>
          <a:bodyPr>
            <a:normAutofit lnSpcReduction="10000"/>
          </a:bodyPr>
          <a:lstStyle/>
          <a:p>
            <a:r>
              <a:rPr lang="en-US" dirty="0" smtClean="0"/>
              <a:t>Current solutions</a:t>
            </a:r>
          </a:p>
          <a:p>
            <a:pPr lvl="1"/>
            <a:r>
              <a:rPr lang="en-US" dirty="0" smtClean="0"/>
              <a:t>Automated Valve &amp; Equipment Co.</a:t>
            </a:r>
          </a:p>
          <a:p>
            <a:pPr lvl="1"/>
            <a:r>
              <a:rPr lang="en-US" dirty="0" smtClean="0"/>
              <a:t>Johnson Controls</a:t>
            </a:r>
          </a:p>
          <a:p>
            <a:pPr lvl="1"/>
            <a:endParaRPr lang="en-US" b="1" dirty="0"/>
          </a:p>
          <a:p>
            <a:r>
              <a:rPr lang="en-US" dirty="0" smtClean="0"/>
              <a:t>Our solution</a:t>
            </a:r>
          </a:p>
          <a:p>
            <a:pPr lvl="1"/>
            <a:r>
              <a:rPr lang="en-US" dirty="0" smtClean="0"/>
              <a:t>Minimal modification</a:t>
            </a:r>
          </a:p>
          <a:p>
            <a:pPr lvl="1"/>
            <a:r>
              <a:rPr lang="en-US" dirty="0" smtClean="0"/>
              <a:t>Adaptable to numerous valves</a:t>
            </a:r>
          </a:p>
          <a:p>
            <a:pPr lvl="1"/>
            <a:r>
              <a:rPr lang="en-US" dirty="0" smtClean="0"/>
              <a:t>Simple web interface</a:t>
            </a:r>
          </a:p>
          <a:p>
            <a:pPr lvl="1"/>
            <a:endParaRPr lang="en-US" dirty="0" smtClean="0"/>
          </a:p>
          <a:p>
            <a:r>
              <a:rPr lang="en-US" dirty="0" smtClean="0"/>
              <a:t>Target clients</a:t>
            </a:r>
          </a:p>
          <a:p>
            <a:pPr lvl="1"/>
            <a:r>
              <a:rPr lang="en-US" dirty="0" smtClean="0"/>
              <a:t>Coover Building</a:t>
            </a:r>
          </a:p>
          <a:p>
            <a:pPr lvl="1"/>
            <a:r>
              <a:rPr lang="en-US" dirty="0" smtClean="0"/>
              <a:t>Sweeney, Gilman, Physics Hall…</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09600"/>
            <a:ext cx="2743200" cy="2590799"/>
          </a:xfrm>
          <a:prstGeom prst="rect">
            <a:avLst/>
          </a:prstGeom>
        </p:spPr>
      </p:pic>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714" t="19047" r="16572" b="13429"/>
          <a:stretch/>
        </p:blipFill>
        <p:spPr bwMode="auto">
          <a:xfrm rot="5400000">
            <a:off x="6124574" y="3476627"/>
            <a:ext cx="2819401"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2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Hardware failure</a:t>
            </a:r>
          </a:p>
          <a:p>
            <a:r>
              <a:rPr lang="en-US" dirty="0" smtClean="0"/>
              <a:t>Mechanical </a:t>
            </a:r>
            <a:r>
              <a:rPr lang="en-US" dirty="0"/>
              <a:t>interface integration </a:t>
            </a:r>
            <a:r>
              <a:rPr lang="en-US" dirty="0" smtClean="0"/>
              <a:t>delays</a:t>
            </a:r>
          </a:p>
          <a:p>
            <a:r>
              <a:rPr lang="en-US" dirty="0"/>
              <a:t>Loss of a team </a:t>
            </a:r>
            <a:r>
              <a:rPr lang="en-US" dirty="0" smtClean="0"/>
              <a:t>member </a:t>
            </a:r>
          </a:p>
          <a:p>
            <a:r>
              <a:rPr lang="en-US" dirty="0" smtClean="0"/>
              <a:t>Short </a:t>
            </a:r>
            <a:r>
              <a:rPr lang="en-US" dirty="0"/>
              <a:t>testing </a:t>
            </a:r>
            <a:r>
              <a:rPr lang="en-US" dirty="0" smtClean="0"/>
              <a:t>window</a:t>
            </a:r>
          </a:p>
          <a:p>
            <a:r>
              <a:rPr lang="en-US" dirty="0" smtClean="0"/>
              <a:t>Power Failure</a:t>
            </a:r>
          </a:p>
          <a:p>
            <a:r>
              <a:rPr lang="en-US" dirty="0" smtClean="0"/>
              <a:t>Component obsolescence </a:t>
            </a:r>
          </a:p>
          <a:p>
            <a:r>
              <a:rPr lang="en-US" dirty="0" smtClean="0"/>
              <a:t>Unexpected lead times</a:t>
            </a:r>
            <a:endParaRPr lang="en-US" dirty="0"/>
          </a:p>
        </p:txBody>
      </p:sp>
      <p:sp>
        <p:nvSpPr>
          <p:cNvPr id="3" name="Title 2"/>
          <p:cNvSpPr>
            <a:spLocks noGrp="1"/>
          </p:cNvSpPr>
          <p:nvPr>
            <p:ph type="title"/>
          </p:nvPr>
        </p:nvSpPr>
        <p:spPr/>
        <p:txBody>
          <a:bodyPr/>
          <a:lstStyle/>
          <a:p>
            <a:r>
              <a:rPr lang="en-US" dirty="0" smtClean="0"/>
              <a:t>Potential Risks &amp; Mitigation</a:t>
            </a:r>
            <a:endParaRPr lang="en-US" dirty="0"/>
          </a:p>
        </p:txBody>
      </p:sp>
    </p:spTree>
    <p:extLst>
      <p:ext uri="{BB962C8B-B14F-4D97-AF65-F5344CB8AC3E}">
        <p14:creationId xmlns:p14="http://schemas.microsoft.com/office/powerpoint/2010/main" val="17589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Temperature Sensors controlled by wireless</a:t>
            </a:r>
          </a:p>
          <a:p>
            <a:r>
              <a:rPr lang="en-US" dirty="0" smtClean="0"/>
              <a:t>Mechanical implementation</a:t>
            </a:r>
          </a:p>
          <a:p>
            <a:r>
              <a:rPr lang="en-US" dirty="0" smtClean="0"/>
              <a:t>Temperature differentiation between rooms</a:t>
            </a:r>
          </a:p>
          <a:p>
            <a:r>
              <a:rPr lang="en-US" dirty="0" smtClean="0"/>
              <a:t>Plant restrictions (heat output)</a:t>
            </a:r>
          </a:p>
          <a:p>
            <a:pPr lvl="0"/>
            <a:r>
              <a:rPr lang="en-US" dirty="0"/>
              <a:t>Minimum alteration to existing </a:t>
            </a:r>
            <a:r>
              <a:rPr lang="en-US" dirty="0" smtClean="0"/>
              <a:t>infrastructure</a:t>
            </a:r>
            <a:endParaRPr lang="en-US" dirty="0"/>
          </a:p>
          <a:p>
            <a:pPr lvl="0"/>
            <a:r>
              <a:rPr lang="en-US" dirty="0" smtClean="0"/>
              <a:t>Limited </a:t>
            </a:r>
            <a:r>
              <a:rPr lang="en-US" dirty="0"/>
              <a:t>heat </a:t>
            </a:r>
            <a:r>
              <a:rPr lang="en-US" dirty="0" smtClean="0"/>
              <a:t>output</a:t>
            </a:r>
          </a:p>
          <a:p>
            <a:pPr lvl="0"/>
            <a:r>
              <a:rPr lang="en-US" dirty="0" smtClean="0"/>
              <a:t>User rationality:</a:t>
            </a:r>
            <a:endParaRPr lang="en-US" dirty="0"/>
          </a:p>
          <a:p>
            <a:pPr lvl="0"/>
            <a:r>
              <a:rPr lang="en-US" dirty="0" smtClean="0"/>
              <a:t>Limited </a:t>
            </a:r>
            <a:r>
              <a:rPr lang="en-US" dirty="0"/>
              <a:t>testing </a:t>
            </a:r>
            <a:r>
              <a:rPr lang="en-US" dirty="0" smtClean="0"/>
              <a:t>period</a:t>
            </a:r>
            <a:endParaRPr lang="en-US" dirty="0"/>
          </a:p>
        </p:txBody>
      </p:sp>
      <p:sp>
        <p:nvSpPr>
          <p:cNvPr id="2" name="Title 1"/>
          <p:cNvSpPr>
            <a:spLocks noGrp="1"/>
          </p:cNvSpPr>
          <p:nvPr>
            <p:ph type="title"/>
          </p:nvPr>
        </p:nvSpPr>
        <p:spPr/>
        <p:txBody>
          <a:bodyPr/>
          <a:lstStyle/>
          <a:p>
            <a:r>
              <a:rPr lang="en-US" dirty="0" smtClean="0"/>
              <a:t>Constraints</a:t>
            </a:r>
            <a:endParaRPr lang="en-US" dirty="0"/>
          </a:p>
        </p:txBody>
      </p:sp>
    </p:spTree>
    <p:extLst>
      <p:ext uri="{BB962C8B-B14F-4D97-AF65-F5344CB8AC3E}">
        <p14:creationId xmlns:p14="http://schemas.microsoft.com/office/powerpoint/2010/main" val="743429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817</TotalTime>
  <Words>752</Words>
  <Application>Microsoft Office PowerPoint</Application>
  <PresentationFormat>On-screen Show (4:3)</PresentationFormat>
  <Paragraphs>234</Paragraphs>
  <Slides>53</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Concourse</vt:lpstr>
      <vt:lpstr>Worksheet</vt:lpstr>
      <vt:lpstr>Senior Design: Steam Heat Controller </vt:lpstr>
      <vt:lpstr>Overview</vt:lpstr>
      <vt:lpstr>Problem Statement</vt:lpstr>
      <vt:lpstr>Project Goal</vt:lpstr>
      <vt:lpstr>Functional Requirements</vt:lpstr>
      <vt:lpstr>Non-Functional Requirements</vt:lpstr>
      <vt:lpstr>Market Research</vt:lpstr>
      <vt:lpstr>Potential Risks &amp; Mitigation</vt:lpstr>
      <vt:lpstr>Constraints</vt:lpstr>
      <vt:lpstr>System Decomposition</vt:lpstr>
      <vt:lpstr>User Interface</vt:lpstr>
      <vt:lpstr>Controller Box</vt:lpstr>
      <vt:lpstr>Mechanical Interface</vt:lpstr>
      <vt:lpstr>Ethernet and Web Interface</vt:lpstr>
      <vt:lpstr>Schematic Design</vt:lpstr>
      <vt:lpstr>Wireless Transceiver Controller Algorithm</vt:lpstr>
      <vt:lpstr>Functional Test Plan</vt:lpstr>
      <vt:lpstr>Software Test Plan</vt:lpstr>
      <vt:lpstr>Hardware Test Plan</vt:lpstr>
      <vt:lpstr>Resource/Cost Estimate</vt:lpstr>
      <vt:lpstr>Project Milestones and Current Status</vt:lpstr>
      <vt:lpstr>Future Project Milestones and Status</vt:lpstr>
      <vt:lpstr>Responsibilities &amp; Contributions</vt:lpstr>
      <vt:lpstr>Plan for Winter Break</vt:lpstr>
      <vt:lpstr>Plan for Next Semester</vt:lpstr>
      <vt:lpstr>Questions?</vt:lpstr>
      <vt:lpstr>Appendices</vt:lpstr>
      <vt:lpstr>Controller Box Budget </vt:lpstr>
      <vt:lpstr>Control Panel (UI)</vt:lpstr>
      <vt:lpstr>USB Charging Circuitry</vt:lpstr>
      <vt:lpstr>LCD Implementation</vt:lpstr>
      <vt:lpstr>Ethernet Design &amp; RJ45 with Integrated Magnetics</vt:lpstr>
      <vt:lpstr>Microcontroller Implementation</vt:lpstr>
      <vt:lpstr>Controller Box Budget </vt:lpstr>
      <vt:lpstr>Control Panel (UI)</vt:lpstr>
      <vt:lpstr>Functional Diagram</vt:lpstr>
      <vt:lpstr>Logical Diagram</vt:lpstr>
      <vt:lpstr>Temp Error to Rotation</vt:lpstr>
      <vt:lpstr>Mechanical test criteria</vt:lpstr>
      <vt:lpstr>Mechanical Components</vt:lpstr>
      <vt:lpstr>Motor control test circuit</vt:lpstr>
      <vt:lpstr>Shaft encoder output circuit</vt:lpstr>
      <vt:lpstr>LAN8700 System Block Diagram</vt:lpstr>
      <vt:lpstr>MII Ethernet standard pin mapping </vt:lpstr>
      <vt:lpstr>DMA controller’s types of operation </vt:lpstr>
      <vt:lpstr>PID Algorithm</vt:lpstr>
      <vt:lpstr>PID Controller Difference Equation</vt:lpstr>
      <vt:lpstr>Xbee connections</vt:lpstr>
      <vt:lpstr>Hardware Test Plan</vt:lpstr>
      <vt:lpstr>Functional Test Plan</vt:lpstr>
      <vt:lpstr>Set Point Algorithm</vt:lpstr>
      <vt:lpstr>PowerPoint Presentation</vt:lpstr>
      <vt:lpstr>Power Supply</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Steam Heat Controller</dc:title>
  <dc:creator>becao</dc:creator>
  <cp:lastModifiedBy>Mayberry, Curtis L</cp:lastModifiedBy>
  <cp:revision>109</cp:revision>
  <dcterms:created xsi:type="dcterms:W3CDTF">2010-09-07T16:10:03Z</dcterms:created>
  <dcterms:modified xsi:type="dcterms:W3CDTF">2010-12-07T16:55:04Z</dcterms:modified>
</cp:coreProperties>
</file>