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2918400" cy="43891200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000099"/>
    <a:srgbClr val="FFBF0B"/>
    <a:srgbClr val="FF3300"/>
    <a:srgbClr val="FF0000"/>
    <a:srgbClr val="9F9FC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970" y="8046"/>
      </p:cViewPr>
      <p:guideLst>
        <p:guide orient="horz" pos="13824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629E399A-0AA3-4679-83D4-22AA96C52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3635038"/>
            <a:ext cx="27981275" cy="9407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4871363"/>
            <a:ext cx="23044150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A54C6-892F-404E-8FF2-029F79CA9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C80C0-3A30-4895-925E-6487D229F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3898900"/>
            <a:ext cx="6994525" cy="3511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563" y="3898900"/>
            <a:ext cx="20834350" cy="3511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5D225-AFA2-4B06-BAC1-BD364FAAA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89C4B-4651-4009-8251-EF3B33B5D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5"/>
            <a:ext cx="27981275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1275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B080D-866E-4F17-B8D3-7A57E61E9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563" y="12684125"/>
            <a:ext cx="13914437" cy="2633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2684125"/>
            <a:ext cx="13914438" cy="2633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FCA04-BC11-4D69-B5F4-0C0AF2721B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9825038"/>
            <a:ext cx="14544675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13919200"/>
            <a:ext cx="14544675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825038"/>
            <a:ext cx="14549438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3919200"/>
            <a:ext cx="14549438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754F-C21A-4921-9D49-7FD609E7CB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5A50D-BE7D-4D7D-92DA-6D66798B5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52633-1A60-4E04-8379-9E3BDF3A88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47838"/>
            <a:ext cx="10829925" cy="7437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747838"/>
            <a:ext cx="18402300" cy="37460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9185275"/>
            <a:ext cx="10829925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93EED-EE2A-4C63-AEC1-6FC555268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30724475"/>
            <a:ext cx="19751675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3921125"/>
            <a:ext cx="19751675" cy="26335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34350325"/>
            <a:ext cx="19751675" cy="515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8D2F9-EADD-44A3-BBBC-EFAB17CA09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563" y="3898900"/>
            <a:ext cx="27981275" cy="731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0701" tIns="115352" rIns="230701" bIns="1153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563" y="12684125"/>
            <a:ext cx="27981275" cy="263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0701" tIns="115352" rIns="230701" bIns="1153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563" y="39992300"/>
            <a:ext cx="68580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0701" tIns="115352" rIns="230701" bIns="115352" numCol="1" anchor="t" anchorCtr="0" compatLnSpc="1">
            <a:prstTxWarp prst="textNoShape">
              <a:avLst/>
            </a:prstTxWarp>
          </a:bodyPr>
          <a:lstStyle>
            <a:lvl1pPr defTabSz="2306638">
              <a:defRPr sz="3500"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92300"/>
            <a:ext cx="10423525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0701" tIns="115352" rIns="230701" bIns="115352" numCol="1" anchor="t" anchorCtr="0" compatLnSpc="1">
            <a:prstTxWarp prst="textNoShape">
              <a:avLst/>
            </a:prstTxWarp>
          </a:bodyPr>
          <a:lstStyle>
            <a:lvl1pPr algn="ctr" defTabSz="2306638">
              <a:defRPr sz="3500"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92300"/>
            <a:ext cx="68580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0701" tIns="115352" rIns="230701" bIns="115352" numCol="1" anchor="t" anchorCtr="0" compatLnSpc="1">
            <a:prstTxWarp prst="textNoShape">
              <a:avLst/>
            </a:prstTxWarp>
          </a:bodyPr>
          <a:lstStyle>
            <a:lvl1pPr algn="r" defTabSz="2306638">
              <a:defRPr sz="3500">
                <a:effectLst/>
              </a:defRPr>
            </a:lvl1pPr>
          </a:lstStyle>
          <a:p>
            <a:fld id="{8D791C5D-4194-4676-AB74-BD9790667AB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mp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060900" y="42849800"/>
            <a:ext cx="2541588" cy="363538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0746700" y="425196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B0E72"/>
                </a:solidFill>
                <a:effectLst/>
                <a:latin typeface="Arial" charset="0"/>
              </a:rPr>
              <a:t>printed by</a:t>
            </a:r>
            <a:endParaRPr lang="en-US" sz="1800"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0022800" y="43143488"/>
            <a:ext cx="264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B0E72"/>
                </a:solidFill>
                <a:effectLst/>
                <a:latin typeface="Arial" charset="0"/>
              </a:rPr>
              <a:t>www.postersession.com</a:t>
            </a:r>
            <a:endParaRPr lang="en-US" sz="1800">
              <a:solidFill>
                <a:srgbClr val="003399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2pPr>
      <a:lvl3pPr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3pPr>
      <a:lvl4pPr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4pPr>
      <a:lvl5pPr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5pPr>
      <a:lvl6pPr marL="457200"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6pPr>
      <a:lvl7pPr marL="914400"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7pPr>
      <a:lvl8pPr marL="1371600"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8pPr>
      <a:lvl9pPr marL="1828800" algn="ctr" defTabSz="2306638" rtl="0" eaLnBrk="1" fontAlgn="base" hangingPunct="1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9pPr>
    </p:titleStyle>
    <p:bodyStyle>
      <a:lvl1pPr marL="863600" indent="-863600" algn="l" defTabSz="2306638" rtl="0" eaLnBrk="1" fontAlgn="base" hangingPunct="1">
        <a:spcBef>
          <a:spcPct val="20000"/>
        </a:spcBef>
        <a:spcAft>
          <a:spcPct val="0"/>
        </a:spcAft>
        <a:buChar char="•"/>
        <a:defRPr sz="8000">
          <a:solidFill>
            <a:schemeClr val="tx1"/>
          </a:solidFill>
          <a:latin typeface="+mn-lt"/>
          <a:ea typeface="+mn-ea"/>
          <a:cs typeface="+mn-cs"/>
        </a:defRPr>
      </a:lvl1pPr>
      <a:lvl2pPr marL="1873250" indent="-720725" algn="l" defTabSz="2306638" rtl="0" eaLnBrk="1" fontAlgn="base" hangingPunct="1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</a:defRPr>
      </a:lvl2pPr>
      <a:lvl3pPr marL="2882900" indent="-576263" algn="l" defTabSz="2306638" rtl="0" eaLnBrk="1" fontAlgn="base" hangingPunct="1">
        <a:spcBef>
          <a:spcPct val="20000"/>
        </a:spcBef>
        <a:spcAft>
          <a:spcPct val="0"/>
        </a:spcAft>
        <a:buChar char="•"/>
        <a:defRPr sz="6100">
          <a:solidFill>
            <a:schemeClr val="tx1"/>
          </a:solidFill>
          <a:latin typeface="+mn-lt"/>
        </a:defRPr>
      </a:lvl3pPr>
      <a:lvl4pPr marL="4038600" indent="-579438" algn="l" defTabSz="2306638" rtl="0" eaLnBrk="1" fontAlgn="base" hangingPunct="1">
        <a:spcBef>
          <a:spcPct val="20000"/>
        </a:spcBef>
        <a:spcAft>
          <a:spcPct val="0"/>
        </a:spcAft>
        <a:buChar char="–"/>
        <a:defRPr sz="4900">
          <a:solidFill>
            <a:schemeClr val="tx1"/>
          </a:solidFill>
          <a:latin typeface="+mn-lt"/>
        </a:defRPr>
      </a:lvl4pPr>
      <a:lvl5pPr marL="5191125" indent="-576263" algn="l" defTabSz="2306638" rtl="0" eaLnBrk="1" fontAlgn="base" hangingPunct="1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</a:defRPr>
      </a:lvl5pPr>
      <a:lvl6pPr marL="5648325" indent="-576263" algn="l" defTabSz="2306638" rtl="0" eaLnBrk="1" fontAlgn="base" hangingPunct="1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</a:defRPr>
      </a:lvl6pPr>
      <a:lvl7pPr marL="6105525" indent="-576263" algn="l" defTabSz="2306638" rtl="0" eaLnBrk="1" fontAlgn="base" hangingPunct="1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</a:defRPr>
      </a:lvl7pPr>
      <a:lvl8pPr marL="6562725" indent="-576263" algn="l" defTabSz="2306638" rtl="0" eaLnBrk="1" fontAlgn="base" hangingPunct="1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</a:defRPr>
      </a:lvl8pPr>
      <a:lvl9pPr marL="7019925" indent="-576263" algn="l" defTabSz="2306638" rtl="0" eaLnBrk="1" fontAlgn="base" hangingPunct="1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12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 bright="35000" contrast="20000"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151"/>
          <p:cNvSpPr txBox="1">
            <a:spLocks noChangeArrowheads="1"/>
          </p:cNvSpPr>
          <p:nvPr/>
        </p:nvSpPr>
        <p:spPr bwMode="auto">
          <a:xfrm>
            <a:off x="17449801" y="31228082"/>
            <a:ext cx="13792200" cy="3749040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>
            <a:spAutoFit/>
          </a:bodyPr>
          <a:lstStyle/>
          <a:p>
            <a:pPr algn="just"/>
            <a:endParaRPr lang="en-US" b="1" dirty="0">
              <a:effectLst/>
            </a:endParaRPr>
          </a:p>
        </p:txBody>
      </p:sp>
      <p:sp>
        <p:nvSpPr>
          <p:cNvPr id="51" name="Text Box 147"/>
          <p:cNvSpPr txBox="1">
            <a:spLocks noChangeArrowheads="1"/>
          </p:cNvSpPr>
          <p:nvPr/>
        </p:nvSpPr>
        <p:spPr bwMode="auto">
          <a:xfrm>
            <a:off x="1341120" y="16774895"/>
            <a:ext cx="29900880" cy="14453187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>
            <a:spAutoFit/>
          </a:bodyPr>
          <a:lstStyle/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DCIM\100_PANA\P100097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9" b="18945"/>
          <a:stretch/>
        </p:blipFill>
        <p:spPr bwMode="auto">
          <a:xfrm>
            <a:off x="17145460" y="24155400"/>
            <a:ext cx="13175673" cy="61953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4" name="Text Box 146"/>
          <p:cNvSpPr txBox="1">
            <a:spLocks noChangeArrowheads="1"/>
          </p:cNvSpPr>
          <p:nvPr/>
        </p:nvSpPr>
        <p:spPr bwMode="auto">
          <a:xfrm>
            <a:off x="4572000" y="914400"/>
            <a:ext cx="23317200" cy="4432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01600" cmpd="sng">
            <a:solidFill>
              <a:schemeClr val="tx1"/>
            </a:solidFill>
            <a:miter lim="800000"/>
            <a:headEnd/>
            <a:tailEnd/>
          </a:ln>
          <a:effectLst>
            <a:outerShdw blurRad="850900" dir="9900000" sx="104000" sy="104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lIns="61170" tIns="30584" rIns="61170" bIns="30584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defTabSz="612775"/>
            <a:endParaRPr lang="en-US" sz="7200" b="1" dirty="0" smtClean="0">
              <a:solidFill>
                <a:schemeClr val="tx2"/>
              </a:solidFill>
              <a:effectLst/>
              <a:latin typeface="Lucida Fax" pitchFamily="18" charset="0"/>
            </a:endParaRPr>
          </a:p>
          <a:p>
            <a:pPr algn="ctr" defTabSz="612775"/>
            <a:r>
              <a:rPr lang="en-US" sz="10000" b="1" dirty="0" smtClean="0">
                <a:effectLst/>
                <a:latin typeface="Lucida Fax" pitchFamily="18" charset="0"/>
              </a:rPr>
              <a:t>Steam Heat Controller</a:t>
            </a:r>
            <a:endParaRPr lang="en-US" sz="10000" b="1" dirty="0">
              <a:effectLst/>
              <a:latin typeface="Arial" charset="0"/>
            </a:endParaRPr>
          </a:p>
          <a:p>
            <a:pPr algn="ctr" defTabSz="612775"/>
            <a:r>
              <a:rPr lang="en-US" sz="4400" b="1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Team 19</a:t>
            </a:r>
            <a:r>
              <a:rPr lang="en-US" sz="4400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: Ben Jusufovic, Ben Cao, Thinh Luong, Curtis Mayberry</a:t>
            </a:r>
          </a:p>
          <a:p>
            <a:pPr algn="ctr" defTabSz="612775"/>
            <a:endParaRPr lang="en-US" sz="4000" dirty="0" smtClean="0">
              <a:solidFill>
                <a:schemeClr val="tx2"/>
              </a:solidFill>
              <a:effectLst/>
              <a:latin typeface="Lucida Fax" pitchFamily="18" charset="0"/>
            </a:endParaRPr>
          </a:p>
          <a:p>
            <a:pPr algn="ctr" defTabSz="612775"/>
            <a:endParaRPr lang="en-US" sz="2800" dirty="0">
              <a:solidFill>
                <a:schemeClr val="tx2"/>
              </a:solidFill>
              <a:effectLst/>
              <a:latin typeface="Lucida Fax" pitchFamily="18" charset="0"/>
            </a:endParaRPr>
          </a:p>
        </p:txBody>
      </p:sp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1371600" y="7467600"/>
            <a:ext cx="13792200" cy="7682103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228600" tIns="100584" rIns="228600" bIns="100584">
            <a:spAutoFit/>
          </a:bodyPr>
          <a:lstStyle/>
          <a:p>
            <a:pPr marL="274320" defTabSz="612775">
              <a:spcBef>
                <a:spcPts val="1200"/>
              </a:spcBef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spcBef>
                <a:spcPts val="1200"/>
              </a:spcBef>
            </a:pPr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Abstract</a:t>
            </a:r>
            <a:endParaRPr lang="en-US" sz="3600" b="1" dirty="0">
              <a:effectLst/>
              <a:latin typeface="Arial" pitchFamily="34" charset="0"/>
              <a:cs typeface="Arial" pitchFamily="34" charset="0"/>
            </a:endParaRPr>
          </a:p>
          <a:p>
            <a:pPr marL="274320"/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The team was asked to provide a temperature control system for steam heated rooms in Coover Hall.  The system requires a user-friendly interface for each room and a steam valve controller unit that will accommodate the users’ temperature preferences.  The system is designed to save on energy costs and allows for system management</a:t>
            </a:r>
            <a:r>
              <a:rPr lang="en-US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.  </a:t>
            </a:r>
          </a:p>
          <a:p>
            <a:pPr marL="274320" defTabSz="612775">
              <a:buFont typeface="Symbol" pitchFamily="18" charset="2"/>
              <a:buNone/>
            </a:pPr>
            <a:endParaRPr lang="en-US" sz="2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buFont typeface="Symbol" pitchFamily="18" charset="2"/>
              <a:buNone/>
            </a:pPr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Problem Statement</a:t>
            </a:r>
            <a:endParaRPr lang="en-US" sz="36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buFont typeface="Symbol" pitchFamily="18" charset="2"/>
              <a:buNone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One steam valve controls the temperatures of up to five different rooms. </a:t>
            </a:r>
          </a:p>
          <a:p>
            <a:pPr marL="274320" defTabSz="612775">
              <a:buFont typeface="Symbol" pitchFamily="18" charset="2"/>
              <a:buNone/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274320" defTabSz="612775">
              <a:buFont typeface="Symbol" pitchFamily="18" charset="2"/>
              <a:buNone/>
            </a:pPr>
            <a:r>
              <a:rPr lang="en-US" sz="3200" b="1" i="1" dirty="0" smtClean="0">
                <a:effectLst/>
                <a:latin typeface="Arial" pitchFamily="34" charset="0"/>
                <a:cs typeface="Arial" pitchFamily="34" charset="0"/>
              </a:rPr>
              <a:t>Issues:</a:t>
            </a:r>
          </a:p>
          <a:p>
            <a:pPr marL="274320" defTabSz="612775">
              <a:buFont typeface="Symbol" pitchFamily="18" charset="2"/>
              <a:buNone/>
            </a:pPr>
            <a:endParaRPr lang="en-US" sz="16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lvl="1" defTabSz="612775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 Temperature offset in different rooms</a:t>
            </a:r>
          </a:p>
          <a:p>
            <a:pPr marL="274320" lvl="1" defTabSz="612775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 Difficulties adjusting temperature for different rooms</a:t>
            </a:r>
          </a:p>
          <a:p>
            <a:pPr marL="274320" lvl="1" defTabSz="612775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 High energy consumption and costs </a:t>
            </a:r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19865975" y="3902075"/>
            <a:ext cx="4318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5405" tIns="107703" rIns="215405" bIns="107703">
            <a:spAutoFit/>
          </a:bodyPr>
          <a:lstStyle/>
          <a:p>
            <a:pPr defTabSz="2154238"/>
            <a:endParaRPr lang="en-US" sz="5700">
              <a:effectLst/>
            </a:endParaRPr>
          </a:p>
        </p:txBody>
      </p:sp>
      <p:sp>
        <p:nvSpPr>
          <p:cNvPr id="2207" name="Rectangle 159"/>
          <p:cNvSpPr>
            <a:spLocks noChangeArrowheads="1"/>
          </p:cNvSpPr>
          <p:nvPr/>
        </p:nvSpPr>
        <p:spPr bwMode="auto">
          <a:xfrm>
            <a:off x="28727400" y="914400"/>
            <a:ext cx="3276600" cy="403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76200" cmpd="sng">
            <a:solidFill>
              <a:schemeClr val="tx1"/>
            </a:solidFill>
            <a:miter lim="800000"/>
            <a:headEnd/>
            <a:tailEnd/>
          </a:ln>
          <a:effectLst>
            <a:outerShdw blurRad="1104900" dist="38100" dir="5400000" sx="101000" sy="101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Client</a:t>
            </a:r>
            <a:r>
              <a:rPr lang="en-US" sz="3600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: 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Iowa State </a:t>
            </a:r>
          </a:p>
          <a:p>
            <a:pPr algn="ctr"/>
            <a:r>
              <a:rPr lang="en-US" sz="3600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University</a:t>
            </a:r>
          </a:p>
          <a:p>
            <a:pPr algn="ctr"/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2208" name="Rectangle 160"/>
          <p:cNvSpPr>
            <a:spLocks noChangeArrowheads="1"/>
          </p:cNvSpPr>
          <p:nvPr/>
        </p:nvSpPr>
        <p:spPr bwMode="auto">
          <a:xfrm>
            <a:off x="685800" y="914400"/>
            <a:ext cx="3276600" cy="4038600"/>
          </a:xfrm>
          <a:prstGeom prst="rect">
            <a:avLst/>
          </a:prstGeom>
          <a:blipFill dpi="0" rotWithShape="1">
            <a:blip r:embed="rId4" cstate="print">
              <a:alphaModFix amt="90000"/>
            </a:blip>
            <a:srcRect/>
            <a:stretch>
              <a:fillRect/>
            </a:stretch>
          </a:blip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1104900" dist="38100" dir="5400000" sx="101000" sy="101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defTabSz="612775"/>
            <a:endParaRPr lang="en-US" sz="3600" dirty="0" smtClean="0">
              <a:solidFill>
                <a:schemeClr val="tx2"/>
              </a:solidFill>
              <a:effectLst/>
              <a:latin typeface="Lucida Fax" pitchFamily="18" charset="0"/>
            </a:endParaRPr>
          </a:p>
          <a:p>
            <a:pPr algn="ctr" defTabSz="612775"/>
            <a:r>
              <a:rPr lang="en-US" sz="3600" b="1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Faculty</a:t>
            </a:r>
          </a:p>
          <a:p>
            <a:pPr algn="ctr" defTabSz="612775"/>
            <a:r>
              <a:rPr lang="en-US" sz="3600" b="1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Advisors</a:t>
            </a:r>
            <a:r>
              <a:rPr lang="en-US" sz="3600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: </a:t>
            </a:r>
          </a:p>
          <a:p>
            <a:pPr algn="ctr" defTabSz="612775"/>
            <a:r>
              <a:rPr lang="en-US" sz="3600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Jason Boyd,</a:t>
            </a:r>
          </a:p>
          <a:p>
            <a:pPr algn="ctr" defTabSz="612775"/>
            <a:r>
              <a:rPr lang="en-US" sz="3600" dirty="0" smtClean="0">
                <a:solidFill>
                  <a:schemeClr val="tx2"/>
                </a:solidFill>
                <a:effectLst/>
                <a:latin typeface="Lucida Fax" pitchFamily="18" charset="0"/>
              </a:rPr>
              <a:t>Lee Harker </a:t>
            </a:r>
          </a:p>
          <a:p>
            <a:pPr algn="ctr"/>
            <a:endParaRPr lang="en-US" sz="3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762000" y="6019800"/>
            <a:ext cx="5943600" cy="1661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952500" dist="330200" dir="372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marL="182880">
              <a:spcBef>
                <a:spcPts val="600"/>
              </a:spcBef>
            </a:pPr>
            <a:r>
              <a:rPr lang="en-US" sz="8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 </a:t>
            </a:r>
          </a:p>
          <a:p>
            <a:pPr marL="457200">
              <a:spcBef>
                <a:spcPts val="0"/>
              </a:spcBef>
            </a:pPr>
            <a:r>
              <a:rPr lang="en-US" sz="54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Introduction</a:t>
            </a:r>
            <a:endParaRPr lang="en-US" sz="4000" b="1" dirty="0" smtClean="0">
              <a:solidFill>
                <a:schemeClr val="bg1"/>
              </a:solidFill>
              <a:effectLst/>
              <a:latin typeface="Lucida Fax" pitchFamily="18" charset="0"/>
            </a:endParaRPr>
          </a:p>
          <a:p>
            <a:endParaRPr lang="en-US" sz="40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800" y="42321540"/>
            <a:ext cx="3505200" cy="1569660"/>
          </a:xfrm>
          <a:prstGeom prst="rect">
            <a:avLst/>
          </a:prstGeom>
          <a:blipFill>
            <a:blip r:embed="rId6" cstate="print">
              <a:lum bright="37000" contrast="26000"/>
            </a:blip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17449799" y="7543798"/>
            <a:ext cx="13792201" cy="7589520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 numCol="2">
            <a:spAutoFit/>
          </a:bodyPr>
          <a:lstStyle/>
          <a:p>
            <a:pPr marL="274320" defTabSz="612775"/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/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Functional</a:t>
            </a:r>
            <a:endParaRPr lang="en-US" sz="3600" b="1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Effectively control the room temperature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Incorporate multiple users’ preferences 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Removable mechanical system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Website interface</a:t>
            </a:r>
          </a:p>
          <a:p>
            <a:pPr marL="788670" indent="-514350">
              <a:buFont typeface="Wingdings" pitchFamily="2" charset="2"/>
              <a:buChar char="Ø"/>
            </a:pPr>
            <a:endParaRPr lang="en-US" sz="3200" dirty="0" smtClean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274320"/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Constraints</a:t>
            </a:r>
            <a:endParaRPr lang="en-US" sz="32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Minimum alteration to existing infrastructure 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Long heating time constant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User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rationality</a:t>
            </a:r>
          </a:p>
          <a:p>
            <a:pPr marL="274320"/>
            <a:endParaRPr lang="en-US" sz="32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274320" defTabSz="612775">
              <a:buFont typeface="Symbol" pitchFamily="18" charset="2"/>
              <a:buNone/>
            </a:pPr>
            <a:endParaRPr lang="en-US" sz="8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buFont typeface="Symbol" pitchFamily="18" charset="2"/>
              <a:buNone/>
            </a:pPr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Non-Functional</a:t>
            </a:r>
            <a:endParaRPr lang="en-US" sz="32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Large and graphical LCD</a:t>
            </a:r>
          </a:p>
          <a:p>
            <a:pPr marL="274320" defTabSz="612775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Large rubber base push buttons</a:t>
            </a:r>
          </a:p>
          <a:p>
            <a:pPr marL="274320" defTabSz="612775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Neutral color product enclosure</a:t>
            </a:r>
            <a:endParaRPr lang="en-US" sz="13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Compact control panel</a:t>
            </a:r>
          </a:p>
          <a:p>
            <a:pPr marL="274320" defTabSz="612775">
              <a:buFont typeface="Wingdings" pitchFamily="2" charset="2"/>
              <a:buChar char="Ø"/>
            </a:pPr>
            <a:endParaRPr lang="en-US" sz="32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buFont typeface="Wingdings" pitchFamily="2" charset="2"/>
              <a:buChar char="Ø"/>
            </a:pPr>
            <a:endParaRPr lang="en-US" sz="3200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>
              <a:buFont typeface="Wingdings" pitchFamily="2" charset="2"/>
              <a:buChar char="Ø"/>
            </a:pPr>
            <a:endParaRPr lang="en-US" sz="32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/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Deliverables</a:t>
            </a:r>
            <a:endParaRPr lang="en-US" sz="32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One Controller Box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Three Control Panels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Documentation</a:t>
            </a:r>
            <a:endParaRPr lang="en-US" sz="32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274320" defTabSz="612775">
              <a:buFont typeface="Wingdings" pitchFamily="2" charset="2"/>
              <a:buChar char="Ø"/>
            </a:pPr>
            <a:endParaRPr lang="en-US" sz="32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62"/>
          <p:cNvSpPr txBox="1">
            <a:spLocks noChangeArrowheads="1"/>
          </p:cNvSpPr>
          <p:nvPr/>
        </p:nvSpPr>
        <p:spPr bwMode="auto">
          <a:xfrm>
            <a:off x="16687801" y="6110407"/>
            <a:ext cx="6400800" cy="1661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952500" dist="330200" dir="372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marL="182880">
              <a:spcBef>
                <a:spcPts val="600"/>
              </a:spcBef>
            </a:pPr>
            <a:r>
              <a:rPr lang="en-US" sz="8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 </a:t>
            </a:r>
          </a:p>
          <a:p>
            <a:pPr marL="457200">
              <a:spcBef>
                <a:spcPts val="0"/>
              </a:spcBef>
            </a:pPr>
            <a:r>
              <a:rPr lang="en-US" sz="54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Requirements</a:t>
            </a:r>
            <a:endParaRPr lang="en-US" sz="4000" b="1" dirty="0" smtClean="0">
              <a:solidFill>
                <a:schemeClr val="bg1"/>
              </a:solidFill>
              <a:effectLst/>
              <a:latin typeface="Lucida Fax" pitchFamily="18" charset="0"/>
            </a:endParaRPr>
          </a:p>
          <a:p>
            <a:endParaRPr lang="en-US" sz="40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28" name="Text Box 151"/>
          <p:cNvSpPr txBox="1">
            <a:spLocks noChangeArrowheads="1"/>
          </p:cNvSpPr>
          <p:nvPr/>
        </p:nvSpPr>
        <p:spPr bwMode="auto">
          <a:xfrm>
            <a:off x="1219200" y="39188106"/>
            <a:ext cx="13716000" cy="3896451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>
            <a:spAutoFit/>
          </a:bodyPr>
          <a:lstStyle/>
          <a:p>
            <a:pPr algn="ctr"/>
            <a:endParaRPr lang="en-US" b="1" dirty="0">
              <a:effectLst/>
            </a:endParaRP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  <a:effectLst/>
            </a:endParaRP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  <a:effectLst/>
            </a:endParaRP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  <a:effectLst/>
            </a:endParaRP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29" name="Text Box 162"/>
          <p:cNvSpPr txBox="1">
            <a:spLocks noChangeArrowheads="1"/>
          </p:cNvSpPr>
          <p:nvPr/>
        </p:nvSpPr>
        <p:spPr bwMode="auto">
          <a:xfrm>
            <a:off x="609600" y="37816506"/>
            <a:ext cx="4343400" cy="1661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952500" dist="330200" dir="372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marL="182880">
              <a:spcBef>
                <a:spcPts val="600"/>
              </a:spcBef>
            </a:pPr>
            <a:r>
              <a:rPr lang="en-US" sz="8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 </a:t>
            </a:r>
          </a:p>
          <a:p>
            <a:pPr marL="457200">
              <a:spcBef>
                <a:spcPts val="0"/>
              </a:spcBef>
            </a:pPr>
            <a:r>
              <a:rPr lang="en-US" sz="54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Budget</a:t>
            </a:r>
            <a:endParaRPr lang="en-US" sz="4000" b="1" dirty="0" smtClean="0">
              <a:solidFill>
                <a:schemeClr val="bg1"/>
              </a:solidFill>
              <a:effectLst/>
              <a:latin typeface="Lucida Fax" pitchFamily="18" charset="0"/>
            </a:endParaRPr>
          </a:p>
          <a:p>
            <a:endParaRPr lang="en-US" sz="40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33" name="Text Box 151"/>
          <p:cNvSpPr txBox="1">
            <a:spLocks noChangeArrowheads="1"/>
          </p:cNvSpPr>
          <p:nvPr/>
        </p:nvSpPr>
        <p:spPr bwMode="auto">
          <a:xfrm>
            <a:off x="17449800" y="37264466"/>
            <a:ext cx="13792200" cy="5852160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>
            <a:spAutoFit/>
          </a:bodyPr>
          <a:lstStyle/>
          <a:p>
            <a:pPr algn="just"/>
            <a:endParaRPr lang="en-US" b="1" dirty="0">
              <a:effectLst/>
            </a:endParaRPr>
          </a:p>
          <a:p>
            <a:pPr marL="274320"/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The team was able to successfully implement and test the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two unit system: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the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control panel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and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controller box. 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The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control panel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consists of a wall mountable unit similar to a thermostat. 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It accepts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temperature values from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users and measures room temperature.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The controller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box will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be situated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next to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the steam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valve and appropriately adjusts heat output.  </a:t>
            </a:r>
          </a:p>
          <a:p>
            <a:pPr marL="274320"/>
            <a:endParaRPr lang="en-US" sz="14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274320"/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Possible improvements include completion of the recharging circuitry, and the Ethernet connection for the steam valve controller. Additional testing under various seasonal and environmental conditions is recommended.</a:t>
            </a:r>
          </a:p>
        </p:txBody>
      </p:sp>
      <p:sp>
        <p:nvSpPr>
          <p:cNvPr id="39" name="Text Box 162"/>
          <p:cNvSpPr txBox="1">
            <a:spLocks noChangeArrowheads="1"/>
          </p:cNvSpPr>
          <p:nvPr/>
        </p:nvSpPr>
        <p:spPr bwMode="auto">
          <a:xfrm>
            <a:off x="16611600" y="35828407"/>
            <a:ext cx="5257800" cy="1661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952500" dist="330200" dir="372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marL="182880">
              <a:spcBef>
                <a:spcPts val="600"/>
              </a:spcBef>
            </a:pPr>
            <a:r>
              <a:rPr lang="en-US" sz="8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 </a:t>
            </a:r>
          </a:p>
          <a:p>
            <a:pPr marL="457200">
              <a:spcBef>
                <a:spcPts val="0"/>
              </a:spcBef>
            </a:pPr>
            <a:r>
              <a:rPr lang="en-US" sz="54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Conclusion</a:t>
            </a:r>
            <a:endParaRPr lang="en-US" sz="4000" b="1" dirty="0" smtClean="0">
              <a:solidFill>
                <a:schemeClr val="bg1"/>
              </a:solidFill>
              <a:effectLst/>
              <a:latin typeface="Lucida Fax" pitchFamily="18" charset="0"/>
            </a:endParaRPr>
          </a:p>
          <a:p>
            <a:endParaRPr lang="en-US" sz="40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34" name="Text Box 151"/>
          <p:cNvSpPr txBox="1">
            <a:spLocks noChangeArrowheads="1"/>
          </p:cNvSpPr>
          <p:nvPr/>
        </p:nvSpPr>
        <p:spPr bwMode="auto">
          <a:xfrm>
            <a:off x="1295400" y="33183530"/>
            <a:ext cx="13639800" cy="4265783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 numCol="2">
            <a:spAutoFit/>
          </a:bodyPr>
          <a:lstStyle/>
          <a:p>
            <a:pPr marL="788670" indent="-514350"/>
            <a:endParaRPr lang="en-US" sz="3600" b="1" u="sng" dirty="0" smtClean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788670" indent="-514350"/>
            <a:r>
              <a:rPr lang="en-US" sz="3600" b="1" u="sng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System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Power Supplies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Microcontroller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Wireless Transceiver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Temperature Sensor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Gear Motor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LCD Display</a:t>
            </a:r>
          </a:p>
          <a:p>
            <a:pPr marL="274320" defTabSz="612775"/>
            <a:endParaRPr lang="en-US" sz="36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/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Functional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Basic Functionality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Temp Control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Functionality</a:t>
            </a:r>
            <a:endParaRPr lang="en-US" sz="3200" dirty="0" smtClean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Wireless Communication Range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Limitation Testing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Monitored Extended </a:t>
            </a: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U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se</a:t>
            </a:r>
          </a:p>
        </p:txBody>
      </p:sp>
      <p:sp>
        <p:nvSpPr>
          <p:cNvPr id="40" name="Text Box 162"/>
          <p:cNvSpPr txBox="1">
            <a:spLocks noChangeArrowheads="1"/>
          </p:cNvSpPr>
          <p:nvPr/>
        </p:nvSpPr>
        <p:spPr bwMode="auto">
          <a:xfrm>
            <a:off x="609600" y="31888129"/>
            <a:ext cx="4343400" cy="1661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952500" dist="330200" dir="372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marL="182880">
              <a:spcBef>
                <a:spcPts val="600"/>
              </a:spcBef>
            </a:pPr>
            <a:r>
              <a:rPr lang="en-US" sz="8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 </a:t>
            </a:r>
          </a:p>
          <a:p>
            <a:pPr marL="457200">
              <a:spcBef>
                <a:spcPts val="0"/>
              </a:spcBef>
            </a:pPr>
            <a:r>
              <a:rPr lang="en-US" sz="54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Testing</a:t>
            </a:r>
            <a:endParaRPr lang="en-US" sz="4000" b="1" dirty="0" smtClean="0">
              <a:solidFill>
                <a:schemeClr val="bg1"/>
              </a:solidFill>
              <a:effectLst/>
              <a:latin typeface="Lucida Fax" pitchFamily="18" charset="0"/>
            </a:endParaRPr>
          </a:p>
          <a:p>
            <a:endParaRPr lang="en-US" sz="40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88" name="Text Box 151"/>
          <p:cNvSpPr txBox="1">
            <a:spLocks noChangeArrowheads="1"/>
          </p:cNvSpPr>
          <p:nvPr/>
        </p:nvSpPr>
        <p:spPr bwMode="auto">
          <a:xfrm>
            <a:off x="1706421" y="24115383"/>
            <a:ext cx="10934701" cy="697421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 numCol="2">
            <a:spAutoFit/>
          </a:bodyPr>
          <a:lstStyle/>
          <a:p>
            <a:pPr marL="274320" defTabSz="612775"/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Control </a:t>
            </a:r>
            <a:r>
              <a:rPr lang="en-US" sz="3600" b="1" u="sng" dirty="0">
                <a:effectLst/>
                <a:latin typeface="Arial" pitchFamily="34" charset="0"/>
                <a:cs typeface="Arial" pitchFamily="34" charset="0"/>
              </a:rPr>
              <a:t>Panel</a:t>
            </a:r>
            <a:endParaRPr lang="en-US" sz="3600" b="1" dirty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Microcontroller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Wireless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Transceiver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LCD Display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Power </a:t>
            </a: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Supply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Buzzer</a:t>
            </a:r>
            <a:endParaRPr lang="en-US" sz="32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Push Buttons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Temperature Sensor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Recharging Circuitry</a:t>
            </a:r>
          </a:p>
          <a:p>
            <a:pPr marL="274320" defTabSz="612775"/>
            <a:endParaRPr lang="en-US" sz="36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/>
            <a:endParaRPr lang="en-US" sz="36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/>
            <a:endParaRPr lang="en-US" sz="36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/>
            <a:endParaRPr lang="en-US" sz="3600" b="1" u="sng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/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Controller </a:t>
            </a:r>
            <a:r>
              <a:rPr lang="en-US" sz="3600" b="1" u="sng" dirty="0">
                <a:effectLst/>
                <a:latin typeface="Arial" pitchFamily="34" charset="0"/>
                <a:cs typeface="Arial" pitchFamily="34" charset="0"/>
              </a:rPr>
              <a:t>Box</a:t>
            </a:r>
            <a:endParaRPr lang="en-US" sz="3600" b="1" dirty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Microcontroller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Wireless Transceiver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Ethernet Module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Power Supply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Buzzer</a:t>
            </a:r>
          </a:p>
          <a:p>
            <a:pPr marL="274320"/>
            <a:endParaRPr lang="en-US" sz="32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274320" defTabSz="612775"/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  <a:p>
            <a:pPr marL="274320" defTabSz="612775"/>
            <a:r>
              <a:rPr lang="en-US" sz="3600" b="1" u="sng" dirty="0">
                <a:effectLst/>
                <a:latin typeface="Arial" pitchFamily="34" charset="0"/>
                <a:cs typeface="Arial" pitchFamily="34" charset="0"/>
              </a:rPr>
              <a:t>Gear Motor System</a:t>
            </a:r>
            <a:endParaRPr lang="en-US" sz="3600" b="1" dirty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Gear Motor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Shaft Encoder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Motor Driver IC</a:t>
            </a:r>
            <a:endParaRPr lang="en-US" sz="3200" dirty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endParaRPr lang="en-US" sz="3200" dirty="0"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  <a:p>
            <a:pPr marL="274320" defTabSz="612775"/>
            <a:endParaRPr lang="en-US" sz="800" b="1" u="sng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 Box 162"/>
          <p:cNvSpPr txBox="1">
            <a:spLocks noChangeArrowheads="1"/>
          </p:cNvSpPr>
          <p:nvPr/>
        </p:nvSpPr>
        <p:spPr bwMode="auto">
          <a:xfrm>
            <a:off x="571500" y="15497910"/>
            <a:ext cx="7162800" cy="1661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952500" dist="330200" dir="372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marL="182880">
              <a:spcBef>
                <a:spcPts val="600"/>
              </a:spcBef>
            </a:pPr>
            <a:r>
              <a:rPr lang="en-US" sz="8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 </a:t>
            </a:r>
          </a:p>
          <a:p>
            <a:pPr marL="457200">
              <a:spcBef>
                <a:spcPts val="0"/>
              </a:spcBef>
            </a:pPr>
            <a:r>
              <a:rPr lang="en-US" sz="5400" b="1" dirty="0" smtClean="0">
                <a:solidFill>
                  <a:schemeClr val="bg1"/>
                </a:solidFill>
                <a:effectLst/>
                <a:latin typeface="Lucida Fax" pitchFamily="18" charset="0"/>
              </a:rPr>
              <a:t>Implementation</a:t>
            </a:r>
            <a:endParaRPr lang="en-US" sz="4000" b="1" dirty="0" smtClean="0">
              <a:solidFill>
                <a:schemeClr val="bg1"/>
              </a:solidFill>
              <a:effectLst/>
              <a:latin typeface="Lucida Fax" pitchFamily="18" charset="0"/>
            </a:endParaRPr>
          </a:p>
          <a:p>
            <a:endParaRPr lang="en-US" sz="4000" b="1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t="18331" r="2311" b="21819"/>
          <a:stretch/>
        </p:blipFill>
        <p:spPr>
          <a:xfrm>
            <a:off x="17106900" y="17491204"/>
            <a:ext cx="13214233" cy="6195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:\Users\Curtis\Desktop\SeniorD Poster\Senior D Photos\P100096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57416" y="24198362"/>
            <a:ext cx="2925584" cy="60530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7491204"/>
            <a:ext cx="13694954" cy="6078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7" y="39334701"/>
            <a:ext cx="4200227" cy="360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21" y="39817704"/>
            <a:ext cx="4270943" cy="277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81" y="39817704"/>
            <a:ext cx="3583237" cy="232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 bwMode="auto">
          <a:xfrm>
            <a:off x="17449801" y="31228082"/>
            <a:ext cx="13792200" cy="0"/>
          </a:xfrm>
          <a:prstGeom prst="line">
            <a:avLst/>
          </a:prstGeom>
          <a:ln w="38100">
            <a:solidFill>
              <a:schemeClr val="accent3">
                <a:shade val="95000"/>
                <a:satMod val="105000"/>
                <a:alpha val="7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767389" y="30851506"/>
            <a:ext cx="5598311" cy="373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 Box 151"/>
          <p:cNvSpPr txBox="1">
            <a:spLocks noChangeArrowheads="1"/>
          </p:cNvSpPr>
          <p:nvPr/>
        </p:nvSpPr>
        <p:spPr bwMode="auto">
          <a:xfrm>
            <a:off x="18745200" y="30912542"/>
            <a:ext cx="7061083" cy="2726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28600" tIns="100584" rIns="228600" bIns="100584" numCol="1">
            <a:spAutoFit/>
          </a:bodyPr>
          <a:lstStyle/>
          <a:p>
            <a:pPr marL="274320" defTabSz="612775"/>
            <a:r>
              <a:rPr lang="en-US" sz="3600" b="1" u="sng" dirty="0" smtClean="0">
                <a:effectLst/>
                <a:latin typeface="Arial" pitchFamily="34" charset="0"/>
                <a:cs typeface="Arial" pitchFamily="34" charset="0"/>
              </a:rPr>
              <a:t>Website Interface</a:t>
            </a:r>
            <a:endParaRPr lang="en-US" sz="3600" b="1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Access Levels</a:t>
            </a: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Displays </a:t>
            </a: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Current Temp</a:t>
            </a:r>
            <a:endParaRPr lang="en-US" sz="32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Remotely </a:t>
            </a:r>
            <a:r>
              <a:rPr lang="en-US" sz="3200" dirty="0">
                <a:effectLst/>
                <a:latin typeface="Arial" pitchFamily="34" charset="0"/>
                <a:cs typeface="Arial" pitchFamily="34" charset="0"/>
              </a:rPr>
              <a:t>S</a:t>
            </a: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et Temp</a:t>
            </a:r>
            <a:endParaRPr lang="en-US" sz="32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788670" indent="-514350">
              <a:buFont typeface="Wingdings" pitchFamily="2" charset="2"/>
              <a:buChar char="Ø"/>
            </a:pPr>
            <a:r>
              <a:rPr lang="en-US" sz="3200" dirty="0" smtClean="0">
                <a:effectLst/>
                <a:latin typeface="Arial" pitchFamily="34" charset="0"/>
                <a:cs typeface="Arial" pitchFamily="34" charset="0"/>
              </a:rPr>
              <a:t>Data Collections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64700" y="16953608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Control Panel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326600" y="23646825"/>
            <a:ext cx="3479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Controller Box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P03000078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B73695C-6096-4520-97CF-E280A3CA0DA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27EB8D47-4F7B-47BB-B98A-B030D1EF70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TP030000784</Template>
  <TotalTime>2361</TotalTime>
  <Words>330</Words>
  <Application>Microsoft Office PowerPoint</Application>
  <PresentationFormat>Custom</PresentationFormat>
  <Paragraphs>170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TP030000784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Curtis</cp:lastModifiedBy>
  <cp:revision>73</cp:revision>
  <cp:lastPrinted>2000-08-03T00:31:24Z</cp:lastPrinted>
  <dcterms:created xsi:type="dcterms:W3CDTF">2011-04-12T02:39:28Z</dcterms:created>
  <dcterms:modified xsi:type="dcterms:W3CDTF">2011-04-25T10:04:22Z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</Properties>
</file>