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87" r:id="rId4"/>
    <p:sldId id="276" r:id="rId5"/>
    <p:sldId id="277" r:id="rId6"/>
    <p:sldId id="278" r:id="rId7"/>
    <p:sldId id="284" r:id="rId8"/>
    <p:sldId id="289" r:id="rId9"/>
    <p:sldId id="283" r:id="rId10"/>
    <p:sldId id="279" r:id="rId11"/>
    <p:sldId id="281" r:id="rId12"/>
    <p:sldId id="280" r:id="rId13"/>
    <p:sldId id="285" r:id="rId14"/>
    <p:sldId id="286" r:id="rId15"/>
    <p:sldId id="288"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67" autoAdjust="0"/>
  </p:normalViewPr>
  <p:slideViewPr>
    <p:cSldViewPr>
      <p:cViewPr>
        <p:scale>
          <a:sx n="61" d="100"/>
          <a:sy n="61" d="100"/>
        </p:scale>
        <p:origin x="-1404" y="-5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Ben%20Cao's%20Files\Documents\4th%20Year\Fall%202010\Cpre%20491\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22504676606145893"/>
          <c:y val="0.13389163900296649"/>
          <c:w val="0.7347070018309565"/>
          <c:h val="0.68568167735833085"/>
        </c:manualLayout>
      </c:layout>
      <c:barChart>
        <c:barDir val="bar"/>
        <c:grouping val="stacked"/>
        <c:ser>
          <c:idx val="0"/>
          <c:order val="0"/>
          <c:tx>
            <c:strRef>
              <c:f>'Gant Chart'!$B$1</c:f>
              <c:strCache>
                <c:ptCount val="1"/>
                <c:pt idx="0">
                  <c:v>Start Date</c:v>
                </c:pt>
              </c:strCache>
            </c:strRef>
          </c:tx>
          <c:spPr>
            <a:noFill/>
            <a:ln>
              <a:noFill/>
            </a:ln>
          </c:spPr>
          <c:cat>
            <c:strRef>
              <c:f>'Gant Chart'!$A$2:$A$8</c:f>
              <c:strCache>
                <c:ptCount val="7"/>
                <c:pt idx="0">
                  <c:v>Testing and Verification of Prototype</c:v>
                </c:pt>
                <c:pt idx="1">
                  <c:v>Fabrication and Integration of Prototype</c:v>
                </c:pt>
                <c:pt idx="2">
                  <c:v>Detailed Design</c:v>
                </c:pt>
                <c:pt idx="3">
                  <c:v>Order Prototype Components</c:v>
                </c:pt>
                <c:pt idx="4">
                  <c:v>Design Research</c:v>
                </c:pt>
                <c:pt idx="5">
                  <c:v>Project Proposal</c:v>
                </c:pt>
                <c:pt idx="6">
                  <c:v>Assign Roles</c:v>
                </c:pt>
              </c:strCache>
            </c:strRef>
          </c:cat>
          <c:val>
            <c:numRef>
              <c:f>'Gant Chart'!$B$2:$B$8</c:f>
              <c:numCache>
                <c:formatCode>m/d/yyyy</c:formatCode>
                <c:ptCount val="7"/>
                <c:pt idx="0">
                  <c:v>40511</c:v>
                </c:pt>
                <c:pt idx="1">
                  <c:v>40497</c:v>
                </c:pt>
                <c:pt idx="2">
                  <c:v>40476</c:v>
                </c:pt>
                <c:pt idx="3">
                  <c:v>40462</c:v>
                </c:pt>
                <c:pt idx="4">
                  <c:v>40427</c:v>
                </c:pt>
                <c:pt idx="5">
                  <c:v>40413</c:v>
                </c:pt>
                <c:pt idx="6">
                  <c:v>40406</c:v>
                </c:pt>
              </c:numCache>
            </c:numRef>
          </c:val>
        </c:ser>
        <c:ser>
          <c:idx val="1"/>
          <c:order val="1"/>
          <c:tx>
            <c:strRef>
              <c:f>'Gant Chart'!$C$1</c:f>
              <c:strCache>
                <c:ptCount val="1"/>
                <c:pt idx="0">
                  <c:v>Completed</c:v>
                </c:pt>
              </c:strCache>
            </c:strRef>
          </c:tx>
          <c:spPr>
            <a:solidFill>
              <a:srgbClr val="92D050"/>
            </a:solidFill>
          </c:spPr>
          <c:cat>
            <c:strRef>
              <c:f>'Gant Chart'!$A$2:$A$8</c:f>
              <c:strCache>
                <c:ptCount val="7"/>
                <c:pt idx="0">
                  <c:v>Testing and Verification of Prototype</c:v>
                </c:pt>
                <c:pt idx="1">
                  <c:v>Fabrication and Integration of Prototype</c:v>
                </c:pt>
                <c:pt idx="2">
                  <c:v>Detailed Design</c:v>
                </c:pt>
                <c:pt idx="3">
                  <c:v>Order Prototype Components</c:v>
                </c:pt>
                <c:pt idx="4">
                  <c:v>Design Research</c:v>
                </c:pt>
                <c:pt idx="5">
                  <c:v>Project Proposal</c:v>
                </c:pt>
                <c:pt idx="6">
                  <c:v>Assign Roles</c:v>
                </c:pt>
              </c:strCache>
            </c:strRef>
          </c:cat>
          <c:val>
            <c:numRef>
              <c:f>'Gant Chart'!$C$2:$C$8</c:f>
              <c:numCache>
                <c:formatCode>General</c:formatCode>
                <c:ptCount val="7"/>
                <c:pt idx="0">
                  <c:v>0</c:v>
                </c:pt>
                <c:pt idx="1">
                  <c:v>0</c:v>
                </c:pt>
                <c:pt idx="2">
                  <c:v>8</c:v>
                </c:pt>
                <c:pt idx="3">
                  <c:v>15</c:v>
                </c:pt>
                <c:pt idx="4">
                  <c:v>40</c:v>
                </c:pt>
                <c:pt idx="5">
                  <c:v>20</c:v>
                </c:pt>
                <c:pt idx="6">
                  <c:v>10</c:v>
                </c:pt>
              </c:numCache>
            </c:numRef>
          </c:val>
        </c:ser>
        <c:ser>
          <c:idx val="2"/>
          <c:order val="2"/>
          <c:tx>
            <c:strRef>
              <c:f>'Gant Chart'!$D$1</c:f>
              <c:strCache>
                <c:ptCount val="1"/>
                <c:pt idx="0">
                  <c:v>Remaining</c:v>
                </c:pt>
              </c:strCache>
            </c:strRef>
          </c:tx>
          <c:spPr>
            <a:solidFill>
              <a:srgbClr val="CC0000"/>
            </a:solidFill>
          </c:spPr>
          <c:cat>
            <c:strRef>
              <c:f>'Gant Chart'!$A$2:$A$8</c:f>
              <c:strCache>
                <c:ptCount val="7"/>
                <c:pt idx="0">
                  <c:v>Testing and Verification of Prototype</c:v>
                </c:pt>
                <c:pt idx="1">
                  <c:v>Fabrication and Integration of Prototype</c:v>
                </c:pt>
                <c:pt idx="2">
                  <c:v>Detailed Design</c:v>
                </c:pt>
                <c:pt idx="3">
                  <c:v>Order Prototype Components</c:v>
                </c:pt>
                <c:pt idx="4">
                  <c:v>Design Research</c:v>
                </c:pt>
                <c:pt idx="5">
                  <c:v>Project Proposal</c:v>
                </c:pt>
                <c:pt idx="6">
                  <c:v>Assign Roles</c:v>
                </c:pt>
              </c:strCache>
            </c:strRef>
          </c:cat>
          <c:val>
            <c:numRef>
              <c:f>'Gant Chart'!$D$2:$D$8</c:f>
              <c:numCache>
                <c:formatCode>General</c:formatCode>
                <c:ptCount val="7"/>
                <c:pt idx="0">
                  <c:v>15</c:v>
                </c:pt>
                <c:pt idx="1">
                  <c:v>15</c:v>
                </c:pt>
                <c:pt idx="2">
                  <c:v>17</c:v>
                </c:pt>
                <c:pt idx="3">
                  <c:v>5</c:v>
                </c:pt>
                <c:pt idx="4">
                  <c:v>0</c:v>
                </c:pt>
                <c:pt idx="5">
                  <c:v>0</c:v>
                </c:pt>
                <c:pt idx="6">
                  <c:v>0</c:v>
                </c:pt>
              </c:numCache>
            </c:numRef>
          </c:val>
        </c:ser>
        <c:dLbls/>
        <c:gapWidth val="75"/>
        <c:overlap val="100"/>
        <c:axId val="62919424"/>
        <c:axId val="62920960"/>
      </c:barChart>
      <c:catAx>
        <c:axId val="62919424"/>
        <c:scaling>
          <c:orientation val="minMax"/>
        </c:scaling>
        <c:axPos val="l"/>
        <c:majorTickMark val="none"/>
        <c:tickLblPos val="nextTo"/>
        <c:crossAx val="62920960"/>
        <c:crosses val="autoZero"/>
        <c:auto val="1"/>
        <c:lblAlgn val="ctr"/>
        <c:lblOffset val="100"/>
      </c:catAx>
      <c:valAx>
        <c:axId val="62920960"/>
        <c:scaling>
          <c:orientation val="minMax"/>
          <c:min val="40400"/>
        </c:scaling>
        <c:axPos val="b"/>
        <c:majorGridlines/>
        <c:numFmt formatCode="m/d/yyyy" sourceLinked="1"/>
        <c:majorTickMark val="none"/>
        <c:tickLblPos val="nextTo"/>
        <c:spPr>
          <a:ln w="9525">
            <a:noFill/>
          </a:ln>
        </c:spPr>
        <c:crossAx val="62919424"/>
        <c:crosses val="autoZero"/>
        <c:crossBetween val="between"/>
      </c:valAx>
    </c:plotArea>
    <c:legend>
      <c:legendPos val="b"/>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AE23A9-7DF8-4081-936D-24DF2CCEE1D2}"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0EA45-2970-4E8B-B0DC-0FE93E4B9CB2}" type="slidenum">
              <a:rPr lang="en-US" smtClean="0"/>
              <a:pPr/>
              <a:t>‹#›</a:t>
            </a:fld>
            <a:endParaRPr lang="en-US"/>
          </a:p>
        </p:txBody>
      </p:sp>
    </p:spTree>
    <p:extLst>
      <p:ext uri="{BB962C8B-B14F-4D97-AF65-F5344CB8AC3E}">
        <p14:creationId xmlns:p14="http://schemas.microsoft.com/office/powerpoint/2010/main" xmlns="" val="270225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Photo</a:t>
            </a:r>
            <a:r>
              <a:rPr lang="en-US" baseline="0" dirty="0" smtClean="0"/>
              <a:t> references:</a:t>
            </a:r>
          </a:p>
          <a:p>
            <a:r>
              <a:rPr lang="en-US" dirty="0" smtClean="0"/>
              <a:t>http://cpc.farnell.com/1/1/19192-dual-full-bridge-driver-4a-op-l298n-stmicroelectronics.html</a:t>
            </a:r>
          </a:p>
          <a:p>
            <a:r>
              <a:rPr lang="en-US" dirty="0" smtClean="0"/>
              <a:t>http://detail.en.china.cn/provide/detail,1065484460.html</a:t>
            </a:r>
          </a:p>
          <a:p>
            <a:r>
              <a:rPr lang="en-US" dirty="0" smtClean="0"/>
              <a:t>http://www.superdroidrobots.com/shop/item.aspx?itemid=937</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520EA45-2970-4E8B-B0DC-0FE93E4B9CB2}"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20EA45-2970-4E8B-B0DC-0FE93E4B9CB2}"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92648D-52D8-4EFE-BAD6-68A15F01E4E0}" type="datetimeFigureOut">
              <a:rPr lang="en-US" smtClean="0"/>
              <a:pPr/>
              <a:t>11/9/2010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DD5EFC4-67F6-4645-ABB5-FC80BB588A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D5EFC4-67F6-4645-ABB5-FC80BB588A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92648D-52D8-4EFE-BAD6-68A15F01E4E0}" type="datetimeFigureOut">
              <a:rPr lang="en-US" smtClean="0"/>
              <a:pPr/>
              <a:t>11/9/2010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92648D-52D8-4EFE-BAD6-68A15F01E4E0}" type="datetimeFigureOut">
              <a:rPr lang="en-US" smtClean="0"/>
              <a:pPr/>
              <a:t>11/9/2010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DD5EFC4-67F6-4645-ABB5-FC80BB588A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92648D-52D8-4EFE-BAD6-68A15F01E4E0}" type="datetimeFigureOut">
              <a:rPr lang="en-US" smtClean="0"/>
              <a:pPr/>
              <a:t>11/9/2010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DD5EFC4-67F6-4645-ABB5-FC80BB588A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92648D-52D8-4EFE-BAD6-68A15F01E4E0}" type="datetimeFigureOut">
              <a:rPr lang="en-US" smtClean="0"/>
              <a:pPr/>
              <a:t>11/9/2010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D5EFC4-67F6-4645-ABB5-FC80BB588A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829761"/>
          </a:xfrm>
        </p:spPr>
        <p:txBody>
          <a:bodyPr/>
          <a:lstStyle/>
          <a:p>
            <a:r>
              <a:rPr lang="en-US" dirty="0" smtClean="0"/>
              <a:t>Senior Design: Steam Heat Controller </a:t>
            </a:r>
            <a:endParaRPr lang="en-US" dirty="0"/>
          </a:p>
        </p:txBody>
      </p:sp>
      <p:sp>
        <p:nvSpPr>
          <p:cNvPr id="3" name="Subtitle 2"/>
          <p:cNvSpPr>
            <a:spLocks noGrp="1"/>
          </p:cNvSpPr>
          <p:nvPr>
            <p:ph type="subTitle" idx="1"/>
          </p:nvPr>
        </p:nvSpPr>
        <p:spPr>
          <a:xfrm>
            <a:off x="685800" y="3276600"/>
            <a:ext cx="7772400" cy="1676400"/>
          </a:xfrm>
        </p:spPr>
        <p:txBody>
          <a:bodyPr>
            <a:normAutofit fontScale="92500" lnSpcReduction="10000"/>
          </a:bodyPr>
          <a:lstStyle/>
          <a:p>
            <a:pPr algn="l"/>
            <a:r>
              <a:rPr lang="en-US" dirty="0" smtClean="0"/>
              <a:t>Team Members: Curtis Mayberry, Ben Cao, </a:t>
            </a:r>
          </a:p>
          <a:p>
            <a:pPr algn="l"/>
            <a:r>
              <a:rPr lang="en-US" dirty="0" smtClean="0"/>
              <a:t>		        Thinh Luong, Ben Jusufovic</a:t>
            </a:r>
          </a:p>
          <a:p>
            <a:pPr algn="l"/>
            <a:endParaRPr lang="en-US" dirty="0" smtClean="0"/>
          </a:p>
          <a:p>
            <a:pPr algn="l"/>
            <a:r>
              <a:rPr lang="en-US" dirty="0" smtClean="0"/>
              <a:t>Advisors: 		Lee Harker, Jason Boyd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IEEE 802.15.4 Standard OEM module</a:t>
            </a:r>
          </a:p>
          <a:p>
            <a:r>
              <a:rPr lang="en-US" dirty="0" err="1" smtClean="0"/>
              <a:t>Xbee</a:t>
            </a:r>
            <a:r>
              <a:rPr lang="en-US" dirty="0" smtClean="0"/>
              <a:t> module</a:t>
            </a:r>
          </a:p>
          <a:p>
            <a:r>
              <a:rPr lang="en-US" dirty="0" smtClean="0"/>
              <a:t>Extended range (high power)</a:t>
            </a:r>
          </a:p>
          <a:p>
            <a:r>
              <a:rPr lang="en-US" dirty="0" smtClean="0"/>
              <a:t>Serial interface</a:t>
            </a:r>
          </a:p>
          <a:p>
            <a:endParaRPr lang="en-US" dirty="0"/>
          </a:p>
        </p:txBody>
      </p:sp>
      <p:sp>
        <p:nvSpPr>
          <p:cNvPr id="3" name="Title 2"/>
          <p:cNvSpPr>
            <a:spLocks noGrp="1"/>
          </p:cNvSpPr>
          <p:nvPr>
            <p:ph type="title"/>
          </p:nvPr>
        </p:nvSpPr>
        <p:spPr/>
        <p:txBody>
          <a:bodyPr/>
          <a:lstStyle/>
          <a:p>
            <a:r>
              <a:rPr lang="en-US" dirty="0" smtClean="0"/>
              <a:t>Wireless Communication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5000" y="3276600"/>
            <a:ext cx="3162300" cy="3162300"/>
          </a:xfrm>
          <a:prstGeom prst="rect">
            <a:avLst/>
          </a:prstGeom>
        </p:spPr>
      </p:pic>
    </p:spTree>
    <p:extLst>
      <p:ext uri="{BB962C8B-B14F-4D97-AF65-F5344CB8AC3E}">
        <p14:creationId xmlns:p14="http://schemas.microsoft.com/office/powerpoint/2010/main" xmlns="" val="46666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Microchip TC1046</a:t>
            </a:r>
          </a:p>
          <a:p>
            <a:r>
              <a:rPr lang="en-US" dirty="0" smtClean="0"/>
              <a:t>Supply Voltage Range: 2.7V to 4.4V</a:t>
            </a:r>
          </a:p>
          <a:p>
            <a:r>
              <a:rPr lang="en-US" dirty="0" smtClean="0"/>
              <a:t>Wide Temperature Measurement Range:</a:t>
            </a:r>
          </a:p>
          <a:p>
            <a:pPr lvl="1"/>
            <a:r>
              <a:rPr lang="en-US" dirty="0" smtClean="0"/>
              <a:t>-40oC to +125</a:t>
            </a:r>
            <a:r>
              <a:rPr lang="el-GR" dirty="0" smtClean="0"/>
              <a:t>ο</a:t>
            </a:r>
            <a:r>
              <a:rPr lang="en-US" dirty="0" smtClean="0"/>
              <a:t>C</a:t>
            </a:r>
          </a:p>
          <a:p>
            <a:r>
              <a:rPr lang="en-US" dirty="0" smtClean="0"/>
              <a:t>Linear output temperature sensor</a:t>
            </a:r>
          </a:p>
          <a:p>
            <a:r>
              <a:rPr lang="en-US" dirty="0" smtClean="0"/>
              <a:t>Small 3-Pin SOT-23B Package</a:t>
            </a:r>
            <a:endParaRPr lang="en-US" dirty="0"/>
          </a:p>
        </p:txBody>
      </p:sp>
      <p:sp>
        <p:nvSpPr>
          <p:cNvPr id="3" name="Title 2"/>
          <p:cNvSpPr>
            <a:spLocks noGrp="1"/>
          </p:cNvSpPr>
          <p:nvPr>
            <p:ph type="title"/>
          </p:nvPr>
        </p:nvSpPr>
        <p:spPr/>
        <p:txBody>
          <a:bodyPr/>
          <a:lstStyle/>
          <a:p>
            <a:r>
              <a:rPr lang="en-US" dirty="0" smtClean="0"/>
              <a:t>Temperature Sensor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867400" y="3886200"/>
            <a:ext cx="2743200" cy="2743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Valve calibration</a:t>
            </a:r>
          </a:p>
          <a:p>
            <a:r>
              <a:rPr lang="en-US" dirty="0" smtClean="0"/>
              <a:t>Range Test</a:t>
            </a:r>
          </a:p>
          <a:p>
            <a:r>
              <a:rPr lang="en-US" dirty="0" smtClean="0"/>
              <a:t>Response Test</a:t>
            </a:r>
          </a:p>
          <a:p>
            <a:r>
              <a:rPr lang="en-US" dirty="0" smtClean="0"/>
              <a:t>Equalization and weighting Test</a:t>
            </a:r>
            <a:endParaRPr lang="en-US" dirty="0"/>
          </a:p>
          <a:p>
            <a:r>
              <a:rPr lang="en-US" dirty="0" smtClean="0"/>
              <a:t>Environmental and extreme Tests</a:t>
            </a:r>
          </a:p>
          <a:p>
            <a:r>
              <a:rPr lang="en-US" dirty="0" smtClean="0"/>
              <a:t>Monitored extended use testing</a:t>
            </a:r>
          </a:p>
          <a:p>
            <a:endParaRPr lang="en-US" dirty="0" smtClean="0"/>
          </a:p>
        </p:txBody>
      </p:sp>
      <p:sp>
        <p:nvSpPr>
          <p:cNvPr id="3" name="Title 2"/>
          <p:cNvSpPr>
            <a:spLocks noGrp="1"/>
          </p:cNvSpPr>
          <p:nvPr>
            <p:ph type="title"/>
          </p:nvPr>
        </p:nvSpPr>
        <p:spPr/>
        <p:txBody>
          <a:bodyPr/>
          <a:lstStyle/>
          <a:p>
            <a:r>
              <a:rPr lang="en-US" dirty="0" smtClean="0"/>
              <a:t>Functional Test Plan</a:t>
            </a:r>
            <a:endParaRPr lang="en-US" dirty="0"/>
          </a:p>
        </p:txBody>
      </p:sp>
    </p:spTree>
    <p:extLst>
      <p:ext uri="{BB962C8B-B14F-4D97-AF65-F5344CB8AC3E}">
        <p14:creationId xmlns:p14="http://schemas.microsoft.com/office/powerpoint/2010/main" xmlns="" val="3406652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Component Testing</a:t>
            </a:r>
          </a:p>
          <a:p>
            <a:pPr lvl="1"/>
            <a:r>
              <a:rPr lang="en-US" dirty="0" smtClean="0"/>
              <a:t>Microcontroller</a:t>
            </a:r>
          </a:p>
          <a:p>
            <a:pPr lvl="1"/>
            <a:r>
              <a:rPr lang="en-US" dirty="0" smtClean="0"/>
              <a:t>Temperature Sensor</a:t>
            </a:r>
          </a:p>
          <a:p>
            <a:pPr lvl="1"/>
            <a:r>
              <a:rPr lang="en-US" dirty="0" smtClean="0"/>
              <a:t>LCD</a:t>
            </a:r>
          </a:p>
          <a:p>
            <a:pPr lvl="1"/>
            <a:r>
              <a:rPr lang="en-US" dirty="0" smtClean="0"/>
              <a:t>Wireless transceiver</a:t>
            </a:r>
          </a:p>
          <a:p>
            <a:pPr lvl="1"/>
            <a:r>
              <a:rPr lang="en-US" dirty="0" smtClean="0"/>
              <a:t>Networking</a:t>
            </a:r>
          </a:p>
          <a:p>
            <a:r>
              <a:rPr lang="en-US" dirty="0" smtClean="0"/>
              <a:t>Comprehensive systems </a:t>
            </a:r>
            <a:endParaRPr lang="en-US" dirty="0"/>
          </a:p>
        </p:txBody>
      </p:sp>
      <p:sp>
        <p:nvSpPr>
          <p:cNvPr id="3" name="Title 2"/>
          <p:cNvSpPr>
            <a:spLocks noGrp="1"/>
          </p:cNvSpPr>
          <p:nvPr>
            <p:ph type="title"/>
          </p:nvPr>
        </p:nvSpPr>
        <p:spPr/>
        <p:txBody>
          <a:bodyPr/>
          <a:lstStyle/>
          <a:p>
            <a:r>
              <a:rPr lang="en-US" dirty="0" smtClean="0"/>
              <a:t>Software Test Plan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Power</a:t>
            </a:r>
          </a:p>
          <a:p>
            <a:r>
              <a:rPr lang="en-US" dirty="0" smtClean="0"/>
              <a:t>DC Motor</a:t>
            </a:r>
          </a:p>
          <a:p>
            <a:r>
              <a:rPr lang="en-US" dirty="0" smtClean="0"/>
              <a:t>Microprocessor</a:t>
            </a:r>
          </a:p>
          <a:p>
            <a:r>
              <a:rPr lang="en-US" dirty="0" smtClean="0"/>
              <a:t>LCD</a:t>
            </a:r>
          </a:p>
          <a:p>
            <a:r>
              <a:rPr lang="en-US" dirty="0" smtClean="0"/>
              <a:t>Unit casings</a:t>
            </a:r>
          </a:p>
          <a:p>
            <a:r>
              <a:rPr lang="en-US" dirty="0" smtClean="0"/>
              <a:t>Temperature sensor</a:t>
            </a:r>
          </a:p>
          <a:p>
            <a:r>
              <a:rPr lang="en-US" dirty="0" smtClean="0"/>
              <a:t>Push Buttons</a:t>
            </a:r>
            <a:endParaRPr lang="en-US" dirty="0"/>
          </a:p>
        </p:txBody>
      </p:sp>
      <p:sp>
        <p:nvSpPr>
          <p:cNvPr id="3" name="Title 2"/>
          <p:cNvSpPr>
            <a:spLocks noGrp="1"/>
          </p:cNvSpPr>
          <p:nvPr>
            <p:ph type="title"/>
          </p:nvPr>
        </p:nvSpPr>
        <p:spPr/>
        <p:txBody>
          <a:bodyPr/>
          <a:lstStyle/>
          <a:p>
            <a:r>
              <a:rPr lang="en-US" dirty="0" smtClean="0"/>
              <a:t>Hardware Test Plan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Current Status</a:t>
            </a:r>
            <a:endParaRPr lang="en-US" dirty="0"/>
          </a:p>
        </p:txBody>
      </p:sp>
      <p:graphicFrame>
        <p:nvGraphicFramePr>
          <p:cNvPr id="4" name="Chart 3"/>
          <p:cNvGraphicFramePr/>
          <p:nvPr/>
        </p:nvGraphicFramePr>
        <p:xfrm>
          <a:off x="0" y="1219200"/>
          <a:ext cx="8801100"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pic>
        <p:nvPicPr>
          <p:cNvPr id="4098" name="Picture 2" descr="\\seniord.ece.iastate.edu\may1119\Pictures\WholeTeam.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1386840"/>
            <a:ext cx="6299588" cy="472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68601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Project Goals &amp; Concept Diagram</a:t>
            </a:r>
          </a:p>
          <a:p>
            <a:r>
              <a:rPr lang="en-US" dirty="0" smtClean="0"/>
              <a:t>System Decomposition</a:t>
            </a:r>
          </a:p>
          <a:p>
            <a:r>
              <a:rPr lang="en-US" dirty="0" smtClean="0"/>
              <a:t>Subsystems</a:t>
            </a:r>
          </a:p>
          <a:p>
            <a:r>
              <a:rPr lang="en-US" dirty="0" smtClean="0"/>
              <a:t>Test Plan</a:t>
            </a:r>
          </a:p>
          <a:p>
            <a:r>
              <a:rPr lang="en-US" dirty="0" smtClean="0"/>
              <a:t>Current Status</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Overview</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490472"/>
          </a:xfrm>
        </p:spPr>
        <p:txBody>
          <a:bodyPr>
            <a:normAutofit fontScale="62500" lnSpcReduction="20000"/>
          </a:bodyPr>
          <a:lstStyle/>
          <a:p>
            <a:r>
              <a:rPr lang="en-US" dirty="0" smtClean="0"/>
              <a:t>The goal of our project is to provide a user interface that will allow individuals to set a desired temperature within multiple rooms without ambiguity and a heat valve controller unit that will accommodate the desired temperature.  Our project will also provide remote system access to Facilities Planning and Management in order to save on energy costs and system management.  </a:t>
            </a:r>
          </a:p>
          <a:p>
            <a:endParaRPr lang="en-US" dirty="0"/>
          </a:p>
        </p:txBody>
      </p:sp>
      <p:sp>
        <p:nvSpPr>
          <p:cNvPr id="3" name="Title 2"/>
          <p:cNvSpPr>
            <a:spLocks noGrp="1"/>
          </p:cNvSpPr>
          <p:nvPr>
            <p:ph type="title"/>
          </p:nvPr>
        </p:nvSpPr>
        <p:spPr/>
        <p:txBody>
          <a:bodyPr/>
          <a:lstStyle/>
          <a:p>
            <a:r>
              <a:rPr lang="en-US" dirty="0" smtClean="0"/>
              <a:t>Project Goal</a:t>
            </a:r>
            <a:endParaRPr lang="en-US" dirty="0"/>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3000" y="2971800"/>
            <a:ext cx="6705600" cy="301691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Decomposition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371600"/>
            <a:ext cx="8086473" cy="4559662"/>
          </a:xfrm>
          <a:prstGeom prst="rect">
            <a:avLst/>
          </a:prstGeom>
          <a:noFill/>
          <a:ln w="9525">
            <a:noFill/>
            <a:miter lim="800000"/>
            <a:headEnd/>
            <a:tailEnd/>
          </a:ln>
        </p:spPr>
      </p:pic>
    </p:spTree>
    <p:extLst>
      <p:ext uri="{BB962C8B-B14F-4D97-AF65-F5344CB8AC3E}">
        <p14:creationId xmlns:p14="http://schemas.microsoft.com/office/powerpoint/2010/main" xmlns="" val="3241686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User Interface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600200" y="1600200"/>
            <a:ext cx="5953236" cy="4525962"/>
          </a:xfrm>
          <a:prstGeom prst="rect">
            <a:avLst/>
          </a:prstGeom>
          <a:noFill/>
          <a:ln w="9525">
            <a:noFill/>
            <a:miter lim="800000"/>
            <a:headEnd/>
            <a:tailEnd/>
          </a:ln>
        </p:spPr>
      </p:pic>
    </p:spTree>
    <p:extLst>
      <p:ext uri="{BB962C8B-B14F-4D97-AF65-F5344CB8AC3E}">
        <p14:creationId xmlns:p14="http://schemas.microsoft.com/office/powerpoint/2010/main" xmlns="" val="2901894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Controller Box</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774198" y="1481138"/>
            <a:ext cx="5799722" cy="4691062"/>
          </a:xfrm>
          <a:prstGeom prst="rect">
            <a:avLst/>
          </a:prstGeom>
          <a:noFill/>
          <a:ln w="9525">
            <a:noFill/>
            <a:miter lim="800000"/>
            <a:headEnd/>
            <a:tailEnd/>
          </a:ln>
        </p:spPr>
      </p:pic>
    </p:spTree>
    <p:extLst>
      <p:ext uri="{BB962C8B-B14F-4D97-AF65-F5344CB8AC3E}">
        <p14:creationId xmlns:p14="http://schemas.microsoft.com/office/powerpoint/2010/main" xmlns="" val="510369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Atmel 32-Bit AT32UC3A0128</a:t>
            </a:r>
          </a:p>
          <a:p>
            <a:r>
              <a:rPr lang="en-US" dirty="0" smtClean="0"/>
              <a:t>144 pin LQFP and BGA</a:t>
            </a:r>
          </a:p>
          <a:p>
            <a:r>
              <a:rPr lang="en-US" dirty="0" smtClean="0"/>
              <a:t>128 Kbytes Flash </a:t>
            </a:r>
          </a:p>
          <a:p>
            <a:r>
              <a:rPr lang="en-US" dirty="0" smtClean="0"/>
              <a:t>32 Kbytes</a:t>
            </a:r>
          </a:p>
          <a:p>
            <a:r>
              <a:rPr lang="en-US" dirty="0" smtClean="0"/>
              <a:t>Ethernet MAC support</a:t>
            </a:r>
          </a:p>
          <a:p>
            <a:endParaRPr lang="en-US" dirty="0"/>
          </a:p>
        </p:txBody>
      </p:sp>
      <p:sp>
        <p:nvSpPr>
          <p:cNvPr id="3" name="Title 2"/>
          <p:cNvSpPr>
            <a:spLocks noGrp="1"/>
          </p:cNvSpPr>
          <p:nvPr>
            <p:ph type="title"/>
          </p:nvPr>
        </p:nvSpPr>
        <p:spPr/>
        <p:txBody>
          <a:bodyPr/>
          <a:lstStyle/>
          <a:p>
            <a:r>
              <a:rPr lang="en-US" dirty="0" smtClean="0"/>
              <a:t>Microcontroller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791200" y="3657600"/>
            <a:ext cx="2971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Graphic Display</a:t>
            </a:r>
          </a:p>
          <a:p>
            <a:r>
              <a:rPr lang="en-US" dirty="0" smtClean="0"/>
              <a:t>STN - Super Twisted </a:t>
            </a:r>
            <a:r>
              <a:rPr lang="en-US" dirty="0" err="1" smtClean="0"/>
              <a:t>Nematic</a:t>
            </a:r>
            <a:endParaRPr lang="en-US" dirty="0" smtClean="0"/>
          </a:p>
          <a:p>
            <a:r>
              <a:rPr lang="en-US" dirty="0" smtClean="0"/>
              <a:t>SPI - Serial Peripheral Interface</a:t>
            </a:r>
          </a:p>
          <a:p>
            <a:r>
              <a:rPr lang="en-US" dirty="0" smtClean="0"/>
              <a:t>Operating Temp: -20 </a:t>
            </a:r>
            <a:r>
              <a:rPr lang="en-US" dirty="0"/>
              <a:t>C to </a:t>
            </a:r>
            <a:r>
              <a:rPr lang="en-US" dirty="0" smtClean="0"/>
              <a:t>70 </a:t>
            </a:r>
            <a:r>
              <a:rPr lang="en-US" dirty="0"/>
              <a:t>C </a:t>
            </a:r>
            <a:endParaRPr lang="en-US" dirty="0" smtClean="0"/>
          </a:p>
          <a:p>
            <a:r>
              <a:rPr lang="en-US" dirty="0" smtClean="0"/>
              <a:t>55 </a:t>
            </a:r>
            <a:r>
              <a:rPr lang="en-US" dirty="0"/>
              <a:t>mm x 46 mm </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LCD - Liquid </a:t>
            </a:r>
            <a:r>
              <a:rPr lang="en-US" dirty="0"/>
              <a:t>Crystal Display</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10200" y="3846163"/>
            <a:ext cx="3376246"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2629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67400" y="1143000"/>
            <a:ext cx="3581400" cy="6172200"/>
          </a:xfrm>
        </p:spPr>
        <p:txBody>
          <a:bodyPr>
            <a:normAutofit/>
          </a:bodyPr>
          <a:lstStyle/>
          <a:p>
            <a:endParaRPr lang="en-US" dirty="0" smtClean="0"/>
          </a:p>
          <a:p>
            <a:r>
              <a:rPr lang="en-US" dirty="0" smtClean="0"/>
              <a:t>Extruded Aluminum</a:t>
            </a:r>
            <a:endParaRPr lang="en-US" dirty="0" smtClean="0"/>
          </a:p>
          <a:p>
            <a:endParaRPr lang="en-US" dirty="0" smtClean="0"/>
          </a:p>
          <a:p>
            <a:endParaRPr lang="en-US" dirty="0" smtClean="0"/>
          </a:p>
          <a:p>
            <a:r>
              <a:rPr lang="en-US" dirty="0" smtClean="0"/>
              <a:t>IG52 </a:t>
            </a:r>
            <a:r>
              <a:rPr lang="en-US" dirty="0" err="1" smtClean="0"/>
              <a:t>Gearmotor</a:t>
            </a:r>
            <a:endParaRPr lang="en-US" dirty="0" smtClean="0"/>
          </a:p>
          <a:p>
            <a:endParaRPr lang="en-US" dirty="0" smtClean="0"/>
          </a:p>
          <a:p>
            <a:endParaRPr lang="en-US" dirty="0" smtClean="0"/>
          </a:p>
          <a:p>
            <a:endParaRPr lang="en-US" dirty="0" smtClean="0"/>
          </a:p>
          <a:p>
            <a:r>
              <a:rPr lang="en-US" dirty="0" smtClean="0"/>
              <a:t>L298N Motor Driver</a:t>
            </a:r>
          </a:p>
        </p:txBody>
      </p:sp>
      <p:sp>
        <p:nvSpPr>
          <p:cNvPr id="3" name="Title 2"/>
          <p:cNvSpPr>
            <a:spLocks noGrp="1"/>
          </p:cNvSpPr>
          <p:nvPr>
            <p:ph type="title"/>
          </p:nvPr>
        </p:nvSpPr>
        <p:spPr/>
        <p:txBody>
          <a:bodyPr/>
          <a:lstStyle/>
          <a:p>
            <a:r>
              <a:rPr lang="en-US" dirty="0" smtClean="0"/>
              <a:t>Subsystem: Mechanical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581400" y="2895600"/>
            <a:ext cx="2362200" cy="1676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581400" y="1219200"/>
            <a:ext cx="2362200" cy="1524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3886200" y="4800600"/>
            <a:ext cx="1776222" cy="1371600"/>
          </a:xfrm>
          <a:prstGeom prst="rect">
            <a:avLst/>
          </a:prstGeom>
          <a:noFill/>
          <a:ln w="9525">
            <a:noFill/>
            <a:miter lim="800000"/>
            <a:headEnd/>
            <a:tailEnd/>
          </a:ln>
        </p:spPr>
      </p:pic>
      <p:pic>
        <p:nvPicPr>
          <p:cNvPr id="7" name="Picture 6" descr="d.jpg"/>
          <p:cNvPicPr>
            <a:picLocks noChangeAspect="1"/>
          </p:cNvPicPr>
          <p:nvPr/>
        </p:nvPicPr>
        <p:blipFill>
          <a:blip r:embed="rId6" cstate="print"/>
          <a:stretch>
            <a:fillRect/>
          </a:stretch>
        </p:blipFill>
        <p:spPr>
          <a:xfrm>
            <a:off x="457200" y="1219200"/>
            <a:ext cx="2971800" cy="2438400"/>
          </a:xfrm>
          <a:prstGeom prst="rect">
            <a:avLst/>
          </a:prstGeom>
        </p:spPr>
      </p:pic>
      <p:pic>
        <p:nvPicPr>
          <p:cNvPr id="8" name="Picture 7" descr="mechanical_interface.jpg"/>
          <p:cNvPicPr>
            <a:picLocks noChangeAspect="1"/>
          </p:cNvPicPr>
          <p:nvPr/>
        </p:nvPicPr>
        <p:blipFill>
          <a:blip r:embed="rId7" cstate="print"/>
          <a:srcRect t="5882"/>
          <a:stretch>
            <a:fillRect/>
          </a:stretch>
        </p:blipFill>
        <p:spPr>
          <a:xfrm>
            <a:off x="457200" y="3810000"/>
            <a:ext cx="2971800" cy="27432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560</TotalTime>
  <Words>271</Words>
  <Application>Microsoft Office PowerPoint</Application>
  <PresentationFormat>On-screen Show (4:3)</PresentationFormat>
  <Paragraphs>82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Senior Design: Steam Heat Controller </vt:lpstr>
      <vt:lpstr>Overview</vt:lpstr>
      <vt:lpstr>Project Goal</vt:lpstr>
      <vt:lpstr>System Decomposition</vt:lpstr>
      <vt:lpstr>User Interface</vt:lpstr>
      <vt:lpstr>Controller Box</vt:lpstr>
      <vt:lpstr>Microcontroller</vt:lpstr>
      <vt:lpstr>LCD - Liquid Crystal Display</vt:lpstr>
      <vt:lpstr>Subsystem: Mechanical</vt:lpstr>
      <vt:lpstr>Wireless Communication</vt:lpstr>
      <vt:lpstr>Temperature Sensor</vt:lpstr>
      <vt:lpstr>Functional Test Plan</vt:lpstr>
      <vt:lpstr>Software Test Plan</vt:lpstr>
      <vt:lpstr>Hardware Test Plan</vt:lpstr>
      <vt:lpstr>Current Status</vt:lpstr>
      <vt:lpstr>Questions?</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Steam Heat Controller</dc:title>
  <dc:creator>becao</dc:creator>
  <cp:lastModifiedBy>Mayberry, Curtis L</cp:lastModifiedBy>
  <cp:revision>82</cp:revision>
  <dcterms:created xsi:type="dcterms:W3CDTF">2010-09-07T16:10:03Z</dcterms:created>
  <dcterms:modified xsi:type="dcterms:W3CDTF">2010-11-09T18:14:51Z</dcterms:modified>
</cp:coreProperties>
</file>