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90" r:id="rId4"/>
    <p:sldId id="287" r:id="rId5"/>
    <p:sldId id="276" r:id="rId6"/>
    <p:sldId id="291" r:id="rId7"/>
    <p:sldId id="292" r:id="rId8"/>
    <p:sldId id="284" r:id="rId9"/>
    <p:sldId id="293" r:id="rId10"/>
    <p:sldId id="295" r:id="rId11"/>
    <p:sldId id="294" r:id="rId12"/>
    <p:sldId id="280" r:id="rId13"/>
    <p:sldId id="288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00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67" autoAdjust="0"/>
  </p:normalViewPr>
  <p:slideViewPr>
    <p:cSldViewPr>
      <p:cViewPr>
        <p:scale>
          <a:sx n="61" d="100"/>
          <a:sy n="61" d="100"/>
        </p:scale>
        <p:origin x="-2418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E23A9-7DF8-4081-936D-24DF2CCEE1D2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0EA45-2970-4E8B-B0DC-0FE93E4B9C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225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0EA45-2970-4E8B-B0DC-0FE93E4B9CB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92648D-52D8-4EFE-BAD6-68A15F01E4E0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92648D-52D8-4EFE-BAD6-68A15F01E4E0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92648D-52D8-4EFE-BAD6-68A15F01E4E0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92648D-52D8-4EFE-BAD6-68A15F01E4E0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92648D-52D8-4EFE-BAD6-68A15F01E4E0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92648D-52D8-4EFE-BAD6-68A15F01E4E0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92648D-52D8-4EFE-BAD6-68A15F01E4E0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92648D-52D8-4EFE-BAD6-68A15F01E4E0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92648D-52D8-4EFE-BAD6-68A15F01E4E0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D92648D-52D8-4EFE-BAD6-68A15F01E4E0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D92648D-52D8-4EFE-BAD6-68A15F01E4E0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D92648D-52D8-4EFE-BAD6-68A15F01E4E0}" type="datetimeFigureOut">
              <a:rPr lang="en-US" smtClean="0"/>
              <a:pPr/>
              <a:t>2/13/2011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DD5EFC4-67F6-4645-ABB5-FC80BB588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829761"/>
          </a:xfrm>
        </p:spPr>
        <p:txBody>
          <a:bodyPr/>
          <a:lstStyle/>
          <a:p>
            <a:r>
              <a:rPr lang="en-US" dirty="0" smtClean="0"/>
              <a:t>Senior </a:t>
            </a:r>
            <a:r>
              <a:rPr lang="en-US" dirty="0" smtClean="0"/>
              <a:t>Design Team 19: </a:t>
            </a:r>
            <a:r>
              <a:rPr lang="en-US" dirty="0" smtClean="0"/>
              <a:t>Steam Heat Controller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76600"/>
            <a:ext cx="8458200" cy="1981200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Team Members: </a:t>
            </a:r>
            <a:r>
              <a:rPr lang="en-US" dirty="0" smtClean="0"/>
              <a:t>  	</a:t>
            </a:r>
            <a:r>
              <a:rPr lang="en-US" dirty="0" smtClean="0"/>
              <a:t>Ben </a:t>
            </a:r>
            <a:r>
              <a:rPr lang="en-US" dirty="0" err="1" smtClean="0"/>
              <a:t>Jusufovic</a:t>
            </a:r>
            <a:r>
              <a:rPr lang="en-US" dirty="0" smtClean="0"/>
              <a:t>, </a:t>
            </a:r>
            <a:r>
              <a:rPr lang="en-US" dirty="0" smtClean="0"/>
              <a:t>Ben Cao,</a:t>
            </a:r>
            <a:r>
              <a:rPr lang="en-US" dirty="0" smtClean="0"/>
              <a:t> 					Curtis </a:t>
            </a:r>
            <a:r>
              <a:rPr lang="en-US" dirty="0" smtClean="0"/>
              <a:t>Mayberry</a:t>
            </a:r>
            <a:r>
              <a:rPr lang="en-US" dirty="0" smtClean="0"/>
              <a:t>, </a:t>
            </a:r>
            <a:r>
              <a:rPr lang="en-US" dirty="0" err="1" smtClean="0"/>
              <a:t>Thinh</a:t>
            </a:r>
            <a:r>
              <a:rPr lang="en-US" dirty="0" smtClean="0"/>
              <a:t> </a:t>
            </a:r>
            <a:r>
              <a:rPr lang="en-US" dirty="0" err="1" smtClean="0"/>
              <a:t>Luong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Advisors &amp; Clients: </a:t>
            </a:r>
            <a:r>
              <a:rPr lang="en-US" dirty="0" smtClean="0"/>
              <a:t>	</a:t>
            </a:r>
            <a:r>
              <a:rPr lang="en-US" dirty="0" smtClean="0"/>
              <a:t>Lee </a:t>
            </a:r>
            <a:r>
              <a:rPr lang="en-US" dirty="0" smtClean="0"/>
              <a:t>Harker, Jason Boyd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Schematic and PCB Design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63080"/>
            <a:ext cx="7543800" cy="479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and Components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1059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Valve </a:t>
            </a:r>
            <a:r>
              <a:rPr lang="en-US" dirty="0" smtClean="0"/>
              <a:t>calibration</a:t>
            </a:r>
          </a:p>
          <a:p>
            <a:pPr lvl="1"/>
            <a:r>
              <a:rPr lang="en-US" dirty="0" smtClean="0"/>
              <a:t>Range Test</a:t>
            </a:r>
          </a:p>
          <a:p>
            <a:pPr lvl="1"/>
            <a:r>
              <a:rPr lang="en-US" dirty="0" smtClean="0"/>
              <a:t>Response Test</a:t>
            </a:r>
          </a:p>
          <a:p>
            <a:pPr lvl="1"/>
            <a:r>
              <a:rPr lang="en-US" dirty="0" smtClean="0"/>
              <a:t>Equalization and weighting Test</a:t>
            </a:r>
            <a:endParaRPr lang="en-US" dirty="0"/>
          </a:p>
          <a:p>
            <a:pPr lvl="1"/>
            <a:r>
              <a:rPr lang="en-US" dirty="0" smtClean="0"/>
              <a:t>Environmental and extreme Tests</a:t>
            </a:r>
          </a:p>
          <a:p>
            <a:pPr lvl="1"/>
            <a:r>
              <a:rPr lang="en-US" dirty="0" smtClean="0"/>
              <a:t>Monitored extended use </a:t>
            </a:r>
            <a:r>
              <a:rPr lang="en-US" dirty="0" smtClean="0"/>
              <a:t>testing	</a:t>
            </a:r>
          </a:p>
          <a:p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Microcontroller</a:t>
            </a:r>
          </a:p>
          <a:p>
            <a:pPr lvl="1"/>
            <a:r>
              <a:rPr lang="en-US" dirty="0" smtClean="0"/>
              <a:t>Temperature Sensor</a:t>
            </a:r>
          </a:p>
          <a:p>
            <a:pPr lvl="1"/>
            <a:r>
              <a:rPr lang="en-US" dirty="0" smtClean="0"/>
              <a:t>LCD</a:t>
            </a:r>
          </a:p>
          <a:p>
            <a:pPr lvl="1"/>
            <a:r>
              <a:rPr lang="en-US" dirty="0" smtClean="0"/>
              <a:t>Wireless transceiver</a:t>
            </a:r>
          </a:p>
          <a:p>
            <a:pPr lvl="1"/>
            <a:r>
              <a:rPr lang="en-US" dirty="0" smtClean="0"/>
              <a:t>Networking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665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4038600" cy="469087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>
                <a:solidFill>
                  <a:srgbClr val="00B050"/>
                </a:solidFill>
              </a:rPr>
              <a:t>Component selection</a:t>
            </a:r>
          </a:p>
          <a:p>
            <a:pPr lvl="0">
              <a:defRPr/>
            </a:pPr>
            <a:r>
              <a:rPr lang="en-US" dirty="0" smtClean="0">
                <a:solidFill>
                  <a:srgbClr val="00B050"/>
                </a:solidFill>
              </a:rPr>
              <a:t>Schematic and PCB Design</a:t>
            </a:r>
          </a:p>
          <a:p>
            <a:pPr lvl="0">
              <a:defRPr/>
            </a:pPr>
            <a:r>
              <a:rPr lang="en-US" dirty="0" smtClean="0">
                <a:solidFill>
                  <a:srgbClr val="00B050"/>
                </a:solidFill>
              </a:rPr>
              <a:t>Routing and Components</a:t>
            </a:r>
          </a:p>
          <a:p>
            <a:pPr lvl="0">
              <a:defRPr/>
            </a:pPr>
            <a:r>
              <a:rPr lang="en-US" dirty="0" smtClean="0">
                <a:solidFill>
                  <a:srgbClr val="00B050"/>
                </a:solidFill>
              </a:rPr>
              <a:t>Mechanical </a:t>
            </a:r>
            <a:r>
              <a:rPr lang="en-US" dirty="0" smtClean="0">
                <a:solidFill>
                  <a:srgbClr val="00B050"/>
                </a:solidFill>
              </a:rPr>
              <a:t>Interface</a:t>
            </a:r>
          </a:p>
          <a:p>
            <a:pPr lvl="0">
              <a:defRPr/>
            </a:pPr>
            <a:r>
              <a:rPr lang="en-US" dirty="0" smtClean="0">
                <a:solidFill>
                  <a:srgbClr val="00B050"/>
                </a:solidFill>
              </a:rPr>
              <a:t>Motor </a:t>
            </a:r>
          </a:p>
          <a:p>
            <a:pPr lvl="0">
              <a:defRPr/>
            </a:pPr>
            <a:r>
              <a:rPr lang="en-US" dirty="0" smtClean="0">
                <a:solidFill>
                  <a:srgbClr val="00B050"/>
                </a:solidFill>
              </a:rPr>
              <a:t>Temperature </a:t>
            </a:r>
            <a:r>
              <a:rPr lang="en-US" dirty="0" smtClean="0">
                <a:solidFill>
                  <a:srgbClr val="00B050"/>
                </a:solidFill>
              </a:rPr>
              <a:t>Sensor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953000" y="1295400"/>
            <a:ext cx="3886200" cy="472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Interface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Ethernet Transceiver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Wireless Transceiver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LCD GUI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lang="en-US" sz="2700" dirty="0" smtClean="0">
                <a:solidFill>
                  <a:srgbClr val="FF0000"/>
                </a:solidFill>
              </a:rPr>
              <a:t>Main Programming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700" dirty="0" smtClean="0">
                <a:solidFill>
                  <a:srgbClr val="FF0000"/>
                </a:solidFill>
              </a:rPr>
              <a:t>PID Controller </a:t>
            </a:r>
            <a:r>
              <a:rPr lang="en-US" sz="2700" dirty="0" smtClean="0">
                <a:solidFill>
                  <a:srgbClr val="FF0000"/>
                </a:solidFill>
              </a:rPr>
              <a:t>Algorithm</a:t>
            </a:r>
          </a:p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700" dirty="0" smtClean="0">
                <a:solidFill>
                  <a:srgbClr val="FF0000"/>
                </a:solidFill>
              </a:rPr>
              <a:t>Testing Phase</a:t>
            </a: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098" name="Picture 2" descr="\\seniord.ece.iastate.edu\may1119\Pictures\WholeTea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86840"/>
            <a:ext cx="6299588" cy="4724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686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Overview (2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Project Plan (1 min)</a:t>
            </a:r>
            <a:endParaRPr lang="en-US" dirty="0" smtClean="0"/>
          </a:p>
          <a:p>
            <a:r>
              <a:rPr lang="en-US" dirty="0" smtClean="0"/>
              <a:t>Project Design (2 </a:t>
            </a:r>
            <a:r>
              <a:rPr lang="en-US" dirty="0" err="1" smtClean="0"/>
              <a:t>mins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Project Implementation (4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 smtClean="0"/>
              <a:t>Status (1 min)</a:t>
            </a:r>
          </a:p>
          <a:p>
            <a:r>
              <a:rPr lang="en-US" dirty="0" smtClean="0"/>
              <a:t>Questions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Background and Statement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old section of </a:t>
            </a:r>
            <a:r>
              <a:rPr lang="en-US" dirty="0" err="1" smtClean="0"/>
              <a:t>Coover</a:t>
            </a:r>
            <a:r>
              <a:rPr lang="en-US" dirty="0" smtClean="0"/>
              <a:t> hall </a:t>
            </a:r>
            <a:r>
              <a:rPr lang="en-US" dirty="0" smtClean="0"/>
              <a:t>utilizes steam valves </a:t>
            </a:r>
            <a:r>
              <a:rPr lang="en-US" dirty="0" smtClean="0"/>
              <a:t>to </a:t>
            </a:r>
            <a:r>
              <a:rPr lang="en-US" dirty="0" smtClean="0"/>
              <a:t>heat adjacent rooms. </a:t>
            </a:r>
            <a:r>
              <a:rPr lang="en-US" dirty="0" smtClean="0"/>
              <a:t> A steam valve in one room can control </a:t>
            </a:r>
            <a:r>
              <a:rPr lang="en-US" dirty="0" smtClean="0"/>
              <a:t>the </a:t>
            </a:r>
            <a:r>
              <a:rPr lang="en-US" dirty="0" smtClean="0"/>
              <a:t>temperature of up to five rooms.  </a:t>
            </a:r>
            <a:r>
              <a:rPr lang="en-US" dirty="0" smtClean="0"/>
              <a:t>This leads to </a:t>
            </a:r>
            <a:r>
              <a:rPr lang="en-US" b="1" dirty="0" smtClean="0"/>
              <a:t>temperature offset in the rooms </a:t>
            </a:r>
            <a:r>
              <a:rPr lang="en-US" dirty="0" smtClean="0"/>
              <a:t>and </a:t>
            </a:r>
            <a:r>
              <a:rPr lang="en-US" b="1" dirty="0" smtClean="0"/>
              <a:t>continuous adjustment </a:t>
            </a:r>
            <a:r>
              <a:rPr lang="en-US" dirty="0" smtClean="0"/>
              <a:t>of the valve in order to accommodate the individuals within each room.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157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Requirements and </a:t>
            </a:r>
            <a:r>
              <a:rPr lang="en-US" dirty="0" smtClean="0"/>
              <a:t>Specifications</a:t>
            </a:r>
          </a:p>
          <a:p>
            <a:pPr lvl="1"/>
            <a:r>
              <a:rPr lang="en-US" dirty="0" smtClean="0"/>
              <a:t>Mechanical system</a:t>
            </a:r>
          </a:p>
          <a:p>
            <a:pPr lvl="1"/>
            <a:r>
              <a:rPr lang="en-US" dirty="0" smtClean="0"/>
              <a:t>Wireless interface between temperature sensor and controller</a:t>
            </a:r>
          </a:p>
          <a:p>
            <a:pPr lvl="1"/>
            <a:r>
              <a:rPr lang="en-US" dirty="0" smtClean="0"/>
              <a:t>PID Temperature Controller</a:t>
            </a:r>
          </a:p>
          <a:p>
            <a:pPr lvl="1"/>
            <a:r>
              <a:rPr lang="en-US" dirty="0" smtClean="0"/>
              <a:t>Network interface</a:t>
            </a:r>
          </a:p>
          <a:p>
            <a:pPr lvl="1"/>
            <a:r>
              <a:rPr lang="en-US" dirty="0" smtClean="0"/>
              <a:t>Room temperature profiling </a:t>
            </a:r>
          </a:p>
          <a:p>
            <a:pPr lvl="1"/>
            <a:r>
              <a:rPr lang="en-US" dirty="0" smtClean="0"/>
              <a:t>Temperature sensor located in control panel</a:t>
            </a:r>
          </a:p>
          <a:p>
            <a:pPr lvl="1"/>
            <a:r>
              <a:rPr lang="en-US" dirty="0" smtClean="0"/>
              <a:t>LCD user interface</a:t>
            </a:r>
          </a:p>
          <a:p>
            <a:pPr lvl="1"/>
            <a:r>
              <a:rPr lang="en-US" dirty="0" smtClean="0"/>
              <a:t>building </a:t>
            </a:r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Project budget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1" y="4561028"/>
            <a:ext cx="5105400" cy="22969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Component selection</a:t>
            </a:r>
          </a:p>
          <a:p>
            <a:r>
              <a:rPr lang="en-US" dirty="0" smtClean="0"/>
              <a:t>Schematic and PCB Design</a:t>
            </a:r>
          </a:p>
          <a:p>
            <a:r>
              <a:rPr lang="en-US" dirty="0" smtClean="0"/>
              <a:t>Routing and Components</a:t>
            </a:r>
          </a:p>
          <a:p>
            <a:r>
              <a:rPr lang="en-US" dirty="0" smtClean="0"/>
              <a:t>Mechanical Interface</a:t>
            </a:r>
          </a:p>
          <a:p>
            <a:r>
              <a:rPr lang="en-US" dirty="0" smtClean="0"/>
              <a:t>Web Interface</a:t>
            </a:r>
          </a:p>
          <a:p>
            <a:r>
              <a:rPr lang="en-US" dirty="0" smtClean="0"/>
              <a:t>Ethernet Transceiver</a:t>
            </a:r>
          </a:p>
          <a:p>
            <a:r>
              <a:rPr lang="en-US" dirty="0" smtClean="0"/>
              <a:t>Wireless Transceiver</a:t>
            </a:r>
          </a:p>
          <a:p>
            <a:r>
              <a:rPr lang="en-US" dirty="0" smtClean="0"/>
              <a:t>Motor </a:t>
            </a:r>
          </a:p>
          <a:p>
            <a:r>
              <a:rPr lang="en-US" dirty="0" smtClean="0"/>
              <a:t>Temperature Sensor</a:t>
            </a:r>
          </a:p>
          <a:p>
            <a:r>
              <a:rPr lang="en-US" dirty="0" smtClean="0"/>
              <a:t>LCD GUI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16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8902" y="1134486"/>
            <a:ext cx="7067897" cy="496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Design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4572000" cy="4398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95076"/>
            <a:ext cx="4495800" cy="447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810000"/>
            <a:ext cx="5748337" cy="25073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143000"/>
            <a:ext cx="6153150" cy="2257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0" y="1371600"/>
            <a:ext cx="26670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Motor and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Mechanical</a:t>
            </a:r>
            <a:r>
              <a:rPr lang="en-US" sz="2700" dirty="0" smtClean="0"/>
              <a:t> Interface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4724400" cy="4525963"/>
          </a:xfrm>
        </p:spPr>
        <p:txBody>
          <a:bodyPr/>
          <a:lstStyle/>
          <a:p>
            <a:r>
              <a:rPr lang="en-US" dirty="0" smtClean="0"/>
              <a:t>LCD and AVR STK600 Development Kit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Implementation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6548438" cy="31124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4950" y="1143000"/>
            <a:ext cx="3829050" cy="25271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1837</TotalTime>
  <Words>245</Words>
  <Application>Microsoft Office PowerPoint</Application>
  <PresentationFormat>On-screen Show (4:3)</PresentationFormat>
  <Paragraphs>77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Senior Design Team 19: Steam Heat Controller </vt:lpstr>
      <vt:lpstr>Overview</vt:lpstr>
      <vt:lpstr>Project Overview</vt:lpstr>
      <vt:lpstr>Project Overview</vt:lpstr>
      <vt:lpstr>Project Plan</vt:lpstr>
      <vt:lpstr>Project Design</vt:lpstr>
      <vt:lpstr>Project Design</vt:lpstr>
      <vt:lpstr>Project Implementation</vt:lpstr>
      <vt:lpstr>Project Implementation</vt:lpstr>
      <vt:lpstr>Project Implementation</vt:lpstr>
      <vt:lpstr>Project Implementation</vt:lpstr>
      <vt:lpstr>Tests</vt:lpstr>
      <vt:lpstr>Current Status</vt:lpstr>
      <vt:lpstr>Questions?</vt:lpstr>
    </vt:vector>
  </TitlesOfParts>
  <Company>Iowa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Design: Steam Heat Controller</dc:title>
  <dc:creator>becao</dc:creator>
  <cp:lastModifiedBy>Ben</cp:lastModifiedBy>
  <cp:revision>122</cp:revision>
  <dcterms:created xsi:type="dcterms:W3CDTF">2010-09-07T16:10:03Z</dcterms:created>
  <dcterms:modified xsi:type="dcterms:W3CDTF">2011-02-14T18:13:11Z</dcterms:modified>
</cp:coreProperties>
</file>